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361" r:id="rId2"/>
    <p:sldId id="280" r:id="rId3"/>
    <p:sldId id="256" r:id="rId4"/>
    <p:sldId id="273" r:id="rId5"/>
    <p:sldId id="258" r:id="rId6"/>
    <p:sldId id="261" r:id="rId7"/>
    <p:sldId id="263" r:id="rId8"/>
    <p:sldId id="421" r:id="rId9"/>
    <p:sldId id="422" r:id="rId10"/>
    <p:sldId id="440" r:id="rId11"/>
    <p:sldId id="372" r:id="rId12"/>
    <p:sldId id="423" r:id="rId13"/>
    <p:sldId id="277" r:id="rId14"/>
    <p:sldId id="307" r:id="rId15"/>
    <p:sldId id="432" r:id="rId16"/>
    <p:sldId id="434" r:id="rId17"/>
    <p:sldId id="435" r:id="rId18"/>
    <p:sldId id="437" r:id="rId19"/>
    <p:sldId id="438" r:id="rId20"/>
    <p:sldId id="352" r:id="rId21"/>
    <p:sldId id="395" r:id="rId22"/>
    <p:sldId id="430" r:id="rId23"/>
    <p:sldId id="354" r:id="rId24"/>
    <p:sldId id="355" r:id="rId25"/>
    <p:sldId id="356" r:id="rId26"/>
    <p:sldId id="368" r:id="rId27"/>
    <p:sldId id="369" r:id="rId28"/>
    <p:sldId id="424" r:id="rId29"/>
    <p:sldId id="425" r:id="rId30"/>
    <p:sldId id="370" r:id="rId31"/>
    <p:sldId id="374" r:id="rId32"/>
    <p:sldId id="375" r:id="rId33"/>
    <p:sldId id="313" r:id="rId34"/>
    <p:sldId id="426" r:id="rId35"/>
    <p:sldId id="306" r:id="rId36"/>
    <p:sldId id="383" r:id="rId37"/>
    <p:sldId id="285" r:id="rId38"/>
    <p:sldId id="324" r:id="rId39"/>
    <p:sldId id="364" r:id="rId40"/>
    <p:sldId id="428" r:id="rId41"/>
    <p:sldId id="363" r:id="rId42"/>
    <p:sldId id="427" r:id="rId43"/>
    <p:sldId id="420" r:id="rId44"/>
    <p:sldId id="384" r:id="rId45"/>
    <p:sldId id="429" r:id="rId46"/>
    <p:sldId id="311" r:id="rId47"/>
    <p:sldId id="367" r:id="rId48"/>
    <p:sldId id="269" r:id="rId49"/>
    <p:sldId id="385" r:id="rId50"/>
    <p:sldId id="390" r:id="rId51"/>
    <p:sldId id="391" r:id="rId52"/>
    <p:sldId id="439" r:id="rId53"/>
    <p:sldId id="393" r:id="rId54"/>
    <p:sldId id="392" r:id="rId55"/>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4" autoAdjust="0"/>
    <p:restoredTop sz="93963" autoAdjust="0"/>
  </p:normalViewPr>
  <p:slideViewPr>
    <p:cSldViewPr snapToGrid="0" showGuides="1">
      <p:cViewPr>
        <p:scale>
          <a:sx n="80" d="100"/>
          <a:sy n="80" d="100"/>
        </p:scale>
        <p:origin x="806" y="48"/>
      </p:cViewPr>
      <p:guideLst>
        <p:guide orient="horz" pos="2179"/>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C3B30-ACE4-4C45-A8B9-32366C54B055}" type="datetimeFigureOut">
              <a:rPr lang="zh-CN" altLang="en-US" smtClean="0"/>
              <a:t>2025/6/12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B1A74-7090-49D2-95C0-FBFB580602D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noTextEdit="1"/>
          </p:cNvSpPr>
          <p:nvPr>
            <p:ph type="sldImg"/>
          </p:nvPr>
        </p:nvSpPr>
        <p:spPr>
          <a:ln>
            <a:solidFill>
              <a:srgbClr val="000000"/>
            </a:solidFill>
            <a:miter/>
          </a:ln>
        </p:spPr>
      </p:sp>
      <p:sp>
        <p:nvSpPr>
          <p:cNvPr id="37890" name="备注占位符 2"/>
          <p:cNvSpPr>
            <a:spLocks noGrp="1"/>
          </p:cNvSpPr>
          <p:nvPr>
            <p:ph type="body"/>
          </p:nvPr>
        </p:nvSpPr>
        <p:spPr/>
        <p:txBody>
          <a:bodyPr wrap="square"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ea typeface="宋体" panose="02010600030101010101" pitchFamily="2" charset="-122"/>
            </a:endParaRPr>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b" anchorCtr="0" compatLnSpc="1"/>
          <a:lstStyle/>
          <a:p>
            <a:pPr marL="0" marR="0" lvl="0" indent="0" algn="r" defTabSz="457200" rtl="0" eaLnBrk="1" fontAlgn="auto" latinLnBrk="0" hangingPunct="1">
              <a:lnSpc>
                <a:spcPct val="100000"/>
              </a:lnSpc>
              <a:spcBef>
                <a:spcPts val="0"/>
              </a:spcBef>
              <a:spcAft>
                <a:spcPts val="0"/>
              </a:spcAft>
              <a:buClrTx/>
              <a:buSzTx/>
              <a:buFontTx/>
              <a:buNone/>
              <a:defRPr/>
            </a:pPr>
            <a:fld id="{D6BBD75F-A9D0-445D-B68C-36A4FA559E10}" type="slidenum">
              <a:rPr kumimoji="0" lang="zh-CN" altLang="en-US" sz="1200" b="0" i="0" u="none" strike="noStrike" kern="1200" cap="none" spc="0" normalizeH="0" baseline="0" noProof="0">
                <a:ln>
                  <a:noFill/>
                </a:ln>
                <a:solidFill>
                  <a:schemeClr val="tx1"/>
                </a:solidFill>
                <a:effectLst/>
                <a:uLnTx/>
                <a:uFillTx/>
                <a:latin typeface="+mn-lt"/>
                <a:ea typeface="+mn-ea"/>
                <a:cs typeface="+mn-cs"/>
              </a:rPr>
              <a:t>48</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51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52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7D643E-5F2C-49CF-83FF-E485C6A051CE}"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CBB1A74-7090-49D2-95C0-FBFB580602D7}" type="slidenum">
              <a:rPr lang="zh-CN" altLang="en-US" smtClean="0"/>
              <a:t>21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CBB1A74-7090-49D2-95C0-FBFB580602D7}" type="slidenum">
              <a:rPr lang="zh-CN" altLang="en-US" smtClean="0"/>
              <a:t>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8_空白">
    <p:spTree>
      <p:nvGrpSpPr>
        <p:cNvPr id="1" name=""/>
        <p:cNvGrpSpPr/>
        <p:nvPr/>
      </p:nvGrpSpPr>
      <p:grpSpPr>
        <a:xfrm>
          <a:off x="0" y="0"/>
          <a:ext cx="0" cy="0"/>
          <a:chOff x="0" y="0"/>
          <a:chExt cx="0" cy="0"/>
        </a:xfrm>
      </p:grpSpPr>
      <p:sp>
        <p:nvSpPr>
          <p:cNvPr id="4" name="灯片编号占位符 5"/>
          <p:cNvSpPr txBox="1"/>
          <p:nvPr/>
        </p:nvSpPr>
        <p:spPr bwMode="auto">
          <a:xfrm>
            <a:off x="8940800" y="6508751"/>
            <a:ext cx="2844800" cy="365125"/>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defRPr/>
            </a:pPr>
            <a:fld id="{B79CFA92-519C-487A-9611-84678D2146F0}" type="slidenum">
              <a:rPr lang="zh-CN" altLang="en-US" smtClean="0">
                <a:latin typeface="宋体" panose="02010600030101010101" pitchFamily="2" charset="-122"/>
              </a:rPr>
              <a:t>‹#›</a:t>
            </a:fld>
            <a:endParaRPr lang="zh-CN" altLang="en-US" dirty="0">
              <a:latin typeface="宋体" panose="02010600030101010101" pitchFamily="2" charset="-122"/>
            </a:endParaRPr>
          </a:p>
        </p:txBody>
      </p:sp>
      <p:pic>
        <p:nvPicPr>
          <p:cNvPr id="5" name="Picture 8" descr="C:\Documents and Settings\Administrator\桌面\logo22.jpg"/>
          <p:cNvPicPr preferRelativeResize="0">
            <a:picLocks noChangeArrowheads="1"/>
          </p:cNvPicPr>
          <p:nvPr/>
        </p:nvPicPr>
        <p:blipFill>
          <a:blip r:embed="rId2" cstate="print"/>
          <a:srcRect l="67329"/>
          <a:stretch>
            <a:fillRect/>
          </a:stretch>
        </p:blipFill>
        <p:spPr bwMode="auto">
          <a:xfrm>
            <a:off x="0" y="6389688"/>
            <a:ext cx="12192000" cy="468312"/>
          </a:xfrm>
          <a:prstGeom prst="rect">
            <a:avLst/>
          </a:prstGeom>
          <a:noFill/>
          <a:ln w="9525">
            <a:noFill/>
            <a:miter lim="800000"/>
            <a:headEnd/>
            <a:tailEnd/>
          </a:ln>
        </p:spPr>
      </p:pic>
      <p:grpSp>
        <p:nvGrpSpPr>
          <p:cNvPr id="6" name="组合 7"/>
          <p:cNvGrpSpPr/>
          <p:nvPr/>
        </p:nvGrpSpPr>
        <p:grpSpPr bwMode="auto">
          <a:xfrm>
            <a:off x="0" y="-26988"/>
            <a:ext cx="12192000" cy="928688"/>
            <a:chOff x="-1" y="49749"/>
            <a:chExt cx="9144001" cy="928800"/>
          </a:xfrm>
        </p:grpSpPr>
        <p:pic>
          <p:nvPicPr>
            <p:cNvPr id="7" name="Picture 14" descr="C:\Documents and Settings\Administrator\桌面\flash_bg3.jpg"/>
            <p:cNvPicPr preferRelativeResize="0">
              <a:picLocks noChangeArrowheads="1"/>
            </p:cNvPicPr>
            <p:nvPr userDrawn="1"/>
          </p:nvPicPr>
          <p:blipFill>
            <a:blip r:embed="rId3" cstate="print"/>
            <a:srcRect t="68224" r="57449"/>
            <a:stretch>
              <a:fillRect/>
            </a:stretch>
          </p:blipFill>
          <p:spPr bwMode="auto">
            <a:xfrm>
              <a:off x="-1" y="49749"/>
              <a:ext cx="6660000" cy="928800"/>
            </a:xfrm>
            <a:prstGeom prst="rect">
              <a:avLst/>
            </a:prstGeom>
            <a:noFill/>
            <a:ln w="9525">
              <a:noFill/>
              <a:miter lim="800000"/>
              <a:headEnd/>
              <a:tailEnd/>
            </a:ln>
          </p:spPr>
        </p:pic>
        <p:pic>
          <p:nvPicPr>
            <p:cNvPr id="8" name="Picture 14" descr="C:\Documents and Settings\Administrator\桌面\flash_bg3.jpg"/>
            <p:cNvPicPr>
              <a:picLocks noChangeAspect="1" noChangeArrowheads="1"/>
            </p:cNvPicPr>
            <p:nvPr userDrawn="1"/>
          </p:nvPicPr>
          <p:blipFill>
            <a:blip r:embed="rId4" cstate="print"/>
            <a:srcRect l="43571"/>
            <a:stretch>
              <a:fillRect/>
            </a:stretch>
          </p:blipFill>
          <p:spPr bwMode="auto">
            <a:xfrm>
              <a:off x="6638481" y="49749"/>
              <a:ext cx="2505519" cy="928800"/>
            </a:xfrm>
            <a:prstGeom prst="rect">
              <a:avLst/>
            </a:prstGeom>
            <a:noFill/>
            <a:ln w="9525">
              <a:noFill/>
              <a:miter lim="800000"/>
              <a:headEnd/>
              <a:tailEnd/>
            </a:ln>
          </p:spPr>
        </p:pic>
      </p:grpSp>
      <p:sp>
        <p:nvSpPr>
          <p:cNvPr id="9" name="日期占位符 3"/>
          <p:cNvSpPr txBox="1"/>
          <p:nvPr/>
        </p:nvSpPr>
        <p:spPr>
          <a:xfrm>
            <a:off x="609600" y="6440489"/>
            <a:ext cx="2844800" cy="365125"/>
          </a:xfrm>
          <a:prstGeom prst="rect">
            <a:avLst/>
          </a:prstGeom>
        </p:spPr>
        <p:txBody>
          <a:bodyPr/>
          <a:lstStyle/>
          <a:p>
            <a:pPr>
              <a:defRPr/>
            </a:pPr>
            <a:r>
              <a:rPr lang="zh-CN" altLang="en-US" sz="1600">
                <a:solidFill>
                  <a:schemeClr val="bg1"/>
                </a:solidFill>
                <a:latin typeface="华文行楷" panose="02010800040101010101" pitchFamily="2" charset="-122"/>
                <a:ea typeface="华文行楷" panose="02010800040101010101" pitchFamily="2" charset="-122"/>
              </a:rPr>
              <a:t>江南大学图书馆</a:t>
            </a:r>
            <a:endParaRPr lang="en-US" altLang="zh-CN" sz="1600">
              <a:solidFill>
                <a:schemeClr val="bg1"/>
              </a:solidFill>
              <a:latin typeface="华文行楷" panose="02010800040101010101" pitchFamily="2" charset="-122"/>
              <a:ea typeface="华文行楷" panose="02010800040101010101" pitchFamily="2" charset="-122"/>
            </a:endParaRPr>
          </a:p>
        </p:txBody>
      </p:sp>
      <p:sp>
        <p:nvSpPr>
          <p:cNvPr id="10" name="灯片编号占位符 5"/>
          <p:cNvSpPr txBox="1"/>
          <p:nvPr/>
        </p:nvSpPr>
        <p:spPr>
          <a:xfrm>
            <a:off x="8737600" y="6440489"/>
            <a:ext cx="2844800" cy="365125"/>
          </a:xfrm>
          <a:prstGeom prst="rect">
            <a:avLst/>
          </a:prstGeom>
        </p:spPr>
        <p:txBody>
          <a:bodyPr/>
          <a:lstStyle>
            <a:defPPr>
              <a:defRPr lang="zh-CN"/>
            </a:defPPr>
            <a:lvl1pPr algn="l" rtl="0" fontAlgn="base">
              <a:spcBef>
                <a:spcPct val="0"/>
              </a:spcBef>
              <a:spcAft>
                <a:spcPct val="0"/>
              </a:spcAft>
              <a:defRPr b="1" kern="12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1AC23139-DD82-42F9-9621-71C26D9BAF04}" type="slidenum">
              <a:rPr lang="zh-CN" altLang="en-US" sz="1600" smtClean="0">
                <a:latin typeface="微软雅黑" panose="020B0503020204020204" charset="-122"/>
                <a:ea typeface="微软雅黑" panose="020B0503020204020204" charset="-122"/>
              </a:rPr>
              <a:t>‹#›</a:t>
            </a:fld>
            <a:endParaRPr lang="zh-CN" altLang="en-US" dirty="0">
              <a:latin typeface="微软雅黑" panose="020B0503020204020204" charset="-122"/>
              <a:ea typeface="微软雅黑" panose="020B0503020204020204" charset="-122"/>
            </a:endParaRPr>
          </a:p>
        </p:txBody>
      </p:sp>
      <p:sp>
        <p:nvSpPr>
          <p:cNvPr id="2" name="内容占位符 2"/>
          <p:cNvSpPr>
            <a:spLocks noGrp="1"/>
          </p:cNvSpPr>
          <p:nvPr>
            <p:ph idx="1"/>
          </p:nvPr>
        </p:nvSpPr>
        <p:spPr>
          <a:xfrm>
            <a:off x="480000" y="972000"/>
            <a:ext cx="11184000" cy="5265312"/>
          </a:xfrm>
        </p:spPr>
        <p:txBody>
          <a:bodyPr>
            <a:normAutofit/>
          </a:bodyPr>
          <a:lstStyle>
            <a:lvl1pPr>
              <a:defRPr sz="2400">
                <a:latin typeface="+mj-ea"/>
                <a:ea typeface="+mj-ea"/>
              </a:defRPr>
            </a:lvl1pPr>
            <a:lvl2pPr>
              <a:defRPr sz="2400">
                <a:latin typeface="+mj-ea"/>
                <a:ea typeface="+mj-ea"/>
              </a:defRPr>
            </a:lvl2pPr>
            <a:lvl3pPr>
              <a:defRPr sz="2400">
                <a:latin typeface="+mj-ea"/>
                <a:ea typeface="+mj-ea"/>
              </a:defRPr>
            </a:lvl3pPr>
            <a:lvl4pPr>
              <a:defRPr sz="2400">
                <a:latin typeface="+mj-ea"/>
                <a:ea typeface="+mj-ea"/>
              </a:defRPr>
            </a:lvl4pPr>
            <a:lvl5pPr>
              <a:defRPr sz="2400">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标题 1"/>
          <p:cNvSpPr>
            <a:spLocks noGrp="1"/>
          </p:cNvSpPr>
          <p:nvPr>
            <p:ph type="title"/>
          </p:nvPr>
        </p:nvSpPr>
        <p:spPr>
          <a:xfrm>
            <a:off x="0" y="-11263"/>
            <a:ext cx="12192000" cy="934313"/>
          </a:xfrm>
        </p:spPr>
        <p:txBody>
          <a:bodyPr>
            <a:normAutofit/>
          </a:bodyPr>
          <a:lstStyle>
            <a:lvl1pPr algn="ctr">
              <a:defRPr sz="4400" b="0">
                <a:solidFill>
                  <a:srgbClr val="FF0000"/>
                </a:solidFill>
                <a:latin typeface="隶书" panose="02010509060101010101" pitchFamily="49" charset="-122"/>
                <a:ea typeface="隶书" panose="02010509060101010101" pitchFamily="49" charset="-122"/>
              </a:defRPr>
            </a:lvl1pPr>
          </a:lstStyle>
          <a:p>
            <a:r>
              <a:rPr lang="zh-CN" altLang="en-US" dirty="0"/>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7F0E341-ECA3-4349-ACF5-FD839E140BD1}" type="datetimeFigureOut">
              <a:rPr lang="zh-CN" altLang="en-US" smtClean="0"/>
              <a:t>2025/6/12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DACC1A-CF7B-4AFF-8A20-943510388DB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0E341-ECA3-4349-ACF5-FD839E140BD1}" type="datetimeFigureOut">
              <a:rPr lang="zh-CN" altLang="en-US" smtClean="0"/>
              <a:t>2025/6/12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DACC1A-CF7B-4AFF-8A20-943510388DB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hyperlink" Target="http://lib.jiangnan.edu.cn/" TargetMode="Externa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5.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xml"/><Relationship Id="rId5" Type="http://schemas.openxmlformats.org/officeDocument/2006/relationships/tags" Target="../tags/tag6.xml"/><Relationship Id="rId10"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lib.jiangnan.edu.cn/wxzy/wxcdygjhj.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1.png"/><Relationship Id="rId4" Type="http://schemas.openxmlformats.org/officeDocument/2006/relationships/hyperlink" Target="https://webvpn1.jiangnan.edu.c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yantaojian.jiangnan.edu.cn/student/studentIndex"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5.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371546"/>
            <a:ext cx="12192000" cy="7238010"/>
          </a:xfrm>
          <a:prstGeom prst="rect">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任意多边形 4"/>
          <p:cNvSpPr/>
          <p:nvPr/>
        </p:nvSpPr>
        <p:spPr>
          <a:xfrm>
            <a:off x="0" y="-390290"/>
            <a:ext cx="6794421" cy="7248290"/>
          </a:xfrm>
          <a:custGeom>
            <a:avLst/>
            <a:gdLst>
              <a:gd name="connsiteX0" fmla="*/ 0 w 4434682"/>
              <a:gd name="connsiteY0" fmla="*/ 0 h 5143500"/>
              <a:gd name="connsiteX1" fmla="*/ 3803902 w 4434682"/>
              <a:gd name="connsiteY1" fmla="*/ 0 h 5143500"/>
              <a:gd name="connsiteX2" fmla="*/ 3808855 w 4434682"/>
              <a:gd name="connsiteY2" fmla="*/ 9671 h 5143500"/>
              <a:gd name="connsiteX3" fmla="*/ 3808855 w 4434682"/>
              <a:gd name="connsiteY3" fmla="*/ 0 h 5143500"/>
              <a:gd name="connsiteX4" fmla="*/ 3897319 w 4434682"/>
              <a:gd name="connsiteY4" fmla="*/ 175211 h 5143500"/>
              <a:gd name="connsiteX5" fmla="*/ 4434682 w 4434682"/>
              <a:gd name="connsiteY5" fmla="*/ 2571750 h 5143500"/>
              <a:gd name="connsiteX6" fmla="*/ 3897319 w 4434682"/>
              <a:gd name="connsiteY6" fmla="*/ 4968288 h 5143500"/>
              <a:gd name="connsiteX7" fmla="*/ 3808855 w 4434682"/>
              <a:gd name="connsiteY7" fmla="*/ 5143499 h 5143500"/>
              <a:gd name="connsiteX8" fmla="*/ 3808855 w 4434682"/>
              <a:gd name="connsiteY8" fmla="*/ 5133830 h 5143500"/>
              <a:gd name="connsiteX9" fmla="*/ 3803902 w 4434682"/>
              <a:gd name="connsiteY9" fmla="*/ 5143500 h 5143500"/>
              <a:gd name="connsiteX10" fmla="*/ 0 w 443468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34682" h="5143500">
                <a:moveTo>
                  <a:pt x="0" y="0"/>
                </a:moveTo>
                <a:lnTo>
                  <a:pt x="3803902" y="0"/>
                </a:lnTo>
                <a:lnTo>
                  <a:pt x="3808855" y="9671"/>
                </a:lnTo>
                <a:lnTo>
                  <a:pt x="3808855" y="0"/>
                </a:lnTo>
                <a:lnTo>
                  <a:pt x="3897319" y="175211"/>
                </a:lnTo>
                <a:cubicBezTo>
                  <a:pt x="4241694" y="900200"/>
                  <a:pt x="4434682" y="1713113"/>
                  <a:pt x="4434682" y="2571750"/>
                </a:cubicBezTo>
                <a:cubicBezTo>
                  <a:pt x="4434682" y="3430386"/>
                  <a:pt x="4241694" y="4243299"/>
                  <a:pt x="3897319" y="4968288"/>
                </a:cubicBezTo>
                <a:lnTo>
                  <a:pt x="3808855" y="5143499"/>
                </a:lnTo>
                <a:lnTo>
                  <a:pt x="3808855" y="5133830"/>
                </a:lnTo>
                <a:lnTo>
                  <a:pt x="3803902" y="5143500"/>
                </a:lnTo>
                <a:lnTo>
                  <a:pt x="0" y="5143500"/>
                </a:lnTo>
                <a:close/>
              </a:path>
            </a:pathLst>
          </a:cu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dirty="0">
                <a:solidFill>
                  <a:srgbClr val="0070C0"/>
                </a:solidFill>
                <a:latin typeface="华文行楷" panose="02010800040101010101" pitchFamily="2" charset="-122"/>
                <a:ea typeface="华文行楷" panose="02010800040101010101" pitchFamily="2" charset="-122"/>
              </a:rPr>
              <a:t>蹉跎莫遣韶光老，</a:t>
            </a:r>
            <a:br>
              <a:rPr lang="en-US" altLang="zh-CN" sz="5400" b="1" dirty="0">
                <a:solidFill>
                  <a:srgbClr val="0070C0"/>
                </a:solidFill>
                <a:latin typeface="华文行楷" panose="02010800040101010101" pitchFamily="2" charset="-122"/>
                <a:ea typeface="华文行楷" panose="02010800040101010101" pitchFamily="2" charset="-122"/>
              </a:rPr>
            </a:br>
            <a:r>
              <a:rPr lang="zh-CN" altLang="en-US" sz="5400" b="1" dirty="0">
                <a:solidFill>
                  <a:srgbClr val="0070C0"/>
                </a:solidFill>
                <a:latin typeface="华文行楷" panose="02010800040101010101" pitchFamily="2" charset="-122"/>
                <a:ea typeface="华文行楷" panose="02010800040101010101" pitchFamily="2" charset="-122"/>
              </a:rPr>
              <a:t>人生唯有读书好</a:t>
            </a:r>
            <a:endParaRPr lang="zh-CN" altLang="en-US" sz="5400" b="1" dirty="0">
              <a:latin typeface="华文行楷" panose="02010800040101010101" pitchFamily="2" charset="-122"/>
              <a:ea typeface="华文行楷" panose="02010800040101010101" pitchFamily="2" charset="-122"/>
            </a:endParaRPr>
          </a:p>
        </p:txBody>
      </p:sp>
      <p:sp>
        <p:nvSpPr>
          <p:cNvPr id="6" name="任意多边形 5"/>
          <p:cNvSpPr/>
          <p:nvPr/>
        </p:nvSpPr>
        <p:spPr>
          <a:xfrm>
            <a:off x="5071872" y="2"/>
            <a:ext cx="24937" cy="48689"/>
          </a:xfrm>
          <a:custGeom>
            <a:avLst/>
            <a:gdLst>
              <a:gd name="connsiteX0" fmla="*/ 0 w 18703"/>
              <a:gd name="connsiteY0" fmla="*/ 0 h 36517"/>
              <a:gd name="connsiteX1" fmla="*/ 18703 w 18703"/>
              <a:gd name="connsiteY1" fmla="*/ 0 h 36517"/>
              <a:gd name="connsiteX2" fmla="*/ 18703 w 18703"/>
              <a:gd name="connsiteY2" fmla="*/ 36517 h 36517"/>
              <a:gd name="connsiteX3" fmla="*/ 0 w 18703"/>
              <a:gd name="connsiteY3" fmla="*/ 0 h 36517"/>
            </a:gdLst>
            <a:ahLst/>
            <a:cxnLst>
              <a:cxn ang="0">
                <a:pos x="connsiteX0" y="connsiteY0"/>
              </a:cxn>
              <a:cxn ang="0">
                <a:pos x="connsiteX1" y="connsiteY1"/>
              </a:cxn>
              <a:cxn ang="0">
                <a:pos x="connsiteX2" y="connsiteY2"/>
              </a:cxn>
              <a:cxn ang="0">
                <a:pos x="connsiteX3" y="connsiteY3"/>
              </a:cxn>
            </a:cxnLst>
            <a:rect l="l" t="t" r="r" b="b"/>
            <a:pathLst>
              <a:path w="18703" h="36517">
                <a:moveTo>
                  <a:pt x="0" y="0"/>
                </a:moveTo>
                <a:lnTo>
                  <a:pt x="18703" y="0"/>
                </a:lnTo>
                <a:lnTo>
                  <a:pt x="18703" y="36517"/>
                </a:lnTo>
                <a:lnTo>
                  <a:pt x="0"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任意多边形 6"/>
          <p:cNvSpPr/>
          <p:nvPr/>
        </p:nvSpPr>
        <p:spPr>
          <a:xfrm>
            <a:off x="5071872" y="6809313"/>
            <a:ext cx="24937" cy="48689"/>
          </a:xfrm>
          <a:custGeom>
            <a:avLst/>
            <a:gdLst>
              <a:gd name="connsiteX0" fmla="*/ 18703 w 18703"/>
              <a:gd name="connsiteY0" fmla="*/ 0 h 36517"/>
              <a:gd name="connsiteX1" fmla="*/ 18703 w 18703"/>
              <a:gd name="connsiteY1" fmla="*/ 36517 h 36517"/>
              <a:gd name="connsiteX2" fmla="*/ 0 w 18703"/>
              <a:gd name="connsiteY2" fmla="*/ 36517 h 36517"/>
              <a:gd name="connsiteX3" fmla="*/ 18703 w 18703"/>
              <a:gd name="connsiteY3" fmla="*/ 0 h 36517"/>
            </a:gdLst>
            <a:ahLst/>
            <a:cxnLst>
              <a:cxn ang="0">
                <a:pos x="connsiteX0" y="connsiteY0"/>
              </a:cxn>
              <a:cxn ang="0">
                <a:pos x="connsiteX1" y="connsiteY1"/>
              </a:cxn>
              <a:cxn ang="0">
                <a:pos x="connsiteX2" y="connsiteY2"/>
              </a:cxn>
              <a:cxn ang="0">
                <a:pos x="connsiteX3" y="connsiteY3"/>
              </a:cxn>
            </a:cxnLst>
            <a:rect l="l" t="t" r="r" b="b"/>
            <a:pathLst>
              <a:path w="18703" h="36517">
                <a:moveTo>
                  <a:pt x="18703" y="0"/>
                </a:moveTo>
                <a:lnTo>
                  <a:pt x="18703" y="36517"/>
                </a:lnTo>
                <a:lnTo>
                  <a:pt x="0" y="36517"/>
                </a:lnTo>
                <a:lnTo>
                  <a:pt x="18703" y="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矩形 8"/>
          <p:cNvSpPr/>
          <p:nvPr/>
        </p:nvSpPr>
        <p:spPr>
          <a:xfrm>
            <a:off x="4170560" y="5721063"/>
            <a:ext cx="6619120" cy="584775"/>
          </a:xfrm>
          <a:prstGeom prst="rect">
            <a:avLst/>
          </a:prstGeom>
        </p:spPr>
        <p:txBody>
          <a:bodyPr wrap="none">
            <a:spAutoFit/>
          </a:bodyPr>
          <a:lstStyle/>
          <a:p>
            <a:pPr lvl="1"/>
            <a:r>
              <a:rPr lang="zh-CN" altLang="en-US" sz="3200" b="1" dirty="0">
                <a:solidFill>
                  <a:srgbClr val="002060"/>
                </a:solidFill>
                <a:latin typeface="微软雅黑" panose="020B0503020204020204" charset="-122"/>
                <a:ea typeface="微软雅黑" panose="020B0503020204020204" charset="-122"/>
              </a:rPr>
              <a:t>江南大学图书馆的正确打开方式</a:t>
            </a:r>
            <a:endParaRPr lang="zh-CN" altLang="en-US" sz="3200" dirty="0">
              <a:solidFill>
                <a:srgbClr val="002060"/>
              </a:solidFill>
              <a:latin typeface="微软雅黑" panose="020B0503020204020204" charset="-122"/>
              <a:ea typeface="微软雅黑" panose="020B0503020204020204" charset="-122"/>
            </a:endParaRPr>
          </a:p>
        </p:txBody>
      </p:sp>
      <p:pic>
        <p:nvPicPr>
          <p:cNvPr id="10" name="图片 9" descr="图书馆logo-横版-2018.9.7-01"/>
          <p:cNvPicPr>
            <a:picLocks noChangeAspect="1"/>
          </p:cNvPicPr>
          <p:nvPr/>
        </p:nvPicPr>
        <p:blipFill>
          <a:blip r:embed="rId4" cstate="print"/>
          <a:stretch>
            <a:fillRect/>
          </a:stretch>
        </p:blipFill>
        <p:spPr>
          <a:xfrm>
            <a:off x="685699" y="6013451"/>
            <a:ext cx="2394585" cy="787400"/>
          </a:xfrm>
          <a:prstGeom prst="rect">
            <a:avLst/>
          </a:prstGeom>
        </p:spPr>
      </p:pic>
      <p:sp>
        <p:nvSpPr>
          <p:cNvPr id="2" name="文本框 1"/>
          <p:cNvSpPr txBox="1"/>
          <p:nvPr/>
        </p:nvSpPr>
        <p:spPr>
          <a:xfrm>
            <a:off x="0" y="549872"/>
            <a:ext cx="3493135" cy="398780"/>
          </a:xfrm>
          <a:prstGeom prst="rect">
            <a:avLst/>
          </a:prstGeom>
          <a:noFill/>
        </p:spPr>
        <p:txBody>
          <a:bodyPr wrap="none" rtlCol="0">
            <a:spAutoFit/>
          </a:bodyPr>
          <a:lstStyle/>
          <a:p>
            <a:r>
              <a:rPr lang="en-US" altLang="zh-CN" sz="2000" dirty="0">
                <a:solidFill>
                  <a:srgbClr val="FF0000"/>
                </a:solidFill>
                <a:latin typeface="微软雅黑" panose="020B0503020204020204" charset="-122"/>
                <a:ea typeface="微软雅黑" panose="020B0503020204020204" charset="-122"/>
              </a:rPr>
              <a:t>@</a:t>
            </a:r>
            <a:r>
              <a:rPr lang="zh-CN" altLang="en-US" sz="2000" dirty="0">
                <a:solidFill>
                  <a:srgbClr val="FF0000"/>
                </a:solidFill>
                <a:latin typeface="微软雅黑" panose="020B0503020204020204" charset="-122"/>
                <a:ea typeface="微软雅黑" panose="020B0503020204020204" charset="-122"/>
              </a:rPr>
              <a:t>本科新生攻略之玩转图书馆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952000" y="101974"/>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霞客湾校区图书馆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sp>
        <p:nvSpPr>
          <p:cNvPr id="21" name="矩形 20"/>
          <p:cNvSpPr/>
          <p:nvPr/>
        </p:nvSpPr>
        <p:spPr>
          <a:xfrm>
            <a:off x="372745" y="662940"/>
            <a:ext cx="11410315" cy="2341880"/>
          </a:xfrm>
          <a:prstGeom prst="rect">
            <a:avLst/>
          </a:prstGeom>
        </p:spPr>
        <p:txBody>
          <a:bodyPr wrap="square">
            <a:noAutofit/>
          </a:bodyPr>
          <a:lstStyle/>
          <a:p>
            <a:pPr indent="0" fontAlgn="base">
              <a:lnSpc>
                <a:spcPct val="100000"/>
              </a:lnSpc>
              <a:defRPr/>
            </a:pP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霞客文化阅读走廊：</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霞客揽奇胜</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分</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千书为卷</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和</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万里遐征</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两个主题，以山川为脉络，精选《徐霞客游记》中天台山、黄山等地的经典篇章，结合风光描写、五岳等地理标识及徐霞客游线图，构建跨越时空的山水人文长廊</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霞客探哲思</a:t>
            </a:r>
            <a:r>
              <a:rPr lang="en-US" altLang="zh-CN" sz="2400"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以徐霞客向自然求真理的思想为核心，融合其</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朝碧海暮苍梧</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的志趣，通过</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问道自然</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求真之道</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无畏险阻</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等主题立体诠释徐霞客知行合一的生命哲学。图书馆二楼阅览区布置了</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chemeClr val="tx1"/>
                </a:solidFill>
                <a:latin typeface="微软雅黑" panose="020B0503020204020204" charset="-122"/>
                <a:ea typeface="微软雅黑" panose="020B0503020204020204" charset="-122"/>
                <a:cs typeface="微软雅黑" panose="020B0503020204020204" charset="-122"/>
                <a:sym typeface="+mn-ea"/>
              </a:rPr>
              <a:t>穿越古今，追寻山水间的行者</a:t>
            </a:r>
            <a:r>
              <a:rPr lang="en-US" altLang="zh-CN" sz="24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C00000"/>
                </a:solidFill>
                <a:latin typeface="微软雅黑" panose="020B0503020204020204" charset="-122"/>
                <a:ea typeface="微软雅黑" panose="020B0503020204020204" charset="-122"/>
                <a:cs typeface="微软雅黑" panose="020B0503020204020204" charset="-122"/>
                <a:sym typeface="+mn-ea"/>
              </a:rPr>
              <a:t>霞客主题书展。</a:t>
            </a:r>
          </a:p>
        </p:txBody>
      </p:sp>
      <p:sp>
        <p:nvSpPr>
          <p:cNvPr id="2" name="AutoShape 2" descr="图片"/>
          <p:cNvSpPr>
            <a:spLocks noChangeAspect="1" noChangeArrowheads="1"/>
          </p:cNvSpPr>
          <p:nvPr/>
        </p:nvSpPr>
        <p:spPr bwMode="auto">
          <a:xfrm>
            <a:off x="5943600" y="35512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AutoShape 4" descr="图片"/>
          <p:cNvSpPr>
            <a:spLocks noChangeAspect="1" noChangeArrowheads="1"/>
          </p:cNvSpPr>
          <p:nvPr/>
        </p:nvSpPr>
        <p:spPr bwMode="auto">
          <a:xfrm>
            <a:off x="6096000" y="37036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6" descr="图片"/>
          <p:cNvSpPr>
            <a:spLocks noChangeAspect="1" noChangeArrowheads="1"/>
          </p:cNvSpPr>
          <p:nvPr/>
        </p:nvSpPr>
        <p:spPr bwMode="auto">
          <a:xfrm>
            <a:off x="6248400" y="38560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AutoShape 8" descr="图片"/>
          <p:cNvSpPr>
            <a:spLocks noChangeAspect="1" noChangeArrowheads="1"/>
          </p:cNvSpPr>
          <p:nvPr/>
        </p:nvSpPr>
        <p:spPr bwMode="auto">
          <a:xfrm>
            <a:off x="6400800" y="40084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文本框 36"/>
          <p:cNvSpPr txBox="1"/>
          <p:nvPr/>
        </p:nvSpPr>
        <p:spPr>
          <a:xfrm>
            <a:off x="9563735" y="5617845"/>
            <a:ext cx="1738630" cy="368300"/>
          </a:xfrm>
          <a:prstGeom prst="rect">
            <a:avLst/>
          </a:prstGeom>
          <a:solidFill>
            <a:srgbClr val="C00000"/>
          </a:solidFill>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rPr>
              <a:t>霞客主题书展</a:t>
            </a:r>
            <a:endParaRPr lang="zh-CN" altLang="en-US" dirty="0">
              <a:solidFill>
                <a:schemeClr val="bg1"/>
              </a:solidFill>
            </a:endParaRPr>
          </a:p>
        </p:txBody>
      </p:sp>
      <p:sp>
        <p:nvSpPr>
          <p:cNvPr id="22" name="文本框 36"/>
          <p:cNvSpPr txBox="1"/>
          <p:nvPr/>
        </p:nvSpPr>
        <p:spPr>
          <a:xfrm>
            <a:off x="9563735" y="4739005"/>
            <a:ext cx="1452880" cy="368300"/>
          </a:xfrm>
          <a:prstGeom prst="rect">
            <a:avLst/>
          </a:prstGeom>
          <a:solidFill>
            <a:srgbClr val="C00000"/>
          </a:solidFill>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rPr>
              <a:t>霞客探哲思</a:t>
            </a:r>
            <a:endParaRPr lang="zh-CN" altLang="en-US" dirty="0">
              <a:solidFill>
                <a:schemeClr val="bg1"/>
              </a:solidFill>
            </a:endParaRPr>
          </a:p>
        </p:txBody>
      </p:sp>
      <p:sp>
        <p:nvSpPr>
          <p:cNvPr id="31" name="文本框 36"/>
          <p:cNvSpPr txBox="1"/>
          <p:nvPr/>
        </p:nvSpPr>
        <p:spPr>
          <a:xfrm>
            <a:off x="6553200" y="4798695"/>
            <a:ext cx="1508760" cy="368300"/>
          </a:xfrm>
          <a:prstGeom prst="rect">
            <a:avLst/>
          </a:prstGeom>
          <a:solidFill>
            <a:srgbClr val="C00000"/>
          </a:solidFill>
        </p:spPr>
        <p:txBody>
          <a:bodyPr wrap="square">
            <a:spAutoFit/>
          </a:bodyPr>
          <a:lstStyle/>
          <a:p>
            <a:pPr algn="ctr"/>
            <a:r>
              <a:rPr lang="zh-CN" altLang="en-US" b="1" dirty="0">
                <a:solidFill>
                  <a:schemeClr val="bg1"/>
                </a:solidFill>
                <a:latin typeface="微软雅黑" panose="020B0503020204020204" charset="-122"/>
                <a:ea typeface="微软雅黑" panose="020B0503020204020204" charset="-122"/>
              </a:rPr>
              <a:t>霞客揽奇胜</a:t>
            </a:r>
            <a:endParaRPr lang="zh-CN" altLang="en-US" dirty="0">
              <a:solidFill>
                <a:schemeClr val="bg1"/>
              </a:solidFill>
            </a:endParaRPr>
          </a:p>
        </p:txBody>
      </p:sp>
      <p:pic>
        <p:nvPicPr>
          <p:cNvPr id="27" name="图片 26" descr="图书馆logo-横版-2018.9.7-01"/>
          <p:cNvPicPr>
            <a:picLocks noChangeAspect="1"/>
          </p:cNvPicPr>
          <p:nvPr/>
        </p:nvPicPr>
        <p:blipFill>
          <a:blip r:embed="rId3" cstate="print"/>
          <a:stretch>
            <a:fillRect/>
          </a:stretch>
        </p:blipFill>
        <p:spPr>
          <a:xfrm>
            <a:off x="9242510" y="101976"/>
            <a:ext cx="2394585" cy="787400"/>
          </a:xfrm>
          <a:prstGeom prst="rect">
            <a:avLst/>
          </a:prstGeom>
        </p:spPr>
      </p:pic>
      <p:pic>
        <p:nvPicPr>
          <p:cNvPr id="3" name="图片 2"/>
          <p:cNvPicPr/>
          <p:nvPr/>
        </p:nvPicPr>
        <p:blipFill>
          <a:blip r:embed="rId4"/>
          <a:srcRect l="4447"/>
          <a:stretch>
            <a:fillRect/>
          </a:stretch>
        </p:blipFill>
        <p:spPr>
          <a:xfrm>
            <a:off x="175895" y="3285490"/>
            <a:ext cx="5274945" cy="3078480"/>
          </a:xfrm>
          <a:prstGeom prst="rect">
            <a:avLst/>
          </a:prstGeom>
        </p:spPr>
      </p:pic>
      <p:pic>
        <p:nvPicPr>
          <p:cNvPr id="6" name="图片 5"/>
          <p:cNvPicPr>
            <a:picLocks noChangeAspect="1"/>
          </p:cNvPicPr>
          <p:nvPr/>
        </p:nvPicPr>
        <p:blipFill>
          <a:blip r:embed="rId5"/>
          <a:stretch>
            <a:fillRect/>
          </a:stretch>
        </p:blipFill>
        <p:spPr>
          <a:xfrm>
            <a:off x="5773420" y="3004820"/>
            <a:ext cx="2677795" cy="1793875"/>
          </a:xfrm>
          <a:prstGeom prst="rect">
            <a:avLst/>
          </a:prstGeom>
        </p:spPr>
      </p:pic>
      <p:pic>
        <p:nvPicPr>
          <p:cNvPr id="7" name="图片 6"/>
          <p:cNvPicPr>
            <a:picLocks noChangeAspect="1"/>
          </p:cNvPicPr>
          <p:nvPr/>
        </p:nvPicPr>
        <p:blipFill>
          <a:blip r:embed="rId6"/>
          <a:stretch>
            <a:fillRect/>
          </a:stretch>
        </p:blipFill>
        <p:spPr>
          <a:xfrm>
            <a:off x="8773795" y="2971800"/>
            <a:ext cx="2737485" cy="1767205"/>
          </a:xfrm>
          <a:prstGeom prst="rect">
            <a:avLst/>
          </a:prstGeom>
        </p:spPr>
      </p:pic>
      <p:pic>
        <p:nvPicPr>
          <p:cNvPr id="12" name="图片 11"/>
          <p:cNvPicPr>
            <a:picLocks noChangeAspect="1"/>
          </p:cNvPicPr>
          <p:nvPr/>
        </p:nvPicPr>
        <p:blipFill>
          <a:blip r:embed="rId7"/>
          <a:stretch>
            <a:fillRect/>
          </a:stretch>
        </p:blipFill>
        <p:spPr>
          <a:xfrm>
            <a:off x="6538595" y="5135880"/>
            <a:ext cx="2812415" cy="174117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260350"/>
            <a:ext cx="815975" cy="492125"/>
          </a:xfrm>
          <a:prstGeom prst="rect">
            <a:avLst/>
          </a:prstGeom>
          <a:solidFill>
            <a:srgbClr val="054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prstClr val="white"/>
              </a:solidFill>
            </a:endParaRPr>
          </a:p>
        </p:txBody>
      </p:sp>
      <p:sp>
        <p:nvSpPr>
          <p:cNvPr id="48" name="TextBox 3"/>
          <p:cNvSpPr txBox="1">
            <a:spLocks noChangeArrowheads="1"/>
          </p:cNvSpPr>
          <p:nvPr/>
        </p:nvSpPr>
        <p:spPr bwMode="auto">
          <a:xfrm>
            <a:off x="1480011" y="383948"/>
            <a:ext cx="8862543" cy="646331"/>
          </a:xfrm>
          <a:prstGeom prst="rect">
            <a:avLst/>
          </a:prstGeom>
          <a:noFill/>
          <a:ln w="9525">
            <a:noFill/>
            <a:miter lim="800000"/>
          </a:ln>
        </p:spPr>
        <p:txBody>
          <a:bodyPr wrap="square">
            <a:spAutoFit/>
          </a:bodyPr>
          <a:lstStyle/>
          <a:p>
            <a:r>
              <a:rPr lang="zh-CN" altLang="en-US" sz="3600" b="1" dirty="0">
                <a:solidFill>
                  <a:srgbClr val="002060"/>
                </a:solidFill>
                <a:latin typeface="微软雅黑" panose="020B0503020204020204" charset="-122"/>
                <a:ea typeface="微软雅黑" panose="020B0503020204020204" charset="-122"/>
              </a:rPr>
              <a:t>想借的书在哪里？（总馆）</a:t>
            </a:r>
            <a:endParaRPr lang="zh-CN" altLang="en-US" sz="3600" b="1" dirty="0">
              <a:solidFill>
                <a:srgbClr val="054487"/>
              </a:solidFill>
              <a:latin typeface="微软雅黑" panose="020B0503020204020204" charset="-122"/>
              <a:ea typeface="微软雅黑" panose="020B0503020204020204" charset="-122"/>
            </a:endParaRPr>
          </a:p>
        </p:txBody>
      </p:sp>
      <p:sp>
        <p:nvSpPr>
          <p:cNvPr id="49" name="圆角矩形 115"/>
          <p:cNvSpPr/>
          <p:nvPr/>
        </p:nvSpPr>
        <p:spPr>
          <a:xfrm>
            <a:off x="944156" y="943712"/>
            <a:ext cx="7488237" cy="61912"/>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7" name="图片 26" descr="图书馆logo-横版-2018.9.7-01"/>
          <p:cNvPicPr>
            <a:picLocks noChangeAspect="1"/>
          </p:cNvPicPr>
          <p:nvPr/>
        </p:nvPicPr>
        <p:blipFill>
          <a:blip r:embed="rId4" cstate="print"/>
          <a:stretch>
            <a:fillRect/>
          </a:stretch>
        </p:blipFill>
        <p:spPr>
          <a:xfrm>
            <a:off x="8968248" y="182886"/>
            <a:ext cx="2394585" cy="787400"/>
          </a:xfrm>
          <a:prstGeom prst="rect">
            <a:avLst/>
          </a:prstGeom>
        </p:spPr>
      </p:pic>
      <p:sp>
        <p:nvSpPr>
          <p:cNvPr id="3" name="内容占位符 2"/>
          <p:cNvSpPr>
            <a:spLocks noGrp="1"/>
          </p:cNvSpPr>
          <p:nvPr>
            <p:ph idx="1"/>
          </p:nvPr>
        </p:nvSpPr>
        <p:spPr>
          <a:xfrm>
            <a:off x="503828" y="983699"/>
            <a:ext cx="10010279" cy="5628116"/>
          </a:xfrm>
        </p:spPr>
        <p:txBody>
          <a:bodyPr>
            <a:normAutofit lnSpcReduction="10000"/>
          </a:bodyPr>
          <a:lstStyle/>
          <a:p>
            <a:r>
              <a:rPr lang="zh-CN" altLang="en-US" dirty="0">
                <a:latin typeface="微软雅黑" panose="020B0503020204020204" charset="-122"/>
                <a:ea typeface="微软雅黑" panose="020B0503020204020204" charset="-122"/>
              </a:rPr>
              <a:t>马列主义、毛泽东思想、邓小平理论以及我国主要领导人的思想研究及其著作在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区一楼</a:t>
            </a:r>
            <a:r>
              <a:rPr lang="zh-CN" altLang="zh-CN" dirty="0">
                <a:solidFill>
                  <a:srgbClr val="C00000"/>
                </a:solidFill>
                <a:latin typeface="微软雅黑" panose="020B0503020204020204" charset="-122"/>
                <a:ea typeface="微软雅黑" panose="020B0503020204020204" charset="-122"/>
              </a:rPr>
              <a:t>社会科学图书借阅区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外语学习、四六级及研究生、</a:t>
            </a:r>
            <a:r>
              <a:rPr lang="en-US" altLang="zh-CN" dirty="0">
                <a:latin typeface="微软雅黑" panose="020B0503020204020204" charset="-122"/>
                <a:ea typeface="微软雅黑" panose="020B0503020204020204" charset="-122"/>
              </a:rPr>
              <a:t>TOEFL</a:t>
            </a:r>
            <a:r>
              <a:rPr lang="zh-CN" altLang="en-US" dirty="0">
                <a:latin typeface="微软雅黑" panose="020B0503020204020204" charset="-122"/>
                <a:ea typeface="微软雅黑" panose="020B0503020204020204" charset="-122"/>
              </a:rPr>
              <a:t>等各类考试的参考书及部分语言类工具书在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区一楼</a:t>
            </a:r>
            <a:r>
              <a:rPr lang="zh-CN" altLang="zh-CN" dirty="0">
                <a:solidFill>
                  <a:srgbClr val="C00000"/>
                </a:solidFill>
                <a:latin typeface="微软雅黑" panose="020B0503020204020204" charset="-122"/>
                <a:ea typeface="微软雅黑" panose="020B0503020204020204" charset="-122"/>
              </a:rPr>
              <a:t>社会科学图书借阅区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小说、散文、诗歌等各种文学类书籍，美术、设计及音乐等艺术类书籍在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区二楼</a:t>
            </a:r>
            <a:r>
              <a:rPr lang="zh-CN" altLang="en-US" dirty="0">
                <a:solidFill>
                  <a:srgbClr val="C00000"/>
                </a:solidFill>
                <a:latin typeface="微软雅黑" panose="020B0503020204020204" charset="-122"/>
                <a:ea typeface="微软雅黑" panose="020B0503020204020204" charset="-122"/>
              </a:rPr>
              <a:t>文学艺术</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高等数学、大学物理、有机化学等基础课程的参考书在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区三楼</a:t>
            </a:r>
            <a:r>
              <a:rPr lang="zh-CN" altLang="en-US" dirty="0">
                <a:solidFill>
                  <a:srgbClr val="C00000"/>
                </a:solidFill>
                <a:latin typeface="微软雅黑" panose="020B0503020204020204" charset="-122"/>
                <a:ea typeface="微软雅黑" panose="020B0503020204020204" charset="-122"/>
              </a:rPr>
              <a:t>自然科学与外文</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r>
              <a:rPr lang="zh-CN" altLang="en-US" dirty="0">
                <a:solidFill>
                  <a:srgbClr val="C00000"/>
                </a:solidFill>
                <a:latin typeface="微软雅黑" panose="020B0503020204020204" charset="-122"/>
                <a:ea typeface="微软雅黑" panose="020B0503020204020204" charset="-122"/>
              </a:rPr>
              <a:t>食品科学、纺织科学、生工技术、计算机技术等</a:t>
            </a:r>
            <a:r>
              <a:rPr lang="zh-CN" altLang="en-US" dirty="0">
                <a:latin typeface="微软雅黑" panose="020B0503020204020204" charset="-122"/>
                <a:ea typeface="微软雅黑" panose="020B0503020204020204" charset="-122"/>
              </a:rPr>
              <a:t>的图书在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区四楼</a:t>
            </a:r>
            <a:r>
              <a:rPr lang="zh-CN" altLang="en-US" dirty="0">
                <a:solidFill>
                  <a:srgbClr val="C00000"/>
                </a:solidFill>
                <a:latin typeface="微软雅黑" panose="020B0503020204020204" charset="-122"/>
                <a:ea typeface="微软雅黑" panose="020B0503020204020204" charset="-122"/>
              </a:rPr>
              <a:t>工业技术</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fontAlgn="ctr"/>
            <a:r>
              <a:rPr lang="zh-CN" altLang="en-US" dirty="0">
                <a:latin typeface="微软雅黑" panose="020B0503020204020204" charset="-122"/>
                <a:ea typeface="微软雅黑" panose="020B0503020204020204" charset="-122"/>
              </a:rPr>
              <a:t>可借阅的外文书在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区三楼</a:t>
            </a:r>
            <a:r>
              <a:rPr lang="zh-CN" altLang="en-US" dirty="0">
                <a:solidFill>
                  <a:srgbClr val="C00000"/>
                </a:solidFill>
                <a:latin typeface="微软雅黑" panose="020B0503020204020204" charset="-122"/>
                <a:ea typeface="微软雅黑" panose="020B0503020204020204" charset="-122"/>
              </a:rPr>
              <a:t>自然科学与外文</a:t>
            </a:r>
            <a:r>
              <a:rPr lang="zh-CN" altLang="zh-CN" dirty="0">
                <a:solidFill>
                  <a:srgbClr val="C00000"/>
                </a:solidFill>
                <a:latin typeface="微软雅黑" panose="020B0503020204020204" charset="-122"/>
                <a:ea typeface="微软雅黑" panose="020B0503020204020204" charset="-122"/>
              </a:rPr>
              <a:t>图书借阅区</a:t>
            </a:r>
            <a:r>
              <a:rPr lang="zh-CN" altLang="en-US" dirty="0">
                <a:solidFill>
                  <a:srgbClr val="C00000"/>
                </a:solidFill>
                <a:latin typeface="微软雅黑" panose="020B0503020204020204" charset="-122"/>
                <a:ea typeface="微软雅黑" panose="020B0503020204020204" charset="-122"/>
              </a:rPr>
              <a:t>，外文原版书在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区五楼</a:t>
            </a:r>
            <a:r>
              <a:rPr lang="zh-CN" altLang="zh-CN" dirty="0">
                <a:solidFill>
                  <a:srgbClr val="C00000"/>
                </a:solidFill>
                <a:latin typeface="微软雅黑" panose="020B0503020204020204" charset="-122"/>
                <a:ea typeface="微软雅黑" panose="020B0503020204020204" charset="-122"/>
              </a:rPr>
              <a:t>外文原版图书阅览区</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fontAlgn="ctr"/>
            <a:r>
              <a:rPr lang="zh-CN" altLang="en-US" dirty="0">
                <a:latin typeface="微软雅黑" panose="020B0503020204020204" charset="-122"/>
                <a:ea typeface="微软雅黑" panose="020B0503020204020204" charset="-122"/>
              </a:rPr>
              <a:t>纸质的期刊和报纸在</a:t>
            </a:r>
            <a:r>
              <a:rPr lang="en-US" altLang="zh-CN" dirty="0">
                <a:latin typeface="微软雅黑" panose="020B0503020204020204" charset="-122"/>
                <a:ea typeface="微软雅黑" panose="020B0503020204020204" charset="-122"/>
              </a:rPr>
              <a:t>C</a:t>
            </a:r>
            <a:r>
              <a:rPr lang="zh-CN" altLang="en-US" dirty="0">
                <a:latin typeface="微软雅黑" panose="020B0503020204020204" charset="-122"/>
                <a:ea typeface="微软雅黑" panose="020B0503020204020204" charset="-122"/>
              </a:rPr>
              <a:t>区五楼</a:t>
            </a:r>
            <a:r>
              <a:rPr lang="zh-CN" altLang="zh-CN" dirty="0">
                <a:solidFill>
                  <a:srgbClr val="C00000"/>
                </a:solidFill>
                <a:latin typeface="微软雅黑" panose="020B0503020204020204" charset="-122"/>
                <a:ea typeface="微软雅黑" panose="020B0503020204020204" charset="-122"/>
              </a:rPr>
              <a:t>期刊报纸阅览区</a:t>
            </a:r>
            <a:r>
              <a:rPr lang="zh-CN" altLang="en-US" dirty="0">
                <a:solidFill>
                  <a:srgbClr val="C00000"/>
                </a:solidFill>
                <a:latin typeface="微软雅黑" panose="020B0503020204020204" charset="-122"/>
                <a:ea typeface="微软雅黑" panose="020B0503020204020204" charset="-122"/>
              </a:rPr>
              <a:t>。</a:t>
            </a:r>
            <a:endParaRPr lang="zh-CN" altLang="zh-CN" dirty="0">
              <a:solidFill>
                <a:srgbClr val="C00000"/>
              </a:solidFill>
              <a:latin typeface="微软雅黑" panose="020B0503020204020204" charset="-122"/>
              <a:ea typeface="微软雅黑" panose="020B0503020204020204" charset="-122"/>
            </a:endParaRPr>
          </a:p>
          <a:p>
            <a:pPr fontAlgn="ctr"/>
            <a:endParaRPr lang="zh-CN" altLang="zh-CN" dirty="0">
              <a:solidFill>
                <a:srgbClr val="C00000"/>
              </a:solidFill>
              <a:latin typeface="微软雅黑" panose="020B0503020204020204" charset="-122"/>
            </a:endParaRPr>
          </a:p>
          <a:p>
            <a:endParaRPr lang="zh-CN" altLang="zh-CN" b="1" dirty="0">
              <a:latin typeface="微软雅黑" panose="020B0503020204020204" charset="-122"/>
            </a:endParaRPr>
          </a:p>
          <a:p>
            <a:endParaRPr lang="zh-CN" altLang="en-US" dirty="0">
              <a:latin typeface="微软雅黑" panose="020B0503020204020204" charset="-122"/>
              <a:ea typeface="微软雅黑" panose="020B0503020204020204" charset="-122"/>
            </a:endParaRPr>
          </a:p>
        </p:txBody>
      </p:sp>
      <p:sp>
        <p:nvSpPr>
          <p:cNvPr id="19" name="MH_Number_1"/>
          <p:cNvSpPr/>
          <p:nvPr>
            <p:custDataLst>
              <p:tags r:id="rId2"/>
            </p:custDataLst>
          </p:nvPr>
        </p:nvSpPr>
        <p:spPr>
          <a:xfrm>
            <a:off x="944156" y="408980"/>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0" y="260350"/>
            <a:ext cx="815975" cy="492125"/>
          </a:xfrm>
          <a:prstGeom prst="rect">
            <a:avLst/>
          </a:prstGeom>
          <a:solidFill>
            <a:srgbClr val="0544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prstClr val="white"/>
              </a:solidFill>
            </a:endParaRPr>
          </a:p>
        </p:txBody>
      </p:sp>
      <p:sp>
        <p:nvSpPr>
          <p:cNvPr id="48" name="TextBox 3"/>
          <p:cNvSpPr txBox="1">
            <a:spLocks noChangeArrowheads="1"/>
          </p:cNvSpPr>
          <p:nvPr/>
        </p:nvSpPr>
        <p:spPr bwMode="auto">
          <a:xfrm>
            <a:off x="1765761" y="435140"/>
            <a:ext cx="10083339" cy="646331"/>
          </a:xfrm>
          <a:prstGeom prst="rect">
            <a:avLst/>
          </a:prstGeom>
          <a:noFill/>
          <a:ln w="9525">
            <a:noFill/>
            <a:miter lim="800000"/>
          </a:ln>
        </p:spPr>
        <p:txBody>
          <a:bodyPr wrap="square">
            <a:spAutoFit/>
          </a:bodyPr>
          <a:lstStyle/>
          <a:p>
            <a:r>
              <a:rPr lang="zh-CN" altLang="en-US" sz="3600" b="1" dirty="0">
                <a:solidFill>
                  <a:srgbClr val="002060"/>
                </a:solidFill>
                <a:latin typeface="微软雅黑" panose="020B0503020204020204" charset="-122"/>
                <a:ea typeface="微软雅黑" panose="020B0503020204020204" charset="-122"/>
              </a:rPr>
              <a:t>想借的书在哪里？（霞客湾校区图书馆）</a:t>
            </a:r>
            <a:endParaRPr lang="zh-CN" altLang="en-US" sz="3600" b="1" dirty="0">
              <a:solidFill>
                <a:srgbClr val="054487"/>
              </a:solidFill>
              <a:latin typeface="微软雅黑" panose="020B0503020204020204" charset="-122"/>
              <a:ea typeface="微软雅黑" panose="020B0503020204020204" charset="-122"/>
            </a:endParaRPr>
          </a:p>
        </p:txBody>
      </p:sp>
      <p:sp>
        <p:nvSpPr>
          <p:cNvPr id="49" name="圆角矩形 115"/>
          <p:cNvSpPr/>
          <p:nvPr/>
        </p:nvSpPr>
        <p:spPr>
          <a:xfrm>
            <a:off x="944156" y="943712"/>
            <a:ext cx="7488237" cy="61912"/>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7" name="图片 26" descr="图书馆logo-横版-2018.9.7-01"/>
          <p:cNvPicPr>
            <a:picLocks noChangeAspect="1"/>
          </p:cNvPicPr>
          <p:nvPr/>
        </p:nvPicPr>
        <p:blipFill>
          <a:blip r:embed="rId4" cstate="print"/>
          <a:stretch>
            <a:fillRect/>
          </a:stretch>
        </p:blipFill>
        <p:spPr>
          <a:xfrm>
            <a:off x="9740265" y="41440"/>
            <a:ext cx="2394585" cy="787400"/>
          </a:xfrm>
          <a:prstGeom prst="rect">
            <a:avLst/>
          </a:prstGeom>
        </p:spPr>
      </p:pic>
      <p:sp>
        <p:nvSpPr>
          <p:cNvPr id="3" name="内容占位符 2"/>
          <p:cNvSpPr>
            <a:spLocks noGrp="1"/>
          </p:cNvSpPr>
          <p:nvPr>
            <p:ph idx="1"/>
          </p:nvPr>
        </p:nvSpPr>
        <p:spPr>
          <a:xfrm>
            <a:off x="476504" y="916602"/>
            <a:ext cx="10010279" cy="5941398"/>
          </a:xfrm>
        </p:spPr>
        <p:txBody>
          <a:bodyPr>
            <a:normAutofit/>
          </a:bodyPr>
          <a:lstStyle/>
          <a:p>
            <a:endParaRPr lang="en-US" altLang="zh-CN" dirty="0">
              <a:latin typeface="微软雅黑" panose="020B0503020204020204" charset="-122"/>
              <a:ea typeface="微软雅黑" panose="020B0503020204020204" charset="-122"/>
            </a:endParaRPr>
          </a:p>
          <a:p>
            <a:r>
              <a:rPr lang="zh-CN" altLang="en-US" dirty="0">
                <a:latin typeface="微软雅黑" panose="020B0503020204020204" charset="-122"/>
                <a:ea typeface="微软雅黑" panose="020B0503020204020204" charset="-122"/>
              </a:rPr>
              <a:t>首批入驻图书共计</a:t>
            </a:r>
            <a:r>
              <a:rPr lang="en-US" altLang="zh-CN" dirty="0">
                <a:latin typeface="微软雅黑" panose="020B0503020204020204" charset="-122"/>
                <a:ea typeface="微软雅黑" panose="020B0503020204020204" charset="-122"/>
              </a:rPr>
              <a:t>4.5</a:t>
            </a:r>
            <a:r>
              <a:rPr lang="zh-CN" altLang="en-US" dirty="0">
                <a:latin typeface="微软雅黑" panose="020B0503020204020204" charset="-122"/>
                <a:ea typeface="微软雅黑" panose="020B0503020204020204" charset="-122"/>
              </a:rPr>
              <a:t>万册，涵盖了文学艺术、社会科学、语言与数理学习、科普读物等公共通用类图书</a:t>
            </a:r>
            <a:endParaRPr lang="zh-CN" altLang="zh-CN" dirty="0">
              <a:solidFill>
                <a:srgbClr val="C00000"/>
              </a:solidFill>
              <a:latin typeface="微软雅黑" panose="020B0503020204020204" charset="-122"/>
            </a:endParaRPr>
          </a:p>
          <a:p>
            <a:endParaRPr lang="zh-CN" altLang="zh-CN" b="1" dirty="0">
              <a:latin typeface="微软雅黑" panose="020B0503020204020204" charset="-122"/>
            </a:endParaRPr>
          </a:p>
          <a:p>
            <a:endParaRPr lang="zh-CN" altLang="en-US" dirty="0">
              <a:latin typeface="微软雅黑" panose="020B0503020204020204" charset="-122"/>
              <a:ea typeface="微软雅黑" panose="020B0503020204020204" charset="-122"/>
            </a:endParaRPr>
          </a:p>
        </p:txBody>
      </p:sp>
      <p:sp>
        <p:nvSpPr>
          <p:cNvPr id="19" name="MH_Number_1"/>
          <p:cNvSpPr/>
          <p:nvPr>
            <p:custDataLst>
              <p:tags r:id="rId2"/>
            </p:custDataLst>
          </p:nvPr>
        </p:nvSpPr>
        <p:spPr>
          <a:xfrm>
            <a:off x="944156" y="408980"/>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pic>
        <p:nvPicPr>
          <p:cNvPr id="2" name="图片 1"/>
          <p:cNvPicPr>
            <a:picLocks noChangeAspect="1"/>
          </p:cNvPicPr>
          <p:nvPr/>
        </p:nvPicPr>
        <p:blipFill>
          <a:blip r:embed="rId5"/>
          <a:stretch>
            <a:fillRect/>
          </a:stretch>
        </p:blipFill>
        <p:spPr>
          <a:xfrm>
            <a:off x="1925738" y="2480424"/>
            <a:ext cx="2419746" cy="3619500"/>
          </a:xfrm>
          <a:prstGeom prst="rect">
            <a:avLst/>
          </a:prstGeom>
        </p:spPr>
      </p:pic>
      <p:pic>
        <p:nvPicPr>
          <p:cNvPr id="4" name="图片 3"/>
          <p:cNvPicPr>
            <a:picLocks noChangeAspect="1"/>
          </p:cNvPicPr>
          <p:nvPr/>
        </p:nvPicPr>
        <p:blipFill>
          <a:blip r:embed="rId6"/>
          <a:stretch>
            <a:fillRect/>
          </a:stretch>
        </p:blipFill>
        <p:spPr>
          <a:xfrm>
            <a:off x="5767394" y="2554053"/>
            <a:ext cx="5414210" cy="3619500"/>
          </a:xfrm>
          <a:prstGeom prst="rect">
            <a:avLst/>
          </a:prstGeom>
        </p:spPr>
      </p:pic>
      <p:sp>
        <p:nvSpPr>
          <p:cNvPr id="6" name="AutoShape 2" descr="图片"/>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AutoShape 4" descr="图片"/>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6" descr="图片"/>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 name="文本框 14"/>
          <p:cNvSpPr txBox="1"/>
          <p:nvPr/>
        </p:nvSpPr>
        <p:spPr>
          <a:xfrm>
            <a:off x="2533650" y="6272673"/>
            <a:ext cx="1152525" cy="369332"/>
          </a:xfrm>
          <a:prstGeom prst="rect">
            <a:avLst/>
          </a:prstGeom>
          <a:noFill/>
        </p:spPr>
        <p:txBody>
          <a:bodyPr wrap="square">
            <a:spAutoFit/>
          </a:bodyPr>
          <a:lstStyle/>
          <a:p>
            <a:r>
              <a:rPr lang="zh-CN" altLang="en-US" b="1" dirty="0">
                <a:solidFill>
                  <a:srgbClr val="FF0000"/>
                </a:solidFill>
                <a:latin typeface="微软雅黑" panose="020B0503020204020204" charset="-122"/>
                <a:ea typeface="微软雅黑" panose="020B0503020204020204" charset="-122"/>
              </a:rPr>
              <a:t>图书展示</a:t>
            </a:r>
            <a:endParaRPr lang="zh-CN" altLang="en-US" dirty="0">
              <a:solidFill>
                <a:srgbClr val="FF0000"/>
              </a:solidFill>
            </a:endParaRPr>
          </a:p>
        </p:txBody>
      </p:sp>
      <p:sp>
        <p:nvSpPr>
          <p:cNvPr id="16" name="文本框 15"/>
          <p:cNvSpPr txBox="1"/>
          <p:nvPr/>
        </p:nvSpPr>
        <p:spPr>
          <a:xfrm>
            <a:off x="7534275" y="6291042"/>
            <a:ext cx="2124075" cy="369332"/>
          </a:xfrm>
          <a:prstGeom prst="rect">
            <a:avLst/>
          </a:prstGeom>
          <a:noFill/>
        </p:spPr>
        <p:txBody>
          <a:bodyPr wrap="square">
            <a:spAutoFit/>
          </a:bodyPr>
          <a:lstStyle/>
          <a:p>
            <a:r>
              <a:rPr lang="zh-CN" altLang="en-US" b="1" dirty="0">
                <a:solidFill>
                  <a:srgbClr val="FF0000"/>
                </a:solidFill>
                <a:latin typeface="微软雅黑" panose="020B0503020204020204" charset="-122"/>
                <a:ea typeface="微软雅黑" panose="020B0503020204020204" charset="-122"/>
              </a:rPr>
              <a:t>跨校区图书借阅柜</a:t>
            </a:r>
            <a:endParaRPr lang="zh-CN" altLang="en-US" dirty="0">
              <a:solidFill>
                <a:srgbClr val="FF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4320" y="-99314"/>
            <a:ext cx="11068792" cy="798657"/>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各流通阅览空间</a:t>
            </a:r>
            <a:r>
              <a:rPr lang="zh-CN" altLang="en-US" sz="3200" b="1" dirty="0">
                <a:solidFill>
                  <a:srgbClr val="C00000"/>
                </a:solidFill>
                <a:latin typeface="微软雅黑" panose="020B0503020204020204" charset="-122"/>
                <a:ea typeface="微软雅黑" panose="020B0503020204020204" charset="-122"/>
              </a:rPr>
              <a:t>收藏文献、 楼层和开放时间（总馆）</a:t>
            </a:r>
            <a:endParaRPr lang="zh-CN" altLang="en-US" sz="3200" b="1" dirty="0">
              <a:latin typeface="微软雅黑" panose="020B0503020204020204" charset="-122"/>
              <a:ea typeface="微软雅黑" panose="020B0503020204020204" charset="-122"/>
            </a:endParaRPr>
          </a:p>
        </p:txBody>
      </p:sp>
      <p:graphicFrame>
        <p:nvGraphicFramePr>
          <p:cNvPr id="4" name="内容占位符 3"/>
          <p:cNvGraphicFramePr>
            <a:graphicFrameLocks noGrp="1"/>
          </p:cNvGraphicFramePr>
          <p:nvPr>
            <p:ph idx="1"/>
            <p:custDataLst>
              <p:tags r:id="rId1"/>
            </p:custDataLst>
          </p:nvPr>
        </p:nvGraphicFramePr>
        <p:xfrm>
          <a:off x="445135" y="561340"/>
          <a:ext cx="11654155" cy="5813425"/>
        </p:xfrm>
        <a:graphic>
          <a:graphicData uri="http://schemas.openxmlformats.org/drawingml/2006/table">
            <a:tbl>
              <a:tblPr firstRow="1" bandRow="1">
                <a:tableStyleId>{5C22544A-7EE6-4342-B048-85BDC9FD1C3A}</a:tableStyleId>
              </a:tblPr>
              <a:tblGrid>
                <a:gridCol w="1704340">
                  <a:extLst>
                    <a:ext uri="{9D8B030D-6E8A-4147-A177-3AD203B41FA5}">
                      <a16:colId xmlns:a16="http://schemas.microsoft.com/office/drawing/2014/main" val="20000"/>
                    </a:ext>
                  </a:extLst>
                </a:gridCol>
                <a:gridCol w="1731645">
                  <a:extLst>
                    <a:ext uri="{9D8B030D-6E8A-4147-A177-3AD203B41FA5}">
                      <a16:colId xmlns:a16="http://schemas.microsoft.com/office/drawing/2014/main" val="20001"/>
                    </a:ext>
                  </a:extLst>
                </a:gridCol>
                <a:gridCol w="1887855">
                  <a:extLst>
                    <a:ext uri="{9D8B030D-6E8A-4147-A177-3AD203B41FA5}">
                      <a16:colId xmlns:a16="http://schemas.microsoft.com/office/drawing/2014/main" val="20002"/>
                    </a:ext>
                  </a:extLst>
                </a:gridCol>
                <a:gridCol w="1975485">
                  <a:extLst>
                    <a:ext uri="{9D8B030D-6E8A-4147-A177-3AD203B41FA5}">
                      <a16:colId xmlns:a16="http://schemas.microsoft.com/office/drawing/2014/main" val="20003"/>
                    </a:ext>
                  </a:extLst>
                </a:gridCol>
                <a:gridCol w="2185035">
                  <a:extLst>
                    <a:ext uri="{9D8B030D-6E8A-4147-A177-3AD203B41FA5}">
                      <a16:colId xmlns:a16="http://schemas.microsoft.com/office/drawing/2014/main" val="20004"/>
                    </a:ext>
                  </a:extLst>
                </a:gridCol>
                <a:gridCol w="2169795">
                  <a:extLst>
                    <a:ext uri="{9D8B030D-6E8A-4147-A177-3AD203B41FA5}">
                      <a16:colId xmlns:a16="http://schemas.microsoft.com/office/drawing/2014/main" val="20005"/>
                    </a:ext>
                  </a:extLst>
                </a:gridCol>
              </a:tblGrid>
              <a:tr h="385445">
                <a:tc>
                  <a:txBody>
                    <a:bodyPr/>
                    <a:lstStyle/>
                    <a:p>
                      <a:pPr algn="l" fontAlgn="ctr"/>
                      <a:r>
                        <a:rPr lang="zh-CN" sz="2400" b="1" i="0" u="none" strike="noStrike" dirty="0">
                          <a:solidFill>
                            <a:schemeClr val="bg1"/>
                          </a:solidFill>
                          <a:latin typeface="微软雅黑" panose="020B0503020204020204" charset="-122"/>
                        </a:rPr>
                        <a:t>库室名称</a:t>
                      </a:r>
                    </a:p>
                  </a:txBody>
                  <a:tcPr marL="9525" marR="9525" marT="9525" marB="0" anchor="ctr"/>
                </a:tc>
                <a:tc>
                  <a:txBody>
                    <a:bodyPr/>
                    <a:lstStyle/>
                    <a:p>
                      <a:pPr algn="l" fontAlgn="ctr"/>
                      <a:r>
                        <a:rPr lang="zh-CN" sz="2400" b="1" i="0" u="none" strike="noStrike" dirty="0">
                          <a:solidFill>
                            <a:schemeClr val="bg1"/>
                          </a:solidFill>
                          <a:latin typeface="微软雅黑" panose="020B0503020204020204" charset="-122"/>
                        </a:rPr>
                        <a:t>　位 置</a:t>
                      </a:r>
                    </a:p>
                  </a:txBody>
                  <a:tcPr marL="9525" marR="9525" marT="9525" marB="0" anchor="ctr"/>
                </a:tc>
                <a:tc>
                  <a:txBody>
                    <a:bodyPr/>
                    <a:lstStyle/>
                    <a:p>
                      <a:pPr algn="ctr" fontAlgn="ctr"/>
                      <a:r>
                        <a:rPr lang="zh-CN" sz="2400" b="1" i="0" u="none" strike="noStrike" dirty="0">
                          <a:solidFill>
                            <a:schemeClr val="bg1"/>
                          </a:solidFill>
                          <a:latin typeface="微软雅黑" panose="020B0503020204020204" charset="-122"/>
                        </a:rPr>
                        <a:t>开放时间</a:t>
                      </a:r>
                    </a:p>
                  </a:txBody>
                  <a:tcPr marL="9525" marR="9525" marT="9525" marB="0" anchor="ctr"/>
                </a:tc>
                <a:tc>
                  <a:txBody>
                    <a:bodyPr/>
                    <a:lstStyle/>
                    <a:p>
                      <a:pPr algn="l" fontAlgn="ctr"/>
                      <a:r>
                        <a:rPr lang="zh-CN" sz="2400" b="1" i="0" u="none" strike="noStrike" dirty="0">
                          <a:solidFill>
                            <a:schemeClr val="bg1"/>
                          </a:solidFill>
                          <a:latin typeface="微软雅黑" panose="020B0503020204020204" charset="-122"/>
                        </a:rPr>
                        <a:t>　收藏文献</a:t>
                      </a:r>
                    </a:p>
                  </a:txBody>
                  <a:tcPr marL="9525" marR="9525" marT="9525" marB="0" anchor="ctr"/>
                </a:tc>
                <a:tc>
                  <a:txBody>
                    <a:bodyPr/>
                    <a:lstStyle/>
                    <a:p>
                      <a:pPr algn="ctr" fontAlgn="ctr">
                        <a:buNone/>
                      </a:pPr>
                      <a:r>
                        <a:rPr lang="zh-CN" altLang="en-US" sz="2400" b="1" i="0" u="none" strike="noStrike" dirty="0">
                          <a:solidFill>
                            <a:schemeClr val="bg1"/>
                          </a:solidFill>
                          <a:latin typeface="微软雅黑" panose="020B0503020204020204" charset="-122"/>
                        </a:rPr>
                        <a:t>自助设备</a:t>
                      </a:r>
                    </a:p>
                  </a:txBody>
                  <a:tcPr marL="9525" marR="9525" marT="9525" marB="0" anchor="ctr"/>
                </a:tc>
                <a:tc>
                  <a:txBody>
                    <a:bodyPr/>
                    <a:lstStyle/>
                    <a:p>
                      <a:pPr algn="ctr">
                        <a:buNone/>
                      </a:pPr>
                      <a:r>
                        <a:rPr lang="zh-CN" altLang="en-US"/>
                        <a:t>备注</a:t>
                      </a:r>
                    </a:p>
                  </a:txBody>
                  <a:tcPr/>
                </a:tc>
                <a:extLst>
                  <a:ext uri="{0D108BD9-81ED-4DB2-BD59-A6C34878D82A}">
                    <a16:rowId xmlns:a16="http://schemas.microsoft.com/office/drawing/2014/main" val="10000"/>
                  </a:ext>
                </a:extLst>
              </a:tr>
              <a:tr h="760730">
                <a:tc>
                  <a:txBody>
                    <a:bodyPr/>
                    <a:lstStyle/>
                    <a:p>
                      <a:pPr algn="l" fontAlgn="ctr"/>
                      <a:r>
                        <a:rPr lang="zh-CN" sz="1600" b="1" i="0" u="none" strike="noStrike" dirty="0">
                          <a:solidFill>
                            <a:srgbClr val="3F3F3F"/>
                          </a:solidFill>
                          <a:latin typeface="微软雅黑" panose="020B0503020204020204" charset="-122"/>
                        </a:rPr>
                        <a:t>社会科学图书借阅区</a:t>
                      </a:r>
                    </a:p>
                  </a:txBody>
                  <a:tcPr marL="9525" marR="9525" marT="9525" marB="0" anchor="ctr"/>
                </a:tc>
                <a:tc>
                  <a:txBody>
                    <a:bodyPr/>
                    <a:lstStyle/>
                    <a:p>
                      <a:pPr algn="l" fontAlgn="ctr"/>
                      <a:r>
                        <a:rPr lang="zh-CN" sz="1600" b="1" i="0" u="none" strike="noStrike" dirty="0">
                          <a:solidFill>
                            <a:srgbClr val="3F3F3F"/>
                          </a:solidFill>
                          <a:latin typeface="微软雅黑" panose="020B0503020204020204" charset="-122"/>
                        </a:rPr>
                        <a:t>C区一楼</a:t>
                      </a:r>
                    </a:p>
                  </a:txBody>
                  <a:tcPr marL="9525" marR="9525" marT="9525" marB="0" anchor="ctr"/>
                </a:tc>
                <a:tc>
                  <a:txBody>
                    <a:bodyPr/>
                    <a:lstStyle/>
                    <a:p>
                      <a:pPr algn="l" fontAlgn="ctr"/>
                      <a:r>
                        <a:rPr lang="zh-CN" sz="1600" b="1" dirty="0">
                          <a:solidFill>
                            <a:srgbClr val="3F3F3F"/>
                          </a:solidFill>
                          <a:latin typeface="微软雅黑" panose="020B0503020204020204" charset="-122"/>
                          <a:sym typeface="+mn-ea"/>
                        </a:rPr>
                        <a:t>周一至周日8:00-22:00</a:t>
                      </a:r>
                      <a:endParaRPr lang="zh-CN"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r>
                        <a:rPr lang="zh-CN" sz="1600" b="1" dirty="0">
                          <a:solidFill>
                            <a:srgbClr val="3F3F3F"/>
                          </a:solidFill>
                          <a:latin typeface="微软雅黑" panose="020B0503020204020204" charset="-122"/>
                          <a:sym typeface="+mn-ea"/>
                        </a:rPr>
                        <a:t>中文图书（A-H类）</a:t>
                      </a:r>
                      <a:endParaRPr lang="zh-CN"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sz="1600" b="1" dirty="0">
                          <a:solidFill>
                            <a:srgbClr val="3F3F3F"/>
                          </a:solidFill>
                          <a:latin typeface="微软雅黑" panose="020B0503020204020204" charset="-122"/>
                          <a:sym typeface="+mn-ea"/>
                        </a:rPr>
                        <a:t>检索机、自助借还书机、24小时还书机、自助复印打印机</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rowSpan="4">
                  <a:txBody>
                    <a:bodyPr/>
                    <a:lstStyle/>
                    <a:p>
                      <a:pPr>
                        <a:buNone/>
                      </a:pPr>
                      <a:r>
                        <a:rPr lang="en-US" altLang="zh-CN" sz="1600" b="1" dirty="0">
                          <a:solidFill>
                            <a:srgbClr val="3F3F3F"/>
                          </a:solidFill>
                          <a:latin typeface="微软雅黑" panose="020B0503020204020204" charset="-122"/>
                          <a:sym typeface="+mn-ea"/>
                        </a:rPr>
                        <a:t>C</a:t>
                      </a:r>
                      <a:r>
                        <a:rPr lang="zh-CN" altLang="en-US" sz="1600" b="1" dirty="0">
                          <a:solidFill>
                            <a:srgbClr val="3F3F3F"/>
                          </a:solidFill>
                          <a:latin typeface="微软雅黑" panose="020B0503020204020204" charset="-122"/>
                          <a:sym typeface="+mn-ea"/>
                        </a:rPr>
                        <a:t>区一楼门禁开放时间为</a:t>
                      </a:r>
                      <a:r>
                        <a:rPr lang="en-US" altLang="zh-CN" sz="1600" b="1" dirty="0">
                          <a:solidFill>
                            <a:srgbClr val="3F3F3F"/>
                          </a:solidFill>
                          <a:latin typeface="微软雅黑" panose="020B0503020204020204" charset="-122"/>
                          <a:sym typeface="+mn-ea"/>
                        </a:rPr>
                        <a:t>8:00-22:00</a:t>
                      </a:r>
                      <a:r>
                        <a:rPr lang="zh-CN" altLang="en-US" sz="1600" b="1" dirty="0">
                          <a:solidFill>
                            <a:srgbClr val="3F3F3F"/>
                          </a:solidFill>
                          <a:latin typeface="微软雅黑" panose="020B0503020204020204" charset="-122"/>
                          <a:sym typeface="+mn-ea"/>
                        </a:rPr>
                        <a:t>，三楼门禁开放时间为周一至周五</a:t>
                      </a:r>
                      <a:r>
                        <a:rPr lang="en-US" altLang="zh-CN" sz="1600" b="1" dirty="0">
                          <a:solidFill>
                            <a:srgbClr val="3F3F3F"/>
                          </a:solidFill>
                          <a:latin typeface="微软雅黑" panose="020B0503020204020204" charset="-122"/>
                          <a:sym typeface="+mn-ea"/>
                        </a:rPr>
                        <a:t>8:00-17:00</a:t>
                      </a:r>
                      <a:r>
                        <a:rPr lang="zh-CN" altLang="en-US" sz="1600" b="1" dirty="0">
                          <a:solidFill>
                            <a:srgbClr val="3F3F3F"/>
                          </a:solidFill>
                          <a:latin typeface="微软雅黑" panose="020B0503020204020204" charset="-122"/>
                          <a:sym typeface="+mn-ea"/>
                        </a:rPr>
                        <a:t>，二楼、四楼门禁为关闭状态，进出请走</a:t>
                      </a:r>
                      <a:r>
                        <a:rPr lang="en-US" altLang="zh-CN" sz="1600" b="1" dirty="0">
                          <a:solidFill>
                            <a:srgbClr val="3F3F3F"/>
                          </a:solidFill>
                          <a:latin typeface="微软雅黑" panose="020B0503020204020204" charset="-122"/>
                          <a:sym typeface="+mn-ea"/>
                        </a:rPr>
                        <a:t>C</a:t>
                      </a:r>
                      <a:r>
                        <a:rPr lang="zh-CN" altLang="en-US" sz="1600" b="1" dirty="0">
                          <a:solidFill>
                            <a:srgbClr val="3F3F3F"/>
                          </a:solidFill>
                          <a:latin typeface="微软雅黑" panose="020B0503020204020204" charset="-122"/>
                          <a:sym typeface="+mn-ea"/>
                        </a:rPr>
                        <a:t>区一楼、三楼。</a:t>
                      </a:r>
                      <a:endParaRPr lang="zh-CN" altLang="en-US" sz="1600" b="1" i="0" u="none" strike="noStrike" dirty="0">
                        <a:solidFill>
                          <a:srgbClr val="3F3F3F"/>
                        </a:solidFill>
                        <a:latin typeface="微软雅黑" panose="020B0503020204020204" charset="-122"/>
                        <a:sym typeface="+mn-ea"/>
                      </a:endParaRPr>
                    </a:p>
                  </a:txBody>
                  <a:tcPr/>
                </a:tc>
                <a:extLst>
                  <a:ext uri="{0D108BD9-81ED-4DB2-BD59-A6C34878D82A}">
                    <a16:rowId xmlns:a16="http://schemas.microsoft.com/office/drawing/2014/main" val="10001"/>
                  </a:ext>
                </a:extLst>
              </a:tr>
              <a:tr h="760730">
                <a:tc>
                  <a:txBody>
                    <a:bodyPr/>
                    <a:lstStyle/>
                    <a:p>
                      <a:pPr>
                        <a:buNone/>
                      </a:pPr>
                      <a:r>
                        <a:rPr lang="zh-CN" altLang="en-US" sz="1600" b="1"/>
                        <a:t>文学艺术图书借阅区</a:t>
                      </a:r>
                    </a:p>
                  </a:txBody>
                  <a:tcPr/>
                </a:tc>
                <a:tc>
                  <a:txBody>
                    <a:bodyPr/>
                    <a:lstStyle/>
                    <a:p>
                      <a:pPr>
                        <a:buNone/>
                      </a:pPr>
                      <a:r>
                        <a:rPr lang="zh-CN" altLang="en-US" sz="1600" b="1"/>
                        <a:t>C区二楼</a:t>
                      </a:r>
                    </a:p>
                  </a:txBody>
                  <a:tcPr/>
                </a:tc>
                <a:tc>
                  <a:txBody>
                    <a:bodyPr/>
                    <a:lstStyle/>
                    <a:p>
                      <a:pPr algn="l" fontAlgn="ctr"/>
                      <a:r>
                        <a:rPr lang="zh-CN" altLang="en-US" sz="1600" b="1">
                          <a:sym typeface="+mn-ea"/>
                        </a:rPr>
                        <a:t>周一至周日8:00-22:00</a:t>
                      </a:r>
                      <a:endParaRPr lang="zh-CN" altLang="en-US" sz="1600" b="1"/>
                    </a:p>
                    <a:p>
                      <a:pPr algn="l" fontAlgn="ctr"/>
                      <a:endParaRPr lang="zh-CN" altLang="en-US" sz="1600" b="1" i="0" u="none" strike="noStrike" dirty="0">
                        <a:solidFill>
                          <a:srgbClr val="3F3F3F"/>
                        </a:solidFill>
                        <a:latin typeface="微软雅黑" panose="020B0503020204020204" charset="-122"/>
                      </a:endParaRPr>
                    </a:p>
                  </a:txBody>
                  <a:tcPr marL="9525" marR="9525" marT="9525" marB="0" anchor="ctr"/>
                </a:tc>
                <a:tc>
                  <a:txBody>
                    <a:bodyPr/>
                    <a:lstStyle/>
                    <a:p>
                      <a:pPr algn="l" fontAlgn="ctr"/>
                      <a:r>
                        <a:rPr lang="zh-CN" altLang="en-US" sz="1600" b="1">
                          <a:sym typeface="+mn-ea"/>
                        </a:rPr>
                        <a:t>中文图书（I、J、K类）</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altLang="en-US" sz="1600" b="1">
                          <a:sym typeface="+mn-ea"/>
                        </a:rPr>
                        <a:t>检索机、自助借还书机</a:t>
                      </a:r>
                      <a:endParaRPr lang="zh-CN" altLang="en-US" sz="1600" b="1"/>
                    </a:p>
                    <a:p>
                      <a:pPr algn="l" fontAlgn="ctr">
                        <a:buNone/>
                      </a:pPr>
                      <a:endParaRPr lang="zh-CN" altLang="en-US" sz="1600" b="1" i="0" u="none" strike="noStrike" dirty="0">
                        <a:solidFill>
                          <a:srgbClr val="3F3F3F"/>
                        </a:solidFill>
                        <a:latin typeface="微软雅黑" panose="020B0503020204020204" charset="-122"/>
                      </a:endParaRPr>
                    </a:p>
                  </a:txBody>
                  <a:tcPr marL="9525" marR="9525" marT="9525" marB="0" anchor="ctr"/>
                </a:tc>
                <a:tc vMerge="1">
                  <a:txBody>
                    <a:bodyPr/>
                    <a:lstStyle/>
                    <a:p>
                      <a:endParaRPr lang="zh-CN"/>
                    </a:p>
                  </a:txBody>
                  <a:tcPr/>
                </a:tc>
                <a:extLst>
                  <a:ext uri="{0D108BD9-81ED-4DB2-BD59-A6C34878D82A}">
                    <a16:rowId xmlns:a16="http://schemas.microsoft.com/office/drawing/2014/main" val="10002"/>
                  </a:ext>
                </a:extLst>
              </a:tr>
              <a:tr h="594360">
                <a:tc>
                  <a:txBody>
                    <a:bodyPr/>
                    <a:lstStyle/>
                    <a:p>
                      <a:pPr>
                        <a:buNone/>
                      </a:pPr>
                      <a:r>
                        <a:rPr lang="zh-CN" altLang="en-US" sz="1600" b="1"/>
                        <a:t>自然科学与外文图书借阅区</a:t>
                      </a:r>
                    </a:p>
                  </a:txBody>
                  <a:tcPr/>
                </a:tc>
                <a:tc>
                  <a:txBody>
                    <a:bodyPr/>
                    <a:lstStyle/>
                    <a:p>
                      <a:pPr>
                        <a:buNone/>
                      </a:pPr>
                      <a:r>
                        <a:rPr lang="zh-CN" altLang="en-US" sz="1600" b="1"/>
                        <a:t>C区三楼</a:t>
                      </a:r>
                    </a:p>
                  </a:txBody>
                  <a:tcPr/>
                </a:tc>
                <a:tc>
                  <a:txBody>
                    <a:bodyPr/>
                    <a:lstStyle/>
                    <a:p>
                      <a:pPr algn="l" fontAlgn="ctr"/>
                      <a:r>
                        <a:rPr lang="zh-CN" altLang="en-US" sz="1600" b="1">
                          <a:sym typeface="+mn-ea"/>
                        </a:rPr>
                        <a:t>周一至周日8:00-22:00</a:t>
                      </a:r>
                      <a:endParaRPr lang="zh-CN" altLang="en-US" sz="1600" b="1" i="0" u="none" strike="noStrike" dirty="0">
                        <a:solidFill>
                          <a:srgbClr val="3F3F3F"/>
                        </a:solidFill>
                        <a:latin typeface="微软雅黑" panose="020B0503020204020204" charset="-122"/>
                      </a:endParaRPr>
                    </a:p>
                  </a:txBody>
                  <a:tcPr marL="9525" marR="9525" marT="9525" marB="0" anchor="ctr"/>
                </a:tc>
                <a:tc>
                  <a:txBody>
                    <a:bodyPr/>
                    <a:lstStyle/>
                    <a:p>
                      <a:pPr algn="l" fontAlgn="ctr"/>
                      <a:r>
                        <a:rPr lang="zh-CN" altLang="en-US" sz="1600" b="1">
                          <a:sym typeface="+mn-ea"/>
                        </a:rPr>
                        <a:t>中文图书（N-S类）、外文图书</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altLang="en-US" sz="1600" b="1">
                          <a:sym typeface="+mn-ea"/>
                        </a:rPr>
                        <a:t>检索机、自助借还书机</a:t>
                      </a:r>
                      <a:endParaRPr lang="zh-CN" altLang="en-US" sz="1600" b="1"/>
                    </a:p>
                    <a:p>
                      <a:pPr algn="l" fontAlgn="ctr">
                        <a:buNone/>
                      </a:pPr>
                      <a:endParaRPr lang="zh-CN" altLang="en-US" sz="1600" b="1" i="0" u="none" strike="noStrike" dirty="0">
                        <a:solidFill>
                          <a:srgbClr val="3F3F3F"/>
                        </a:solidFill>
                        <a:latin typeface="微软雅黑" panose="020B0503020204020204" charset="-122"/>
                      </a:endParaRPr>
                    </a:p>
                  </a:txBody>
                  <a:tcPr marL="9525" marR="9525" marT="9525" marB="0" anchor="ctr"/>
                </a:tc>
                <a:tc vMerge="1">
                  <a:txBody>
                    <a:bodyPr/>
                    <a:lstStyle/>
                    <a:p>
                      <a:endParaRPr lang="zh-CN"/>
                    </a:p>
                  </a:txBody>
                  <a:tcPr/>
                </a:tc>
                <a:extLst>
                  <a:ext uri="{0D108BD9-81ED-4DB2-BD59-A6C34878D82A}">
                    <a16:rowId xmlns:a16="http://schemas.microsoft.com/office/drawing/2014/main" val="10003"/>
                  </a:ext>
                </a:extLst>
              </a:tr>
              <a:tr h="594995">
                <a:tc>
                  <a:txBody>
                    <a:bodyPr/>
                    <a:lstStyle/>
                    <a:p>
                      <a:pPr>
                        <a:buNone/>
                      </a:pPr>
                      <a:r>
                        <a:rPr lang="zh-CN" altLang="en-US" sz="1600" b="1"/>
                        <a:t>工业技术图书借阅区</a:t>
                      </a:r>
                    </a:p>
                  </a:txBody>
                  <a:tcPr/>
                </a:tc>
                <a:tc>
                  <a:txBody>
                    <a:bodyPr/>
                    <a:lstStyle/>
                    <a:p>
                      <a:pPr>
                        <a:buNone/>
                      </a:pPr>
                      <a:r>
                        <a:rPr lang="zh-CN" altLang="en-US" sz="1600" b="1"/>
                        <a:t>C区四楼</a:t>
                      </a:r>
                    </a:p>
                  </a:txBody>
                  <a:tcPr/>
                </a:tc>
                <a:tc>
                  <a:txBody>
                    <a:bodyPr/>
                    <a:lstStyle/>
                    <a:p>
                      <a:pPr algn="l" fontAlgn="ctr"/>
                      <a:r>
                        <a:rPr lang="zh-CN" altLang="en-US" sz="1600" b="1">
                          <a:sym typeface="+mn-ea"/>
                        </a:rPr>
                        <a:t>周一至周日8:00-22:00</a:t>
                      </a:r>
                      <a:endParaRPr lang="zh-CN" altLang="en-US" sz="1600" b="1" i="0" u="none" strike="noStrike" dirty="0">
                        <a:solidFill>
                          <a:srgbClr val="3F3F3F"/>
                        </a:solidFill>
                        <a:latin typeface="微软雅黑" panose="020B0503020204020204" charset="-122"/>
                      </a:endParaRPr>
                    </a:p>
                  </a:txBody>
                  <a:tcPr marL="9525" marR="9525" marT="9525" marB="0" anchor="ctr"/>
                </a:tc>
                <a:tc>
                  <a:txBody>
                    <a:bodyPr/>
                    <a:lstStyle/>
                    <a:p>
                      <a:pPr algn="l" fontAlgn="ctr"/>
                      <a:r>
                        <a:rPr lang="zh-CN" altLang="en-US" sz="1600" b="1">
                          <a:sym typeface="+mn-ea"/>
                        </a:rPr>
                        <a:t>中文图书（T-Z类）</a:t>
                      </a:r>
                      <a:endParaRPr lang="zh-CN" altLang="en-US" sz="1600" b="1" i="0" u="none" strike="noStrike" dirty="0">
                        <a:solidFill>
                          <a:srgbClr val="3F3F3F"/>
                        </a:solidFill>
                        <a:latin typeface="微软雅黑" panose="020B0503020204020204" charset="-122"/>
                        <a:sym typeface="+mn-ea"/>
                      </a:endParaRPr>
                    </a:p>
                  </a:txBody>
                  <a:tcPr marL="9525" marR="9525" marT="9525" marB="0" anchor="ctr"/>
                </a:tc>
                <a:tc>
                  <a:txBody>
                    <a:bodyPr/>
                    <a:lstStyle/>
                    <a:p>
                      <a:pPr algn="l" fontAlgn="ctr">
                        <a:buNone/>
                      </a:pPr>
                      <a:r>
                        <a:rPr lang="zh-CN" altLang="en-US" sz="1600" b="1" dirty="0">
                          <a:sym typeface="+mn-ea"/>
                        </a:rPr>
                        <a:t>检索机、自助借还书机</a:t>
                      </a:r>
                      <a:endParaRPr lang="zh-CN" altLang="en-US" sz="1600" b="1" i="0" u="none" strike="noStrike" dirty="0">
                        <a:solidFill>
                          <a:srgbClr val="3F3F3F"/>
                        </a:solidFill>
                        <a:latin typeface="微软雅黑" panose="020B0503020204020204" charset="-122"/>
                      </a:endParaRPr>
                    </a:p>
                  </a:txBody>
                  <a:tcPr marL="9525" marR="9525" marT="9525" marB="0" anchor="ctr"/>
                </a:tc>
                <a:tc vMerge="1">
                  <a:txBody>
                    <a:bodyPr/>
                    <a:lstStyle/>
                    <a:p>
                      <a:endParaRPr lang="zh-CN"/>
                    </a:p>
                  </a:txBody>
                  <a:tcPr/>
                </a:tc>
                <a:extLst>
                  <a:ext uri="{0D108BD9-81ED-4DB2-BD59-A6C34878D82A}">
                    <a16:rowId xmlns:a16="http://schemas.microsoft.com/office/drawing/2014/main" val="10004"/>
                  </a:ext>
                </a:extLst>
              </a:tr>
              <a:tr h="594360">
                <a:tc>
                  <a:txBody>
                    <a:bodyPr/>
                    <a:lstStyle/>
                    <a:p>
                      <a:pPr>
                        <a:buNone/>
                      </a:pPr>
                      <a:r>
                        <a:rPr lang="zh-CN" altLang="en-US" sz="1600" b="1"/>
                        <a:t>期刊报纸阅览区</a:t>
                      </a:r>
                    </a:p>
                  </a:txBody>
                  <a:tcPr/>
                </a:tc>
                <a:tc>
                  <a:txBody>
                    <a:bodyPr/>
                    <a:lstStyle/>
                    <a:p>
                      <a:pPr>
                        <a:buNone/>
                      </a:pPr>
                      <a:r>
                        <a:rPr lang="zh-CN" altLang="en-US" sz="1600" b="1"/>
                        <a:t>C区五楼</a:t>
                      </a:r>
                    </a:p>
                  </a:txBody>
                  <a:tcPr/>
                </a:tc>
                <a:tc>
                  <a:txBody>
                    <a:bodyPr/>
                    <a:lstStyle/>
                    <a:p>
                      <a:pPr>
                        <a:buNone/>
                      </a:pPr>
                      <a:r>
                        <a:rPr lang="zh-CN" altLang="en-US" sz="1600" b="1">
                          <a:sym typeface="+mn-ea"/>
                        </a:rPr>
                        <a:t>周一至周日8:00-22:00</a:t>
                      </a:r>
                    </a:p>
                  </a:txBody>
                  <a:tcPr/>
                </a:tc>
                <a:tc>
                  <a:txBody>
                    <a:bodyPr/>
                    <a:lstStyle/>
                    <a:p>
                      <a:pPr>
                        <a:buNone/>
                      </a:pPr>
                      <a:r>
                        <a:rPr lang="zh-CN" altLang="en-US" sz="1600" b="1">
                          <a:sym typeface="+mn-ea"/>
                        </a:rPr>
                        <a:t>中外文现刊、报纸 </a:t>
                      </a:r>
                      <a:endParaRPr lang="zh-CN" altLang="en-US" sz="1600" b="1"/>
                    </a:p>
                  </a:txBody>
                  <a:tcPr/>
                </a:tc>
                <a:tc rowSpan="2">
                  <a:txBody>
                    <a:bodyPr/>
                    <a:lstStyle/>
                    <a:p>
                      <a:pPr>
                        <a:buNone/>
                      </a:pPr>
                      <a:r>
                        <a:rPr lang="zh-CN" altLang="en-US" sz="1600" b="1">
                          <a:sym typeface="+mn-ea"/>
                        </a:rPr>
                        <a:t>检索机</a:t>
                      </a:r>
                      <a:endParaRPr lang="zh-CN" altLang="en-US" sz="1600" b="1"/>
                    </a:p>
                    <a:p>
                      <a:pPr>
                        <a:buNone/>
                      </a:pPr>
                      <a:endParaRPr lang="zh-CN" altLang="en-US" sz="1600" b="1"/>
                    </a:p>
                  </a:txBody>
                  <a:tcPr/>
                </a:tc>
                <a:tc>
                  <a:txBody>
                    <a:bodyPr/>
                    <a:lstStyle/>
                    <a:p>
                      <a:pPr>
                        <a:buNone/>
                      </a:pPr>
                      <a:r>
                        <a:rPr lang="zh-CN" altLang="en-US" sz="1600" b="1"/>
                        <a:t>阅览</a:t>
                      </a:r>
                    </a:p>
                  </a:txBody>
                  <a:tcPr/>
                </a:tc>
                <a:extLst>
                  <a:ext uri="{0D108BD9-81ED-4DB2-BD59-A6C34878D82A}">
                    <a16:rowId xmlns:a16="http://schemas.microsoft.com/office/drawing/2014/main" val="10005"/>
                  </a:ext>
                </a:extLst>
              </a:tr>
              <a:tr h="845185">
                <a:tc>
                  <a:txBody>
                    <a:bodyPr/>
                    <a:lstStyle/>
                    <a:p>
                      <a:pPr>
                        <a:buNone/>
                      </a:pPr>
                      <a:r>
                        <a:rPr lang="zh-CN" altLang="en-US" sz="1600" b="1">
                          <a:sym typeface="+mn-ea"/>
                        </a:rPr>
                        <a:t>珍（特）藏文献阅览区</a:t>
                      </a:r>
                    </a:p>
                  </a:txBody>
                  <a:tcPr/>
                </a:tc>
                <a:tc>
                  <a:txBody>
                    <a:bodyPr/>
                    <a:lstStyle/>
                    <a:p>
                      <a:pPr>
                        <a:buNone/>
                      </a:pPr>
                      <a:r>
                        <a:rPr lang="zh-CN" altLang="en-US" sz="1600" b="1"/>
                        <a:t>C区五楼</a:t>
                      </a:r>
                    </a:p>
                  </a:txBody>
                  <a:tcPr/>
                </a:tc>
                <a:tc>
                  <a:txBody>
                    <a:bodyPr/>
                    <a:lstStyle/>
                    <a:p>
                      <a:pPr>
                        <a:buNone/>
                      </a:pPr>
                      <a:r>
                        <a:rPr lang="zh-CN" altLang="en-US" sz="1600" b="1">
                          <a:sym typeface="+mn-ea"/>
                        </a:rPr>
                        <a:t>珍（特）藏：周一至周五8:00-11:3</a:t>
                      </a:r>
                      <a:r>
                        <a:rPr lang="en-US" altLang="zh-CN" sz="1600" b="1">
                          <a:sym typeface="+mn-ea"/>
                        </a:rPr>
                        <a:t>0</a:t>
                      </a:r>
                      <a:r>
                        <a:rPr lang="zh-CN" altLang="en-US" sz="1600" b="1">
                          <a:sym typeface="+mn-ea"/>
                        </a:rPr>
                        <a:t>;13:00-16:30</a:t>
                      </a:r>
                    </a:p>
                  </a:txBody>
                  <a:tcPr/>
                </a:tc>
                <a:tc>
                  <a:txBody>
                    <a:bodyPr/>
                    <a:lstStyle/>
                    <a:p>
                      <a:pPr>
                        <a:buNone/>
                      </a:pPr>
                      <a:r>
                        <a:rPr lang="zh-CN" altLang="en-US" sz="1600" b="1">
                          <a:sym typeface="+mn-ea"/>
                        </a:rPr>
                        <a:t>珍（特）藏图书</a:t>
                      </a:r>
                    </a:p>
                  </a:txBody>
                  <a:tcPr/>
                </a:tc>
                <a:tc vMerge="1">
                  <a:txBody>
                    <a:bodyPr/>
                    <a:lstStyle/>
                    <a:p>
                      <a:endParaRPr lang="zh-CN"/>
                    </a:p>
                  </a:txBody>
                  <a:tcPr/>
                </a:tc>
                <a:tc>
                  <a:txBody>
                    <a:bodyPr/>
                    <a:lstStyle/>
                    <a:p>
                      <a:pPr>
                        <a:buNone/>
                      </a:pPr>
                      <a:r>
                        <a:rPr lang="zh-CN" altLang="en-US" sz="1600" b="1">
                          <a:sym typeface="+mn-ea"/>
                        </a:rPr>
                        <a:t>阅览</a:t>
                      </a:r>
                      <a:endParaRPr lang="zh-CN" altLang="en-US" sz="1600" b="1"/>
                    </a:p>
                    <a:p>
                      <a:pPr>
                        <a:buNone/>
                      </a:pPr>
                      <a:endParaRPr lang="zh-CN" altLang="en-US" sz="1600" b="1"/>
                    </a:p>
                  </a:txBody>
                  <a:tcPr/>
                </a:tc>
                <a:extLst>
                  <a:ext uri="{0D108BD9-81ED-4DB2-BD59-A6C34878D82A}">
                    <a16:rowId xmlns:a16="http://schemas.microsoft.com/office/drawing/2014/main" val="10006"/>
                  </a:ext>
                </a:extLst>
              </a:tr>
              <a:tr h="683260">
                <a:tc>
                  <a:txBody>
                    <a:bodyPr/>
                    <a:lstStyle/>
                    <a:p>
                      <a:pPr>
                        <a:buNone/>
                      </a:pPr>
                      <a:r>
                        <a:rPr lang="zh-CN" altLang="en-US" sz="1600" b="1"/>
                        <a:t>密集书库借还柜</a:t>
                      </a:r>
                    </a:p>
                  </a:txBody>
                  <a:tcPr/>
                </a:tc>
                <a:tc>
                  <a:txBody>
                    <a:bodyPr/>
                    <a:lstStyle/>
                    <a:p>
                      <a:pPr>
                        <a:buNone/>
                      </a:pPr>
                      <a:r>
                        <a:rPr lang="zh-CN" altLang="en-US" sz="1600" b="1"/>
                        <a:t>C区一楼书库（出口处）</a:t>
                      </a:r>
                    </a:p>
                  </a:txBody>
                  <a:tcPr/>
                </a:tc>
                <a:tc>
                  <a:txBody>
                    <a:bodyPr/>
                    <a:lstStyle/>
                    <a:p>
                      <a:pPr>
                        <a:buNone/>
                      </a:pPr>
                      <a:r>
                        <a:rPr lang="zh-CN" altLang="en-US" sz="1600" b="1">
                          <a:sym typeface="+mn-ea"/>
                        </a:rPr>
                        <a:t>周一至周日8:00-22:00</a:t>
                      </a:r>
                    </a:p>
                  </a:txBody>
                  <a:tcPr/>
                </a:tc>
                <a:tc>
                  <a:txBody>
                    <a:bodyPr/>
                    <a:lstStyle/>
                    <a:p>
                      <a:pPr>
                        <a:buNone/>
                      </a:pPr>
                      <a:endParaRPr lang="zh-CN" altLang="en-US" sz="1600" b="1"/>
                    </a:p>
                  </a:txBody>
                  <a:tcPr/>
                </a:tc>
                <a:tc>
                  <a:txBody>
                    <a:bodyPr/>
                    <a:lstStyle/>
                    <a:p>
                      <a:pPr>
                        <a:buNone/>
                      </a:pPr>
                      <a:endParaRPr lang="zh-CN" altLang="en-US" sz="1600" b="1"/>
                    </a:p>
                  </a:txBody>
                  <a:tcPr/>
                </a:tc>
                <a:tc>
                  <a:txBody>
                    <a:bodyPr/>
                    <a:lstStyle/>
                    <a:p>
                      <a:pPr>
                        <a:buNone/>
                      </a:pPr>
                      <a:r>
                        <a:rPr lang="zh-CN" altLang="en-US" sz="1600" b="1">
                          <a:sym typeface="+mn-ea"/>
                        </a:rPr>
                        <a:t>我的图书馆-蠡湖校区密集书库委托借书</a:t>
                      </a:r>
                    </a:p>
                  </a:txBody>
                  <a:tcPr/>
                </a:tc>
                <a:extLst>
                  <a:ext uri="{0D108BD9-81ED-4DB2-BD59-A6C34878D82A}">
                    <a16:rowId xmlns:a16="http://schemas.microsoft.com/office/drawing/2014/main" val="10007"/>
                  </a:ext>
                </a:extLst>
              </a:tr>
              <a:tr h="594360">
                <a:tc>
                  <a:txBody>
                    <a:bodyPr/>
                    <a:lstStyle/>
                    <a:p>
                      <a:pPr>
                        <a:buNone/>
                      </a:pPr>
                      <a:r>
                        <a:rPr lang="zh-CN" altLang="en-US" sz="1600" b="1"/>
                        <a:t>电子阅览室</a:t>
                      </a:r>
                    </a:p>
                  </a:txBody>
                  <a:tcPr/>
                </a:tc>
                <a:tc>
                  <a:txBody>
                    <a:bodyPr/>
                    <a:lstStyle/>
                    <a:p>
                      <a:pPr>
                        <a:buNone/>
                      </a:pPr>
                      <a:r>
                        <a:rPr lang="zh-CN" altLang="en-US" sz="1600" b="1"/>
                        <a:t>A410</a:t>
                      </a:r>
                    </a:p>
                  </a:txBody>
                  <a:tcPr/>
                </a:tc>
                <a:tc>
                  <a:txBody>
                    <a:bodyPr/>
                    <a:lstStyle/>
                    <a:p>
                      <a:pPr>
                        <a:buNone/>
                      </a:pPr>
                      <a:r>
                        <a:rPr lang="zh-CN" altLang="en-US" sz="1600" b="1">
                          <a:sym typeface="+mn-ea"/>
                        </a:rPr>
                        <a:t>周一至周五8:00-17:00</a:t>
                      </a:r>
                    </a:p>
                  </a:txBody>
                  <a:tcPr/>
                </a:tc>
                <a:tc>
                  <a:txBody>
                    <a:bodyPr/>
                    <a:lstStyle/>
                    <a:p>
                      <a:pPr>
                        <a:buNone/>
                      </a:pPr>
                      <a:endParaRPr lang="zh-CN" altLang="en-US" sz="1600" b="1"/>
                    </a:p>
                  </a:txBody>
                  <a:tcPr/>
                </a:tc>
                <a:tc>
                  <a:txBody>
                    <a:bodyPr/>
                    <a:lstStyle/>
                    <a:p>
                      <a:pPr>
                        <a:buNone/>
                      </a:pPr>
                      <a:r>
                        <a:rPr lang="zh-CN" altLang="en-US" sz="1600" b="1">
                          <a:sym typeface="+mn-ea"/>
                        </a:rPr>
                        <a:t>库克音乐留声机</a:t>
                      </a:r>
                    </a:p>
                  </a:txBody>
                  <a:tcPr/>
                </a:tc>
                <a:tc>
                  <a:txBody>
                    <a:bodyPr/>
                    <a:lstStyle/>
                    <a:p>
                      <a:pPr>
                        <a:buNone/>
                      </a:pPr>
                      <a:r>
                        <a:rPr lang="zh-CN" altLang="en-US" sz="1600" b="1" dirty="0"/>
                        <a:t>数字资源利用</a:t>
                      </a:r>
                    </a:p>
                  </a:txBody>
                  <a:tcPr/>
                </a:tc>
                <a:extLst>
                  <a:ext uri="{0D108BD9-81ED-4DB2-BD59-A6C34878D82A}">
                    <a16:rowId xmlns:a16="http://schemas.microsoft.com/office/drawing/2014/main" val="10008"/>
                  </a:ext>
                </a:extLst>
              </a:tr>
            </a:tbl>
          </a:graphicData>
        </a:graphic>
      </p:graphicFrame>
      <p:pic>
        <p:nvPicPr>
          <p:cNvPr id="6" name="图片 5" descr="图书馆logo-横版-2018.9.7-01"/>
          <p:cNvPicPr>
            <a:picLocks noChangeAspect="1"/>
          </p:cNvPicPr>
          <p:nvPr/>
        </p:nvPicPr>
        <p:blipFill>
          <a:blip r:embed="rId3" cstate="print"/>
          <a:stretch>
            <a:fillRect/>
          </a:stretch>
        </p:blipFill>
        <p:spPr>
          <a:xfrm>
            <a:off x="9797415" y="0"/>
            <a:ext cx="2394585" cy="787400"/>
          </a:xfrm>
          <a:prstGeom prst="rect">
            <a:avLst/>
          </a:prstGeom>
        </p:spPr>
      </p:pic>
      <p:sp>
        <p:nvSpPr>
          <p:cNvPr id="8" name="圆角矩形 115"/>
          <p:cNvSpPr/>
          <p:nvPr/>
        </p:nvSpPr>
        <p:spPr>
          <a:xfrm>
            <a:off x="951742" y="515398"/>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826325" y="1002984"/>
            <a:ext cx="10515600" cy="4351338"/>
          </a:xfrm>
        </p:spPr>
        <p:txBody>
          <a:bodyPr/>
          <a:lstStyle/>
          <a:p>
            <a:pPr>
              <a:lnSpc>
                <a:spcPct val="100000"/>
              </a:lnSpc>
              <a:buFont typeface="Wingdings" panose="05000000000000000000" pitchFamily="2" charset="2"/>
              <a:buChar char="p"/>
            </a:pPr>
            <a:r>
              <a:rPr lang="zh-CN" altLang="en-US" dirty="0">
                <a:latin typeface="微软雅黑" panose="020B0503020204020204" charset="-122"/>
                <a:ea typeface="微软雅黑" panose="020B0503020204020204" charset="-122"/>
              </a:rPr>
              <a:t>同学们可以直接到书库用</a:t>
            </a:r>
            <a:r>
              <a:rPr lang="zh-CN" altLang="en-US" dirty="0">
                <a:solidFill>
                  <a:srgbClr val="C00000"/>
                </a:solidFill>
                <a:latin typeface="微软雅黑" panose="020B0503020204020204" charset="-122"/>
                <a:ea typeface="微软雅黑" panose="020B0503020204020204" charset="-122"/>
              </a:rPr>
              <a:t>自助查询机</a:t>
            </a:r>
            <a:r>
              <a:rPr lang="zh-CN" altLang="en-US" dirty="0">
                <a:latin typeface="微软雅黑" panose="020B0503020204020204" charset="-122"/>
                <a:ea typeface="微软雅黑" panose="020B0503020204020204" charset="-122"/>
              </a:rPr>
              <a:t>查找所需图书并在服务台或</a:t>
            </a:r>
            <a:r>
              <a:rPr lang="zh-CN" altLang="en-US" dirty="0">
                <a:solidFill>
                  <a:srgbClr val="C00000"/>
                </a:solidFill>
                <a:latin typeface="微软雅黑" panose="020B0503020204020204" charset="-122"/>
                <a:ea typeface="微软雅黑" panose="020B0503020204020204" charset="-122"/>
              </a:rPr>
              <a:t>自助借还书机</a:t>
            </a:r>
            <a:r>
              <a:rPr lang="zh-CN" altLang="en-US" dirty="0">
                <a:latin typeface="微软雅黑" panose="020B0503020204020204" charset="-122"/>
                <a:ea typeface="微软雅黑" panose="020B0503020204020204" charset="-122"/>
              </a:rPr>
              <a:t>上办理借阅手续</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也可以通过</a:t>
            </a:r>
            <a:r>
              <a:rPr lang="zh-CN" altLang="en-US" dirty="0">
                <a:solidFill>
                  <a:srgbClr val="C00000"/>
                </a:solidFill>
                <a:latin typeface="微软雅黑" panose="020B0503020204020204" charset="-122"/>
                <a:ea typeface="微软雅黑" panose="020B0503020204020204" charset="-122"/>
              </a:rPr>
              <a:t>馆藏书目检索系统</a:t>
            </a:r>
            <a:r>
              <a:rPr lang="zh-CN" altLang="en-US" dirty="0">
                <a:latin typeface="微软雅黑" panose="020B0503020204020204" charset="-122"/>
                <a:ea typeface="微软雅黑" panose="020B0503020204020204" charset="-122"/>
              </a:rPr>
              <a:t>检索后</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直接到馆藏地找到所需图书办理借阅手续。</a:t>
            </a:r>
          </a:p>
        </p:txBody>
      </p:sp>
      <p:pic>
        <p:nvPicPr>
          <p:cNvPr id="6" name="图片 5"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1" name="TextBox 10"/>
          <p:cNvSpPr txBox="1"/>
          <p:nvPr/>
        </p:nvSpPr>
        <p:spPr>
          <a:xfrm>
            <a:off x="368626" y="2505694"/>
            <a:ext cx="615553" cy="2964914"/>
          </a:xfrm>
          <a:prstGeom prst="rect">
            <a:avLst/>
          </a:prstGeom>
          <a:noFill/>
        </p:spPr>
        <p:txBody>
          <a:bodyPr vert="eaVert" wrap="none" rtlCol="0">
            <a:spAutoFit/>
          </a:bodyPr>
          <a:lstStyle/>
          <a:p>
            <a:r>
              <a:rPr lang="zh-CN" altLang="en-US" sz="2800" b="1" dirty="0">
                <a:solidFill>
                  <a:srgbClr val="002060"/>
                </a:solidFill>
              </a:rPr>
              <a:t>馆藏书目检索系统</a:t>
            </a:r>
          </a:p>
        </p:txBody>
      </p:sp>
      <p:sp>
        <p:nvSpPr>
          <p:cNvPr id="12" name="MH_Number_1"/>
          <p:cNvSpPr/>
          <p:nvPr>
            <p:custDataLst>
              <p:tags r:id="rId1"/>
            </p:custDataLst>
          </p:nvPr>
        </p:nvSpPr>
        <p:spPr>
          <a:xfrm>
            <a:off x="545797" y="335742"/>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3" name="圆角矩形 115"/>
          <p:cNvSpPr/>
          <p:nvPr/>
        </p:nvSpPr>
        <p:spPr>
          <a:xfrm>
            <a:off x="608156" y="90558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内容占位符 3" descr="E44A4D9F8F7CCD2742CE2B21DA20117C"/>
          <p:cNvPicPr>
            <a:picLocks noChangeAspect="1"/>
          </p:cNvPicPr>
          <p:nvPr/>
        </p:nvPicPr>
        <p:blipFill>
          <a:blip r:embed="rId4"/>
          <a:srcRect l="2848" t="10433" r="698" b="3254"/>
          <a:stretch>
            <a:fillRect/>
          </a:stretch>
        </p:blipFill>
        <p:spPr>
          <a:xfrm>
            <a:off x="1240155" y="2319020"/>
            <a:ext cx="10282555" cy="4539615"/>
          </a:xfrm>
          <a:prstGeom prst="rect">
            <a:avLst/>
          </a:prstGeom>
        </p:spPr>
      </p:pic>
      <p:sp>
        <p:nvSpPr>
          <p:cNvPr id="5" name="Comment 6"/>
          <p:cNvSpPr>
            <a:spLocks noChangeArrowheads="1"/>
          </p:cNvSpPr>
          <p:nvPr/>
        </p:nvSpPr>
        <p:spPr bwMode="auto">
          <a:xfrm>
            <a:off x="3591560" y="4920615"/>
            <a:ext cx="7931150" cy="1938020"/>
          </a:xfrm>
          <a:prstGeom prst="rect">
            <a:avLst/>
          </a:prstGeom>
          <a:solidFill>
            <a:srgbClr val="002060"/>
          </a:solidFill>
          <a:ln w="9525">
            <a:noFill/>
            <a:miter lim="800000"/>
          </a:ln>
          <a:effectLst>
            <a:outerShdw dist="107763" dir="2700000" algn="ctr" rotWithShape="0">
              <a:srgbClr val="808080"/>
            </a:outerShdw>
          </a:effectLst>
        </p:spPr>
        <p:txBody>
          <a:bodyPr wrap="square">
            <a:spAutoFit/>
          </a:bodyPr>
          <a:lstStyle/>
          <a:p>
            <a:pPr>
              <a:defRPr/>
            </a:pPr>
            <a:r>
              <a:rPr lang="zh-CN" altLang="en-US" sz="2400" b="1" dirty="0">
                <a:solidFill>
                  <a:schemeClr val="bg1"/>
                </a:solidFill>
                <a:latin typeface="Arial" panose="020B0604020202020204" pitchFamily="34" charset="0"/>
              </a:rPr>
              <a:t>江南大学图书馆主页网址：</a:t>
            </a:r>
            <a:r>
              <a:rPr lang="en-US" altLang="zh-CN" sz="2400" b="1" dirty="0">
                <a:solidFill>
                  <a:schemeClr val="bg1"/>
                </a:solidFill>
                <a:latin typeface="Arial" panose="020B0604020202020204" pitchFamily="34" charset="0"/>
                <a:hlinkClick r:id="rId5"/>
              </a:rPr>
              <a:t>http://lib.jiangnan.edu.cn/</a:t>
            </a:r>
            <a:endParaRPr lang="zh-CN" altLang="en-US" sz="2400" b="1" dirty="0">
              <a:solidFill>
                <a:schemeClr val="bg1"/>
              </a:solidFill>
              <a:latin typeface="Arial" panose="020B0604020202020204" pitchFamily="34" charset="0"/>
            </a:endParaRPr>
          </a:p>
          <a:p>
            <a:pPr>
              <a:defRPr/>
            </a:pPr>
            <a:r>
              <a:rPr lang="zh-CN" altLang="en-US" sz="2400" b="1" dirty="0">
                <a:solidFill>
                  <a:schemeClr val="bg1"/>
                </a:solidFill>
                <a:latin typeface="Arial" panose="020B0604020202020204" pitchFamily="34" charset="0"/>
              </a:rPr>
              <a:t>登录后即可进行江南大学图书馆馆藏图书的检索。如检索</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红楼梦</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及其相关图书，我们可以选择“</a:t>
            </a:r>
            <a:r>
              <a:rPr lang="zh-CN" altLang="en-US" sz="2400" b="1" dirty="0">
                <a:solidFill>
                  <a:srgbClr val="FF3300"/>
                </a:solidFill>
                <a:latin typeface="Arial" panose="020B0604020202020204" pitchFamily="34" charset="0"/>
              </a:rPr>
              <a:t>题名</a:t>
            </a:r>
            <a:r>
              <a:rPr lang="zh-CN" altLang="en-US" sz="2400" b="1" dirty="0">
                <a:solidFill>
                  <a:schemeClr val="bg1"/>
                </a:solidFill>
                <a:latin typeface="Arial" panose="020B0604020202020204" pitchFamily="34" charset="0"/>
              </a:rPr>
              <a:t>”检索项，输入检索词“红楼梦”，点击“检索”即可。 </a:t>
            </a:r>
            <a:r>
              <a:rPr lang="zh-CN" altLang="en-US" sz="2400" b="1" dirty="0">
                <a:solidFill>
                  <a:srgbClr val="00B050"/>
                </a:solidFill>
                <a:latin typeface="Arial" panose="020B0604020202020204" pitchFamily="34" charset="0"/>
              </a:rPr>
              <a:t>馆藏图书检索需在校园网环境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826325" y="1002984"/>
            <a:ext cx="10515600" cy="4351338"/>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endParaRPr lang="zh-CN" altLang="en-US" b="1"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1" name="TextBox 10"/>
          <p:cNvSpPr txBox="1"/>
          <p:nvPr/>
        </p:nvSpPr>
        <p:spPr>
          <a:xfrm>
            <a:off x="-151201" y="1432544"/>
            <a:ext cx="1044575" cy="4358640"/>
          </a:xfrm>
          <a:prstGeom prst="rect">
            <a:avLst/>
          </a:prstGeom>
          <a:noFill/>
        </p:spPr>
        <p:txBody>
          <a:bodyPr vert="eaVert" wrap="none" rtlCol="0">
            <a:spAutoFit/>
          </a:bodyPr>
          <a:lstStyle/>
          <a:p>
            <a:r>
              <a:rPr lang="zh-CN" altLang="en-US" sz="2800" b="1" dirty="0">
                <a:solidFill>
                  <a:srgbClr val="002060"/>
                </a:solidFill>
              </a:rPr>
              <a:t>馆藏书目检索系统</a:t>
            </a:r>
          </a:p>
          <a:p>
            <a:r>
              <a:rPr lang="zh-CN" altLang="en-US" sz="2800" b="1" dirty="0">
                <a:solidFill>
                  <a:srgbClr val="002060"/>
                </a:solidFill>
              </a:rPr>
              <a:t>（从主页检索图书并登录）</a:t>
            </a:r>
          </a:p>
        </p:txBody>
      </p:sp>
      <p:sp>
        <p:nvSpPr>
          <p:cNvPr id="13" name="圆角矩形 115"/>
          <p:cNvSpPr/>
          <p:nvPr/>
        </p:nvSpPr>
        <p:spPr>
          <a:xfrm>
            <a:off x="608156" y="90558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内容占位符 3" descr="E44A4D9F8F7CCD2742CE2B21DA20117C"/>
          <p:cNvPicPr>
            <a:picLocks noChangeAspect="1"/>
          </p:cNvPicPr>
          <p:nvPr/>
        </p:nvPicPr>
        <p:blipFill>
          <a:blip r:embed="rId3"/>
          <a:srcRect l="2848" t="10433" r="698" b="3254"/>
          <a:stretch>
            <a:fillRect/>
          </a:stretch>
        </p:blipFill>
        <p:spPr>
          <a:xfrm>
            <a:off x="826135" y="1602105"/>
            <a:ext cx="10282555" cy="45396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826325" y="1002984"/>
            <a:ext cx="10515600" cy="4351338"/>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endParaRPr lang="zh-CN" altLang="en-US" dirty="0">
              <a:solidFill>
                <a:srgbClr val="C00000"/>
              </a:solidFill>
              <a:latin typeface="微软雅黑" panose="020B0503020204020204" charset="-122"/>
              <a:ea typeface="微软雅黑" panose="020B0503020204020204" charset="-122"/>
            </a:endParaRPr>
          </a:p>
          <a:p>
            <a:pPr marL="0" indent="0">
              <a:lnSpc>
                <a:spcPct val="100000"/>
              </a:lnSpc>
              <a:buFont typeface="Wingdings" panose="05000000000000000000" pitchFamily="2" charset="2"/>
              <a:buNone/>
            </a:pPr>
            <a:endParaRPr lang="zh-CN" altLang="en-US"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1" name="TextBox 10"/>
          <p:cNvSpPr txBox="1"/>
          <p:nvPr/>
        </p:nvSpPr>
        <p:spPr>
          <a:xfrm>
            <a:off x="-37536" y="1432544"/>
            <a:ext cx="1044575" cy="4358640"/>
          </a:xfrm>
          <a:prstGeom prst="rect">
            <a:avLst/>
          </a:prstGeom>
          <a:noFill/>
        </p:spPr>
        <p:txBody>
          <a:bodyPr vert="eaVert" wrap="none" rtlCol="0">
            <a:spAutoFit/>
          </a:bodyPr>
          <a:lstStyle/>
          <a:p>
            <a:r>
              <a:rPr lang="zh-CN" altLang="en-US" sz="2800" b="1" dirty="0">
                <a:solidFill>
                  <a:srgbClr val="002060"/>
                </a:solidFill>
              </a:rPr>
              <a:t>馆藏书目检索系统</a:t>
            </a:r>
          </a:p>
          <a:p>
            <a:r>
              <a:rPr lang="zh-CN" altLang="en-US" sz="2800" b="1" dirty="0">
                <a:solidFill>
                  <a:srgbClr val="002060"/>
                </a:solidFill>
              </a:rPr>
              <a:t>（从主页我的图书馆登录）</a:t>
            </a:r>
          </a:p>
        </p:txBody>
      </p:sp>
      <p:sp>
        <p:nvSpPr>
          <p:cNvPr id="13" name="圆角矩形 115"/>
          <p:cNvSpPr/>
          <p:nvPr/>
        </p:nvSpPr>
        <p:spPr>
          <a:xfrm>
            <a:off x="608156" y="90558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1007110" y="1432560"/>
            <a:ext cx="10167620" cy="5425440"/>
          </a:xfrm>
          <a:prstGeom prst="rect">
            <a:avLst/>
          </a:prstGeom>
        </p:spPr>
      </p:pic>
      <p:sp>
        <p:nvSpPr>
          <p:cNvPr id="7" name="矩形 6"/>
          <p:cNvSpPr/>
          <p:nvPr/>
        </p:nvSpPr>
        <p:spPr>
          <a:xfrm>
            <a:off x="8581390" y="1624965"/>
            <a:ext cx="1212215" cy="4851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16129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231775" y="673100"/>
            <a:ext cx="11421745" cy="4351655"/>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p"/>
            </a:pPr>
            <a:r>
              <a:rPr lang="zh-CN" altLang="en-US" sz="2800" dirty="0">
                <a:latin typeface="微软雅黑" panose="020B0503020204020204" charset="-122"/>
                <a:ea typeface="微软雅黑" panose="020B0503020204020204" charset="-122"/>
              </a:rPr>
              <a:t>书目检索系统（又称公共电子书目，</a:t>
            </a:r>
            <a:r>
              <a:rPr lang="en-US" altLang="zh-CN" sz="2800" dirty="0">
                <a:latin typeface="微软雅黑" panose="020B0503020204020204" charset="-122"/>
                <a:ea typeface="微软雅黑" panose="020B0503020204020204" charset="-122"/>
              </a:rPr>
              <a:t>Online Public Access Catalogue</a:t>
            </a:r>
            <a:r>
              <a:rPr lang="zh-CN" altLang="en-US" sz="2800" dirty="0">
                <a:latin typeface="微软雅黑" panose="020B0503020204020204" charset="-122"/>
                <a:ea typeface="微软雅黑" panose="020B0503020204020204" charset="-122"/>
              </a:rPr>
              <a:t>，简称</a:t>
            </a:r>
            <a:r>
              <a:rPr lang="en-US" altLang="zh-CN" sz="2800" dirty="0">
                <a:latin typeface="微软雅黑" panose="020B0503020204020204" charset="-122"/>
                <a:ea typeface="微软雅黑" panose="020B0503020204020204" charset="-122"/>
              </a:rPr>
              <a:t>OPAC</a:t>
            </a:r>
            <a:r>
              <a:rPr lang="zh-CN" altLang="en-US" sz="2800" dirty="0">
                <a:latin typeface="微软雅黑" panose="020B0503020204020204" charset="-122"/>
                <a:ea typeface="微软雅黑" panose="020B0503020204020204" charset="-122"/>
              </a:rPr>
              <a:t>）是读者在网上实现馆藏图书的检索和借阅，并利用图书馆服务的数据库系统。</a:t>
            </a:r>
          </a:p>
          <a:p>
            <a:pPr lvl="1">
              <a:lnSpc>
                <a:spcPct val="100000"/>
              </a:lnSpc>
              <a:buFont typeface="Wingdings" panose="05000000000000000000" pitchFamily="2" charset="2"/>
              <a:buChar char="p"/>
            </a:pPr>
            <a:r>
              <a:rPr lang="zh-CN" altLang="en-US" sz="2800" dirty="0">
                <a:latin typeface="微软雅黑" panose="020B0503020204020204" charset="-122"/>
                <a:ea typeface="微软雅黑" panose="020B0503020204020204" charset="-122"/>
              </a:rPr>
              <a:t>江南大学图书馆</a:t>
            </a:r>
            <a:r>
              <a:rPr lang="en-US" altLang="zh-CN" sz="2800" dirty="0">
                <a:latin typeface="微软雅黑" panose="020B0503020204020204" charset="-122"/>
                <a:ea typeface="微软雅黑" panose="020B0503020204020204" charset="-122"/>
              </a:rPr>
              <a:t>OPAC</a:t>
            </a:r>
            <a:r>
              <a:rPr lang="zh-CN" altLang="en-US" sz="2800" dirty="0">
                <a:latin typeface="微软雅黑" panose="020B0503020204020204" charset="-122"/>
                <a:ea typeface="微软雅黑" panose="020B0503020204020204" charset="-122"/>
              </a:rPr>
              <a:t>，是检索江南大学纸本馆藏资源及利用图书馆服务的数据库。主要功能模块有：</a:t>
            </a:r>
            <a:r>
              <a:rPr lang="zh-CN" altLang="en-US" sz="2800" dirty="0">
                <a:solidFill>
                  <a:srgbClr val="C00000"/>
                </a:solidFill>
                <a:latin typeface="微软雅黑" panose="020B0503020204020204" charset="-122"/>
                <a:ea typeface="微软雅黑" panose="020B0503020204020204" charset="-122"/>
              </a:rPr>
              <a:t>资源检索、资源推荐、资源导航、资源荐购、我的图书馆</a:t>
            </a:r>
            <a:r>
              <a:rPr lang="zh-CN" altLang="en-US" sz="2800" dirty="0">
                <a:latin typeface="微软雅黑" panose="020B0503020204020204" charset="-122"/>
                <a:ea typeface="微软雅黑" panose="020B0503020204020204" charset="-122"/>
              </a:rPr>
              <a:t>等。检索纸本图书也可以进入馆藏书目检索系统后通过</a:t>
            </a:r>
            <a:r>
              <a:rPr lang="en-US" altLang="zh-CN" sz="2800" dirty="0">
                <a:solidFill>
                  <a:srgbClr val="C00000"/>
                </a:solidFill>
                <a:latin typeface="微软雅黑" panose="020B0503020204020204" charset="-122"/>
                <a:ea typeface="微软雅黑" panose="020B0503020204020204" charset="-122"/>
              </a:rPr>
              <a:t>“</a:t>
            </a:r>
            <a:r>
              <a:rPr lang="zh-CN" altLang="en-US" sz="2800" dirty="0">
                <a:solidFill>
                  <a:srgbClr val="C00000"/>
                </a:solidFill>
                <a:latin typeface="微软雅黑" panose="020B0503020204020204" charset="-122"/>
                <a:ea typeface="微软雅黑" panose="020B0503020204020204" charset="-122"/>
              </a:rPr>
              <a:t>资源检索</a:t>
            </a:r>
            <a:r>
              <a:rPr lang="en-US" altLang="zh-CN" sz="2800" dirty="0">
                <a:solidFill>
                  <a:srgbClr val="C00000"/>
                </a:solidFill>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模块检索图书。</a:t>
            </a:r>
          </a:p>
          <a:p>
            <a:pPr lvl="1">
              <a:lnSpc>
                <a:spcPct val="100000"/>
              </a:lnSpc>
              <a:buFont typeface="Wingdings" panose="05000000000000000000" pitchFamily="2" charset="2"/>
              <a:buChar char="p"/>
            </a:pPr>
            <a:endParaRPr lang="zh-CN" altLang="en-US" sz="2800" dirty="0">
              <a:latin typeface="微软雅黑" panose="020B0503020204020204" charset="-122"/>
              <a:ea typeface="微软雅黑" panose="020B0503020204020204" charset="-122"/>
            </a:endParaRPr>
          </a:p>
          <a:p>
            <a:pPr lvl="1">
              <a:lnSpc>
                <a:spcPct val="100000"/>
              </a:lnSpc>
              <a:buFont typeface="Wingdings" panose="05000000000000000000" pitchFamily="2" charset="2"/>
              <a:buChar char="p"/>
            </a:pPr>
            <a:endParaRPr lang="zh-CN" altLang="en-US" sz="2800" dirty="0">
              <a:latin typeface="微软雅黑" panose="020B0503020204020204" charset="-122"/>
              <a:ea typeface="微软雅黑" panose="020B0503020204020204" charset="-122"/>
            </a:endParaRPr>
          </a:p>
          <a:p>
            <a:pPr marL="0" indent="0">
              <a:lnSpc>
                <a:spcPct val="100000"/>
              </a:lnSpc>
              <a:buFont typeface="Wingdings" panose="05000000000000000000" pitchFamily="2" charset="2"/>
              <a:buNone/>
            </a:pPr>
            <a:endParaRPr lang="zh-CN" altLang="en-US" sz="2800" dirty="0">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3" name="圆角矩形 115"/>
          <p:cNvSpPr/>
          <p:nvPr/>
        </p:nvSpPr>
        <p:spPr>
          <a:xfrm>
            <a:off x="608156" y="627456"/>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p:nvPr/>
        </p:nvPicPr>
        <p:blipFill>
          <a:blip r:embed="rId3"/>
          <a:stretch>
            <a:fillRect/>
          </a:stretch>
        </p:blipFill>
        <p:spPr>
          <a:xfrm>
            <a:off x="-635" y="4295775"/>
            <a:ext cx="12192635" cy="270319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16129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455295" y="895350"/>
            <a:ext cx="11067415" cy="4351655"/>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p"/>
            </a:pPr>
            <a:r>
              <a:rPr lang="zh-CN" altLang="en-US" sz="2800" dirty="0">
                <a:solidFill>
                  <a:srgbClr val="C00000"/>
                </a:solidFill>
                <a:latin typeface="微软雅黑" panose="020B0503020204020204" charset="-122"/>
                <a:ea typeface="微软雅黑" panose="020B0503020204020204" charset="-122"/>
              </a:rPr>
              <a:t>资源检索</a:t>
            </a:r>
            <a:r>
              <a:rPr lang="zh-CN" altLang="en-US" sz="2800" dirty="0">
                <a:solidFill>
                  <a:schemeClr val="tx1"/>
                </a:solidFill>
                <a:latin typeface="微软雅黑" panose="020B0503020204020204" charset="-122"/>
                <a:ea typeface="微软雅黑" panose="020B0503020204020204" charset="-122"/>
              </a:rPr>
              <a:t>即</a:t>
            </a:r>
            <a:r>
              <a:rPr lang="zh-CN" altLang="en-US" sz="2800" dirty="0">
                <a:solidFill>
                  <a:schemeClr val="tx1"/>
                </a:solidFill>
                <a:latin typeface="微软雅黑" panose="020B0503020204020204" charset="-122"/>
                <a:ea typeface="微软雅黑" panose="020B0503020204020204" charset="-122"/>
                <a:sym typeface="+mn-ea"/>
              </a:rPr>
              <a:t>检索</a:t>
            </a:r>
            <a:r>
              <a:rPr lang="zh-CN" altLang="en-US" sz="2800" dirty="0">
                <a:solidFill>
                  <a:srgbClr val="C00000"/>
                </a:solidFill>
                <a:latin typeface="微软雅黑" panose="020B0503020204020204" charset="-122"/>
                <a:ea typeface="微软雅黑" panose="020B0503020204020204" charset="-122"/>
              </a:rPr>
              <a:t>馆藏纸本资源</a:t>
            </a:r>
            <a:r>
              <a:rPr lang="zh-CN" altLang="en-US" sz="2800" dirty="0">
                <a:solidFill>
                  <a:schemeClr val="tx1"/>
                </a:solidFill>
                <a:latin typeface="微软雅黑" panose="020B0503020204020204" charset="-122"/>
                <a:ea typeface="微软雅黑" panose="020B0503020204020204" charset="-122"/>
              </a:rPr>
              <a:t>的数据库，包括快速检索和高级检索两种方式。</a:t>
            </a:r>
          </a:p>
          <a:p>
            <a:pPr lvl="1">
              <a:lnSpc>
                <a:spcPct val="100000"/>
              </a:lnSpc>
              <a:buFont typeface="Wingdings" panose="05000000000000000000" pitchFamily="2" charset="2"/>
              <a:buChar char="p"/>
            </a:pPr>
            <a:r>
              <a:rPr lang="zh-CN" altLang="en-US" sz="2800" dirty="0">
                <a:solidFill>
                  <a:schemeClr val="tx1"/>
                </a:solidFill>
                <a:latin typeface="微软雅黑" panose="020B0503020204020204" charset="-122"/>
                <a:ea typeface="微软雅黑" panose="020B0503020204020204" charset="-122"/>
              </a:rPr>
              <a:t>快速检索在资源检索的主页面，可以在全部检索（即全部字段）、题名、主题词、标准号、分类号、索书号、出版社、摘要、条形码中检索。</a:t>
            </a:r>
            <a:endParaRPr lang="zh-CN" altLang="en-US" sz="2800" b="1" dirty="0">
              <a:solidFill>
                <a:srgbClr val="C00000"/>
              </a:solidFill>
              <a:latin typeface="微软雅黑" panose="020B0503020204020204" charset="-122"/>
              <a:ea typeface="微软雅黑" panose="020B0503020204020204" charset="-122"/>
            </a:endParaRPr>
          </a:p>
          <a:p>
            <a:pPr lvl="1">
              <a:lnSpc>
                <a:spcPct val="100000"/>
              </a:lnSpc>
              <a:buFont typeface="Wingdings" panose="05000000000000000000" pitchFamily="2" charset="2"/>
              <a:buChar char="p"/>
            </a:pPr>
            <a:r>
              <a:rPr lang="zh-CN" altLang="en-US" sz="2800" dirty="0">
                <a:solidFill>
                  <a:schemeClr val="tx1"/>
                </a:solidFill>
                <a:latin typeface="微软雅黑" panose="020B0503020204020204" charset="-122"/>
                <a:ea typeface="微软雅黑" panose="020B0503020204020204" charset="-122"/>
              </a:rPr>
              <a:t>高级检索支持手工输入逻辑条件及</a:t>
            </a:r>
            <a:r>
              <a:rPr lang="zh-CN" altLang="en-US" sz="2800" dirty="0">
                <a:latin typeface="微软雅黑" panose="020B0503020204020204" charset="-122"/>
                <a:ea typeface="微软雅黑" panose="020B0503020204020204" charset="-122"/>
                <a:sym typeface="+mn-ea"/>
              </a:rPr>
              <a:t>复杂的</a:t>
            </a:r>
            <a:r>
              <a:rPr lang="zh-CN" altLang="en-US" sz="2800" dirty="0">
                <a:solidFill>
                  <a:schemeClr val="tx1"/>
                </a:solidFill>
                <a:latin typeface="微软雅黑" panose="020B0503020204020204" charset="-122"/>
                <a:ea typeface="微软雅黑" panose="020B0503020204020204" charset="-122"/>
              </a:rPr>
              <a:t>限制条件组合检索，检索速度快。检索字段包括</a:t>
            </a:r>
            <a:r>
              <a:rPr lang="zh-CN" altLang="en-US" sz="2800" dirty="0">
                <a:latin typeface="微软雅黑" panose="020B0503020204020204" charset="-122"/>
                <a:ea typeface="微软雅黑" panose="020B0503020204020204" charset="-122"/>
                <a:sym typeface="+mn-ea"/>
              </a:rPr>
              <a:t>主题词、标准号、分类号、索书号、出版社、摘要、条形码。</a:t>
            </a:r>
            <a:endParaRPr lang="zh-CN" altLang="en-US" sz="2800" dirty="0">
              <a:solidFill>
                <a:schemeClr val="tx1"/>
              </a:solidFill>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3" name="圆角矩形 115"/>
          <p:cNvSpPr/>
          <p:nvPr/>
        </p:nvSpPr>
        <p:spPr>
          <a:xfrm>
            <a:off x="608156" y="738581"/>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06798" y="-161290"/>
            <a:ext cx="10515600" cy="1325563"/>
          </a:xfrm>
        </p:spPr>
        <p:txBody>
          <a:bodyPr>
            <a:normAutofit/>
          </a:bodyPr>
          <a:lstStyle/>
          <a:p>
            <a:pPr>
              <a:buClr>
                <a:srgbClr val="C00000"/>
              </a:buClr>
            </a:pPr>
            <a:r>
              <a:rPr lang="zh-CN" altLang="en-US" sz="3600" b="1" dirty="0">
                <a:solidFill>
                  <a:srgbClr val="002060"/>
                </a:solidFill>
                <a:latin typeface="微软雅黑" panose="020B0503020204020204" charset="-122"/>
                <a:ea typeface="微软雅黑" panose="020B0503020204020204" charset="-122"/>
              </a:rPr>
              <a:t>想读的书怎么借？</a:t>
            </a:r>
          </a:p>
        </p:txBody>
      </p:sp>
      <p:sp>
        <p:nvSpPr>
          <p:cNvPr id="3" name="内容占位符 2"/>
          <p:cNvSpPr>
            <a:spLocks noGrp="1"/>
          </p:cNvSpPr>
          <p:nvPr>
            <p:ph idx="1"/>
          </p:nvPr>
        </p:nvSpPr>
        <p:spPr>
          <a:xfrm>
            <a:off x="455295" y="895350"/>
            <a:ext cx="11067415" cy="4351655"/>
          </a:xfrm>
        </p:spPr>
        <p:txBody>
          <a:body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p"/>
            </a:pPr>
            <a:r>
              <a:rPr lang="zh-CN" altLang="en-US" sz="2800" dirty="0">
                <a:solidFill>
                  <a:srgbClr val="C00000"/>
                </a:solidFill>
                <a:latin typeface="微软雅黑" panose="020B0503020204020204" charset="-122"/>
                <a:ea typeface="微软雅黑" panose="020B0503020204020204" charset="-122"/>
              </a:rPr>
              <a:t>资源检索</a:t>
            </a:r>
            <a:r>
              <a:rPr lang="zh-CN" altLang="en-US" sz="2800" dirty="0">
                <a:solidFill>
                  <a:schemeClr val="tx1"/>
                </a:solidFill>
                <a:latin typeface="微软雅黑" panose="020B0503020204020204" charset="-122"/>
                <a:ea typeface="微软雅黑" panose="020B0503020204020204" charset="-122"/>
              </a:rPr>
              <a:t>之高级检索页面</a:t>
            </a: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3" name="圆角矩形 115"/>
          <p:cNvSpPr/>
          <p:nvPr/>
        </p:nvSpPr>
        <p:spPr>
          <a:xfrm>
            <a:off x="608156" y="738581"/>
            <a:ext cx="7492352"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a:blip r:embed="rId3"/>
          <a:srcRect b="3595"/>
          <a:stretch>
            <a:fillRect/>
          </a:stretch>
        </p:blipFill>
        <p:spPr>
          <a:xfrm>
            <a:off x="454660" y="1817370"/>
            <a:ext cx="9701530" cy="49212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4044734" y="1633788"/>
            <a:ext cx="4110445" cy="584775"/>
          </a:xfrm>
          <a:prstGeom prst="rect">
            <a:avLst/>
          </a:prstGeom>
          <a:noFill/>
        </p:spPr>
        <p:txBody>
          <a:bodyPr wrap="square" rtlCol="0">
            <a:spAutoFit/>
          </a:bodyPr>
          <a:lstStyle/>
          <a:p>
            <a:pPr algn="ctr"/>
            <a:r>
              <a:rPr lang="zh-CN" altLang="en-US" sz="3200" b="1" dirty="0">
                <a:solidFill>
                  <a:srgbClr val="002060"/>
                </a:solidFill>
                <a:latin typeface="微软雅黑" panose="020B0503020204020204" charset="-122"/>
                <a:ea typeface="微软雅黑" panose="020B0503020204020204" charset="-122"/>
              </a:rPr>
              <a:t>图书馆的前世今生</a:t>
            </a:r>
            <a:r>
              <a:rPr lang="en-US" altLang="zh-CN" sz="1200" dirty="0">
                <a:solidFill>
                  <a:srgbClr val="002060"/>
                </a:solidFill>
                <a:ea typeface="微软雅黑" panose="020B0503020204020204" charset="-122"/>
              </a:rPr>
              <a:t>,</a:t>
            </a:r>
            <a:endParaRPr lang="zh-CN" altLang="en-US" sz="1200" dirty="0">
              <a:solidFill>
                <a:srgbClr val="002060"/>
              </a:solidFill>
              <a:ea typeface="微软雅黑" panose="020B0503020204020204" charset="-122"/>
            </a:endParaRPr>
          </a:p>
        </p:txBody>
      </p:sp>
      <p:sp>
        <p:nvSpPr>
          <p:cNvPr id="25" name="文本框 24"/>
          <p:cNvSpPr txBox="1"/>
          <p:nvPr/>
        </p:nvSpPr>
        <p:spPr>
          <a:xfrm>
            <a:off x="4292333" y="2167128"/>
            <a:ext cx="5080379" cy="584775"/>
          </a:xfrm>
          <a:prstGeom prst="rect">
            <a:avLst/>
          </a:prstGeom>
          <a:noFill/>
        </p:spPr>
        <p:txBody>
          <a:bodyPr wrap="square" rtlCol="0">
            <a:spAutoFit/>
          </a:bodyPr>
          <a:lstStyle/>
          <a:p>
            <a:r>
              <a:rPr lang="en-US" altLang="zh-CN" sz="1200" dirty="0">
                <a:ea typeface="微软雅黑" panose="020B0503020204020204" charset="-122"/>
              </a:rPr>
              <a:t>,</a:t>
            </a:r>
            <a:r>
              <a:rPr lang="zh-CN" altLang="en-US" sz="3200" b="1" dirty="0">
                <a:solidFill>
                  <a:srgbClr val="002060"/>
                </a:solidFill>
                <a:latin typeface="微软雅黑" panose="020B0503020204020204" charset="-122"/>
                <a:ea typeface="微软雅黑" panose="020B0503020204020204" charset="-122"/>
              </a:rPr>
              <a:t>图书馆有哪些地方可以逛？</a:t>
            </a:r>
            <a:endParaRPr lang="zh-CN" altLang="en-US" sz="3200" dirty="0">
              <a:ea typeface="微软雅黑" panose="020B0503020204020204" charset="-122"/>
            </a:endParaRPr>
          </a:p>
        </p:txBody>
      </p:sp>
      <p:sp>
        <p:nvSpPr>
          <p:cNvPr id="13" name="千图PPT彼岸天：ID 8661124库_矩形 2"/>
          <p:cNvSpPr/>
          <p:nvPr>
            <p:custDataLst>
              <p:tags r:id="rId1"/>
            </p:custDataLst>
          </p:nvPr>
        </p:nvSpPr>
        <p:spPr>
          <a:xfrm>
            <a:off x="432954" y="691515"/>
            <a:ext cx="2889837" cy="5734053"/>
          </a:xfrm>
          <a:prstGeom prst="rect">
            <a:avLst/>
          </a:prstGeom>
          <a:blipFill dpi="0" rotWithShape="1">
            <a:blip r:embed="rId12" cstate="print"/>
            <a:srcRect/>
            <a:stretch>
              <a:fillRect l="-98743" r="-98743"/>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14" name="图片 13" descr="图书馆logo-横版-2018.9.7-01"/>
          <p:cNvPicPr>
            <a:picLocks noChangeAspect="1"/>
          </p:cNvPicPr>
          <p:nvPr/>
        </p:nvPicPr>
        <p:blipFill>
          <a:blip r:embed="rId13" cstate="print"/>
          <a:stretch>
            <a:fillRect/>
          </a:stretch>
        </p:blipFill>
        <p:spPr>
          <a:xfrm>
            <a:off x="9440348" y="154380"/>
            <a:ext cx="2394585" cy="787400"/>
          </a:xfrm>
          <a:prstGeom prst="rect">
            <a:avLst/>
          </a:prstGeom>
        </p:spPr>
      </p:pic>
      <p:sp>
        <p:nvSpPr>
          <p:cNvPr id="16" name="MH_Number_1"/>
          <p:cNvSpPr/>
          <p:nvPr>
            <p:custDataLst>
              <p:tags r:id="rId2"/>
            </p:custDataLst>
          </p:nvPr>
        </p:nvSpPr>
        <p:spPr>
          <a:xfrm>
            <a:off x="3622059" y="1674878"/>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1</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7" name="MH_Number_3"/>
          <p:cNvSpPr/>
          <p:nvPr>
            <p:custDataLst>
              <p:tags r:id="rId3"/>
            </p:custDataLst>
          </p:nvPr>
        </p:nvSpPr>
        <p:spPr>
          <a:xfrm>
            <a:off x="3622057" y="2279814"/>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2</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2" name="文本框 22"/>
          <p:cNvSpPr txBox="1"/>
          <p:nvPr/>
        </p:nvSpPr>
        <p:spPr>
          <a:xfrm>
            <a:off x="4371504" y="2810337"/>
            <a:ext cx="3927670" cy="584775"/>
          </a:xfrm>
          <a:prstGeom prst="rect">
            <a:avLst/>
          </a:prstGeom>
          <a:noFill/>
        </p:spPr>
        <p:txBody>
          <a:bodyPr wrap="square" rtlCol="0">
            <a:spAutoFit/>
          </a:bodyPr>
          <a:lstStyle/>
          <a:p>
            <a:r>
              <a:rPr lang="zh-CN" altLang="en-US" sz="3200" b="1" dirty="0">
                <a:solidFill>
                  <a:srgbClr val="002060"/>
                </a:solidFill>
                <a:ea typeface="微软雅黑" panose="020B0503020204020204" charset="-122"/>
              </a:rPr>
              <a:t>想借的书在哪里？</a:t>
            </a:r>
          </a:p>
        </p:txBody>
      </p:sp>
      <p:sp>
        <p:nvSpPr>
          <p:cNvPr id="24" name="文本框 24"/>
          <p:cNvSpPr txBox="1"/>
          <p:nvPr/>
        </p:nvSpPr>
        <p:spPr>
          <a:xfrm>
            <a:off x="4371504" y="3419823"/>
            <a:ext cx="4142763"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想读的书怎么借？</a:t>
            </a:r>
          </a:p>
        </p:txBody>
      </p:sp>
      <p:sp>
        <p:nvSpPr>
          <p:cNvPr id="31" name="MH_Number_1"/>
          <p:cNvSpPr/>
          <p:nvPr>
            <p:custDataLst>
              <p:tags r:id="rId4"/>
            </p:custDataLst>
          </p:nvPr>
        </p:nvSpPr>
        <p:spPr>
          <a:xfrm>
            <a:off x="3655707" y="2931682"/>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32" name="MH_Number_3"/>
          <p:cNvSpPr/>
          <p:nvPr>
            <p:custDataLst>
              <p:tags r:id="rId5"/>
            </p:custDataLst>
          </p:nvPr>
        </p:nvSpPr>
        <p:spPr>
          <a:xfrm>
            <a:off x="3655706" y="3481253"/>
            <a:ext cx="389520" cy="372389"/>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4</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37" name="文本框 22"/>
          <p:cNvSpPr txBox="1"/>
          <p:nvPr/>
        </p:nvSpPr>
        <p:spPr>
          <a:xfrm>
            <a:off x="4364232" y="4076891"/>
            <a:ext cx="4419169" cy="584775"/>
          </a:xfrm>
          <a:prstGeom prst="rect">
            <a:avLst/>
          </a:prstGeom>
          <a:noFill/>
        </p:spPr>
        <p:txBody>
          <a:bodyPr wrap="square" rtlCol="0">
            <a:spAutoFit/>
          </a:bodyPr>
          <a:lstStyle/>
          <a:p>
            <a:r>
              <a:rPr lang="zh-CN" altLang="en-US" sz="3200" b="1" dirty="0">
                <a:solidFill>
                  <a:srgbClr val="002060"/>
                </a:solidFill>
                <a:ea typeface="微软雅黑" panose="020B0503020204020204" charset="-122"/>
              </a:rPr>
              <a:t>图书馆的数据库怎么用？</a:t>
            </a:r>
          </a:p>
        </p:txBody>
      </p:sp>
      <p:sp>
        <p:nvSpPr>
          <p:cNvPr id="38" name="文本框 24"/>
          <p:cNvSpPr txBox="1"/>
          <p:nvPr/>
        </p:nvSpPr>
        <p:spPr>
          <a:xfrm>
            <a:off x="4378777" y="4641176"/>
            <a:ext cx="5875565"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在图书馆怎么上自习和研讨</a:t>
            </a:r>
            <a:r>
              <a:rPr lang="en-US" altLang="zh-CN" sz="3200" b="1" dirty="0">
                <a:solidFill>
                  <a:srgbClr val="002060"/>
                </a:solidFill>
                <a:latin typeface="微软雅黑" panose="020B0503020204020204" charset="-122"/>
                <a:ea typeface="微软雅黑" panose="020B0503020204020204" charset="-122"/>
              </a:rPr>
              <a:t>?</a:t>
            </a:r>
            <a:endParaRPr lang="zh-CN" altLang="en-US" sz="3200" b="1" dirty="0">
              <a:solidFill>
                <a:srgbClr val="002060"/>
              </a:solidFill>
              <a:latin typeface="微软雅黑" panose="020B0503020204020204" charset="-122"/>
              <a:ea typeface="微软雅黑" panose="020B0503020204020204" charset="-122"/>
            </a:endParaRPr>
          </a:p>
        </p:txBody>
      </p:sp>
      <p:sp>
        <p:nvSpPr>
          <p:cNvPr id="39" name="MH_Number_1"/>
          <p:cNvSpPr/>
          <p:nvPr>
            <p:custDataLst>
              <p:tags r:id="rId6"/>
            </p:custDataLst>
          </p:nvPr>
        </p:nvSpPr>
        <p:spPr>
          <a:xfrm>
            <a:off x="3689354" y="4188487"/>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5</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40" name="MH_Number_3"/>
          <p:cNvSpPr/>
          <p:nvPr>
            <p:custDataLst>
              <p:tags r:id="rId7"/>
            </p:custDataLst>
          </p:nvPr>
        </p:nvSpPr>
        <p:spPr>
          <a:xfrm>
            <a:off x="3689352" y="4793423"/>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9" name="文本框 22"/>
          <p:cNvSpPr txBox="1"/>
          <p:nvPr/>
        </p:nvSpPr>
        <p:spPr>
          <a:xfrm>
            <a:off x="4371504" y="5205461"/>
            <a:ext cx="5068844" cy="584775"/>
          </a:xfrm>
          <a:prstGeom prst="rect">
            <a:avLst/>
          </a:prstGeom>
          <a:noFill/>
        </p:spPr>
        <p:txBody>
          <a:bodyPr wrap="square" rtlCol="0">
            <a:spAutoFit/>
          </a:bodyPr>
          <a:lstStyle/>
          <a:p>
            <a:r>
              <a:rPr lang="zh-CN" altLang="en-US" sz="3200" b="1" dirty="0">
                <a:solidFill>
                  <a:srgbClr val="002060"/>
                </a:solidFill>
                <a:ea typeface="微软雅黑" panose="020B0503020204020204" charset="-122"/>
              </a:rPr>
              <a:t>图书馆有哪些活动可以参加？</a:t>
            </a:r>
          </a:p>
        </p:txBody>
      </p:sp>
      <p:sp>
        <p:nvSpPr>
          <p:cNvPr id="20" name="MH_Number_1"/>
          <p:cNvSpPr/>
          <p:nvPr>
            <p:custDataLst>
              <p:tags r:id="rId8"/>
            </p:custDataLst>
          </p:nvPr>
        </p:nvSpPr>
        <p:spPr>
          <a:xfrm>
            <a:off x="3696626" y="5317057"/>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7</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1" name="文本框 24"/>
          <p:cNvSpPr txBox="1"/>
          <p:nvPr/>
        </p:nvSpPr>
        <p:spPr>
          <a:xfrm>
            <a:off x="4371504" y="5742066"/>
            <a:ext cx="5068844"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有问题怎样咨询</a:t>
            </a:r>
            <a:r>
              <a:rPr lang="en-US" altLang="zh-CN" sz="3200" b="1" dirty="0">
                <a:solidFill>
                  <a:srgbClr val="002060"/>
                </a:solidFill>
                <a:latin typeface="微软雅黑" panose="020B0503020204020204" charset="-122"/>
                <a:ea typeface="微软雅黑" panose="020B0503020204020204" charset="-122"/>
              </a:rPr>
              <a:t>?</a:t>
            </a:r>
            <a:endParaRPr lang="zh-CN" altLang="en-US" sz="3200" b="1" dirty="0">
              <a:solidFill>
                <a:srgbClr val="002060"/>
              </a:solidFill>
              <a:latin typeface="微软雅黑" panose="020B0503020204020204" charset="-122"/>
              <a:ea typeface="微软雅黑" panose="020B0503020204020204" charset="-122"/>
            </a:endParaRPr>
          </a:p>
        </p:txBody>
      </p:sp>
      <p:sp>
        <p:nvSpPr>
          <p:cNvPr id="26" name="MH_Number_3"/>
          <p:cNvSpPr/>
          <p:nvPr>
            <p:custDataLst>
              <p:tags r:id="rId9"/>
            </p:custDataLst>
          </p:nvPr>
        </p:nvSpPr>
        <p:spPr>
          <a:xfrm>
            <a:off x="3689352" y="5866628"/>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8</a:t>
            </a:r>
            <a:endParaRPr lang="zh-CN" altLang="en-US" sz="32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pic>
        <p:nvPicPr>
          <p:cNvPr id="2" name="图片 1"/>
          <p:cNvPicPr>
            <a:picLocks noChangeAspect="1"/>
          </p:cNvPicPr>
          <p:nvPr/>
        </p:nvPicPr>
        <p:blipFill>
          <a:blip r:embed="rId14" cstate="print"/>
          <a:stretch>
            <a:fillRect/>
          </a:stretch>
        </p:blipFill>
        <p:spPr>
          <a:xfrm>
            <a:off x="3689352" y="77540"/>
            <a:ext cx="5195594" cy="134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6325" y="-22225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怎样借阅图书？</a:t>
            </a:r>
          </a:p>
        </p:txBody>
      </p:sp>
      <p:pic>
        <p:nvPicPr>
          <p:cNvPr id="6" name="图片 5" descr="图书馆logo-横版-2018.9.7-01"/>
          <p:cNvPicPr>
            <a:picLocks noChangeAspect="1"/>
          </p:cNvPicPr>
          <p:nvPr/>
        </p:nvPicPr>
        <p:blipFill>
          <a:blip r:embed="rId2" cstate="print"/>
          <a:stretch>
            <a:fillRect/>
          </a:stretch>
        </p:blipFill>
        <p:spPr>
          <a:xfrm>
            <a:off x="9259193" y="107792"/>
            <a:ext cx="2394585" cy="787400"/>
          </a:xfrm>
          <a:prstGeom prst="rect">
            <a:avLst/>
          </a:prstGeom>
        </p:spPr>
      </p:pic>
      <p:sp>
        <p:nvSpPr>
          <p:cNvPr id="10" name="圆角矩形 115"/>
          <p:cNvSpPr/>
          <p:nvPr/>
        </p:nvSpPr>
        <p:spPr>
          <a:xfrm>
            <a:off x="1005745" y="591311"/>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内容占位符 3"/>
          <p:cNvPicPr>
            <a:picLocks noGrp="1" noChangeAspect="1"/>
          </p:cNvPicPr>
          <p:nvPr>
            <p:ph idx="1"/>
          </p:nvPr>
        </p:nvPicPr>
        <p:blipFill>
          <a:blip r:embed="rId3"/>
          <a:srcRect r="1510"/>
          <a:stretch>
            <a:fillRect/>
          </a:stretch>
        </p:blipFill>
        <p:spPr>
          <a:xfrm>
            <a:off x="1576705" y="1496695"/>
            <a:ext cx="10248900" cy="5361305"/>
          </a:xfrm>
          <a:prstGeom prst="rect">
            <a:avLst/>
          </a:prstGeom>
        </p:spPr>
      </p:pic>
      <p:sp>
        <p:nvSpPr>
          <p:cNvPr id="8" name="Comment 5"/>
          <p:cNvSpPr>
            <a:spLocks noChangeArrowheads="1"/>
          </p:cNvSpPr>
          <p:nvPr/>
        </p:nvSpPr>
        <p:spPr bwMode="auto">
          <a:xfrm>
            <a:off x="3568639" y="5289753"/>
            <a:ext cx="8449733" cy="1568450"/>
          </a:xfrm>
          <a:prstGeom prst="rect">
            <a:avLst/>
          </a:prstGeom>
          <a:solidFill>
            <a:srgbClr val="002060"/>
          </a:solidFill>
          <a:ln w="9525">
            <a:noFill/>
            <a:miter lim="800000"/>
          </a:ln>
          <a:effectLst>
            <a:outerShdw dist="107763" dir="2700000" algn="ctr" rotWithShape="0">
              <a:srgbClr val="808080"/>
            </a:outerShdw>
          </a:effectLst>
        </p:spPr>
        <p:txBody>
          <a:bodyPr>
            <a:spAutoFit/>
          </a:bodyPr>
          <a:lstStyle/>
          <a:p>
            <a:pPr>
              <a:defRPr/>
            </a:pPr>
            <a:r>
              <a:rPr lang="zh-CN" altLang="en-US" sz="2400" b="1" dirty="0">
                <a:solidFill>
                  <a:srgbClr val="002060"/>
                </a:solidFill>
                <a:latin typeface="Arial" panose="020B0604020202020204" pitchFamily="34" charset="0"/>
              </a:rPr>
              <a:t>        </a:t>
            </a:r>
            <a:r>
              <a:rPr lang="zh-CN" altLang="en-US" sz="2400" b="1" dirty="0">
                <a:solidFill>
                  <a:schemeClr val="bg1"/>
                </a:solidFill>
                <a:latin typeface="Arial" panose="020B0604020202020204" pitchFamily="34" charset="0"/>
              </a:rPr>
              <a:t>在书目检索系统中检索到的图书，有电子书和纸本书。点</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电子</a:t>
            </a:r>
            <a:r>
              <a:rPr lang="en-US" altLang="zh-CN" sz="2400" b="1" dirty="0">
                <a:solidFill>
                  <a:schemeClr val="bg1"/>
                </a:solidFill>
                <a:latin typeface="Arial" panose="020B0604020202020204" pitchFamily="34" charset="0"/>
              </a:rPr>
              <a:t>”</a:t>
            </a:r>
            <a:r>
              <a:rPr lang="zh-CN" altLang="en-US" sz="2400" b="1" dirty="0">
                <a:solidFill>
                  <a:schemeClr val="bg1"/>
                </a:solidFill>
                <a:latin typeface="Arial" panose="020B0604020202020204" pitchFamily="34" charset="0"/>
              </a:rPr>
              <a:t>可链接到江南大学馆藏电子书、超星汇雅电子书、京东读书等阅读或下载电子书；纸本书会显示馆藏复本数和可借数，还可根据需要点击书名链接了解图书详细情况。</a:t>
            </a:r>
          </a:p>
        </p:txBody>
      </p:sp>
      <p:sp>
        <p:nvSpPr>
          <p:cNvPr id="3" name="矩形 2"/>
          <p:cNvSpPr/>
          <p:nvPr/>
        </p:nvSpPr>
        <p:spPr>
          <a:xfrm>
            <a:off x="10544810" y="2614930"/>
            <a:ext cx="444500" cy="2628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10120630" y="3655060"/>
            <a:ext cx="939800" cy="29337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内容占位符 2"/>
          <p:cNvSpPr>
            <a:spLocks noGrp="1"/>
          </p:cNvSpPr>
          <p:nvPr/>
        </p:nvSpPr>
        <p:spPr>
          <a:xfrm>
            <a:off x="455295" y="591185"/>
            <a:ext cx="11067415" cy="4351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馆藏书目检索系统</a:t>
            </a:r>
          </a:p>
          <a:p>
            <a:pPr lvl="1">
              <a:lnSpc>
                <a:spcPct val="100000"/>
              </a:lnSpc>
              <a:buFont typeface="Wingdings" panose="05000000000000000000" pitchFamily="2" charset="2"/>
              <a:buChar char="p"/>
            </a:pPr>
            <a:r>
              <a:rPr lang="zh-CN" altLang="en-US" sz="2795" dirty="0">
                <a:solidFill>
                  <a:srgbClr val="C00000"/>
                </a:solidFill>
                <a:latin typeface="微软雅黑" panose="020B0503020204020204" charset="-122"/>
                <a:ea typeface="微软雅黑" panose="020B0503020204020204" charset="-122"/>
              </a:rPr>
              <a:t>资源检索</a:t>
            </a:r>
            <a:r>
              <a:rPr lang="zh-CN" altLang="en-US" sz="2795" dirty="0">
                <a:solidFill>
                  <a:schemeClr val="tx1"/>
                </a:solidFill>
                <a:latin typeface="微软雅黑" panose="020B0503020204020204" charset="-122"/>
                <a:ea typeface="微软雅黑" panose="020B0503020204020204" charset="-122"/>
              </a:rPr>
              <a:t>之检索结果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62890" y="0"/>
            <a:ext cx="11929110" cy="6630035"/>
          </a:xfrm>
          <a:prstGeom prst="rect">
            <a:avLst/>
          </a:prstGeom>
        </p:spPr>
      </p:pic>
      <p:cxnSp>
        <p:nvCxnSpPr>
          <p:cNvPr id="7" name="直接箭头连接符 6"/>
          <p:cNvCxnSpPr/>
          <p:nvPr/>
        </p:nvCxnSpPr>
        <p:spPr>
          <a:xfrm flipH="1">
            <a:off x="3666225" y="4256134"/>
            <a:ext cx="1068070" cy="16008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Comment 3"/>
          <p:cNvSpPr>
            <a:spLocks noChangeArrowheads="1"/>
          </p:cNvSpPr>
          <p:nvPr/>
        </p:nvSpPr>
        <p:spPr bwMode="auto">
          <a:xfrm>
            <a:off x="3514090" y="3344545"/>
            <a:ext cx="8677910" cy="829945"/>
          </a:xfrm>
          <a:prstGeom prst="rect">
            <a:avLst/>
          </a:prstGeom>
          <a:solidFill>
            <a:srgbClr val="002060"/>
          </a:solidFill>
          <a:ln w="9525">
            <a:noFill/>
            <a:miter lim="800000"/>
          </a:ln>
          <a:effectLst>
            <a:outerShdw dist="107763" dir="2700000" algn="ctr" rotWithShape="0">
              <a:srgbClr val="808080"/>
            </a:outerShdw>
          </a:effectLst>
        </p:spPr>
        <p:txBody>
          <a:bodyPr wrap="square">
            <a:spAutoFit/>
          </a:bodyPr>
          <a:lstStyle/>
          <a:p>
            <a:pPr>
              <a:defRPr/>
            </a:pPr>
            <a:r>
              <a:rPr lang="zh-CN" altLang="en-US" sz="2400" b="1" dirty="0">
                <a:solidFill>
                  <a:schemeClr val="bg1"/>
                </a:solidFill>
                <a:latin typeface="Arial" panose="020B0604020202020204" pitchFamily="34" charset="0"/>
              </a:rPr>
              <a:t>注意：</a:t>
            </a:r>
            <a:r>
              <a:rPr lang="en-US" altLang="zh-CN" sz="2400" b="1" dirty="0">
                <a:solidFill>
                  <a:schemeClr val="bg1"/>
                </a:solidFill>
                <a:latin typeface="Arial" panose="020B0604020202020204" pitchFamily="34" charset="0"/>
              </a:rPr>
              <a:t>1.</a:t>
            </a:r>
            <a:r>
              <a:rPr lang="zh-CN" altLang="en-US" sz="2400" b="1" dirty="0">
                <a:solidFill>
                  <a:srgbClr val="C00000"/>
                </a:solidFill>
                <a:latin typeface="Arial" panose="020B0604020202020204" pitchFamily="34" charset="0"/>
              </a:rPr>
              <a:t>索书号、馆藏地和书刊状态</a:t>
            </a:r>
            <a:r>
              <a:rPr lang="zh-CN" altLang="en-US" sz="2400" b="1" dirty="0">
                <a:solidFill>
                  <a:schemeClr val="bg1"/>
                </a:solidFill>
                <a:latin typeface="Arial" panose="020B0604020202020204" pitchFamily="34" charset="0"/>
              </a:rPr>
              <a:t>是帮助您在书库中找书的主要信息。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p:cNvPicPr>
            <a:picLocks noGrp="1" noChangeAspect="1"/>
          </p:cNvPicPr>
          <p:nvPr>
            <p:ph idx="1"/>
          </p:nvPr>
        </p:nvPicPr>
        <p:blipFill>
          <a:blip r:embed="rId2"/>
          <a:stretch>
            <a:fillRect/>
          </a:stretch>
        </p:blipFill>
        <p:spPr>
          <a:xfrm>
            <a:off x="233045" y="614680"/>
            <a:ext cx="12149455" cy="5784850"/>
          </a:xfrm>
          <a:prstGeom prst="rect">
            <a:avLst/>
          </a:prstGeom>
        </p:spPr>
      </p:pic>
      <p:sp>
        <p:nvSpPr>
          <p:cNvPr id="7" name="线形标注 1 6"/>
          <p:cNvSpPr/>
          <p:nvPr/>
        </p:nvSpPr>
        <p:spPr>
          <a:xfrm>
            <a:off x="3788410" y="0"/>
            <a:ext cx="8383270" cy="4575810"/>
          </a:xfrm>
          <a:prstGeom prst="borderCallout1">
            <a:avLst>
              <a:gd name="adj1" fmla="val 28295"/>
              <a:gd name="adj2" fmla="val -404"/>
              <a:gd name="adj3" fmla="val 56628"/>
              <a:gd name="adj4" fmla="val -16060"/>
            </a:avLst>
          </a:prstGeom>
          <a:solidFill>
            <a:srgbClr val="002060"/>
          </a:solidFill>
          <a:ln w="19050"/>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000" b="1" dirty="0">
                <a:solidFill>
                  <a:schemeClr val="bg1"/>
                </a:solidFill>
                <a:latin typeface="Arial" panose="020B0604020202020204" pitchFamily="34" charset="0"/>
                <a:sym typeface="+mn-ea"/>
              </a:rPr>
              <a:t>注意：</a:t>
            </a:r>
          </a:p>
          <a:p>
            <a:pPr algn="l"/>
            <a:r>
              <a:rPr lang="en-US" altLang="zh-CN" sz="2000"/>
              <a:t>2.</a:t>
            </a:r>
            <a:r>
              <a:rPr lang="zh-CN" altLang="en-US" sz="2000"/>
              <a:t>如图书均已外借，点击</a:t>
            </a:r>
            <a:r>
              <a:rPr lang="zh-CN" altLang="en-US" sz="2000">
                <a:solidFill>
                  <a:srgbClr val="FF0000"/>
                </a:solidFill>
              </a:rPr>
              <a:t>委托</a:t>
            </a:r>
            <a:r>
              <a:rPr lang="en-US" altLang="zh-CN" sz="2000">
                <a:solidFill>
                  <a:srgbClr val="FF0000"/>
                </a:solidFill>
              </a:rPr>
              <a:t>/</a:t>
            </a:r>
            <a:r>
              <a:rPr lang="zh-CN" altLang="en-US" sz="2000">
                <a:solidFill>
                  <a:srgbClr val="FF0000"/>
                </a:solidFill>
              </a:rPr>
              <a:t>预约</a:t>
            </a:r>
            <a:r>
              <a:rPr lang="en-US" altLang="zh-CN" sz="2000">
                <a:solidFill>
                  <a:srgbClr val="FF0000"/>
                </a:solidFill>
              </a:rPr>
              <a:t>--</a:t>
            </a:r>
            <a:r>
              <a:rPr lang="zh-CN" altLang="en-US" sz="2000">
                <a:solidFill>
                  <a:srgbClr val="FF0000"/>
                </a:solidFill>
              </a:rPr>
              <a:t>请求</a:t>
            </a:r>
            <a:r>
              <a:rPr lang="en-US" altLang="zh-CN" sz="2000">
                <a:solidFill>
                  <a:srgbClr val="FF0000"/>
                </a:solidFill>
              </a:rPr>
              <a:t>--“</a:t>
            </a:r>
            <a:r>
              <a:rPr lang="zh-CN" altLang="en-US" sz="2000">
                <a:solidFill>
                  <a:srgbClr val="FF0000"/>
                </a:solidFill>
              </a:rPr>
              <a:t>预约请求</a:t>
            </a:r>
            <a:r>
              <a:rPr lang="en-US" altLang="zh-CN" sz="2000">
                <a:solidFill>
                  <a:srgbClr val="FF0000"/>
                </a:solidFill>
              </a:rPr>
              <a:t>”</a:t>
            </a:r>
            <a:r>
              <a:rPr lang="zh-CN" altLang="en-US" sz="2000"/>
              <a:t>进行图书预约，图书到馆后，图书馆将为您保留</a:t>
            </a:r>
            <a:r>
              <a:rPr lang="en-US" altLang="zh-CN" sz="2000"/>
              <a:t> 5 </a:t>
            </a:r>
            <a:r>
              <a:rPr lang="zh-CN" altLang="en-US" sz="2000"/>
              <a:t>天，请同学们及时借阅；也可进入江南大学馆藏数字资源服务平台检索该书阅读电子版图书；或点</a:t>
            </a:r>
            <a:r>
              <a:rPr lang="en-US" altLang="zh-CN" sz="2000"/>
              <a:t>CADAL</a:t>
            </a:r>
            <a:r>
              <a:rPr lang="zh-CN" altLang="en-US" sz="2000"/>
              <a:t>电子书系统阅读电子版图书。</a:t>
            </a:r>
          </a:p>
          <a:p>
            <a:pPr algn="l"/>
            <a:r>
              <a:rPr lang="en-US" altLang="zh-CN" sz="2000"/>
              <a:t>3. </a:t>
            </a:r>
            <a:r>
              <a:rPr lang="zh-CN" altLang="en-US" sz="2000"/>
              <a:t>执行</a:t>
            </a:r>
            <a:r>
              <a:rPr lang="en-US" altLang="zh-CN" sz="2000"/>
              <a:t>“</a:t>
            </a:r>
            <a:r>
              <a:rPr lang="zh-CN" altLang="en-US" sz="2000"/>
              <a:t>委托</a:t>
            </a:r>
            <a:r>
              <a:rPr lang="en-US" altLang="zh-CN" sz="2000"/>
              <a:t>/</a:t>
            </a:r>
            <a:r>
              <a:rPr lang="zh-CN" altLang="en-US" sz="2000"/>
              <a:t>预约</a:t>
            </a:r>
            <a:r>
              <a:rPr lang="en-US" altLang="zh-CN" sz="2000"/>
              <a:t>”</a:t>
            </a:r>
            <a:r>
              <a:rPr lang="zh-CN" altLang="en-US" sz="2000"/>
              <a:t>前请在</a:t>
            </a:r>
            <a:r>
              <a:rPr lang="en-US" altLang="zh-CN" sz="2000"/>
              <a:t>“</a:t>
            </a:r>
            <a:r>
              <a:rPr lang="zh-CN" altLang="en-US" sz="2000"/>
              <a:t>我的图书馆</a:t>
            </a:r>
            <a:r>
              <a:rPr lang="en-US" altLang="zh-CN" sz="2000"/>
              <a:t>”</a:t>
            </a:r>
            <a:r>
              <a:rPr lang="zh-CN" altLang="en-US" sz="2000"/>
              <a:t>补充手机信息。若当前校区馆藏地开放借阅请线下到馆直接借阅。</a:t>
            </a:r>
            <a:r>
              <a:rPr lang="en-US" altLang="zh-CN" sz="2000"/>
              <a:t> </a:t>
            </a:r>
            <a:r>
              <a:rPr lang="zh-CN" altLang="en-US" sz="2000"/>
              <a:t>若当前校区存在可委托的图书，请优先发起委托请求。【</a:t>
            </a:r>
            <a:r>
              <a:rPr lang="zh-CN" altLang="en-US" sz="2000">
                <a:solidFill>
                  <a:srgbClr val="FF0000"/>
                </a:solidFill>
              </a:rPr>
              <a:t>委托请求</a:t>
            </a:r>
            <a:r>
              <a:rPr lang="zh-CN" altLang="en-US" sz="2000"/>
              <a:t>】</a:t>
            </a:r>
            <a:r>
              <a:rPr lang="en-US" altLang="zh-CN" sz="2000"/>
              <a:t>:</a:t>
            </a:r>
            <a:r>
              <a:rPr lang="zh-CN" altLang="en-US" sz="2000"/>
              <a:t>对开启委托服务的馆藏地中的在架可借图书发起委托请求；【</a:t>
            </a:r>
            <a:r>
              <a:rPr lang="zh-CN" altLang="en-US" sz="2000">
                <a:solidFill>
                  <a:srgbClr val="FF0000"/>
                </a:solidFill>
              </a:rPr>
              <a:t>预约请求</a:t>
            </a:r>
            <a:r>
              <a:rPr lang="zh-CN" altLang="en-US" sz="2000"/>
              <a:t>】</a:t>
            </a:r>
            <a:r>
              <a:rPr lang="en-US" altLang="zh-CN" sz="2000"/>
              <a:t>:</a:t>
            </a:r>
            <a:r>
              <a:rPr lang="zh-CN" altLang="en-US" sz="2000"/>
              <a:t>对开启预约服务的馆藏地中的已借出图书发起预约请求。</a:t>
            </a:r>
          </a:p>
          <a:p>
            <a:pPr algn="l"/>
            <a:r>
              <a:rPr lang="en-US" altLang="zh-CN" sz="2000"/>
              <a:t>4.</a:t>
            </a:r>
            <a:r>
              <a:rPr lang="zh-CN" altLang="en-US" sz="2000"/>
              <a:t>发起委托请求时，</a:t>
            </a:r>
            <a:r>
              <a:rPr lang="zh-CN" altLang="en-US" sz="2000">
                <a:solidFill>
                  <a:srgbClr val="FF0000"/>
                </a:solidFill>
                <a:sym typeface="+mn-ea"/>
              </a:rPr>
              <a:t>取书地</a:t>
            </a:r>
            <a:r>
              <a:rPr lang="zh-CN" altLang="en-US" sz="2000">
                <a:sym typeface="+mn-ea"/>
              </a:rPr>
              <a:t>一定要选择正确，以便图书及时送达。蠡湖校区读者委托</a:t>
            </a:r>
            <a:r>
              <a:rPr lang="zh-CN" altLang="en-US" sz="2000">
                <a:solidFill>
                  <a:srgbClr val="FF0000"/>
                </a:solidFill>
                <a:sym typeface="+mn-ea"/>
              </a:rPr>
              <a:t>密集书库</a:t>
            </a:r>
            <a:r>
              <a:rPr lang="zh-CN" altLang="en-US" sz="2000">
                <a:sym typeface="+mn-ea"/>
              </a:rPr>
              <a:t>的图书，</a:t>
            </a:r>
            <a:r>
              <a:rPr lang="en-US" altLang="zh-CN" sz="2000">
                <a:sym typeface="+mn-ea"/>
              </a:rPr>
              <a:t>“</a:t>
            </a:r>
            <a:r>
              <a:rPr lang="zh-CN" altLang="en-US" sz="2000">
                <a:sym typeface="+mn-ea"/>
              </a:rPr>
              <a:t>取书地</a:t>
            </a:r>
            <a:r>
              <a:rPr lang="en-US" altLang="zh-CN" sz="2000">
                <a:sym typeface="+mn-ea"/>
              </a:rPr>
              <a:t>”</a:t>
            </a:r>
            <a:r>
              <a:rPr lang="zh-CN" altLang="en-US" sz="2000">
                <a:sym typeface="+mn-ea"/>
              </a:rPr>
              <a:t>请选择</a:t>
            </a:r>
            <a:r>
              <a:rPr lang="en-US" altLang="zh-CN" sz="2000">
                <a:sym typeface="+mn-ea"/>
              </a:rPr>
              <a:t>“</a:t>
            </a:r>
            <a:r>
              <a:rPr lang="zh-CN" altLang="en-US" sz="2000">
                <a:solidFill>
                  <a:srgbClr val="FF0000"/>
                </a:solidFill>
                <a:sym typeface="+mn-ea"/>
              </a:rPr>
              <a:t>蠡湖校区地下密集书库</a:t>
            </a:r>
            <a:r>
              <a:rPr lang="en-US" altLang="zh-CN" sz="2000">
                <a:sym typeface="+mn-ea"/>
              </a:rPr>
              <a:t>”</a:t>
            </a:r>
            <a:r>
              <a:rPr lang="zh-CN" altLang="en-US" sz="2000">
                <a:sym typeface="+mn-ea"/>
              </a:rPr>
              <a:t>；</a:t>
            </a:r>
            <a:r>
              <a:rPr lang="zh-CN" altLang="en-US" sz="2000"/>
              <a:t>宜兴东氿校区读者，</a:t>
            </a:r>
            <a:r>
              <a:rPr lang="en-US" altLang="zh-CN" sz="2000"/>
              <a:t>“</a:t>
            </a:r>
            <a:r>
              <a:rPr lang="zh-CN" altLang="en-US" sz="2000"/>
              <a:t>取书地</a:t>
            </a:r>
            <a:r>
              <a:rPr lang="en-US" altLang="zh-CN" sz="2000"/>
              <a:t>”</a:t>
            </a:r>
            <a:r>
              <a:rPr lang="zh-CN" altLang="en-US" sz="2000"/>
              <a:t>请选择</a:t>
            </a:r>
            <a:r>
              <a:rPr lang="en-US" altLang="zh-CN" sz="2000"/>
              <a:t>“</a:t>
            </a:r>
            <a:r>
              <a:rPr lang="zh-CN" altLang="en-US" sz="2000">
                <a:solidFill>
                  <a:srgbClr val="FF0000"/>
                </a:solidFill>
              </a:rPr>
              <a:t>宜兴校区图书自助借阅柜</a:t>
            </a:r>
            <a:r>
              <a:rPr lang="en-US" altLang="zh-CN" sz="2000"/>
              <a:t>”</a:t>
            </a:r>
            <a:r>
              <a:rPr lang="zh-CN" altLang="en-US" sz="2000"/>
              <a:t>；江阴霞客湾校区读者，</a:t>
            </a:r>
            <a:r>
              <a:rPr lang="en-US" altLang="zh-CN" sz="2000"/>
              <a:t>“</a:t>
            </a:r>
            <a:r>
              <a:rPr lang="zh-CN" altLang="en-US" sz="2000"/>
              <a:t>取书地</a:t>
            </a:r>
            <a:r>
              <a:rPr lang="en-US" altLang="zh-CN" sz="2000"/>
              <a:t>”</a:t>
            </a:r>
            <a:r>
              <a:rPr lang="zh-CN" altLang="en-US" sz="2000"/>
              <a:t>请选择</a:t>
            </a:r>
            <a:r>
              <a:rPr lang="en-US" altLang="zh-CN" sz="2000"/>
              <a:t>“</a:t>
            </a:r>
            <a:r>
              <a:rPr lang="zh-CN" altLang="en-US" sz="2000">
                <a:solidFill>
                  <a:srgbClr val="FF0000"/>
                </a:solidFill>
              </a:rPr>
              <a:t>霞客湾校区</a:t>
            </a:r>
            <a:r>
              <a:rPr lang="en-US" altLang="zh-CN" sz="2000"/>
              <a:t>”</a:t>
            </a:r>
            <a:r>
              <a:rPr lang="zh-CN" altLang="en-US" sz="2000"/>
              <a:t>。</a:t>
            </a:r>
          </a:p>
        </p:txBody>
      </p:sp>
      <p:cxnSp>
        <p:nvCxnSpPr>
          <p:cNvPr id="11" name="直接箭头连接符 10"/>
          <p:cNvCxnSpPr/>
          <p:nvPr/>
        </p:nvCxnSpPr>
        <p:spPr>
          <a:xfrm flipH="1">
            <a:off x="1353185" y="2145665"/>
            <a:ext cx="2435225" cy="202057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0665" y="23241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怎样借阅纸本图书？</a:t>
            </a:r>
            <a:r>
              <a:rPr lang="en-US" altLang="zh-CN" sz="3200" b="1" dirty="0">
                <a:solidFill>
                  <a:srgbClr val="C00000"/>
                </a:solidFill>
                <a:latin typeface="微软雅黑" panose="020B0503020204020204" charset="-122"/>
                <a:ea typeface="微软雅黑" panose="020B0503020204020204" charset="-122"/>
              </a:rPr>
              <a:t>(</a:t>
            </a:r>
            <a:r>
              <a:rPr lang="zh-CN" altLang="en-US" sz="3200" b="1" dirty="0">
                <a:solidFill>
                  <a:srgbClr val="C00000"/>
                </a:solidFill>
                <a:latin typeface="微软雅黑" panose="020B0503020204020204" charset="-122"/>
                <a:ea typeface="微软雅黑" panose="020B0503020204020204" charset="-122"/>
              </a:rPr>
              <a:t>书库中找书的主要信息）</a:t>
            </a:r>
            <a:r>
              <a:rPr lang="zh-CN" altLang="en-US" sz="32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Arial" panose="020B0604020202020204" pitchFamily="34" charset="0"/>
              </a:rPr>
              <a:t>息）</a:t>
            </a:r>
            <a:br>
              <a:rPr lang="zh-CN" altLang="en-US" sz="3600" dirty="0">
                <a:solidFill>
                  <a:schemeClr val="bg1"/>
                </a:solidFill>
              </a:rPr>
            </a:br>
            <a:endParaRPr lang="zh-CN" altLang="en-US" sz="3600" b="1" dirty="0">
              <a:solidFill>
                <a:srgbClr val="002060"/>
              </a:solidFill>
            </a:endParaRPr>
          </a:p>
        </p:txBody>
      </p:sp>
      <p:pic>
        <p:nvPicPr>
          <p:cNvPr id="6" name="图片 5" descr="图书馆logo-横版-2018.9.7-01"/>
          <p:cNvPicPr>
            <a:picLocks noChangeAspect="1"/>
          </p:cNvPicPr>
          <p:nvPr/>
        </p:nvPicPr>
        <p:blipFill>
          <a:blip r:embed="rId3" cstate="print"/>
          <a:stretch>
            <a:fillRect/>
          </a:stretch>
        </p:blipFill>
        <p:spPr>
          <a:xfrm>
            <a:off x="9536059" y="107792"/>
            <a:ext cx="2394585" cy="787400"/>
          </a:xfrm>
          <a:prstGeom prst="rect">
            <a:avLst/>
          </a:prstGeom>
        </p:spPr>
      </p:pic>
      <p:sp>
        <p:nvSpPr>
          <p:cNvPr id="4" name="矩形 3"/>
          <p:cNvSpPr/>
          <p:nvPr/>
        </p:nvSpPr>
        <p:spPr>
          <a:xfrm>
            <a:off x="720725" y="1209675"/>
            <a:ext cx="9957435" cy="4831080"/>
          </a:xfrm>
          <a:prstGeom prst="rect">
            <a:avLst/>
          </a:prstGeom>
        </p:spPr>
        <p:txBody>
          <a:bodyPr wrap="square">
            <a:spAutoFit/>
          </a:bodyPr>
          <a:lstStyle/>
          <a:p>
            <a:pPr>
              <a:buClr>
                <a:srgbClr val="0000FF"/>
              </a:buClr>
              <a:buFont typeface="Wingdings" panose="05000000000000000000" pitchFamily="2" charset="2"/>
              <a:buChar char="n"/>
            </a:pPr>
            <a:r>
              <a:rPr lang="zh-CN" altLang="en-US" sz="2800" b="1" dirty="0">
                <a:latin typeface="微软雅黑" panose="020B0503020204020204" charset="-122"/>
                <a:ea typeface="微软雅黑" panose="020B0503020204020204" charset="-122"/>
              </a:rPr>
              <a:t>索书号：</a:t>
            </a: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索书号是图书馆赋予每一种馆藏图书的号码。在馆藏系统中每种索书号都是唯一的，同学们可借助索书号确定图书在书架上的排列位置。 </a:t>
            </a:r>
          </a:p>
          <a:p>
            <a:pPr lvl="1">
              <a:buClr>
                <a:srgbClr val="0000FF"/>
              </a:buClr>
              <a:buFont typeface="Wingdings" panose="05000000000000000000" pitchFamily="2" charset="2"/>
              <a:buChar char="n"/>
            </a:pPr>
            <a:r>
              <a:rPr lang="zh-CN" altLang="en-US" sz="2800" dirty="0">
                <a:latin typeface="微软雅黑" panose="020B0503020204020204" charset="-122"/>
                <a:ea typeface="微软雅黑" panose="020B0503020204020204" charset="-122"/>
              </a:rPr>
              <a:t>索书号的组成：</a:t>
            </a:r>
          </a:p>
          <a:p>
            <a:pPr lvl="2">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分类号：我馆图书的分类号依据</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中国图书馆分类法</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取号，如 </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红楼梦</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的分类号为“</a:t>
            </a:r>
            <a:r>
              <a:rPr lang="en-US" altLang="zh-CN" sz="2800" dirty="0">
                <a:latin typeface="微软雅黑" panose="020B0503020204020204" charset="-122"/>
                <a:ea typeface="微软雅黑" panose="020B0503020204020204" charset="-122"/>
              </a:rPr>
              <a:t>I242.4 ”</a:t>
            </a:r>
            <a:r>
              <a:rPr lang="zh-CN" altLang="en-US" sz="2800" dirty="0">
                <a:latin typeface="微软雅黑" panose="020B0503020204020204" charset="-122"/>
                <a:ea typeface="微软雅黑" panose="020B0503020204020204" charset="-122"/>
              </a:rPr>
              <a:t>。</a:t>
            </a:r>
          </a:p>
          <a:p>
            <a:pPr lvl="2">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书次号：我馆的书次号就是流水号，按照到馆编目的先后次序而定。在分类号和作为分隔符号的斜杠之后。如“</a:t>
            </a:r>
            <a:r>
              <a:rPr lang="en-US" altLang="zh-CN" sz="2800" dirty="0">
                <a:latin typeface="微软雅黑" panose="020B0503020204020204" charset="-122"/>
                <a:ea typeface="微软雅黑" panose="020B0503020204020204" charset="-122"/>
              </a:rPr>
              <a:t>I242.4/043</a:t>
            </a:r>
            <a:r>
              <a:rPr lang="zh-CN" altLang="en-US" sz="2800" dirty="0">
                <a:latin typeface="微软雅黑" panose="020B0503020204020204" charset="-122"/>
                <a:ea typeface="微软雅黑" panose="020B0503020204020204" charset="-122"/>
              </a:rPr>
              <a:t>”，代表到馆馆藏的第</a:t>
            </a:r>
            <a:r>
              <a:rPr lang="en-US" altLang="zh-CN" sz="2800" dirty="0">
                <a:latin typeface="微软雅黑" panose="020B0503020204020204" charset="-122"/>
                <a:ea typeface="微软雅黑" panose="020B0503020204020204" charset="-122"/>
              </a:rPr>
              <a:t>43</a:t>
            </a:r>
            <a:r>
              <a:rPr lang="zh-CN" altLang="en-US" sz="2800" dirty="0">
                <a:latin typeface="微软雅黑" panose="020B0503020204020204" charset="-122"/>
                <a:ea typeface="微软雅黑" panose="020B0503020204020204" charset="-122"/>
              </a:rPr>
              <a:t>种</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红楼梦</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类书。</a:t>
            </a:r>
            <a:endParaRPr lang="en-US" altLang="zh-CN" sz="2800" dirty="0">
              <a:latin typeface="微软雅黑" panose="020B0503020204020204" charset="-122"/>
              <a:ea typeface="微软雅黑" panose="020B0503020204020204" charset="-122"/>
            </a:endParaRPr>
          </a:p>
        </p:txBody>
      </p:sp>
      <p:sp>
        <p:nvSpPr>
          <p:cNvPr id="7" name="圆角矩形 115"/>
          <p:cNvSpPr/>
          <p:nvPr/>
        </p:nvSpPr>
        <p:spPr>
          <a:xfrm>
            <a:off x="887196" y="962044"/>
            <a:ext cx="833210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9744" y="282611"/>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怎样借阅纸本图书？</a:t>
            </a:r>
            <a:r>
              <a:rPr lang="en-US" altLang="zh-CN" sz="3200" b="1" dirty="0">
                <a:solidFill>
                  <a:srgbClr val="C00000"/>
                </a:solidFill>
                <a:latin typeface="微软雅黑" panose="020B0503020204020204" charset="-122"/>
                <a:ea typeface="微软雅黑" panose="020B0503020204020204" charset="-122"/>
              </a:rPr>
              <a:t>(</a:t>
            </a:r>
            <a:r>
              <a:rPr lang="zh-CN" altLang="en-US" sz="3200" b="1" dirty="0">
                <a:solidFill>
                  <a:srgbClr val="C00000"/>
                </a:solidFill>
                <a:latin typeface="微软雅黑" panose="020B0503020204020204" charset="-122"/>
                <a:ea typeface="微软雅黑" panose="020B0503020204020204" charset="-122"/>
              </a:rPr>
              <a:t>书库中找书的主要信息）</a:t>
            </a:r>
            <a:r>
              <a:rPr lang="zh-CN" altLang="en-US" sz="36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Arial" panose="020B0604020202020204" pitchFamily="34" charset="0"/>
              </a:rPr>
              <a:t>息）</a:t>
            </a:r>
            <a:br>
              <a:rPr lang="zh-CN" altLang="en-US" sz="3600" dirty="0">
                <a:solidFill>
                  <a:schemeClr val="bg1"/>
                </a:solidFill>
              </a:rPr>
            </a:br>
            <a:endParaRPr lang="zh-CN" altLang="en-US" sz="3600" b="1" dirty="0">
              <a:solidFill>
                <a:srgbClr val="002060"/>
              </a:solidFill>
            </a:endParaRPr>
          </a:p>
        </p:txBody>
      </p:sp>
      <p:pic>
        <p:nvPicPr>
          <p:cNvPr id="6" name="图片 5" descr="图书馆logo-横版-2018.9.7-01"/>
          <p:cNvPicPr>
            <a:picLocks noChangeAspect="1"/>
          </p:cNvPicPr>
          <p:nvPr/>
        </p:nvPicPr>
        <p:blipFill>
          <a:blip r:embed="rId3" cstate="print"/>
          <a:stretch>
            <a:fillRect/>
          </a:stretch>
        </p:blipFill>
        <p:spPr>
          <a:xfrm>
            <a:off x="9536059" y="107792"/>
            <a:ext cx="2394585" cy="787400"/>
          </a:xfrm>
          <a:prstGeom prst="rect">
            <a:avLst/>
          </a:prstGeom>
        </p:spPr>
      </p:pic>
      <p:sp>
        <p:nvSpPr>
          <p:cNvPr id="4" name="矩形 3"/>
          <p:cNvSpPr/>
          <p:nvPr/>
        </p:nvSpPr>
        <p:spPr>
          <a:xfrm>
            <a:off x="61595" y="970915"/>
            <a:ext cx="8744585" cy="5692775"/>
          </a:xfrm>
          <a:prstGeom prst="rect">
            <a:avLst/>
          </a:prstGeom>
        </p:spPr>
        <p:txBody>
          <a:bodyPr wrap="square">
            <a:spAutoFit/>
          </a:bodyPr>
          <a:lstStyle/>
          <a:p>
            <a:pPr>
              <a:buClr>
                <a:srgbClr val="0000FF"/>
              </a:buClr>
              <a:buFont typeface="Wingdings" panose="05000000000000000000" pitchFamily="2" charset="2"/>
              <a:buChar char="n"/>
            </a:pPr>
            <a:r>
              <a:rPr lang="zh-CN" altLang="en-US" sz="2800" b="1" dirty="0">
                <a:latin typeface="微软雅黑" panose="020B0503020204020204" charset="-122"/>
                <a:ea typeface="微软雅黑" panose="020B0503020204020204" charset="-122"/>
              </a:rPr>
              <a:t>馆藏地</a:t>
            </a:r>
            <a:r>
              <a:rPr lang="zh-CN" altLang="en-US" sz="2800" dirty="0">
                <a:latin typeface="微软雅黑" panose="020B0503020204020204" charset="-122"/>
                <a:ea typeface="微软雅黑" panose="020B0503020204020204" charset="-122"/>
              </a:rPr>
              <a:t>：是图书所在的收藏空间，如</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红楼梦</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的馆藏地“文学艺术图书借阅区</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在图书馆</a:t>
            </a:r>
            <a:r>
              <a:rPr lang="en-US" altLang="zh-CN" sz="2800" dirty="0">
                <a:latin typeface="微软雅黑" panose="020B0503020204020204" charset="-122"/>
                <a:ea typeface="微软雅黑" panose="020B0503020204020204" charset="-122"/>
              </a:rPr>
              <a:t>C</a:t>
            </a:r>
            <a:r>
              <a:rPr lang="zh-CN" altLang="en-US" sz="2800" dirty="0">
                <a:latin typeface="微软雅黑" panose="020B0503020204020204" charset="-122"/>
                <a:ea typeface="微软雅黑" panose="020B0503020204020204" charset="-122"/>
              </a:rPr>
              <a:t>区二楼。</a:t>
            </a:r>
            <a:endParaRPr lang="en-US" altLang="zh-CN" sz="2800" dirty="0">
              <a:latin typeface="微软雅黑" panose="020B0503020204020204" charset="-122"/>
              <a:ea typeface="微软雅黑" panose="020B0503020204020204" charset="-122"/>
            </a:endParaRPr>
          </a:p>
          <a:p>
            <a:pPr lvl="1">
              <a:buClr>
                <a:srgbClr val="0000FF"/>
              </a:buClr>
              <a:buFont typeface="Wingdings" panose="05000000000000000000" pitchFamily="2" charset="2"/>
              <a:buChar char="n"/>
            </a:pPr>
            <a:r>
              <a:rPr lang="zh-CN" altLang="en-US" sz="2800" dirty="0">
                <a:latin typeface="微软雅黑" panose="020B0503020204020204" charset="-122"/>
                <a:ea typeface="微软雅黑" panose="020B0503020204020204" charset="-122"/>
              </a:rPr>
              <a:t>馆藏地显示为</a:t>
            </a:r>
            <a:r>
              <a:rPr lang="zh-CN" altLang="en-US" sz="2800" dirty="0">
                <a:solidFill>
                  <a:srgbClr val="C00000"/>
                </a:solidFill>
                <a:latin typeface="微软雅黑" panose="020B0503020204020204" charset="-122"/>
                <a:ea typeface="微软雅黑" panose="020B0503020204020204" charset="-122"/>
              </a:rPr>
              <a:t>密集书库</a:t>
            </a:r>
            <a:r>
              <a:rPr lang="zh-CN" altLang="en-US" sz="2800" dirty="0">
                <a:latin typeface="微软雅黑" panose="020B0503020204020204" charset="-122"/>
                <a:ea typeface="微软雅黑" panose="020B0503020204020204" charset="-122"/>
              </a:rPr>
              <a:t>的图书，需点</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委托请求</a:t>
            </a:r>
            <a:r>
              <a:rPr lang="en-US" altLang="zh-CN" sz="2800" b="1" dirty="0">
                <a:solidFill>
                  <a:srgbClr val="C00000"/>
                </a:solidFill>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取书地</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请选择</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蠡湖校区地下密集书库</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，请求成功后，会收到短信通知，凭取书码至密集书库自助借还柜（位于</a:t>
            </a:r>
            <a:r>
              <a:rPr lang="en-US" altLang="zh-CN" sz="2800" dirty="0">
                <a:latin typeface="微软雅黑" panose="020B0503020204020204" charset="-122"/>
                <a:ea typeface="微软雅黑" panose="020B0503020204020204" charset="-122"/>
                <a:sym typeface="+mn-ea"/>
              </a:rPr>
              <a:t>C</a:t>
            </a:r>
            <a:r>
              <a:rPr lang="zh-CN" altLang="en-US" sz="2800" dirty="0">
                <a:latin typeface="微软雅黑" panose="020B0503020204020204" charset="-122"/>
                <a:ea typeface="微软雅黑" panose="020B0503020204020204" charset="-122"/>
                <a:sym typeface="+mn-ea"/>
              </a:rPr>
              <a:t>区一楼书库出口旁）</a:t>
            </a:r>
            <a:r>
              <a:rPr lang="zh-CN" altLang="en-US" sz="2800" dirty="0">
                <a:latin typeface="微软雅黑" panose="020B0503020204020204" charset="-122"/>
                <a:ea typeface="微软雅黑" panose="020B0503020204020204" charset="-122"/>
              </a:rPr>
              <a:t>取书。</a:t>
            </a:r>
            <a:endParaRPr lang="en-US" altLang="zh-CN" sz="2800" dirty="0">
              <a:latin typeface="微软雅黑" panose="020B0503020204020204" charset="-122"/>
              <a:ea typeface="微软雅黑" panose="020B0503020204020204" charset="-122"/>
            </a:endParaRPr>
          </a:p>
          <a:p>
            <a:pPr>
              <a:buClr>
                <a:srgbClr val="0000FF"/>
              </a:buClr>
              <a:buFont typeface="Wingdings" panose="05000000000000000000" pitchFamily="2" charset="2"/>
              <a:buChar char="n"/>
            </a:pPr>
            <a:r>
              <a:rPr lang="zh-CN" altLang="en-US" sz="2800" b="1" dirty="0">
                <a:latin typeface="微软雅黑" panose="020B0503020204020204" charset="-122"/>
                <a:ea typeface="微软雅黑" panose="020B0503020204020204" charset="-122"/>
              </a:rPr>
              <a:t>书刊状态</a:t>
            </a:r>
            <a:endParaRPr lang="zh-CN" altLang="en-US" sz="2800" dirty="0">
              <a:latin typeface="微软雅黑" panose="020B0503020204020204" charset="-122"/>
              <a:ea typeface="微软雅黑" panose="020B0503020204020204" charset="-122"/>
            </a:endParaRP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可借：图书为可借状态，说明图书在馆，同学们可到相应馆藏地进行图书的借阅。</a:t>
            </a: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借出：图书为借出状态，说明图书已被其他读者借阅，同学们可以点击</a:t>
            </a:r>
            <a:r>
              <a:rPr lang="zh-CN" altLang="en-US" sz="2800" b="1" dirty="0">
                <a:solidFill>
                  <a:srgbClr val="C00000"/>
                </a:solidFill>
                <a:latin typeface="微软雅黑" panose="020B0503020204020204" charset="-122"/>
                <a:ea typeface="微软雅黑" panose="020B0503020204020204" charset="-122"/>
              </a:rPr>
              <a:t>“预约请求”</a:t>
            </a:r>
            <a:r>
              <a:rPr lang="zh-CN" altLang="en-US" sz="2800" dirty="0">
                <a:latin typeface="微软雅黑" panose="020B0503020204020204" charset="-122"/>
                <a:ea typeface="微软雅黑" panose="020B0503020204020204" charset="-122"/>
              </a:rPr>
              <a:t>来预约该书，或通过电子图书数据库检索该书阅读其电子版图书。</a:t>
            </a:r>
            <a:endParaRPr lang="en-US" altLang="zh-CN" sz="2800" dirty="0">
              <a:latin typeface="微软雅黑" panose="020B0503020204020204" charset="-122"/>
              <a:ea typeface="微软雅黑" panose="020B0503020204020204" charset="-122"/>
            </a:endParaRPr>
          </a:p>
          <a:p>
            <a:pPr lvl="1">
              <a:buClr>
                <a:srgbClr val="FF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阅览：仅提供阅览。</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9960" y="895367"/>
            <a:ext cx="1857631" cy="201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流程图: 可选过程 7"/>
          <p:cNvSpPr/>
          <p:nvPr/>
        </p:nvSpPr>
        <p:spPr>
          <a:xfrm>
            <a:off x="9712654" y="2959713"/>
            <a:ext cx="2217580" cy="411796"/>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地下密集书库</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9" name="圆角矩形 115"/>
          <p:cNvSpPr/>
          <p:nvPr/>
        </p:nvSpPr>
        <p:spPr>
          <a:xfrm>
            <a:off x="905523" y="970899"/>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5364" name="图片 1"/>
          <p:cNvPicPr>
            <a:picLocks noChangeAspect="1"/>
          </p:cNvPicPr>
          <p:nvPr/>
        </p:nvPicPr>
        <p:blipFill>
          <a:blip r:embed="rId5"/>
          <a:srcRect l="10051" t="9294" r="9864" b="3112"/>
          <a:stretch>
            <a:fillRect/>
          </a:stretch>
        </p:blipFill>
        <p:spPr>
          <a:xfrm>
            <a:off x="8439150" y="3371215"/>
            <a:ext cx="3804920" cy="2717165"/>
          </a:xfrm>
          <a:prstGeom prst="rect">
            <a:avLst/>
          </a:prstGeom>
          <a:noFill/>
          <a:ln w="9525">
            <a:noFill/>
          </a:ln>
        </p:spPr>
      </p:pic>
      <p:sp>
        <p:nvSpPr>
          <p:cNvPr id="3" name="流程图: 可选过程 2"/>
          <p:cNvSpPr/>
          <p:nvPr/>
        </p:nvSpPr>
        <p:spPr>
          <a:xfrm>
            <a:off x="9167495" y="6179185"/>
            <a:ext cx="2627630" cy="41148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密集书库自助借还柜</a:t>
            </a:r>
            <a:endPar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8521" y="23241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怎样借阅纸本图书？</a:t>
            </a:r>
            <a:r>
              <a:rPr lang="zh-CN" altLang="en-US" sz="3600" b="1" dirty="0">
                <a:solidFill>
                  <a:schemeClr val="bg1"/>
                </a:solidFill>
                <a:latin typeface="Arial" panose="020B0604020202020204" pitchFamily="34" charset="0"/>
              </a:rPr>
              <a:t>息）</a:t>
            </a:r>
            <a:br>
              <a:rPr lang="zh-CN" altLang="en-US" sz="3600" dirty="0">
                <a:solidFill>
                  <a:schemeClr val="bg1"/>
                </a:solidFill>
              </a:rPr>
            </a:br>
            <a:endParaRPr lang="zh-CN" altLang="en-US" sz="3600" b="1" dirty="0">
              <a:solidFill>
                <a:srgbClr val="002060"/>
              </a:solidFill>
            </a:endParaRPr>
          </a:p>
        </p:txBody>
      </p:sp>
      <p:pic>
        <p:nvPicPr>
          <p:cNvPr id="6" name="图片 5" descr="图书馆logo-横版-2018.9.7-01"/>
          <p:cNvPicPr>
            <a:picLocks noChangeAspect="1"/>
          </p:cNvPicPr>
          <p:nvPr/>
        </p:nvPicPr>
        <p:blipFill>
          <a:blip r:embed="rId2" cstate="print"/>
          <a:stretch>
            <a:fillRect/>
          </a:stretch>
        </p:blipFill>
        <p:spPr>
          <a:xfrm>
            <a:off x="9536059" y="107792"/>
            <a:ext cx="2394585" cy="787400"/>
          </a:xfrm>
          <a:prstGeom prst="rect">
            <a:avLst/>
          </a:prstGeom>
        </p:spPr>
      </p:pic>
      <p:sp>
        <p:nvSpPr>
          <p:cNvPr id="5" name="Rectangle 2"/>
          <p:cNvSpPr txBox="1"/>
          <p:nvPr/>
        </p:nvSpPr>
        <p:spPr>
          <a:xfrm>
            <a:off x="447040" y="861060"/>
            <a:ext cx="11082655" cy="4498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FF"/>
              </a:buClr>
              <a:buFont typeface="Wingdings" panose="05000000000000000000" pitchFamily="2" charset="2"/>
              <a:buChar char="n"/>
            </a:pPr>
            <a:r>
              <a:rPr lang="zh-CN" altLang="en-US" b="1" dirty="0">
                <a:latin typeface="微软雅黑" panose="020B0503020204020204" charset="-122"/>
                <a:ea typeface="微软雅黑" panose="020B0503020204020204" charset="-122"/>
              </a:rPr>
              <a:t>纸本图书</a:t>
            </a:r>
            <a:r>
              <a:rPr lang="zh-CN" altLang="en-US" b="1" dirty="0">
                <a:solidFill>
                  <a:srgbClr val="FF0000"/>
                </a:solidFill>
                <a:latin typeface="微软雅黑" panose="020B0503020204020204" charset="-122"/>
                <a:ea typeface="微软雅黑" panose="020B0503020204020204" charset="-122"/>
              </a:rPr>
              <a:t>借阅规则</a:t>
            </a:r>
            <a:r>
              <a:rPr lang="zh-CN" altLang="en-US" b="1" dirty="0">
                <a:solidFill>
                  <a:schemeClr val="tx1"/>
                </a:solidFill>
                <a:latin typeface="微软雅黑" panose="020B0503020204020204" charset="-122"/>
                <a:ea typeface="微软雅黑" panose="020B0503020204020204" charset="-122"/>
              </a:rPr>
              <a:t>与</a:t>
            </a:r>
            <a:r>
              <a:rPr lang="zh-CN" altLang="en-US" b="1" dirty="0">
                <a:solidFill>
                  <a:srgbClr val="FF0000"/>
                </a:solidFill>
                <a:latin typeface="微软雅黑" panose="020B0503020204020204" charset="-122"/>
                <a:ea typeface="微软雅黑" panose="020B0503020204020204" charset="-122"/>
              </a:rPr>
              <a:t>续借</a:t>
            </a:r>
            <a:endParaRPr lang="zh-CN" altLang="en-US" dirty="0">
              <a:solidFill>
                <a:srgbClr val="FF3300"/>
              </a:solidFill>
              <a:latin typeface="微软雅黑" panose="020B0503020204020204" charset="-122"/>
              <a:ea typeface="微软雅黑" panose="020B0503020204020204" charset="-122"/>
            </a:endParaRPr>
          </a:p>
          <a:p>
            <a:pPr lvl="1">
              <a:lnSpc>
                <a:spcPct val="100000"/>
              </a:lnSpc>
              <a:buClr>
                <a:srgbClr val="FF0000"/>
              </a:buClr>
              <a:buFont typeface="Wingdings" panose="05000000000000000000" pitchFamily="2" charset="2"/>
              <a:buChar char="Ø"/>
            </a:pPr>
            <a:r>
              <a:rPr lang="zh-CN" altLang="en-US" b="1" dirty="0">
                <a:latin typeface="微软雅黑" panose="020B0503020204020204" charset="-122"/>
                <a:ea typeface="微软雅黑" panose="020B0503020204020204" charset="-122"/>
              </a:rPr>
              <a:t>本科生借书量 </a:t>
            </a:r>
            <a:r>
              <a:rPr lang="en-US" altLang="zh-CN" b="1" dirty="0">
                <a:solidFill>
                  <a:srgbClr val="FF0000"/>
                </a:solidFill>
                <a:latin typeface="微软雅黑" panose="020B0503020204020204" charset="-122"/>
                <a:ea typeface="微软雅黑" panose="020B0503020204020204" charset="-122"/>
              </a:rPr>
              <a:t>20 </a:t>
            </a:r>
            <a:r>
              <a:rPr lang="zh-CN" altLang="en-US" b="1" dirty="0">
                <a:latin typeface="微软雅黑" panose="020B0503020204020204" charset="-122"/>
                <a:ea typeface="微软雅黑" panose="020B0503020204020204" charset="-122"/>
              </a:rPr>
              <a:t>册，普通图书借期 </a:t>
            </a:r>
            <a:r>
              <a:rPr lang="en-US" altLang="zh-CN" b="1" dirty="0">
                <a:solidFill>
                  <a:srgbClr val="FF0000"/>
                </a:solidFill>
                <a:latin typeface="微软雅黑" panose="020B0503020204020204" charset="-122"/>
                <a:ea typeface="微软雅黑" panose="020B0503020204020204" charset="-122"/>
              </a:rPr>
              <a:t>60 </a:t>
            </a:r>
            <a:r>
              <a:rPr lang="zh-CN" altLang="en-US" b="1" dirty="0">
                <a:latin typeface="微软雅黑" panose="020B0503020204020204" charset="-122"/>
                <a:ea typeface="微软雅黑" panose="020B0503020204020204" charset="-122"/>
              </a:rPr>
              <a:t>天；研究生借书量</a:t>
            </a:r>
            <a:r>
              <a:rPr lang="en-US" altLang="zh-CN" b="1" dirty="0">
                <a:latin typeface="微软雅黑" panose="020B0503020204020204" charset="-122"/>
                <a:ea typeface="微软雅黑" panose="020B0503020204020204" charset="-122"/>
              </a:rPr>
              <a:t>30 </a:t>
            </a:r>
            <a:r>
              <a:rPr lang="zh-CN" altLang="en-US" b="1" dirty="0">
                <a:latin typeface="微软雅黑" panose="020B0503020204020204" charset="-122"/>
                <a:ea typeface="微软雅黑" panose="020B0503020204020204" charset="-122"/>
              </a:rPr>
              <a:t>册，普通图书借期</a:t>
            </a:r>
            <a:r>
              <a:rPr lang="en-US" altLang="zh-CN" b="1" dirty="0">
                <a:latin typeface="微软雅黑" panose="020B0503020204020204" charset="-122"/>
                <a:ea typeface="微软雅黑" panose="020B0503020204020204" charset="-122"/>
              </a:rPr>
              <a:t>90 </a:t>
            </a:r>
            <a:r>
              <a:rPr lang="zh-CN" altLang="en-US" b="1" dirty="0">
                <a:latin typeface="微软雅黑" panose="020B0503020204020204" charset="-122"/>
                <a:ea typeface="微软雅黑" panose="020B0503020204020204" charset="-122"/>
              </a:rPr>
              <a:t>天。同学们可登录“我的图书馆”进行</a:t>
            </a:r>
            <a:r>
              <a:rPr lang="zh-CN" altLang="en-US" b="1" dirty="0">
                <a:solidFill>
                  <a:srgbClr val="FF0000"/>
                </a:solidFill>
                <a:latin typeface="微软雅黑" panose="020B0503020204020204" charset="-122"/>
                <a:ea typeface="微软雅黑" panose="020B0503020204020204" charset="-122"/>
              </a:rPr>
              <a:t>续借</a:t>
            </a:r>
            <a:r>
              <a:rPr lang="zh-CN" altLang="en-US" b="1" dirty="0">
                <a:latin typeface="微软雅黑" panose="020B0503020204020204" charset="-122"/>
                <a:ea typeface="微软雅黑" panose="020B0503020204020204" charset="-122"/>
              </a:rPr>
              <a:t>。</a:t>
            </a:r>
          </a:p>
          <a:p>
            <a:pPr lvl="1">
              <a:lnSpc>
                <a:spcPct val="100000"/>
              </a:lnSpc>
              <a:buClr>
                <a:srgbClr val="FF0000"/>
              </a:buClr>
              <a:buFont typeface="Wingdings" panose="05000000000000000000" pitchFamily="2" charset="2"/>
              <a:buChar char="Ø"/>
            </a:pPr>
            <a:r>
              <a:rPr lang="zh-CN" altLang="en-US" b="1" dirty="0">
                <a:latin typeface="微软雅黑" panose="020B0503020204020204" charset="-122"/>
                <a:ea typeface="微软雅黑" panose="020B0503020204020204" charset="-122"/>
              </a:rPr>
              <a:t>新增的外文图书借阅区（</a:t>
            </a:r>
            <a:r>
              <a:rPr lang="en-US" altLang="zh-CN" b="1" dirty="0">
                <a:latin typeface="微软雅黑" panose="020B0503020204020204" charset="-122"/>
                <a:ea typeface="微软雅黑" panose="020B0503020204020204" charset="-122"/>
              </a:rPr>
              <a:t>C</a:t>
            </a:r>
            <a:r>
              <a:rPr lang="zh-CN" altLang="en-US" b="1" dirty="0">
                <a:latin typeface="微软雅黑" panose="020B0503020204020204" charset="-122"/>
                <a:ea typeface="微软雅黑" panose="020B0503020204020204" charset="-122"/>
              </a:rPr>
              <a:t>区三楼），本科生、研究生在原有借阅规则基础上可以多借</a:t>
            </a:r>
            <a:r>
              <a:rPr lang="en-US" altLang="zh-CN" b="1" dirty="0">
                <a:latin typeface="微软雅黑" panose="020B0503020204020204" charset="-122"/>
                <a:ea typeface="微软雅黑" panose="020B0503020204020204" charset="-122"/>
              </a:rPr>
              <a:t>5</a:t>
            </a:r>
            <a:r>
              <a:rPr lang="zh-CN" altLang="en-US" b="1" dirty="0">
                <a:latin typeface="微软雅黑" panose="020B0503020204020204" charset="-122"/>
                <a:ea typeface="微软雅黑" panose="020B0503020204020204" charset="-122"/>
              </a:rPr>
              <a:t>本书，并可以续借一次</a:t>
            </a:r>
          </a:p>
        </p:txBody>
      </p:sp>
      <p:sp>
        <p:nvSpPr>
          <p:cNvPr id="12" name="圆角矩形 115"/>
          <p:cNvSpPr/>
          <p:nvPr/>
        </p:nvSpPr>
        <p:spPr>
          <a:xfrm flipV="1">
            <a:off x="897954" y="860855"/>
            <a:ext cx="4179655"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8" name="内容占位符 3"/>
          <p:cNvPicPr>
            <a:picLocks noChangeAspect="1"/>
          </p:cNvPicPr>
          <p:nvPr/>
        </p:nvPicPr>
        <p:blipFill>
          <a:blip r:embed="rId3"/>
          <a:srcRect l="3415" t="9795" r="4876" b="7267"/>
          <a:stretch>
            <a:fillRect/>
          </a:stretch>
        </p:blipFill>
        <p:spPr>
          <a:xfrm>
            <a:off x="4906010" y="2867660"/>
            <a:ext cx="7285990" cy="3990340"/>
          </a:xfrm>
          <a:prstGeom prst="rect">
            <a:avLst/>
          </a:prstGeom>
        </p:spPr>
      </p:pic>
      <p:sp>
        <p:nvSpPr>
          <p:cNvPr id="9" name="矩形 8"/>
          <p:cNvSpPr/>
          <p:nvPr/>
        </p:nvSpPr>
        <p:spPr>
          <a:xfrm>
            <a:off x="7179310" y="4065905"/>
            <a:ext cx="751205" cy="358140"/>
          </a:xfrm>
          <a:prstGeom prst="rect">
            <a:avLst/>
          </a:prstGeom>
          <a:ln w="28575">
            <a:solidFill>
              <a:srgbClr val="FF0000"/>
            </a:solidFill>
          </a:ln>
          <a:extLst>
            <a:ext uri="{909E8E84-426E-40DD-AFC4-6F175D3DCCD1}">
              <a14:hiddenFill xmlns:a14="http://schemas.microsoft.com/office/drawing/2010/main">
                <a:solidFill>
                  <a:schemeClr val="accent1"/>
                </a:solidFill>
              </a14:hiddenFill>
            </a:ext>
          </a:extLst>
        </p:spPr>
        <p:style>
          <a:lnRef idx="3">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0" name="Comment 5"/>
          <p:cNvSpPr>
            <a:spLocks noChangeArrowheads="1"/>
          </p:cNvSpPr>
          <p:nvPr/>
        </p:nvSpPr>
        <p:spPr bwMode="auto">
          <a:xfrm>
            <a:off x="131445" y="3080385"/>
            <a:ext cx="4657725" cy="3554095"/>
          </a:xfrm>
          <a:prstGeom prst="rect">
            <a:avLst/>
          </a:prstGeom>
          <a:solidFill>
            <a:srgbClr val="0070C0"/>
          </a:solidFill>
          <a:ln w="9525">
            <a:noFill/>
            <a:miter lim="800000"/>
          </a:ln>
          <a:effectLst>
            <a:outerShdw dist="107763" dir="2700000" algn="ctr" rotWithShape="0">
              <a:srgbClr val="808080"/>
            </a:outerShdw>
          </a:effectLst>
        </p:spPr>
        <p:txBody>
          <a:bodyPr>
            <a:noAutofit/>
          </a:bodyPr>
          <a:lstStyle/>
          <a:p>
            <a:pPr>
              <a:defRPr/>
            </a:pPr>
            <a:r>
              <a:rPr kumimoji="1" lang="zh-CN" altLang="en-US" sz="2400" b="1" dirty="0">
                <a:solidFill>
                  <a:schemeClr val="bg1"/>
                </a:solidFill>
                <a:latin typeface="Arial" panose="020B0604020202020204" pitchFamily="34" charset="0"/>
              </a:rPr>
              <a:t>通过统一身份认证系统直接登录，对于即将到期但还需继续阅读的图书。在图书到期之前的</a:t>
            </a:r>
            <a:r>
              <a:rPr kumimoji="1" lang="en-US" altLang="zh-CN" sz="2400" b="1" dirty="0">
                <a:solidFill>
                  <a:schemeClr val="bg1"/>
                </a:solidFill>
                <a:latin typeface="Arial" panose="020B0604020202020204" pitchFamily="34" charset="0"/>
              </a:rPr>
              <a:t>10 </a:t>
            </a:r>
            <a:r>
              <a:rPr kumimoji="1" lang="zh-CN" altLang="en-US" sz="2400" b="1" dirty="0">
                <a:solidFill>
                  <a:schemeClr val="bg1"/>
                </a:solidFill>
                <a:latin typeface="Arial" panose="020B0604020202020204" pitchFamily="34" charset="0"/>
              </a:rPr>
              <a:t>天之内，读者可通过</a:t>
            </a:r>
            <a:r>
              <a:rPr kumimoji="1" lang="en-US" altLang="zh-CN" sz="2400" b="1" dirty="0">
                <a:solidFill>
                  <a:schemeClr val="bg1"/>
                </a:solidFill>
                <a:latin typeface="Arial" panose="020B0604020202020204" pitchFamily="34" charset="0"/>
              </a:rPr>
              <a:t>“</a:t>
            </a:r>
            <a:r>
              <a:rPr kumimoji="1" lang="zh-CN" altLang="en-US" sz="2400" b="1" dirty="0">
                <a:solidFill>
                  <a:schemeClr val="bg1"/>
                </a:solidFill>
                <a:latin typeface="Arial" panose="020B0604020202020204" pitchFamily="34" charset="0"/>
              </a:rPr>
              <a:t>江南大学图书馆书目检索系统</a:t>
            </a:r>
            <a:r>
              <a:rPr kumimoji="1" lang="en-US" altLang="zh-CN" sz="2400" b="1" dirty="0">
                <a:solidFill>
                  <a:schemeClr val="bg1"/>
                </a:solidFill>
                <a:latin typeface="Arial" panose="020B0604020202020204" pitchFamily="34" charset="0"/>
              </a:rPr>
              <a:t>”</a:t>
            </a:r>
            <a:r>
              <a:rPr kumimoji="1" lang="zh-CN" altLang="en-US" sz="2400" b="1" dirty="0">
                <a:solidFill>
                  <a:schemeClr val="bg1"/>
                </a:solidFill>
                <a:latin typeface="Arial" panose="020B0604020202020204" pitchFamily="34" charset="0"/>
              </a:rPr>
              <a:t>续借图书一次，本科生、研究生可续借</a:t>
            </a:r>
            <a:r>
              <a:rPr kumimoji="1" lang="en-US" altLang="zh-CN" sz="2400" b="1" dirty="0">
                <a:solidFill>
                  <a:schemeClr val="bg1"/>
                </a:solidFill>
                <a:latin typeface="Arial" panose="020B0604020202020204" pitchFamily="34" charset="0"/>
              </a:rPr>
              <a:t>30 </a:t>
            </a:r>
            <a:r>
              <a:rPr kumimoji="1" lang="zh-CN" altLang="en-US" sz="2400" b="1" dirty="0">
                <a:solidFill>
                  <a:schemeClr val="bg1"/>
                </a:solidFill>
                <a:latin typeface="Arial" panose="020B0604020202020204" pitchFamily="34" charset="0"/>
              </a:rPr>
              <a:t>天；新增的外文图书借阅区本科生借期</a:t>
            </a:r>
            <a:r>
              <a:rPr kumimoji="1" lang="en-US" altLang="zh-CN" sz="2400" b="1" dirty="0">
                <a:solidFill>
                  <a:schemeClr val="bg1"/>
                </a:solidFill>
                <a:latin typeface="Arial" panose="020B0604020202020204" pitchFamily="34" charset="0"/>
              </a:rPr>
              <a:t>14</a:t>
            </a:r>
            <a:r>
              <a:rPr kumimoji="1" lang="zh-CN" altLang="en-US" sz="2400" b="1" dirty="0">
                <a:solidFill>
                  <a:schemeClr val="bg1"/>
                </a:solidFill>
                <a:latin typeface="Arial" panose="020B0604020202020204" pitchFamily="34" charset="0"/>
              </a:rPr>
              <a:t>天</a:t>
            </a:r>
            <a:r>
              <a:rPr kumimoji="1" lang="en-US" altLang="zh-CN" sz="2400" b="1" dirty="0">
                <a:solidFill>
                  <a:schemeClr val="bg1"/>
                </a:solidFill>
                <a:latin typeface="Arial" panose="020B0604020202020204" pitchFamily="34" charset="0"/>
              </a:rPr>
              <a:t>+14</a:t>
            </a:r>
            <a:r>
              <a:rPr kumimoji="1" lang="zh-CN" altLang="en-US" sz="2400" b="1" dirty="0">
                <a:solidFill>
                  <a:schemeClr val="bg1"/>
                </a:solidFill>
                <a:latin typeface="Arial" panose="020B0604020202020204" pitchFamily="34" charset="0"/>
              </a:rPr>
              <a:t>天续借，研究生、教师借期</a:t>
            </a:r>
            <a:r>
              <a:rPr kumimoji="1" lang="en-US" altLang="zh-CN" sz="2400" b="1" dirty="0">
                <a:solidFill>
                  <a:schemeClr val="bg1"/>
                </a:solidFill>
                <a:latin typeface="Arial" panose="020B0604020202020204" pitchFamily="34" charset="0"/>
              </a:rPr>
              <a:t>30</a:t>
            </a:r>
            <a:r>
              <a:rPr kumimoji="1" lang="zh-CN" altLang="en-US" sz="2400" b="1" dirty="0">
                <a:solidFill>
                  <a:schemeClr val="bg1"/>
                </a:solidFill>
                <a:latin typeface="Arial" panose="020B0604020202020204" pitchFamily="34" charset="0"/>
              </a:rPr>
              <a:t>天</a:t>
            </a:r>
            <a:r>
              <a:rPr kumimoji="1" lang="en-US" altLang="zh-CN" sz="2400" b="1" dirty="0">
                <a:solidFill>
                  <a:schemeClr val="bg1"/>
                </a:solidFill>
                <a:latin typeface="Arial" panose="020B0604020202020204" pitchFamily="34" charset="0"/>
              </a:rPr>
              <a:t>+30</a:t>
            </a:r>
            <a:r>
              <a:rPr kumimoji="1" lang="zh-CN" altLang="en-US" sz="2400" b="1" dirty="0">
                <a:solidFill>
                  <a:schemeClr val="bg1"/>
                </a:solidFill>
                <a:latin typeface="Arial" panose="020B0604020202020204" pitchFamily="34" charset="0"/>
              </a:rPr>
              <a:t>天续借。</a:t>
            </a:r>
          </a:p>
        </p:txBody>
      </p:sp>
      <p:pic>
        <p:nvPicPr>
          <p:cNvPr id="16" name="图片 15"/>
          <p:cNvPicPr>
            <a:picLocks noChangeAspect="1"/>
          </p:cNvPicPr>
          <p:nvPr/>
        </p:nvPicPr>
        <p:blipFill>
          <a:blip r:embed="rId4" cstate="print"/>
          <a:stretch>
            <a:fillRect/>
          </a:stretch>
        </p:blipFill>
        <p:spPr>
          <a:xfrm>
            <a:off x="7982973" y="4633183"/>
            <a:ext cx="3190636" cy="2001359"/>
          </a:xfrm>
          <a:prstGeom prst="rect">
            <a:avLst/>
          </a:prstGeom>
        </p:spPr>
      </p:pic>
      <p:sp>
        <p:nvSpPr>
          <p:cNvPr id="17" name="Line 4"/>
          <p:cNvSpPr>
            <a:spLocks noChangeShapeType="1"/>
          </p:cNvSpPr>
          <p:nvPr/>
        </p:nvSpPr>
        <p:spPr bwMode="auto">
          <a:xfrm>
            <a:off x="7931150" y="4216400"/>
            <a:ext cx="1604010" cy="415925"/>
          </a:xfrm>
          <a:prstGeom prst="line">
            <a:avLst/>
          </a:prstGeom>
          <a:noFill/>
          <a:ln w="38100">
            <a:solidFill>
              <a:srgbClr val="FF0000"/>
            </a:solidFill>
            <a:round/>
            <a:tailEnd type="triangle" w="med" len="med"/>
          </a:ln>
        </p:spPr>
        <p:txBody>
          <a:bodyPr/>
          <a:lstStyle/>
          <a:p>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a:spLocks noChangeArrowheads="1"/>
          </p:cNvSpPr>
          <p:nvPr/>
        </p:nvSpPr>
        <p:spPr bwMode="auto">
          <a:xfrm>
            <a:off x="2249905" y="3639915"/>
            <a:ext cx="1888958" cy="430887"/>
          </a:xfrm>
          <a:prstGeom prst="rect">
            <a:avLst/>
          </a:prstGeom>
          <a:solidFill>
            <a:srgbClr val="C0000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自助查询机</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文本框 16"/>
          <p:cNvSpPr txBox="1"/>
          <p:nvPr/>
        </p:nvSpPr>
        <p:spPr>
          <a:xfrm>
            <a:off x="4941400" y="3644771"/>
            <a:ext cx="2446338"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rPr>
              <a:t>自助借还书机</a:t>
            </a:r>
          </a:p>
        </p:txBody>
      </p:sp>
      <p:sp>
        <p:nvSpPr>
          <p:cNvPr id="6" name="文本框 18"/>
          <p:cNvSpPr txBox="1"/>
          <p:nvPr/>
        </p:nvSpPr>
        <p:spPr>
          <a:xfrm>
            <a:off x="8263277" y="3644771"/>
            <a:ext cx="2446337"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en-US" altLang="zh-CN" sz="2200" b="1" dirty="0">
                <a:solidFill>
                  <a:schemeClr val="bg1"/>
                </a:solidFill>
                <a:latin typeface="微软雅黑" panose="020B0503020204020204" charset="-122"/>
                <a:ea typeface="微软雅黑" panose="020B0503020204020204" charset="-122"/>
                <a:cs typeface="微软雅黑" panose="020B0503020204020204" charset="-122"/>
              </a:rPr>
              <a:t>24</a:t>
            </a: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小时还书机</a:t>
            </a:r>
          </a:p>
        </p:txBody>
      </p:sp>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509" y="4158937"/>
            <a:ext cx="1717964" cy="262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97537" y="962636"/>
            <a:ext cx="10778118" cy="2677656"/>
          </a:xfrm>
          <a:prstGeom prst="rect">
            <a:avLst/>
          </a:prstGeom>
        </p:spPr>
        <p:txBody>
          <a:bodyPr wrap="square">
            <a:spAutoFit/>
          </a:bodyPr>
          <a:lstStyle/>
          <a:p>
            <a:pPr>
              <a:buFont typeface="Wingdings" panose="05000000000000000000" pitchFamily="2" charset="2"/>
              <a:buChar char="p"/>
            </a:pPr>
            <a:r>
              <a:rPr lang="zh-CN" altLang="en-US" sz="2800" kern="100" dirty="0">
                <a:solidFill>
                  <a:srgbClr val="C00000"/>
                </a:solidFill>
                <a:latin typeface="微软雅黑" panose="020B0503020204020204" charset="-122"/>
                <a:ea typeface="微软雅黑" panose="020B0503020204020204" charset="-122"/>
                <a:cs typeface="Times New Roman" panose="02020603050405020304" pitchFamily="18" charset="0"/>
              </a:rPr>
              <a:t>自助查询机</a:t>
            </a:r>
            <a:r>
              <a:rPr lang="zh-CN" altLang="en-US" sz="2800" kern="100" dirty="0">
                <a:latin typeface="微软雅黑" panose="020B0503020204020204" charset="-122"/>
                <a:ea typeface="微软雅黑" panose="020B0503020204020204" charset="-122"/>
                <a:cs typeface="Times New Roman" panose="02020603050405020304" pitchFamily="18" charset="0"/>
              </a:rPr>
              <a:t>：</a:t>
            </a:r>
            <a:r>
              <a:rPr lang="en-US" altLang="zh-CN" sz="2800" kern="100" dirty="0">
                <a:latin typeface="微软雅黑" panose="020B0503020204020204" charset="-122"/>
                <a:ea typeface="微软雅黑" panose="020B0503020204020204" charset="-122"/>
                <a:cs typeface="Times New Roman" panose="02020603050405020304" pitchFamily="18" charset="0"/>
              </a:rPr>
              <a:t>C</a:t>
            </a:r>
            <a:r>
              <a:rPr lang="zh-CN" altLang="zh-CN" sz="2800" kern="100" dirty="0">
                <a:latin typeface="微软雅黑" panose="020B0503020204020204" charset="-122"/>
                <a:ea typeface="微软雅黑" panose="020B0503020204020204" charset="-122"/>
                <a:cs typeface="Times New Roman" panose="02020603050405020304" pitchFamily="18" charset="0"/>
              </a:rPr>
              <a:t>区一</a:t>
            </a:r>
            <a:r>
              <a:rPr lang="zh-CN" altLang="en-US" sz="2800" kern="100" dirty="0">
                <a:latin typeface="微软雅黑" panose="020B0503020204020204" charset="-122"/>
                <a:ea typeface="微软雅黑" panose="020B0503020204020204" charset="-122"/>
                <a:cs typeface="Times New Roman" panose="02020603050405020304" pitchFamily="18" charset="0"/>
              </a:rPr>
              <a:t>层到</a:t>
            </a:r>
            <a:r>
              <a:rPr lang="zh-CN" altLang="zh-CN" sz="2800" kern="100" dirty="0">
                <a:latin typeface="微软雅黑" panose="020B0503020204020204" charset="-122"/>
                <a:ea typeface="微软雅黑" panose="020B0503020204020204" charset="-122"/>
                <a:cs typeface="Times New Roman" panose="02020603050405020304" pitchFamily="18" charset="0"/>
              </a:rPr>
              <a:t>五层流阅区</a:t>
            </a:r>
            <a:r>
              <a:rPr lang="zh-CN" altLang="en-US" sz="2800" kern="100" dirty="0">
                <a:latin typeface="微软雅黑" panose="020B0503020204020204" charset="-122"/>
                <a:ea typeface="微软雅黑" panose="020B0503020204020204" charset="-122"/>
                <a:cs typeface="Times New Roman" panose="02020603050405020304" pitchFamily="18" charset="0"/>
              </a:rPr>
              <a:t>均</a:t>
            </a:r>
            <a:r>
              <a:rPr lang="zh-CN" altLang="zh-CN" sz="2800" kern="100" dirty="0">
                <a:latin typeface="微软雅黑" panose="020B0503020204020204" charset="-122"/>
                <a:ea typeface="微软雅黑" panose="020B0503020204020204" charset="-122"/>
                <a:cs typeface="Times New Roman" panose="02020603050405020304" pitchFamily="18" charset="0"/>
              </a:rPr>
              <a:t>设置触摸屏查询机，提供图书馆馆藏书目系统的查询服务</a:t>
            </a:r>
            <a:r>
              <a:rPr lang="zh-CN" altLang="en-US" sz="2800" kern="100" dirty="0">
                <a:latin typeface="微软雅黑" panose="020B0503020204020204" charset="-122"/>
                <a:ea typeface="微软雅黑" panose="020B0503020204020204" charset="-122"/>
                <a:cs typeface="Times New Roman" panose="02020603050405020304" pitchFamily="18" charset="0"/>
              </a:rPr>
              <a:t>，可帮助同学们快速找到所需图书；</a:t>
            </a:r>
            <a:endParaRPr lang="en-US" altLang="zh-CN" sz="2800" kern="100" dirty="0">
              <a:latin typeface="微软雅黑" panose="020B0503020204020204" charset="-122"/>
              <a:ea typeface="微软雅黑" panose="020B0503020204020204" charset="-122"/>
              <a:cs typeface="Times New Roman" panose="02020603050405020304" pitchFamily="18" charset="0"/>
            </a:endParaRPr>
          </a:p>
          <a:p>
            <a:pPr>
              <a:buFont typeface="Wingdings" panose="05000000000000000000" pitchFamily="2" charset="2"/>
              <a:buChar char="p"/>
            </a:pPr>
            <a:r>
              <a:rPr lang="zh-CN" altLang="en-US" sz="2800" dirty="0">
                <a:solidFill>
                  <a:srgbClr val="C00000"/>
                </a:solidFill>
                <a:latin typeface="微软雅黑" panose="020B0503020204020204" charset="-122"/>
                <a:ea typeface="微软雅黑" panose="020B0503020204020204" charset="-122"/>
              </a:rPr>
              <a:t>自助借还书机及</a:t>
            </a:r>
            <a:r>
              <a:rPr lang="en-US" altLang="zh-CN" sz="2800" dirty="0">
                <a:solidFill>
                  <a:srgbClr val="C00000"/>
                </a:solidFill>
                <a:latin typeface="微软雅黑" panose="020B0503020204020204" charset="-122"/>
                <a:ea typeface="微软雅黑" panose="020B0503020204020204" charset="-122"/>
              </a:rPr>
              <a:t>24</a:t>
            </a:r>
            <a:r>
              <a:rPr lang="zh-CN" altLang="en-US" sz="2800" dirty="0">
                <a:solidFill>
                  <a:srgbClr val="C00000"/>
                </a:solidFill>
                <a:latin typeface="微软雅黑" panose="020B0503020204020204" charset="-122"/>
                <a:ea typeface="微软雅黑" panose="020B0503020204020204" charset="-122"/>
              </a:rPr>
              <a:t>小时自助还书机</a:t>
            </a:r>
            <a:r>
              <a:rPr lang="zh-CN" altLang="en-US" sz="2800" dirty="0">
                <a:latin typeface="微软雅黑" panose="020B0503020204020204" charset="-122"/>
                <a:ea typeface="微软雅黑" panose="020B0503020204020204" charset="-122"/>
              </a:rPr>
              <a:t>：</a:t>
            </a:r>
            <a:endParaRPr lang="en-US" altLang="zh-CN" sz="2800" dirty="0">
              <a:latin typeface="微软雅黑" panose="020B0503020204020204" charset="-122"/>
              <a:ea typeface="微软雅黑" panose="020B0503020204020204" charset="-122"/>
            </a:endParaRPr>
          </a:p>
          <a:p>
            <a:r>
              <a:rPr lang="en-US" altLang="zh-CN" sz="2800" dirty="0">
                <a:latin typeface="微软雅黑" panose="020B0503020204020204" charset="-122"/>
                <a:ea typeface="微软雅黑" panose="020B0503020204020204" charset="-122"/>
              </a:rPr>
              <a:t> </a:t>
            </a:r>
            <a:r>
              <a:rPr lang="zh-CN" altLang="zh-CN" sz="2800" dirty="0">
                <a:latin typeface="微软雅黑" panose="020B0503020204020204" charset="-122"/>
                <a:ea typeface="微软雅黑" panose="020B0503020204020204" charset="-122"/>
              </a:rPr>
              <a:t>图书馆</a:t>
            </a:r>
            <a:r>
              <a:rPr lang="en-US" altLang="zh-CN" sz="2800" dirty="0">
                <a:latin typeface="微软雅黑" panose="020B0503020204020204" charset="-122"/>
                <a:ea typeface="微软雅黑" panose="020B0503020204020204" charset="-122"/>
              </a:rPr>
              <a:t>C</a:t>
            </a:r>
            <a:r>
              <a:rPr lang="zh-CN" altLang="zh-CN" sz="2800" dirty="0">
                <a:latin typeface="微软雅黑" panose="020B0503020204020204" charset="-122"/>
                <a:ea typeface="微软雅黑" panose="020B0503020204020204" charset="-122"/>
              </a:rPr>
              <a:t>区一层至四层均有</a:t>
            </a:r>
            <a:r>
              <a:rPr lang="zh-CN" altLang="en-US" sz="2800" dirty="0">
                <a:solidFill>
                  <a:srgbClr val="0070C0"/>
                </a:solidFill>
                <a:latin typeface="微软雅黑" panose="020B0503020204020204" charset="-122"/>
                <a:ea typeface="微软雅黑" panose="020B0503020204020204" charset="-122"/>
              </a:rPr>
              <a:t>自助借还书机</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借还书可以在任意楼层的机器上进行操作</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图书馆东门外北侧设有</a:t>
            </a:r>
            <a:r>
              <a:rPr lang="en-US" altLang="zh-CN" sz="2800" dirty="0">
                <a:solidFill>
                  <a:srgbClr val="0070C0"/>
                </a:solidFill>
                <a:latin typeface="微软雅黑" panose="020B0503020204020204" charset="-122"/>
                <a:ea typeface="微软雅黑" panose="020B0503020204020204" charset="-122"/>
              </a:rPr>
              <a:t>24</a:t>
            </a:r>
            <a:r>
              <a:rPr lang="zh-CN" altLang="zh-CN" sz="2800" dirty="0">
                <a:solidFill>
                  <a:srgbClr val="0070C0"/>
                </a:solidFill>
                <a:latin typeface="微软雅黑" panose="020B0503020204020204" charset="-122"/>
                <a:ea typeface="微软雅黑" panose="020B0503020204020204" charset="-122"/>
              </a:rPr>
              <a:t>小时自助还书机</a:t>
            </a:r>
            <a:r>
              <a:rPr lang="zh-CN" altLang="zh-CN" sz="2800" dirty="0">
                <a:latin typeface="微软雅黑" panose="020B0503020204020204" charset="-122"/>
                <a:ea typeface="微软雅黑" panose="020B0503020204020204" charset="-122"/>
              </a:rPr>
              <a:t>，随时提供自助还书服务</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方便同学们在闭馆时间也能还书</a:t>
            </a:r>
            <a:r>
              <a:rPr lang="zh-CN" altLang="en-US" sz="2800" dirty="0">
                <a:latin typeface="微软雅黑" panose="020B0503020204020204" charset="-122"/>
                <a:ea typeface="微软雅黑" panose="020B0503020204020204" charset="-122"/>
              </a:rPr>
              <a:t>。</a:t>
            </a:r>
            <a:endParaRPr lang="zh-CN" altLang="zh-CN" sz="2800" kern="100" dirty="0">
              <a:latin typeface="微软雅黑" panose="020B0503020204020204" charset="-122"/>
              <a:ea typeface="微软雅黑" panose="020B0503020204020204" charset="-122"/>
              <a:cs typeface="Times New Roman" panose="02020603050405020304" pitchFamily="18" charset="0"/>
            </a:endParaRPr>
          </a:p>
        </p:txBody>
      </p:sp>
      <p:pic>
        <p:nvPicPr>
          <p:cNvPr id="11" name="图片 10" descr="图书馆logo-横版-2018.9.7-01"/>
          <p:cNvPicPr>
            <a:picLocks noChangeAspect="1"/>
          </p:cNvPicPr>
          <p:nvPr/>
        </p:nvPicPr>
        <p:blipFill>
          <a:blip r:embed="rId3" cstate="print"/>
          <a:stretch>
            <a:fillRect/>
          </a:stretch>
        </p:blipFill>
        <p:spPr>
          <a:xfrm>
            <a:off x="9536059" y="107792"/>
            <a:ext cx="2394585" cy="787400"/>
          </a:xfrm>
          <a:prstGeom prst="rect">
            <a:avLst/>
          </a:prstGeom>
        </p:spPr>
      </p:pic>
      <p:sp>
        <p:nvSpPr>
          <p:cNvPr id="2" name="文本框 1"/>
          <p:cNvSpPr txBox="1"/>
          <p:nvPr/>
        </p:nvSpPr>
        <p:spPr>
          <a:xfrm>
            <a:off x="822834" y="310149"/>
            <a:ext cx="6506909" cy="584775"/>
          </a:xfrm>
          <a:prstGeom prst="rect">
            <a:avLst/>
          </a:prstGeom>
          <a:noFill/>
        </p:spPr>
        <p:txBody>
          <a:bodyPr wrap="none" rtlCol="0">
            <a:spAutoFit/>
          </a:bodyPr>
          <a:lstStyle/>
          <a:p>
            <a:pPr marL="571500" indent="-571500">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借书时用到的自助设备（总馆）</a:t>
            </a:r>
          </a:p>
        </p:txBody>
      </p:sp>
      <p:sp>
        <p:nvSpPr>
          <p:cNvPr id="13" name="圆角矩形 115"/>
          <p:cNvSpPr/>
          <p:nvPr/>
        </p:nvSpPr>
        <p:spPr>
          <a:xfrm>
            <a:off x="741723" y="829518"/>
            <a:ext cx="6143171"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2"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4357" y="4145155"/>
            <a:ext cx="1846555" cy="271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8074" y="4145155"/>
            <a:ext cx="2018375" cy="269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6010" y="1091699"/>
            <a:ext cx="6657474" cy="4351338"/>
          </a:xfrm>
        </p:spPr>
        <p:txBody>
          <a:bodyPr/>
          <a:lstStyle/>
          <a:p>
            <a:pPr>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自助打印复印扫描一体机：</a:t>
            </a:r>
            <a:r>
              <a:rPr kern="100" dirty="0">
                <a:latin typeface="微软雅黑" panose="020B0503020204020204" charset="-122"/>
                <a:ea typeface="微软雅黑" panose="020B0503020204020204" charset="-122"/>
                <a:cs typeface="Times New Roman" panose="02020603050405020304" pitchFamily="18" charset="0"/>
              </a:rPr>
              <a:t>图书馆C区一层设有4台自助打印复印扫描一体机，并配有电脑，方便读者自助文印。</a:t>
            </a:r>
            <a:endParaRPr lang="en-US" altLang="zh-CN" kern="100" dirty="0">
              <a:latin typeface="微软雅黑" panose="020B0503020204020204" charset="-122"/>
              <a:ea typeface="微软雅黑" panose="020B0503020204020204" charset="-122"/>
              <a:cs typeface="Times New Roman" panose="02020603050405020304" pitchFamily="18" charset="0"/>
            </a:endParaRPr>
          </a:p>
          <a:p>
            <a:pPr>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cs typeface="Times New Roman" panose="02020603050405020304" pitchFamily="18" charset="0"/>
              </a:rPr>
              <a:t>阅报机</a:t>
            </a:r>
            <a:r>
              <a:rPr lang="zh-CN" altLang="en-US" b="1" dirty="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zh-CN" dirty="0">
                <a:latin typeface="微软雅黑" panose="020B0503020204020204" charset="-122"/>
                <a:ea typeface="微软雅黑" panose="020B0503020204020204" charset="-122"/>
                <a:cs typeface="Times New Roman" panose="02020603050405020304" pitchFamily="18" charset="0"/>
              </a:rPr>
              <a:t>一楼大厅</a:t>
            </a:r>
            <a:r>
              <a:rPr lang="zh-CN" altLang="en-US" dirty="0">
                <a:latin typeface="微软雅黑" panose="020B0503020204020204" charset="-122"/>
                <a:ea typeface="微软雅黑" panose="020B0503020204020204" charset="-122"/>
                <a:cs typeface="Times New Roman" panose="02020603050405020304" pitchFamily="18" charset="0"/>
              </a:rPr>
              <a:t>，可供读者阅读报纸期刊，图书馆导航及馆藏查询。</a:t>
            </a:r>
            <a:endParaRPr lang="zh-CN" altLang="en-US" dirty="0">
              <a:latin typeface="微软雅黑" panose="020B0503020204020204" charset="-122"/>
              <a:ea typeface="微软雅黑" panose="020B0503020204020204" charset="-122"/>
            </a:endParaRPr>
          </a:p>
          <a:p>
            <a:endParaRPr lang="zh-CN" altLang="en-US" dirty="0"/>
          </a:p>
        </p:txBody>
      </p:sp>
      <p:sp>
        <p:nvSpPr>
          <p:cNvPr id="4" name="标题 5"/>
          <p:cNvSpPr>
            <a:spLocks noGrp="1"/>
          </p:cNvSpPr>
          <p:nvPr>
            <p:ph type="title"/>
          </p:nvPr>
        </p:nvSpPr>
        <p:spPr>
          <a:xfrm>
            <a:off x="310601" y="282887"/>
            <a:ext cx="10972800" cy="706090"/>
          </a:xfrm>
        </p:spPr>
        <p:txBody>
          <a:bodyPr>
            <a:normAutofit/>
          </a:bodyPr>
          <a:lstStyle/>
          <a:p>
            <a:pPr algn="l">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相关的自助设备（总馆）</a:t>
            </a:r>
          </a:p>
        </p:txBody>
      </p:sp>
      <p:pic>
        <p:nvPicPr>
          <p:cNvPr id="6" name="图片 5" descr="图书馆logo-横版-2018.9.7-01"/>
          <p:cNvPicPr>
            <a:picLocks noChangeAspect="1"/>
          </p:cNvPicPr>
          <p:nvPr/>
        </p:nvPicPr>
        <p:blipFill>
          <a:blip r:embed="rId2" cstate="print"/>
          <a:stretch>
            <a:fillRect/>
          </a:stretch>
        </p:blipFill>
        <p:spPr>
          <a:xfrm>
            <a:off x="9380971" y="0"/>
            <a:ext cx="2394585" cy="787400"/>
          </a:xfrm>
          <a:prstGeom prst="rect">
            <a:avLst/>
          </a:prstGeom>
        </p:spPr>
      </p:pic>
      <p:pic>
        <p:nvPicPr>
          <p:cNvPr id="7" name="Picture 5"/>
          <p:cNvPicPr>
            <a:picLocks noChangeAspect="1" noChangeArrowheads="1"/>
          </p:cNvPicPr>
          <p:nvPr/>
        </p:nvPicPr>
        <p:blipFill>
          <a:blip r:embed="rId3" cstate="print"/>
          <a:srcRect/>
          <a:stretch>
            <a:fillRect/>
          </a:stretch>
        </p:blipFill>
        <p:spPr bwMode="auto">
          <a:xfrm>
            <a:off x="2030292" y="3573380"/>
            <a:ext cx="3725983" cy="2803358"/>
          </a:xfrm>
          <a:prstGeom prst="rect">
            <a:avLst/>
          </a:prstGeom>
          <a:noFill/>
          <a:ln w="9525">
            <a:noFill/>
            <a:miter lim="800000"/>
            <a:headEnd/>
            <a:tailEnd/>
          </a:ln>
        </p:spPr>
      </p:pic>
      <p:sp>
        <p:nvSpPr>
          <p:cNvPr id="9" name="圆角矩形 115"/>
          <p:cNvSpPr/>
          <p:nvPr/>
        </p:nvSpPr>
        <p:spPr>
          <a:xfrm flipV="1">
            <a:off x="766010" y="851026"/>
            <a:ext cx="588221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0"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3484" y="1202231"/>
            <a:ext cx="408146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a:spLocks noChangeArrowheads="1"/>
          </p:cNvSpPr>
          <p:nvPr/>
        </p:nvSpPr>
        <p:spPr bwMode="auto">
          <a:xfrm>
            <a:off x="741723" y="3760602"/>
            <a:ext cx="1888958" cy="430887"/>
          </a:xfrm>
          <a:prstGeom prst="rect">
            <a:avLst/>
          </a:prstGeom>
          <a:solidFill>
            <a:srgbClr val="C00000"/>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rPr>
              <a:t>自助查询机</a:t>
            </a:r>
            <a:endParaRPr kumimoji="0" lang="zh-CN" altLang="en-US" sz="1800"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5" name="文本框 16"/>
          <p:cNvSpPr txBox="1"/>
          <p:nvPr/>
        </p:nvSpPr>
        <p:spPr>
          <a:xfrm>
            <a:off x="3534999" y="3757271"/>
            <a:ext cx="2030634"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rPr>
              <a:t>自助借还书机</a:t>
            </a:r>
          </a:p>
        </p:txBody>
      </p:sp>
      <p:sp>
        <p:nvSpPr>
          <p:cNvPr id="6" name="文本框 18"/>
          <p:cNvSpPr txBox="1"/>
          <p:nvPr/>
        </p:nvSpPr>
        <p:spPr>
          <a:xfrm>
            <a:off x="6223324" y="3738672"/>
            <a:ext cx="2135586" cy="429895"/>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en-US" altLang="zh-CN" sz="2200" b="1" dirty="0">
                <a:solidFill>
                  <a:schemeClr val="bg1"/>
                </a:solidFill>
                <a:latin typeface="微软雅黑" panose="020B0503020204020204" charset="-122"/>
                <a:ea typeface="微软雅黑" panose="020B0503020204020204" charset="-122"/>
                <a:cs typeface="微软雅黑" panose="020B0503020204020204" charset="-122"/>
              </a:rPr>
              <a:t>24</a:t>
            </a: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小时还书机</a:t>
            </a:r>
          </a:p>
        </p:txBody>
      </p:sp>
      <p:sp>
        <p:nvSpPr>
          <p:cNvPr id="10" name="矩形 9"/>
          <p:cNvSpPr/>
          <p:nvPr/>
        </p:nvSpPr>
        <p:spPr>
          <a:xfrm>
            <a:off x="497537" y="962636"/>
            <a:ext cx="10778118" cy="2677656"/>
          </a:xfrm>
          <a:prstGeom prst="rect">
            <a:avLst/>
          </a:prstGeom>
        </p:spPr>
        <p:txBody>
          <a:bodyPr wrap="square">
            <a:spAutoFit/>
          </a:bodyPr>
          <a:lstStyle/>
          <a:p>
            <a:pPr>
              <a:buFont typeface="Wingdings" panose="05000000000000000000" pitchFamily="2" charset="2"/>
              <a:buChar char="p"/>
            </a:pPr>
            <a:r>
              <a:rPr lang="zh-CN" altLang="en-US" sz="2800" kern="100" dirty="0">
                <a:solidFill>
                  <a:srgbClr val="C00000"/>
                </a:solidFill>
                <a:latin typeface="微软雅黑" panose="020B0503020204020204" charset="-122"/>
                <a:ea typeface="微软雅黑" panose="020B0503020204020204" charset="-122"/>
                <a:cs typeface="Times New Roman" panose="02020603050405020304" pitchFamily="18" charset="0"/>
              </a:rPr>
              <a:t>自助查询机</a:t>
            </a:r>
            <a:r>
              <a:rPr lang="zh-CN" altLang="en-US" sz="2800" kern="100" dirty="0">
                <a:latin typeface="微软雅黑" panose="020B0503020204020204" charset="-122"/>
                <a:ea typeface="微软雅黑" panose="020B0503020204020204" charset="-122"/>
                <a:cs typeface="Times New Roman" panose="02020603050405020304" pitchFamily="18" charset="0"/>
              </a:rPr>
              <a:t>：霞客湾图书馆二</a:t>
            </a:r>
            <a:r>
              <a:rPr lang="zh-CN" altLang="zh-CN" sz="2800" kern="100" dirty="0">
                <a:latin typeface="微软雅黑" panose="020B0503020204020204" charset="-122"/>
                <a:ea typeface="微软雅黑" panose="020B0503020204020204" charset="-122"/>
                <a:cs typeface="Times New Roman" panose="02020603050405020304" pitchFamily="18" charset="0"/>
              </a:rPr>
              <a:t>层</a:t>
            </a:r>
            <a:r>
              <a:rPr lang="zh-CN" altLang="en-US" sz="2800" kern="100" dirty="0">
                <a:latin typeface="微软雅黑" panose="020B0503020204020204" charset="-122"/>
                <a:ea typeface="微软雅黑" panose="020B0503020204020204" charset="-122"/>
                <a:cs typeface="Times New Roman" panose="02020603050405020304" pitchFamily="18" charset="0"/>
              </a:rPr>
              <a:t>大厅</a:t>
            </a:r>
            <a:r>
              <a:rPr lang="zh-CN" altLang="zh-CN" sz="2800" kern="100" dirty="0">
                <a:latin typeface="微软雅黑" panose="020B0503020204020204" charset="-122"/>
                <a:ea typeface="微软雅黑" panose="020B0503020204020204" charset="-122"/>
                <a:cs typeface="Times New Roman" panose="02020603050405020304" pitchFamily="18" charset="0"/>
              </a:rPr>
              <a:t>设</a:t>
            </a:r>
            <a:r>
              <a:rPr lang="zh-CN" altLang="en-US" sz="2800" kern="100" dirty="0">
                <a:latin typeface="微软雅黑" panose="020B0503020204020204" charset="-122"/>
                <a:ea typeface="微软雅黑" panose="020B0503020204020204" charset="-122"/>
                <a:cs typeface="Times New Roman" panose="02020603050405020304" pitchFamily="18" charset="0"/>
              </a:rPr>
              <a:t>有两台触摸屏</a:t>
            </a:r>
            <a:r>
              <a:rPr lang="zh-CN" altLang="zh-CN" sz="2800" kern="100" dirty="0">
                <a:latin typeface="微软雅黑" panose="020B0503020204020204" charset="-122"/>
                <a:ea typeface="微软雅黑" panose="020B0503020204020204" charset="-122"/>
                <a:cs typeface="Times New Roman" panose="02020603050405020304" pitchFamily="18" charset="0"/>
              </a:rPr>
              <a:t>查询机，提供馆藏书目系统的查询服务</a:t>
            </a:r>
            <a:r>
              <a:rPr lang="zh-CN" altLang="en-US" sz="2800" kern="100" dirty="0">
                <a:latin typeface="微软雅黑" panose="020B0503020204020204" charset="-122"/>
                <a:ea typeface="微软雅黑" panose="020B0503020204020204" charset="-122"/>
                <a:cs typeface="Times New Roman" panose="02020603050405020304" pitchFamily="18" charset="0"/>
              </a:rPr>
              <a:t>，可帮助同学们快速找到所需图书；</a:t>
            </a:r>
            <a:endParaRPr lang="en-US" altLang="zh-CN" sz="2800" kern="100" dirty="0">
              <a:latin typeface="微软雅黑" panose="020B0503020204020204" charset="-122"/>
              <a:ea typeface="微软雅黑" panose="020B0503020204020204" charset="-122"/>
              <a:cs typeface="Times New Roman" panose="02020603050405020304" pitchFamily="18" charset="0"/>
            </a:endParaRPr>
          </a:p>
          <a:p>
            <a:pPr>
              <a:buFont typeface="Wingdings" panose="05000000000000000000" pitchFamily="2" charset="2"/>
              <a:buChar char="p"/>
            </a:pPr>
            <a:r>
              <a:rPr lang="zh-CN" altLang="en-US" sz="2800" dirty="0">
                <a:solidFill>
                  <a:srgbClr val="C00000"/>
                </a:solidFill>
                <a:latin typeface="微软雅黑" panose="020B0503020204020204" charset="-122"/>
                <a:ea typeface="微软雅黑" panose="020B0503020204020204" charset="-122"/>
              </a:rPr>
              <a:t>自助借还书机及</a:t>
            </a:r>
            <a:r>
              <a:rPr lang="en-US" altLang="zh-CN" sz="2800" dirty="0">
                <a:solidFill>
                  <a:srgbClr val="C00000"/>
                </a:solidFill>
                <a:latin typeface="微软雅黑" panose="020B0503020204020204" charset="-122"/>
                <a:ea typeface="微软雅黑" panose="020B0503020204020204" charset="-122"/>
              </a:rPr>
              <a:t>24</a:t>
            </a:r>
            <a:r>
              <a:rPr lang="zh-CN" altLang="en-US" sz="2800" dirty="0">
                <a:solidFill>
                  <a:srgbClr val="C00000"/>
                </a:solidFill>
                <a:latin typeface="微软雅黑" panose="020B0503020204020204" charset="-122"/>
                <a:ea typeface="微软雅黑" panose="020B0503020204020204" charset="-122"/>
              </a:rPr>
              <a:t>小时自助还书机</a:t>
            </a:r>
            <a:r>
              <a:rPr lang="zh-CN" altLang="en-US" sz="2800" dirty="0">
                <a:latin typeface="微软雅黑" panose="020B0503020204020204" charset="-122"/>
                <a:ea typeface="微软雅黑" panose="020B0503020204020204" charset="-122"/>
              </a:rPr>
              <a:t>：</a:t>
            </a:r>
            <a:endParaRPr lang="en-US" altLang="zh-CN" sz="2800" dirty="0">
              <a:latin typeface="微软雅黑" panose="020B0503020204020204" charset="-122"/>
              <a:ea typeface="微软雅黑" panose="020B0503020204020204" charset="-122"/>
            </a:endParaRPr>
          </a:p>
          <a:p>
            <a:pPr algn="just"/>
            <a:r>
              <a:rPr lang="en-US" altLang="zh-CN" sz="2800" dirty="0">
                <a:latin typeface="微软雅黑" panose="020B0503020204020204" charset="-122"/>
                <a:ea typeface="微软雅黑" panose="020B0503020204020204" charset="-122"/>
              </a:rPr>
              <a:t> </a:t>
            </a:r>
            <a:r>
              <a:rPr lang="zh-CN" altLang="en-US" sz="2800" dirty="0">
                <a:latin typeface="微软雅黑" panose="020B0503020204020204" charset="-122"/>
                <a:ea typeface="微软雅黑" panose="020B0503020204020204" charset="-122"/>
              </a:rPr>
              <a:t>霞客湾</a:t>
            </a:r>
            <a:r>
              <a:rPr lang="zh-CN" altLang="zh-CN" sz="2800" dirty="0">
                <a:latin typeface="微软雅黑" panose="020B0503020204020204" charset="-122"/>
                <a:ea typeface="微软雅黑" panose="020B0503020204020204" charset="-122"/>
              </a:rPr>
              <a:t>图书馆</a:t>
            </a:r>
            <a:r>
              <a:rPr lang="zh-CN" altLang="en-US" sz="2800" dirty="0">
                <a:latin typeface="微软雅黑" panose="020B0503020204020204" charset="-122"/>
                <a:ea typeface="微软雅黑" panose="020B0503020204020204" charset="-122"/>
              </a:rPr>
              <a:t>二</a:t>
            </a:r>
            <a:r>
              <a:rPr lang="zh-CN" altLang="zh-CN" sz="2800" dirty="0">
                <a:latin typeface="微软雅黑" panose="020B0503020204020204" charset="-122"/>
                <a:ea typeface="微软雅黑" panose="020B0503020204020204" charset="-122"/>
              </a:rPr>
              <a:t>层</a:t>
            </a:r>
            <a:r>
              <a:rPr lang="zh-CN" altLang="en-US" sz="2800" dirty="0">
                <a:latin typeface="微软雅黑" panose="020B0503020204020204" charset="-122"/>
                <a:ea typeface="微软雅黑" panose="020B0503020204020204" charset="-122"/>
              </a:rPr>
              <a:t>大厅设有两台</a:t>
            </a:r>
            <a:r>
              <a:rPr lang="en-US" altLang="zh-CN" sz="2800" dirty="0">
                <a:latin typeface="微软雅黑" panose="020B0503020204020204" charset="-122"/>
                <a:ea typeface="微软雅黑" panose="020B0503020204020204" charset="-122"/>
              </a:rPr>
              <a:t>RFID</a:t>
            </a:r>
            <a:r>
              <a:rPr lang="zh-CN" altLang="en-US" sz="2800" dirty="0">
                <a:solidFill>
                  <a:srgbClr val="0070C0"/>
                </a:solidFill>
                <a:latin typeface="微软雅黑" panose="020B0503020204020204" charset="-122"/>
                <a:ea typeface="微软雅黑" panose="020B0503020204020204" charset="-122"/>
              </a:rPr>
              <a:t>自助借还书机</a:t>
            </a:r>
            <a:r>
              <a:rPr lang="zh-CN" altLang="en-US" sz="2800" dirty="0">
                <a:latin typeface="微软雅黑" panose="020B0503020204020204" charset="-122"/>
                <a:ea typeface="微软雅黑" panose="020B0503020204020204" charset="-122"/>
              </a:rPr>
              <a:t>；</a:t>
            </a:r>
            <a:r>
              <a:rPr lang="zh-CN" altLang="zh-CN" sz="2800" dirty="0">
                <a:latin typeface="微软雅黑" panose="020B0503020204020204" charset="-122"/>
                <a:ea typeface="微软雅黑" panose="020B0503020204020204" charset="-122"/>
              </a:rPr>
              <a:t>图书馆</a:t>
            </a:r>
            <a:r>
              <a:rPr lang="zh-CN" altLang="en-US" sz="2800" dirty="0">
                <a:latin typeface="微软雅黑" panose="020B0503020204020204" charset="-122"/>
                <a:ea typeface="微软雅黑" panose="020B0503020204020204" charset="-122"/>
              </a:rPr>
              <a:t>南大门左侧一楼小房间内</a:t>
            </a:r>
            <a:r>
              <a:rPr lang="zh-CN" altLang="zh-CN" sz="2800" dirty="0">
                <a:latin typeface="微软雅黑" panose="020B0503020204020204" charset="-122"/>
                <a:ea typeface="微软雅黑" panose="020B0503020204020204" charset="-122"/>
              </a:rPr>
              <a:t>设有</a:t>
            </a:r>
            <a:r>
              <a:rPr lang="en-US" altLang="zh-CN" sz="2800" dirty="0">
                <a:solidFill>
                  <a:srgbClr val="0070C0"/>
                </a:solidFill>
                <a:latin typeface="微软雅黑" panose="020B0503020204020204" charset="-122"/>
                <a:ea typeface="微软雅黑" panose="020B0503020204020204" charset="-122"/>
              </a:rPr>
              <a:t>24</a:t>
            </a:r>
            <a:r>
              <a:rPr lang="zh-CN" altLang="zh-CN" sz="2800" dirty="0">
                <a:solidFill>
                  <a:srgbClr val="0070C0"/>
                </a:solidFill>
                <a:latin typeface="微软雅黑" panose="020B0503020204020204" charset="-122"/>
                <a:ea typeface="微软雅黑" panose="020B0503020204020204" charset="-122"/>
              </a:rPr>
              <a:t>小时自助还书机</a:t>
            </a:r>
            <a:r>
              <a:rPr lang="zh-CN" altLang="zh-CN" sz="2800" dirty="0">
                <a:latin typeface="微软雅黑" panose="020B0503020204020204" charset="-122"/>
                <a:ea typeface="微软雅黑" panose="020B0503020204020204" charset="-122"/>
              </a:rPr>
              <a:t>，方便同学们在闭馆时间也能还书</a:t>
            </a:r>
            <a:r>
              <a:rPr lang="zh-CN" altLang="en-US" sz="28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只能借还霞客湾校区馆藏地的图书，</a:t>
            </a:r>
            <a:r>
              <a:rPr lang="zh-CN" altLang="en-US" sz="2000" b="1" dirty="0">
                <a:solidFill>
                  <a:srgbClr val="FF0000"/>
                </a:solidFill>
                <a:latin typeface="微软雅黑" panose="020B0503020204020204" charset="-122"/>
                <a:ea typeface="微软雅黑" panose="020B0503020204020204" charset="-122"/>
              </a:rPr>
              <a:t>蠡湖校区的图书请还至自助借阅柜</a:t>
            </a:r>
            <a:r>
              <a:rPr lang="zh-CN" altLang="en-US" sz="2800" dirty="0">
                <a:latin typeface="微软雅黑" panose="020B0503020204020204" charset="-122"/>
                <a:ea typeface="微软雅黑" panose="020B0503020204020204" charset="-122"/>
              </a:rPr>
              <a:t>）</a:t>
            </a:r>
            <a:endParaRPr lang="zh-CN" altLang="zh-CN" sz="2800" kern="100" dirty="0">
              <a:latin typeface="微软雅黑" panose="020B0503020204020204" charset="-122"/>
              <a:ea typeface="微软雅黑" panose="020B0503020204020204" charset="-122"/>
              <a:cs typeface="Times New Roman" panose="02020603050405020304" pitchFamily="18" charset="0"/>
            </a:endParaRPr>
          </a:p>
        </p:txBody>
      </p:sp>
      <p:pic>
        <p:nvPicPr>
          <p:cNvPr id="11" name="图片 10" descr="图书馆logo-横版-2018.9.7-01"/>
          <p:cNvPicPr>
            <a:picLocks noChangeAspect="1"/>
          </p:cNvPicPr>
          <p:nvPr/>
        </p:nvPicPr>
        <p:blipFill>
          <a:blip r:embed="rId2" cstate="print"/>
          <a:stretch>
            <a:fillRect/>
          </a:stretch>
        </p:blipFill>
        <p:spPr>
          <a:xfrm>
            <a:off x="9536059" y="107792"/>
            <a:ext cx="2394585" cy="787400"/>
          </a:xfrm>
          <a:prstGeom prst="rect">
            <a:avLst/>
          </a:prstGeom>
        </p:spPr>
      </p:pic>
      <p:sp>
        <p:nvSpPr>
          <p:cNvPr id="2" name="文本框 1"/>
          <p:cNvSpPr txBox="1"/>
          <p:nvPr/>
        </p:nvSpPr>
        <p:spPr>
          <a:xfrm>
            <a:off x="822834" y="310149"/>
            <a:ext cx="7738016" cy="584775"/>
          </a:xfrm>
          <a:prstGeom prst="rect">
            <a:avLst/>
          </a:prstGeom>
          <a:noFill/>
        </p:spPr>
        <p:txBody>
          <a:bodyPr wrap="none" rtlCol="0">
            <a:spAutoFit/>
          </a:bodyPr>
          <a:lstStyle/>
          <a:p>
            <a:pPr marL="571500" indent="-571500">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借书时用到的自助设备（霞客湾校区）</a:t>
            </a:r>
          </a:p>
        </p:txBody>
      </p:sp>
      <p:sp>
        <p:nvSpPr>
          <p:cNvPr id="13" name="圆角矩形 115"/>
          <p:cNvSpPr/>
          <p:nvPr/>
        </p:nvSpPr>
        <p:spPr>
          <a:xfrm>
            <a:off x="741723" y="829518"/>
            <a:ext cx="761718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5" name="图片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323" y="4264354"/>
            <a:ext cx="2135586" cy="2434856"/>
          </a:xfrm>
          <a:prstGeom prst="rect">
            <a:avLst/>
          </a:prstGeom>
          <a:noFill/>
          <a:ln>
            <a:noFill/>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541" y="4304146"/>
            <a:ext cx="2468368" cy="2355273"/>
          </a:xfrm>
          <a:prstGeom prst="rect">
            <a:avLst/>
          </a:prstGeom>
        </p:spPr>
      </p:pic>
      <p:pic>
        <p:nvPicPr>
          <p:cNvPr id="16" name="图片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4999" y="4264617"/>
            <a:ext cx="2030634" cy="2338184"/>
          </a:xfrm>
          <a:prstGeom prst="rect">
            <a:avLst/>
          </a:prstGeom>
          <a:noFill/>
          <a:ln>
            <a:noFill/>
          </a:ln>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3090" y="4264354"/>
            <a:ext cx="2900219" cy="2434856"/>
          </a:xfrm>
          <a:prstGeom prst="rect">
            <a:avLst/>
          </a:prstGeom>
        </p:spPr>
      </p:pic>
      <p:sp>
        <p:nvSpPr>
          <p:cNvPr id="17" name="文本框 18"/>
          <p:cNvSpPr txBox="1"/>
          <p:nvPr/>
        </p:nvSpPr>
        <p:spPr>
          <a:xfrm>
            <a:off x="8964845" y="3738175"/>
            <a:ext cx="2848464" cy="430887"/>
          </a:xfrm>
          <a:prstGeom prst="rect">
            <a:avLst/>
          </a:prstGeom>
          <a:solidFill>
            <a:srgbClr val="C00000"/>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2200" b="1" dirty="0">
                <a:solidFill>
                  <a:schemeClr val="bg1"/>
                </a:solidFill>
                <a:latin typeface="微软雅黑" panose="020B0503020204020204" charset="-122"/>
                <a:ea typeface="微软雅黑" panose="020B0503020204020204" charset="-122"/>
                <a:cs typeface="微软雅黑" panose="020B0503020204020204" charset="-122"/>
              </a:rPr>
              <a:t>跨校区自助借阅柜</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5054" y="1893493"/>
            <a:ext cx="5175798" cy="3064664"/>
          </a:xfrm>
        </p:spPr>
        <p:txBody>
          <a:bodyPr>
            <a:normAutofit/>
          </a:bodyPr>
          <a:lstStyle/>
          <a:p>
            <a:pPr algn="just">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自助文印一体机：</a:t>
            </a:r>
            <a:r>
              <a:rPr lang="zh-CN" altLang="en-US" dirty="0">
                <a:latin typeface="微软雅黑" panose="020B0503020204020204" charset="-122"/>
                <a:ea typeface="微软雅黑" panose="020B0503020204020204" charset="-122"/>
              </a:rPr>
              <a:t>霞客湾</a:t>
            </a:r>
            <a:r>
              <a:rPr kern="100" dirty="0" err="1">
                <a:latin typeface="微软雅黑" panose="020B0503020204020204" charset="-122"/>
                <a:ea typeface="微软雅黑" panose="020B0503020204020204" charset="-122"/>
                <a:cs typeface="Times New Roman" panose="02020603050405020304" pitchFamily="18" charset="0"/>
              </a:rPr>
              <a:t>图书馆</a:t>
            </a:r>
            <a:r>
              <a:rPr lang="zh-CN" altLang="en-US" kern="100" dirty="0">
                <a:latin typeface="微软雅黑" panose="020B0503020204020204" charset="-122"/>
                <a:ea typeface="微软雅黑" panose="020B0503020204020204" charset="-122"/>
                <a:cs typeface="Times New Roman" panose="02020603050405020304" pitchFamily="18" charset="0"/>
              </a:rPr>
              <a:t>二三四层</a:t>
            </a:r>
            <a:r>
              <a:rPr kern="100" dirty="0">
                <a:latin typeface="微软雅黑" panose="020B0503020204020204" charset="-122"/>
                <a:ea typeface="微软雅黑" panose="020B0503020204020204" charset="-122"/>
                <a:cs typeface="Times New Roman" panose="02020603050405020304" pitchFamily="18" charset="0"/>
              </a:rPr>
              <a:t>设有</a:t>
            </a:r>
            <a:r>
              <a:rPr lang="en-US" kern="100" dirty="0">
                <a:latin typeface="微软雅黑" panose="020B0503020204020204" charset="-122"/>
                <a:ea typeface="微软雅黑" panose="020B0503020204020204" charset="-122"/>
                <a:cs typeface="Times New Roman" panose="02020603050405020304" pitchFamily="18" charset="0"/>
              </a:rPr>
              <a:t>3</a:t>
            </a:r>
            <a:r>
              <a:rPr kern="100" dirty="0">
                <a:latin typeface="微软雅黑" panose="020B0503020204020204" charset="-122"/>
                <a:ea typeface="微软雅黑" panose="020B0503020204020204" charset="-122"/>
                <a:cs typeface="Times New Roman" panose="02020603050405020304" pitchFamily="18" charset="0"/>
              </a:rPr>
              <a:t>台自助打印复印扫描一体</a:t>
            </a:r>
            <a:r>
              <a:rPr lang="zh-CN" altLang="en-US" kern="100" dirty="0">
                <a:latin typeface="微软雅黑" panose="020B0503020204020204" charset="-122"/>
                <a:ea typeface="微软雅黑" panose="020B0503020204020204" charset="-122"/>
                <a:cs typeface="Times New Roman" panose="02020603050405020304" pitchFamily="18" charset="0"/>
              </a:rPr>
              <a:t>机</a:t>
            </a:r>
            <a:r>
              <a:rPr kern="100" dirty="0">
                <a:latin typeface="微软雅黑" panose="020B0503020204020204" charset="-122"/>
                <a:ea typeface="微软雅黑" panose="020B0503020204020204" charset="-122"/>
                <a:cs typeface="Times New Roman" panose="02020603050405020304" pitchFamily="18" charset="0"/>
              </a:rPr>
              <a:t>。</a:t>
            </a:r>
            <a:r>
              <a:rPr lang="zh-CN" altLang="en-US" kern="100" dirty="0">
                <a:latin typeface="微软雅黑" panose="020B0503020204020204" charset="-122"/>
                <a:ea typeface="微软雅黑" panose="020B0503020204020204" charset="-122"/>
                <a:cs typeface="Times New Roman" panose="02020603050405020304" pitchFamily="18" charset="0"/>
              </a:rPr>
              <a:t>支持网页端和手机端两种方式打印。</a:t>
            </a:r>
            <a:endParaRPr lang="en-US" altLang="zh-CN" kern="100" dirty="0">
              <a:latin typeface="微软雅黑" panose="020B0503020204020204" charset="-122"/>
              <a:ea typeface="微软雅黑" panose="020B0503020204020204" charset="-122"/>
              <a:cs typeface="Times New Roman" panose="02020603050405020304" pitchFamily="18" charset="0"/>
            </a:endParaRPr>
          </a:p>
          <a:p>
            <a:pPr algn="just">
              <a:lnSpc>
                <a:spcPct val="100000"/>
              </a:lnSpc>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cs typeface="Times New Roman" panose="02020603050405020304" pitchFamily="18" charset="0"/>
              </a:rPr>
              <a:t>图书杀菌机</a:t>
            </a:r>
            <a:r>
              <a:rPr lang="zh-CN" altLang="en-US" b="1" dirty="0">
                <a:solidFill>
                  <a:srgbClr val="C00000"/>
                </a:solidFill>
                <a:latin typeface="微软雅黑" panose="020B0503020204020204" charset="-122"/>
                <a:ea typeface="微软雅黑" panose="020B0503020204020204" charset="-122"/>
                <a:cs typeface="Times New Roman" panose="02020603050405020304" pitchFamily="18" charset="0"/>
              </a:rPr>
              <a:t>：</a:t>
            </a:r>
            <a:r>
              <a:rPr lang="zh-CN" altLang="en-US" dirty="0">
                <a:latin typeface="微软雅黑" panose="020B0503020204020204" charset="-122"/>
                <a:ea typeface="微软雅黑" panose="020B0503020204020204" charset="-122"/>
                <a:cs typeface="Times New Roman" panose="02020603050405020304" pitchFamily="18" charset="0"/>
              </a:rPr>
              <a:t>霞客湾图书馆二层大厅设有</a:t>
            </a:r>
            <a:r>
              <a:rPr lang="en-US" altLang="zh-CN" dirty="0">
                <a:latin typeface="微软雅黑" panose="020B0503020204020204" charset="-122"/>
                <a:ea typeface="微软雅黑" panose="020B0503020204020204" charset="-122"/>
                <a:cs typeface="Times New Roman" panose="02020603050405020304" pitchFamily="18" charset="0"/>
              </a:rPr>
              <a:t>1</a:t>
            </a:r>
            <a:r>
              <a:rPr lang="zh-CN" altLang="en-US" dirty="0">
                <a:latin typeface="微软雅黑" panose="020B0503020204020204" charset="-122"/>
                <a:ea typeface="微软雅黑" panose="020B0503020204020204" charset="-122"/>
                <a:cs typeface="Times New Roman" panose="02020603050405020304" pitchFamily="18" charset="0"/>
              </a:rPr>
              <a:t>台图书杀菌机。</a:t>
            </a:r>
            <a:endParaRPr lang="zh-CN" altLang="en-US" dirty="0">
              <a:latin typeface="微软雅黑" panose="020B0503020204020204" charset="-122"/>
              <a:ea typeface="微软雅黑" panose="020B0503020204020204" charset="-122"/>
            </a:endParaRPr>
          </a:p>
        </p:txBody>
      </p:sp>
      <p:sp>
        <p:nvSpPr>
          <p:cNvPr id="4" name="标题 5"/>
          <p:cNvSpPr>
            <a:spLocks noGrp="1"/>
          </p:cNvSpPr>
          <p:nvPr>
            <p:ph type="title"/>
          </p:nvPr>
        </p:nvSpPr>
        <p:spPr>
          <a:xfrm>
            <a:off x="310601" y="282887"/>
            <a:ext cx="10972800" cy="706090"/>
          </a:xfrm>
        </p:spPr>
        <p:txBody>
          <a:bodyPr>
            <a:normAutofit/>
          </a:bodyPr>
          <a:lstStyle/>
          <a:p>
            <a:pPr algn="l">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相关的自助设备（霞客湾校区）</a:t>
            </a:r>
          </a:p>
        </p:txBody>
      </p:sp>
      <p:pic>
        <p:nvPicPr>
          <p:cNvPr id="6" name="图片 5" descr="图书馆logo-横版-2018.9.7-01"/>
          <p:cNvPicPr>
            <a:picLocks noChangeAspect="1"/>
          </p:cNvPicPr>
          <p:nvPr/>
        </p:nvPicPr>
        <p:blipFill>
          <a:blip r:embed="rId2" cstate="print"/>
          <a:stretch>
            <a:fillRect/>
          </a:stretch>
        </p:blipFill>
        <p:spPr>
          <a:xfrm>
            <a:off x="9380971" y="0"/>
            <a:ext cx="2394585" cy="787400"/>
          </a:xfrm>
          <a:prstGeom prst="rect">
            <a:avLst/>
          </a:prstGeom>
        </p:spPr>
      </p:pic>
      <p:sp>
        <p:nvSpPr>
          <p:cNvPr id="9" name="圆角矩形 115"/>
          <p:cNvSpPr/>
          <p:nvPr/>
        </p:nvSpPr>
        <p:spPr>
          <a:xfrm flipV="1">
            <a:off x="766010" y="851026"/>
            <a:ext cx="5882216"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311" y="1464884"/>
            <a:ext cx="3334327" cy="4442691"/>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6097" y="1464884"/>
            <a:ext cx="2894994" cy="44457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
          <p:cNvSpPr txBox="1"/>
          <p:nvPr/>
        </p:nvSpPr>
        <p:spPr>
          <a:xfrm>
            <a:off x="6991297" y="5811531"/>
            <a:ext cx="2031209"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东华大学无锡校区图书馆</a:t>
            </a:r>
          </a:p>
        </p:txBody>
      </p:sp>
      <p:pic>
        <p:nvPicPr>
          <p:cNvPr id="19" name="图片 1"/>
          <p:cNvPicPr>
            <a:picLocks noChangeAspect="1"/>
          </p:cNvPicPr>
          <p:nvPr/>
        </p:nvPicPr>
        <p:blipFill>
          <a:blip r:embed="rId3" cstate="print"/>
          <a:srcRect b="14904"/>
          <a:stretch>
            <a:fillRect/>
          </a:stretch>
        </p:blipFill>
        <p:spPr>
          <a:xfrm>
            <a:off x="507363" y="4528339"/>
            <a:ext cx="2037064" cy="1170535"/>
          </a:xfrm>
          <a:prstGeom prst="rect">
            <a:avLst/>
          </a:prstGeom>
          <a:noFill/>
          <a:ln w="1270">
            <a:solidFill>
              <a:schemeClr val="bg1">
                <a:lumMod val="75000"/>
              </a:schemeClr>
            </a:solidFill>
          </a:ln>
        </p:spPr>
      </p:pic>
      <p:pic>
        <p:nvPicPr>
          <p:cNvPr id="20" name="图片 2"/>
          <p:cNvPicPr>
            <a:picLocks noChangeAspect="1"/>
          </p:cNvPicPr>
          <p:nvPr/>
        </p:nvPicPr>
        <p:blipFill>
          <a:blip r:embed="rId4" cstate="print"/>
          <a:srcRect t="9100" b="6066"/>
          <a:stretch>
            <a:fillRect/>
          </a:stretch>
        </p:blipFill>
        <p:spPr>
          <a:xfrm>
            <a:off x="2668871" y="4537002"/>
            <a:ext cx="2012039" cy="1192110"/>
          </a:xfrm>
          <a:prstGeom prst="rect">
            <a:avLst/>
          </a:prstGeom>
          <a:noFill/>
          <a:ln w="9525">
            <a:noFill/>
          </a:ln>
        </p:spPr>
      </p:pic>
      <p:sp>
        <p:nvSpPr>
          <p:cNvPr id="21" name="文本框 4"/>
          <p:cNvSpPr txBox="1"/>
          <p:nvPr/>
        </p:nvSpPr>
        <p:spPr>
          <a:xfrm>
            <a:off x="674509" y="5790441"/>
            <a:ext cx="1806020"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无锡轻工大学图书馆</a:t>
            </a:r>
          </a:p>
        </p:txBody>
      </p:sp>
      <p:sp>
        <p:nvSpPr>
          <p:cNvPr id="22" name="文本框 5"/>
          <p:cNvSpPr txBox="1"/>
          <p:nvPr/>
        </p:nvSpPr>
        <p:spPr>
          <a:xfrm>
            <a:off x="2825843" y="5792805"/>
            <a:ext cx="1757212"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无锡教育学院图书馆</a:t>
            </a:r>
          </a:p>
        </p:txBody>
      </p:sp>
      <p:pic>
        <p:nvPicPr>
          <p:cNvPr id="23" name="图片 6"/>
          <p:cNvPicPr>
            <a:picLocks noChangeAspect="1"/>
          </p:cNvPicPr>
          <p:nvPr/>
        </p:nvPicPr>
        <p:blipFill>
          <a:blip r:embed="rId5" cstate="print"/>
          <a:srcRect b="19188"/>
          <a:stretch>
            <a:fillRect/>
          </a:stretch>
        </p:blipFill>
        <p:spPr>
          <a:xfrm>
            <a:off x="4757854" y="4590543"/>
            <a:ext cx="2062938" cy="1149007"/>
          </a:xfrm>
          <a:prstGeom prst="rect">
            <a:avLst/>
          </a:prstGeom>
          <a:noFill/>
          <a:ln w="9525">
            <a:noFill/>
          </a:ln>
        </p:spPr>
      </p:pic>
      <p:sp>
        <p:nvSpPr>
          <p:cNvPr id="24" name="文本框 7"/>
          <p:cNvSpPr txBox="1"/>
          <p:nvPr/>
        </p:nvSpPr>
        <p:spPr>
          <a:xfrm>
            <a:off x="4842611" y="5809222"/>
            <a:ext cx="2075121" cy="27699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lnSpc>
                <a:spcPct val="100000"/>
              </a:lnSpc>
              <a:spcBef>
                <a:spcPct val="0"/>
              </a:spcBef>
              <a:buNone/>
            </a:pPr>
            <a:r>
              <a:rPr lang="zh-CN" altLang="en-US" sz="1200" dirty="0">
                <a:solidFill>
                  <a:srgbClr val="333333"/>
                </a:solidFill>
                <a:latin typeface="微软雅黑" panose="020B0503020204020204" charset="-122"/>
                <a:ea typeface="微软雅黑" panose="020B0503020204020204" charset="-122"/>
              </a:rPr>
              <a:t>江南学院公益图书馆</a:t>
            </a:r>
          </a:p>
        </p:txBody>
      </p:sp>
      <p:pic>
        <p:nvPicPr>
          <p:cNvPr id="25" name="图片 8"/>
          <p:cNvPicPr>
            <a:picLocks noChangeAspect="1"/>
          </p:cNvPicPr>
          <p:nvPr/>
        </p:nvPicPr>
        <p:blipFill>
          <a:blip r:embed="rId6" cstate="print"/>
          <a:srcRect t="5390" b="11550"/>
          <a:stretch>
            <a:fillRect/>
          </a:stretch>
        </p:blipFill>
        <p:spPr>
          <a:xfrm>
            <a:off x="6961493" y="4591037"/>
            <a:ext cx="2012293" cy="1149007"/>
          </a:xfrm>
          <a:prstGeom prst="rect">
            <a:avLst/>
          </a:prstGeom>
          <a:noFill/>
          <a:ln w="9525">
            <a:noFill/>
          </a:ln>
        </p:spPr>
      </p:pic>
      <p:sp>
        <p:nvSpPr>
          <p:cNvPr id="27" name="文本框 9"/>
          <p:cNvSpPr txBox="1">
            <a:spLocks noChangeArrowheads="1"/>
          </p:cNvSpPr>
          <p:nvPr/>
        </p:nvSpPr>
        <p:spPr bwMode="auto">
          <a:xfrm>
            <a:off x="8557846" y="4183768"/>
            <a:ext cx="3247292" cy="366712"/>
          </a:xfrm>
          <a:prstGeom prst="rect">
            <a:avLst/>
          </a:prstGeom>
          <a:noFill/>
          <a:ln w="9525">
            <a:noFill/>
            <a:miter lim="800000"/>
          </a:ln>
        </p:spPr>
        <p:txBody>
          <a:bodyPr wrap="square">
            <a:spAutoFit/>
          </a:bodyPr>
          <a:lstStyle/>
          <a:p>
            <a:pPr algn="ctr" eaLnBrk="0" hangingPunct="0">
              <a:buFont typeface="Arial" panose="020B0604020202020204" pitchFamily="34" charset="0"/>
              <a:buNone/>
            </a:pPr>
            <a:r>
              <a:rPr lang="zh-CN" altLang="en-US" b="1" dirty="0">
                <a:solidFill>
                  <a:srgbClr val="FF0000"/>
                </a:solidFill>
                <a:latin typeface="微软雅黑" panose="020B0503020204020204" charset="-122"/>
                <a:ea typeface="微软雅黑" panose="020B0503020204020204" charset="-122"/>
              </a:rPr>
              <a:t>江南大学图书馆与档案馆</a:t>
            </a:r>
          </a:p>
        </p:txBody>
      </p:sp>
      <p:pic>
        <p:nvPicPr>
          <p:cNvPr id="32" name="图片 31" descr="图书馆logo-横版-2018.9.7-01"/>
          <p:cNvPicPr>
            <a:picLocks noChangeAspect="1"/>
          </p:cNvPicPr>
          <p:nvPr/>
        </p:nvPicPr>
        <p:blipFill>
          <a:blip r:embed="rId7" cstate="print"/>
          <a:stretch>
            <a:fillRect/>
          </a:stretch>
        </p:blipFill>
        <p:spPr>
          <a:xfrm>
            <a:off x="9380971" y="0"/>
            <a:ext cx="2394585" cy="787400"/>
          </a:xfrm>
          <a:prstGeom prst="rect">
            <a:avLst/>
          </a:prstGeom>
        </p:spPr>
      </p:pic>
      <p:sp>
        <p:nvSpPr>
          <p:cNvPr id="30" name="TextBox 3"/>
          <p:cNvSpPr txBox="1">
            <a:spLocks noChangeArrowheads="1"/>
          </p:cNvSpPr>
          <p:nvPr/>
        </p:nvSpPr>
        <p:spPr bwMode="auto">
          <a:xfrm>
            <a:off x="858484" y="419983"/>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   </a:t>
            </a:r>
            <a:r>
              <a:rPr lang="zh-CN" altLang="en-US" sz="3600" b="1" dirty="0">
                <a:solidFill>
                  <a:srgbClr val="002060"/>
                </a:solidFill>
                <a:latin typeface="微软雅黑" panose="020B0503020204020204" charset="-122"/>
                <a:ea typeface="微软雅黑" panose="020B0503020204020204" charset="-122"/>
              </a:rPr>
              <a:t>江南大学图书馆的前世今生</a:t>
            </a:r>
          </a:p>
        </p:txBody>
      </p:sp>
      <p:sp>
        <p:nvSpPr>
          <p:cNvPr id="31" name="圆角矩形 115"/>
          <p:cNvSpPr/>
          <p:nvPr/>
        </p:nvSpPr>
        <p:spPr>
          <a:xfrm>
            <a:off x="896237" y="1023192"/>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6" name="图片 8"/>
          <p:cNvPicPr>
            <a:picLocks noChangeAspect="1"/>
          </p:cNvPicPr>
          <p:nvPr/>
        </p:nvPicPr>
        <p:blipFill>
          <a:blip r:embed="rId8" cstate="print"/>
          <a:srcRect l="4343" r="5211"/>
          <a:stretch>
            <a:fillRect/>
          </a:stretch>
        </p:blipFill>
        <p:spPr>
          <a:xfrm>
            <a:off x="8051470" y="967747"/>
            <a:ext cx="4140530" cy="3187402"/>
          </a:xfrm>
          <a:prstGeom prst="rect">
            <a:avLst/>
          </a:prstGeom>
          <a:noFill/>
          <a:ln w="9525">
            <a:noFill/>
          </a:ln>
        </p:spPr>
      </p:pic>
      <p:sp>
        <p:nvSpPr>
          <p:cNvPr id="17" name="MH_Number_1"/>
          <p:cNvSpPr/>
          <p:nvPr>
            <p:custDataLst>
              <p:tags r:id="rId1"/>
            </p:custDataLst>
          </p:nvPr>
        </p:nvSpPr>
        <p:spPr>
          <a:xfrm>
            <a:off x="878775" y="498765"/>
            <a:ext cx="415636" cy="40376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1</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6" name="矩形 25"/>
          <p:cNvSpPr/>
          <p:nvPr/>
        </p:nvSpPr>
        <p:spPr>
          <a:xfrm>
            <a:off x="674509" y="1328282"/>
            <a:ext cx="7247181" cy="3539430"/>
          </a:xfrm>
          <a:prstGeom prst="rect">
            <a:avLst/>
          </a:prstGeom>
        </p:spPr>
        <p:txBody>
          <a:bodyPr wrap="square">
            <a:spAutoFit/>
          </a:bodyPr>
          <a:lstStyle/>
          <a:p>
            <a:pPr>
              <a:buClr>
                <a:srgbClr val="C00000"/>
              </a:buClr>
              <a:buFont typeface="Wingdings" panose="05000000000000000000" pitchFamily="2" charset="2"/>
              <a:buChar char="p"/>
            </a:pPr>
            <a:r>
              <a:rPr lang="zh-CN" altLang="en-US" sz="2800" spc="-100" dirty="0">
                <a:latin typeface="微软雅黑" panose="020B0503020204020204" charset="-122"/>
                <a:ea typeface="微软雅黑" panose="020B0503020204020204" charset="-122"/>
                <a:cs typeface="Times New Roman" panose="02020603050405020304" pitchFamily="18" charset="0"/>
              </a:rPr>
              <a:t> 2001年，无锡轻工大学图书馆、江南学院 </a:t>
            </a:r>
            <a:endParaRPr lang="en-US" altLang="zh-CN" sz="2800" spc="-100" dirty="0">
              <a:latin typeface="微软雅黑" panose="020B0503020204020204" charset="-122"/>
              <a:ea typeface="微软雅黑" panose="020B0503020204020204" charset="-122"/>
              <a:cs typeface="Times New Roman" panose="02020603050405020304" pitchFamily="18" charset="0"/>
            </a:endParaRPr>
          </a:p>
          <a:p>
            <a:pPr>
              <a:buClr>
                <a:srgbClr val="C00000"/>
              </a:buClr>
            </a:pPr>
            <a:r>
              <a:rPr lang="en-US" altLang="zh-CN" sz="2800" spc="-100" dirty="0">
                <a:latin typeface="微软雅黑" panose="020B0503020204020204" charset="-122"/>
                <a:ea typeface="微软雅黑" panose="020B0503020204020204" charset="-122"/>
                <a:cs typeface="Times New Roman" panose="02020603050405020304" pitchFamily="18" charset="0"/>
              </a:rPr>
              <a:t>    </a:t>
            </a:r>
            <a:r>
              <a:rPr lang="zh-CN" altLang="en-US" sz="2800" spc="-100" dirty="0">
                <a:latin typeface="微软雅黑" panose="020B0503020204020204" charset="-122"/>
                <a:ea typeface="微软雅黑" panose="020B0503020204020204" charset="-122"/>
                <a:cs typeface="Times New Roman" panose="02020603050405020304" pitchFamily="18" charset="0"/>
              </a:rPr>
              <a:t>图书馆、无锡教育学院图书馆合并组建新江</a:t>
            </a:r>
            <a:endParaRPr lang="en-US" altLang="zh-CN" sz="2800" spc="-100" dirty="0">
              <a:latin typeface="微软雅黑" panose="020B0503020204020204" charset="-122"/>
              <a:ea typeface="微软雅黑" panose="020B0503020204020204" charset="-122"/>
              <a:cs typeface="Times New Roman" panose="02020603050405020304" pitchFamily="18" charset="0"/>
            </a:endParaRPr>
          </a:p>
          <a:p>
            <a:pPr>
              <a:buClr>
                <a:srgbClr val="C00000"/>
              </a:buClr>
            </a:pPr>
            <a:r>
              <a:rPr lang="zh-CN" altLang="en-US" sz="2800" spc="-100" dirty="0">
                <a:latin typeface="微软雅黑" panose="020B0503020204020204" charset="-122"/>
                <a:ea typeface="微软雅黑" panose="020B0503020204020204" charset="-122"/>
                <a:cs typeface="Times New Roman" panose="02020603050405020304" pitchFamily="18" charset="0"/>
              </a:rPr>
              <a:t>    南大学图书馆，东华大学无锡校区图书馆于</a:t>
            </a:r>
            <a:endParaRPr lang="en-US" altLang="zh-CN" sz="2800" spc="-100" dirty="0">
              <a:latin typeface="微软雅黑" panose="020B0503020204020204" charset="-122"/>
              <a:ea typeface="微软雅黑" panose="020B0503020204020204" charset="-122"/>
              <a:cs typeface="Times New Roman" panose="02020603050405020304" pitchFamily="18" charset="0"/>
            </a:endParaRPr>
          </a:p>
          <a:p>
            <a:pPr>
              <a:buClr>
                <a:srgbClr val="C00000"/>
              </a:buClr>
            </a:pPr>
            <a:r>
              <a:rPr lang="en-US" altLang="zh-CN" sz="2800" spc="-100" dirty="0">
                <a:latin typeface="微软雅黑" panose="020B0503020204020204" charset="-122"/>
                <a:ea typeface="微软雅黑" panose="020B0503020204020204" charset="-122"/>
                <a:cs typeface="Times New Roman" panose="02020603050405020304" pitchFamily="18" charset="0"/>
              </a:rPr>
              <a:t>    2003</a:t>
            </a:r>
            <a:r>
              <a:rPr lang="zh-CN" altLang="en-US" sz="2800" spc="-100" dirty="0">
                <a:latin typeface="微软雅黑" panose="020B0503020204020204" charset="-122"/>
                <a:ea typeface="微软雅黑" panose="020B0503020204020204" charset="-122"/>
                <a:cs typeface="Times New Roman" panose="02020603050405020304" pitchFamily="18" charset="0"/>
              </a:rPr>
              <a:t>年并入。</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新馆大楼于2007年10月27日落成启用。</a:t>
            </a:r>
            <a:r>
              <a:rPr lang="zh-CN" altLang="en-US" sz="2800" spc="-100" dirty="0">
                <a:latin typeface="微软雅黑" panose="020B0503020204020204" charset="-122"/>
                <a:ea typeface="微软雅黑" panose="020B0503020204020204" charset="-122"/>
                <a:cs typeface="Times New Roman" panose="02020603050405020304" pitchFamily="18" charset="0"/>
              </a:rPr>
              <a:t> 2009年，档案馆与图书馆合署办公。</a:t>
            </a:r>
            <a:endParaRPr lang="en-US" altLang="zh-CN" sz="2800" spc="-100" dirty="0">
              <a:latin typeface="微软雅黑" panose="020B0503020204020204" charset="-122"/>
              <a:ea typeface="微软雅黑" panose="020B0503020204020204" charset="-122"/>
              <a:cs typeface="Times New Roman" panose="02020603050405020304" pitchFamily="18" charset="0"/>
            </a:endParaRPr>
          </a:p>
          <a:p>
            <a:pPr>
              <a:buClr>
                <a:srgbClr val="C00000"/>
              </a:buClr>
              <a:buFont typeface="Wingdings" panose="05000000000000000000" pitchFamily="2" charset="2"/>
              <a:buChar char="p"/>
            </a:pPr>
            <a:r>
              <a:rPr lang="zh-CN" altLang="en-US" sz="2800" spc="-100" dirty="0">
                <a:latin typeface="微软雅黑" panose="020B0503020204020204" charset="-122"/>
                <a:ea typeface="微软雅黑" panose="020B0503020204020204" charset="-122"/>
                <a:cs typeface="Times New Roman" panose="02020603050405020304" pitchFamily="18" charset="0"/>
              </a:rPr>
              <a:t> </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20</a:t>
            </a:r>
            <a:r>
              <a:rPr lang="en-US" altLang="zh-CN" sz="2800" spc="-100" dirty="0">
                <a:solidFill>
                  <a:srgbClr val="FF0000"/>
                </a:solidFill>
                <a:latin typeface="微软雅黑" panose="020B0503020204020204" charset="-122"/>
                <a:ea typeface="微软雅黑" panose="020B0503020204020204" charset="-122"/>
                <a:cs typeface="Times New Roman" panose="02020603050405020304" pitchFamily="18" charset="0"/>
              </a:rPr>
              <a:t>24</a:t>
            </a:r>
            <a:r>
              <a:rPr lang="zh-CN" altLang="en-US" sz="2800" spc="-100" dirty="0">
                <a:solidFill>
                  <a:srgbClr val="FF0000"/>
                </a:solidFill>
                <a:latin typeface="微软雅黑" panose="020B0503020204020204" charset="-122"/>
                <a:ea typeface="微软雅黑" panose="020B0503020204020204" charset="-122"/>
                <a:cs typeface="Times New Roman" panose="02020603050405020304" pitchFamily="18" charset="0"/>
              </a:rPr>
              <a:t>年，霞客湾校区图书馆落成启用。</a:t>
            </a:r>
            <a:endParaRPr lang="en-US" altLang="zh-CN" sz="2800" spc="-100" dirty="0">
              <a:solidFill>
                <a:srgbClr val="FF0000"/>
              </a:solidFill>
              <a:latin typeface="微软雅黑" panose="020B0503020204020204" charset="-122"/>
              <a:ea typeface="微软雅黑" panose="020B0503020204020204" charset="-122"/>
              <a:cs typeface="Times New Roman" panose="02020603050405020304" pitchFamily="18" charset="0"/>
            </a:endParaRPr>
          </a:p>
          <a:p>
            <a:pPr>
              <a:buClr>
                <a:srgbClr val="C00000"/>
              </a:buClr>
              <a:buFont typeface="Wingdings" panose="05000000000000000000" pitchFamily="2" charset="2"/>
              <a:buChar char="p"/>
            </a:pPr>
            <a:r>
              <a:rPr lang="zh-CN" altLang="en-US" sz="2800" dirty="0"/>
              <a:t>宜兴东氿校区图书馆待建。</a:t>
            </a:r>
          </a:p>
          <a:p>
            <a:pPr>
              <a:buClr>
                <a:srgbClr val="C00000"/>
              </a:buClr>
              <a:buFont typeface="Wingdings" panose="05000000000000000000" pitchFamily="2" charset="2"/>
              <a:buChar char="p"/>
            </a:pPr>
            <a:endParaRPr lang="zh-CN" altLang="en-US" sz="2800" dirty="0"/>
          </a:p>
        </p:txBody>
      </p:sp>
      <p:pic>
        <p:nvPicPr>
          <p:cNvPr id="1026" name="Picture 2" descr="图片"/>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4714" y="4579113"/>
            <a:ext cx="1838335" cy="12289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800" b="0" i="0" u="none" strike="noStrike" cap="none" normalizeH="0" baseline="0">
                <a:ln>
                  <a:noFill/>
                </a:ln>
                <a:solidFill>
                  <a:schemeClr val="tx1"/>
                </a:solidFill>
                <a:effectLst/>
                <a:latin typeface="Arial" panose="020B0604020202020204" pitchFamily="34" charset="0"/>
              </a:rPr>
              <a:t>霞客湾校区图书馆</a:t>
            </a:r>
          </a:p>
        </p:txBody>
      </p:sp>
      <p:sp>
        <p:nvSpPr>
          <p:cNvPr id="28" name="文本框 27"/>
          <p:cNvSpPr txBox="1"/>
          <p:nvPr/>
        </p:nvSpPr>
        <p:spPr>
          <a:xfrm>
            <a:off x="9398179" y="5908711"/>
            <a:ext cx="1601604" cy="276999"/>
          </a:xfrm>
          <a:prstGeom prst="rect">
            <a:avLst/>
          </a:prstGeom>
          <a:noFill/>
        </p:spPr>
        <p:txBody>
          <a:bodyPr wrap="square">
            <a:spAutoFit/>
          </a:bodyPr>
          <a:lstStyle/>
          <a:p>
            <a:r>
              <a:rPr lang="zh-CN" altLang="en-US" sz="1200" b="1" dirty="0">
                <a:solidFill>
                  <a:srgbClr val="FF0000"/>
                </a:solidFill>
                <a:latin typeface="微软雅黑" panose="020B0503020204020204" charset="-122"/>
                <a:ea typeface="微软雅黑" panose="020B0503020204020204" charset="-122"/>
              </a:rPr>
              <a:t>霞客湾校区图书馆</a:t>
            </a: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94823" y="306949"/>
            <a:ext cx="10972800" cy="932303"/>
          </a:xfrm>
        </p:spPr>
        <p:txBody>
          <a:bodyPr>
            <a:normAutofit fontScale="90000"/>
          </a:bodyPr>
          <a:lstStyle/>
          <a:p>
            <a:pPr>
              <a:buClr>
                <a:srgbClr val="C00000"/>
              </a:buClr>
              <a:buFont typeface="Wingdings" panose="05000000000000000000" pitchFamily="2" charset="2"/>
              <a:buChar char="u"/>
            </a:pPr>
            <a:r>
              <a:rPr lang="zh-CN" altLang="en-US" sz="3600" b="1" dirty="0">
                <a:solidFill>
                  <a:srgbClr val="002060"/>
                </a:solidFill>
                <a:latin typeface="微软雅黑" panose="020B0503020204020204" charset="-122"/>
                <a:ea typeface="微软雅黑" panose="020B0503020204020204" charset="-122"/>
              </a:rPr>
              <a:t>需要的书在图书馆借不到怎么办？</a:t>
            </a:r>
            <a:br>
              <a:rPr lang="en-US" altLang="zh-CN" sz="3200" b="1" dirty="0">
                <a:solidFill>
                  <a:srgbClr val="002060"/>
                </a:solidFill>
                <a:latin typeface="微软雅黑" panose="020B0503020204020204" charset="-122"/>
                <a:ea typeface="微软雅黑" panose="020B0503020204020204" charset="-122"/>
              </a:rPr>
            </a:br>
            <a:r>
              <a:rPr lang="en-US" altLang="zh-CN" sz="3200" b="1" dirty="0">
                <a:solidFill>
                  <a:srgbClr val="C00000"/>
                </a:solidFill>
                <a:latin typeface="微软雅黑" panose="020B0503020204020204" charset="-122"/>
                <a:ea typeface="微软雅黑" panose="020B0503020204020204" charset="-122"/>
              </a:rPr>
              <a:t>                                             --</a:t>
            </a:r>
            <a:r>
              <a:rPr lang="zh-CN" altLang="en-US" sz="3200" b="1" dirty="0">
                <a:solidFill>
                  <a:srgbClr val="C00000"/>
                </a:solidFill>
                <a:latin typeface="微软雅黑" panose="020B0503020204020204" charset="-122"/>
                <a:ea typeface="微软雅黑" panose="020B0503020204020204" charset="-122"/>
              </a:rPr>
              <a:t>利用电子图书数据库</a:t>
            </a:r>
            <a:endParaRPr lang="zh-CN" altLang="en-US" sz="3200" b="1" dirty="0">
              <a:solidFill>
                <a:srgbClr val="002060"/>
              </a:solidFill>
              <a:latin typeface="微软雅黑" panose="020B0503020204020204" charset="-122"/>
              <a:ea typeface="微软雅黑" panose="020B0503020204020204" charset="-122"/>
            </a:endParaRPr>
          </a:p>
        </p:txBody>
      </p:sp>
      <p:pic>
        <p:nvPicPr>
          <p:cNvPr id="19" name="图片 18" descr="图书馆logo-横版-2018.9.7-01"/>
          <p:cNvPicPr>
            <a:picLocks noChangeAspect="1"/>
          </p:cNvPicPr>
          <p:nvPr/>
        </p:nvPicPr>
        <p:blipFill>
          <a:blip r:embed="rId3" cstate="print"/>
          <a:stretch>
            <a:fillRect/>
          </a:stretch>
        </p:blipFill>
        <p:spPr>
          <a:xfrm>
            <a:off x="9001844" y="336885"/>
            <a:ext cx="2504355" cy="823495"/>
          </a:xfrm>
          <a:prstGeom prst="rect">
            <a:avLst/>
          </a:prstGeom>
        </p:spPr>
      </p:pic>
      <p:sp>
        <p:nvSpPr>
          <p:cNvPr id="14" name="内容占位符 13"/>
          <p:cNvSpPr>
            <a:spLocks noGrp="1"/>
          </p:cNvSpPr>
          <p:nvPr>
            <p:ph idx="1"/>
          </p:nvPr>
        </p:nvSpPr>
        <p:spPr>
          <a:xfrm>
            <a:off x="790074" y="1491916"/>
            <a:ext cx="10515600" cy="4596063"/>
          </a:xfrm>
        </p:spPr>
        <p:txBody>
          <a:bodyPr>
            <a:normAutofit lnSpcReduction="10000"/>
          </a:bodyPr>
          <a:lstStyle/>
          <a:p>
            <a:pPr>
              <a:buNone/>
            </a:pPr>
            <a:r>
              <a:rPr lang="zh-CN" altLang="en-US" dirty="0">
                <a:solidFill>
                  <a:srgbClr val="002060"/>
                </a:solidFill>
                <a:latin typeface="微软雅黑" panose="020B0503020204020204" charset="-122"/>
                <a:ea typeface="微软雅黑" panose="020B0503020204020204" charset="-122"/>
              </a:rPr>
              <a:t>想要借的书如果图书馆没有收藏或已经被借走了，可以通过以下数据库找其电子版图书</a:t>
            </a:r>
            <a:endParaRPr lang="en-US" altLang="zh-CN" dirty="0">
              <a:solidFill>
                <a:srgbClr val="002060"/>
              </a:solidFill>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江南大学馆藏电子图书</a:t>
            </a:r>
            <a:endParaRPr lang="en-US" altLang="zh-CN" dirty="0">
              <a:solidFill>
                <a:srgbClr val="C00000"/>
              </a:solidFill>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超星数字图书馆</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移动图书馆</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京东读书专业版</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solidFill>
                  <a:srgbClr val="C00000"/>
                </a:solidFill>
                <a:latin typeface="微软雅黑" panose="020B0503020204020204" charset="-122"/>
                <a:ea typeface="微软雅黑" panose="020B0503020204020204" charset="-122"/>
              </a:rPr>
              <a:t>中国共产党思想理论资源数据库</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solidFill>
                  <a:srgbClr val="7030A0"/>
                </a:solidFill>
                <a:latin typeface="微软雅黑" panose="020B0503020204020204" charset="-122"/>
                <a:ea typeface="微软雅黑" panose="020B0503020204020204" charset="-122"/>
              </a:rPr>
              <a:t>外文电子图书</a:t>
            </a:r>
            <a:r>
              <a:rPr lang="zh-CN" altLang="en-US" dirty="0">
                <a:latin typeface="微软雅黑" panose="020B0503020204020204" charset="-122"/>
                <a:ea typeface="微软雅黑" panose="020B0503020204020204" charset="-122"/>
              </a:rPr>
              <a:t>：</a:t>
            </a:r>
            <a:r>
              <a:rPr lang="en-US" altLang="zh-CN" dirty="0" err="1">
                <a:latin typeface="微软雅黑" panose="020B0503020204020204" charset="-122"/>
                <a:ea typeface="微软雅黑" panose="020B0503020204020204" charset="-122"/>
              </a:rPr>
              <a:t>ScienceDirect</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Springer LINK</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Wiley Blackwell</a:t>
            </a:r>
            <a:r>
              <a:rPr lang="zh-CN" altLang="en-US" dirty="0">
                <a:latin typeface="微软雅黑" panose="020B0503020204020204" charset="-122"/>
                <a:ea typeface="微软雅黑" panose="020B0503020204020204" charset="-122"/>
              </a:rPr>
              <a:t>、</a:t>
            </a:r>
            <a:r>
              <a:rPr lang="en-US" altLang="zh-CN" dirty="0" err="1">
                <a:solidFill>
                  <a:schemeClr val="tx1"/>
                </a:solidFill>
                <a:latin typeface="微软雅黑" panose="020B0503020204020204" charset="-122"/>
                <a:ea typeface="微软雅黑" panose="020B0503020204020204" charset="-122"/>
              </a:rPr>
              <a:t>Taylor&amp;Francis</a:t>
            </a:r>
            <a:r>
              <a:rPr lang="zh-CN" altLang="en-US" dirty="0">
                <a:solidFill>
                  <a:schemeClr val="tx1"/>
                </a:solidFill>
                <a:latin typeface="微软雅黑" panose="020B0503020204020204" charset="-122"/>
                <a:ea typeface="微软雅黑" panose="020B0503020204020204" charset="-122"/>
              </a:rPr>
              <a:t>（</a:t>
            </a:r>
            <a:r>
              <a:rPr lang="en-US" altLang="zh-CN" dirty="0">
                <a:solidFill>
                  <a:schemeClr val="tx1"/>
                </a:solidFill>
                <a:latin typeface="微软雅黑" panose="020B0503020204020204" charset="-122"/>
                <a:ea typeface="微软雅黑" panose="020B0503020204020204" charset="-122"/>
              </a:rPr>
              <a:t>CRC</a:t>
            </a:r>
            <a:r>
              <a:rPr lang="zh-CN" altLang="en-US" dirty="0">
                <a:solidFill>
                  <a:schemeClr val="tx1"/>
                </a:solidFill>
                <a:latin typeface="微软雅黑" panose="020B0503020204020204" charset="-122"/>
                <a:ea typeface="微软雅黑" panose="020B0503020204020204" charset="-122"/>
              </a:rPr>
              <a:t>）</a:t>
            </a:r>
            <a:r>
              <a:rPr lang="zh-CN" altLang="en-US" dirty="0">
                <a:solidFill>
                  <a:srgbClr val="002060"/>
                </a:solidFill>
                <a:latin typeface="微软雅黑" panose="020B0503020204020204" charset="-122"/>
                <a:ea typeface="微软雅黑" panose="020B0503020204020204" charset="-122"/>
              </a:rPr>
              <a:t>、</a:t>
            </a:r>
            <a:r>
              <a:rPr lang="en-US" altLang="zh-CN" dirty="0">
                <a:solidFill>
                  <a:srgbClr val="002060"/>
                </a:solidFill>
                <a:latin typeface="微软雅黑" panose="020B0503020204020204" charset="-122"/>
                <a:ea typeface="微软雅黑" panose="020B0503020204020204" charset="-122"/>
              </a:rPr>
              <a:t>EBC</a:t>
            </a:r>
            <a:r>
              <a:rPr lang="zh-CN" altLang="en-US" dirty="0">
                <a:solidFill>
                  <a:srgbClr val="002060"/>
                </a:solidFill>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享阅读外文电子书资源库等电子图书数据库。</a:t>
            </a:r>
            <a:endParaRPr lang="zh-CN" altLang="en-US" dirty="0"/>
          </a:p>
        </p:txBody>
      </p:sp>
      <p:sp>
        <p:nvSpPr>
          <p:cNvPr id="7" name="圆角矩形 115"/>
          <p:cNvSpPr/>
          <p:nvPr/>
        </p:nvSpPr>
        <p:spPr>
          <a:xfrm>
            <a:off x="790074" y="1239252"/>
            <a:ext cx="82893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Grp="1" noChangeArrowheads="1"/>
          </p:cNvSpPr>
          <p:nvPr>
            <p:ph type="title"/>
          </p:nvPr>
        </p:nvSpPr>
        <p:spPr>
          <a:xfrm>
            <a:off x="381741" y="363501"/>
            <a:ext cx="11810259" cy="1008063"/>
          </a:xfrm>
        </p:spPr>
        <p:txBody>
          <a:bodyPr>
            <a:normAutofit/>
          </a:bodyPr>
          <a:lstStyle/>
          <a:p>
            <a:pPr eaLnBrk="1" hangingPunct="1"/>
            <a:r>
              <a:rPr lang="zh-CN" altLang="en-US" sz="3200" b="1" dirty="0">
                <a:solidFill>
                  <a:srgbClr val="C00000"/>
                </a:solidFill>
                <a:latin typeface="微软雅黑" panose="020B0503020204020204" charset="-122"/>
                <a:ea typeface="微软雅黑" panose="020B0503020204020204" charset="-122"/>
              </a:rPr>
              <a:t>江南大学图书馆馆藏电子图书入口</a:t>
            </a:r>
            <a:br>
              <a:rPr lang="en-US" altLang="zh-CN" sz="3200" dirty="0">
                <a:latin typeface="微软雅黑" panose="020B0503020204020204" charset="-122"/>
                <a:ea typeface="微软雅黑" panose="020B0503020204020204" charset="-122"/>
              </a:rPr>
            </a:br>
            <a:endParaRPr lang="en-US" altLang="zh-CN" sz="3200" b="1" dirty="0">
              <a:solidFill>
                <a:srgbClr val="002060"/>
              </a:solidFill>
              <a:ea typeface="黑体" panose="02010609060101010101" pitchFamily="49" charset="-122"/>
            </a:endParaRPr>
          </a:p>
        </p:txBody>
      </p:sp>
      <p:pic>
        <p:nvPicPr>
          <p:cNvPr id="4" name="图片 3" descr="图书馆logo-横版-2018.9.7-01"/>
          <p:cNvPicPr>
            <a:picLocks noChangeAspect="1"/>
          </p:cNvPicPr>
          <p:nvPr/>
        </p:nvPicPr>
        <p:blipFill>
          <a:blip r:embed="rId2" cstate="print"/>
          <a:stretch>
            <a:fillRect/>
          </a:stretch>
        </p:blipFill>
        <p:spPr>
          <a:xfrm>
            <a:off x="9069837" y="321512"/>
            <a:ext cx="2394585" cy="787400"/>
          </a:xfrm>
          <a:prstGeom prst="rect">
            <a:avLst/>
          </a:prstGeom>
        </p:spPr>
      </p:pic>
      <p:cxnSp>
        <p:nvCxnSpPr>
          <p:cNvPr id="5" name="直接连接符 4"/>
          <p:cNvCxnSpPr/>
          <p:nvPr/>
        </p:nvCxnSpPr>
        <p:spPr>
          <a:xfrm flipV="1">
            <a:off x="381741" y="946673"/>
            <a:ext cx="5858017" cy="1422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72254" y="1108640"/>
            <a:ext cx="10345420" cy="860425"/>
          </a:xfrm>
          <a:prstGeom prst="rect">
            <a:avLst/>
          </a:prstGeom>
        </p:spPr>
        <p:txBody>
          <a:bodyPr wrap="none">
            <a:spAutoFit/>
          </a:bodyPr>
          <a:lstStyle/>
          <a:p>
            <a:r>
              <a:rPr lang="zh-CN" altLang="en-US" sz="2500" b="1" dirty="0">
                <a:solidFill>
                  <a:srgbClr val="002060"/>
                </a:solidFill>
                <a:latin typeface="微软雅黑" panose="020B0503020204020204" charset="-122"/>
                <a:ea typeface="微软雅黑" panose="020B0503020204020204" charset="-122"/>
              </a:rPr>
              <a:t>在图书馆主页通过</a:t>
            </a:r>
            <a:r>
              <a:rPr lang="en-US" altLang="zh-CN" sz="2500" b="1" dirty="0">
                <a:solidFill>
                  <a:srgbClr val="002060"/>
                </a:solidFill>
                <a:latin typeface="微软雅黑" panose="020B0503020204020204" charset="-122"/>
                <a:ea typeface="微软雅黑" panose="020B0503020204020204" charset="-122"/>
              </a:rPr>
              <a:t>“</a:t>
            </a:r>
            <a:r>
              <a:rPr lang="zh-CN" altLang="en-US" sz="2500" b="1" dirty="0">
                <a:solidFill>
                  <a:srgbClr val="002060"/>
                </a:solidFill>
                <a:latin typeface="微软雅黑" panose="020B0503020204020204" charset="-122"/>
                <a:ea typeface="微软雅黑" panose="020B0503020204020204" charset="-122"/>
              </a:rPr>
              <a:t>文献资源</a:t>
            </a:r>
            <a:r>
              <a:rPr lang="en-US" altLang="zh-CN" sz="2500" b="1" dirty="0">
                <a:solidFill>
                  <a:srgbClr val="002060"/>
                </a:solidFill>
                <a:latin typeface="微软雅黑" panose="020B0503020204020204" charset="-122"/>
                <a:ea typeface="微软雅黑" panose="020B0503020204020204" charset="-122"/>
              </a:rPr>
              <a:t>”</a:t>
            </a:r>
            <a:r>
              <a:rPr lang="zh-CN" altLang="en-US" sz="2500" b="1" dirty="0">
                <a:solidFill>
                  <a:srgbClr val="002060"/>
                </a:solidFill>
                <a:latin typeface="微软雅黑" panose="020B0503020204020204" charset="-122"/>
                <a:ea typeface="微软雅黑" panose="020B0503020204020204" charset="-122"/>
              </a:rPr>
              <a:t>栏目进入“数据库导航</a:t>
            </a:r>
            <a:r>
              <a:rPr lang="zh-CN" altLang="en-US" sz="2500" b="1" dirty="0">
                <a:solidFill>
                  <a:srgbClr val="002060"/>
                </a:solidFill>
                <a:ea typeface="黑体" panose="02010609060101010101" pitchFamily="49" charset="-122"/>
              </a:rPr>
              <a:t>”，</a:t>
            </a:r>
            <a:r>
              <a:rPr lang="zh-CN" altLang="en-US" sz="2500" b="1" dirty="0">
                <a:solidFill>
                  <a:srgbClr val="002060"/>
                </a:solidFill>
                <a:latin typeface="微软雅黑" panose="020B0503020204020204" charset="-122"/>
                <a:ea typeface="微软雅黑" panose="020B0503020204020204" charset="-122"/>
                <a:cs typeface="微软雅黑" panose="020B0503020204020204" charset="-122"/>
              </a:rPr>
              <a:t>在数据库导航</a:t>
            </a:r>
          </a:p>
          <a:p>
            <a:r>
              <a:rPr lang="zh-CN" altLang="en-US" sz="2500" b="1" dirty="0">
                <a:solidFill>
                  <a:srgbClr val="002060"/>
                </a:solidFill>
                <a:latin typeface="微软雅黑" panose="020B0503020204020204" charset="-122"/>
                <a:ea typeface="微软雅黑" panose="020B0503020204020204" charset="-122"/>
                <a:cs typeface="微软雅黑" panose="020B0503020204020204" charset="-122"/>
              </a:rPr>
              <a:t>中选择</a:t>
            </a:r>
            <a:r>
              <a:rPr lang="en-US" altLang="zh-CN" sz="2500" b="1" dirty="0">
                <a:solidFill>
                  <a:srgbClr val="002060"/>
                </a:solidFill>
                <a:latin typeface="微软雅黑" panose="020B0503020204020204" charset="-122"/>
                <a:ea typeface="微软雅黑" panose="020B0503020204020204" charset="-122"/>
                <a:cs typeface="微软雅黑" panose="020B0503020204020204" charset="-122"/>
              </a:rPr>
              <a:t>“</a:t>
            </a:r>
            <a:r>
              <a:rPr lang="zh-CN" altLang="en-US" sz="2500" b="1" dirty="0">
                <a:solidFill>
                  <a:srgbClr val="002060"/>
                </a:solidFill>
                <a:latin typeface="微软雅黑" panose="020B0503020204020204" charset="-122"/>
                <a:ea typeface="微软雅黑" panose="020B0503020204020204" charset="-122"/>
                <a:cs typeface="微软雅黑" panose="020B0503020204020204" charset="-122"/>
              </a:rPr>
              <a:t>电子图书</a:t>
            </a:r>
            <a:r>
              <a:rPr lang="en-US" altLang="zh-CN" sz="2500" b="1" dirty="0">
                <a:solidFill>
                  <a:srgbClr val="002060"/>
                </a:solidFill>
                <a:latin typeface="微软雅黑" panose="020B0503020204020204" charset="-122"/>
                <a:ea typeface="微软雅黑" panose="020B0503020204020204" charset="-122"/>
                <a:cs typeface="微软雅黑" panose="020B0503020204020204" charset="-122"/>
              </a:rPr>
              <a:t>”</a:t>
            </a:r>
          </a:p>
        </p:txBody>
      </p:sp>
      <p:pic>
        <p:nvPicPr>
          <p:cNvPr id="102" name="图片 101"/>
          <p:cNvPicPr/>
          <p:nvPr/>
        </p:nvPicPr>
        <p:blipFill>
          <a:blip r:embed="rId3"/>
          <a:stretch>
            <a:fillRect/>
          </a:stretch>
        </p:blipFill>
        <p:spPr>
          <a:xfrm>
            <a:off x="551815" y="1969135"/>
            <a:ext cx="10622280" cy="4604385"/>
          </a:xfrm>
          <a:prstGeom prst="rect">
            <a:avLst/>
          </a:prstGeom>
          <a:noFill/>
          <a:ln w="9525">
            <a:noFill/>
          </a:ln>
        </p:spPr>
      </p:pic>
      <p:sp>
        <p:nvSpPr>
          <p:cNvPr id="6" name="矩形 5"/>
          <p:cNvSpPr/>
          <p:nvPr/>
        </p:nvSpPr>
        <p:spPr>
          <a:xfrm>
            <a:off x="6123190" y="3609731"/>
            <a:ext cx="931025" cy="390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a:xfrm>
            <a:off x="768350" y="0"/>
            <a:ext cx="10515600" cy="863600"/>
          </a:xfrm>
        </p:spPr>
        <p:txBody>
          <a:bodyPr>
            <a:normAutofit/>
          </a:bodyPr>
          <a:lstStyle/>
          <a:p>
            <a:pPr algn="l" eaLnBrk="1" hangingPunct="1"/>
            <a:r>
              <a:rPr lang="zh-CN" altLang="en-US" sz="3200" b="1" dirty="0">
                <a:solidFill>
                  <a:srgbClr val="C00000"/>
                </a:solidFill>
                <a:latin typeface="微软雅黑" panose="020B0503020204020204" charset="-122"/>
                <a:ea typeface="微软雅黑" panose="020B0503020204020204" charset="-122"/>
              </a:rPr>
              <a:t>江南大学馆藏电子图书数据库</a:t>
            </a:r>
          </a:p>
        </p:txBody>
      </p:sp>
      <p:sp>
        <p:nvSpPr>
          <p:cNvPr id="15363" name="Rectangle 3"/>
          <p:cNvSpPr>
            <a:spLocks noGrp="1" noChangeArrowheads="1"/>
          </p:cNvSpPr>
          <p:nvPr>
            <p:ph type="body" idx="1"/>
          </p:nvPr>
        </p:nvSpPr>
        <p:spPr>
          <a:xfrm>
            <a:off x="643890" y="682625"/>
            <a:ext cx="10876915" cy="5313680"/>
          </a:xfrm>
        </p:spPr>
        <p:txBody>
          <a:bodyPr>
            <a:normAutofit/>
          </a:bodyPr>
          <a:lstStyle/>
          <a:p>
            <a:pPr>
              <a:lnSpc>
                <a:spcPct val="100000"/>
              </a:lnSpc>
              <a:buClr>
                <a:srgbClr val="C00000"/>
              </a:buClr>
              <a:buFont typeface="Wingdings" panose="05000000000000000000" pitchFamily="2" charset="2"/>
              <a:buChar char="p"/>
            </a:pPr>
            <a:r>
              <a:rPr lang="zh-CN" altLang="en-US" dirty="0">
                <a:solidFill>
                  <a:srgbClr val="353535"/>
                </a:solidFill>
                <a:latin typeface="微软雅黑" panose="020B0503020204020204" charset="-122"/>
                <a:ea typeface="微软雅黑" panose="020B0503020204020204" charset="-122"/>
              </a:rPr>
              <a:t>江南大学馆藏电子图书数据库，图书馆大部分馆藏纸质图书的电子化版本。如果在馆藏查询系统中查到的图书已借出，可以在本数据库检索是否有电子化的图书。</a:t>
            </a:r>
            <a:endParaRPr lang="en-US" altLang="zh-CN" dirty="0">
              <a:solidFill>
                <a:srgbClr val="353535"/>
              </a:solidFill>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有快速检索、高级检索和分类浏览的等方式，得到结果后还可以进行二次检索。</a:t>
            </a:r>
          </a:p>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检索到的图书可在线阅读全文，也可以通过“馆藏借阅”在邮箱中获取并下载</a:t>
            </a:r>
          </a:p>
          <a:p>
            <a:endParaRPr lang="zh-CN" altLang="en-US" dirty="0">
              <a:solidFill>
                <a:srgbClr val="353535"/>
              </a:solidFill>
            </a:endParaRPr>
          </a:p>
          <a:p>
            <a:pPr eaLnBrk="1" hangingPunct="1"/>
            <a:endParaRPr lang="en-US" altLang="zh-CN" b="1" dirty="0"/>
          </a:p>
        </p:txBody>
      </p:sp>
      <p:pic>
        <p:nvPicPr>
          <p:cNvPr id="4" name="图片 3" descr="图书馆logo-横版-2018.9.7-01"/>
          <p:cNvPicPr>
            <a:picLocks noChangeAspect="1"/>
          </p:cNvPicPr>
          <p:nvPr/>
        </p:nvPicPr>
        <p:blipFill>
          <a:blip r:embed="rId2" cstate="print"/>
          <a:stretch>
            <a:fillRect/>
          </a:stretch>
        </p:blipFill>
        <p:spPr>
          <a:xfrm>
            <a:off x="9308032" y="176465"/>
            <a:ext cx="2394585" cy="787400"/>
          </a:xfrm>
          <a:prstGeom prst="rect">
            <a:avLst/>
          </a:prstGeom>
        </p:spPr>
      </p:pic>
      <p:cxnSp>
        <p:nvCxnSpPr>
          <p:cNvPr id="9" name="直接连接符 8"/>
          <p:cNvCxnSpPr/>
          <p:nvPr/>
        </p:nvCxnSpPr>
        <p:spPr>
          <a:xfrm flipV="1">
            <a:off x="914169" y="682560"/>
            <a:ext cx="5367310" cy="4217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3" name="图片 102"/>
          <p:cNvPicPr/>
          <p:nvPr/>
        </p:nvPicPr>
        <p:blipFill>
          <a:blip r:embed="rId3"/>
          <a:srcRect l="4380" t="12466" r="5510" b="6344"/>
          <a:stretch>
            <a:fillRect/>
          </a:stretch>
        </p:blipFill>
        <p:spPr>
          <a:xfrm>
            <a:off x="534035" y="4003675"/>
            <a:ext cx="10986135" cy="285432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98427" y="1221253"/>
            <a:ext cx="7855617" cy="3774696"/>
          </a:xfrm>
        </p:spPr>
        <p:txBody>
          <a:bodyPr>
            <a:normAutofit/>
          </a:bodyPr>
          <a:lstStyle/>
          <a:p>
            <a:pPr>
              <a:buClr>
                <a:srgbClr val="C0000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移动图书馆</a:t>
            </a:r>
            <a:r>
              <a:rPr lang="zh-CN" altLang="en-US" dirty="0">
                <a:solidFill>
                  <a:srgbClr val="002060"/>
                </a:solidFill>
                <a:latin typeface="微软雅黑" panose="020B0503020204020204" charset="-122"/>
                <a:ea typeface="微软雅黑" panose="020B0503020204020204" charset="-122"/>
              </a:rPr>
              <a:t>：</a:t>
            </a:r>
            <a:endParaRPr lang="en-US" altLang="zh-CN" dirty="0">
              <a:solidFill>
                <a:srgbClr val="002060"/>
              </a:solidFill>
              <a:latin typeface="微软雅黑" panose="020B0503020204020204" charset="-122"/>
              <a:ea typeface="微软雅黑" panose="020B0503020204020204" charset="-122"/>
            </a:endParaRPr>
          </a:p>
          <a:p>
            <a:pPr>
              <a:buClr>
                <a:srgbClr val="002060"/>
              </a:buClr>
              <a:buFont typeface="Wingdings" panose="05000000000000000000" pitchFamily="2" charset="2"/>
              <a:buChar char="p"/>
            </a:pPr>
            <a:r>
              <a:rPr lang="zh-CN" altLang="en-US" dirty="0">
                <a:latin typeface="微软雅黑" panose="020B0503020204020204" charset="-122"/>
                <a:ea typeface="微软雅黑" panose="020B0503020204020204" charset="-122"/>
              </a:rPr>
              <a:t>在应用市场下载“超星移动图书馆”</a:t>
            </a:r>
            <a:r>
              <a:rPr lang="en-US" altLang="zh-CN" dirty="0">
                <a:latin typeface="微软雅黑" panose="020B0503020204020204" charset="-122"/>
                <a:ea typeface="微软雅黑" panose="020B0503020204020204" charset="-122"/>
              </a:rPr>
              <a:t>APP        </a:t>
            </a:r>
            <a:r>
              <a:rPr lang="zh-CN" altLang="en-US" dirty="0">
                <a:latin typeface="微软雅黑" panose="020B0503020204020204" charset="-122"/>
                <a:ea typeface="微软雅黑" panose="020B0503020204020204" charset="-122"/>
              </a:rPr>
              <a:t>或超星“学习通”      登录移动图书馆</a:t>
            </a:r>
            <a:endParaRPr lang="en-US" altLang="zh-CN" dirty="0">
              <a:latin typeface="微软雅黑" panose="020B0503020204020204" charset="-122"/>
              <a:ea typeface="微软雅黑" panose="020B0503020204020204" charset="-122"/>
            </a:endParaRPr>
          </a:p>
          <a:p>
            <a:pPr>
              <a:buClr>
                <a:schemeClr val="accent5">
                  <a:lumMod val="50000"/>
                </a:schemeClr>
              </a:buClr>
              <a:buFont typeface="Wingdings" panose="05000000000000000000" pitchFamily="2" charset="2"/>
              <a:buChar char="p"/>
            </a:pPr>
            <a:r>
              <a:rPr lang="zh-CN" altLang="en-US" dirty="0">
                <a:latin typeface="微软雅黑" panose="020B0503020204020204" charset="-122"/>
                <a:ea typeface="微软雅黑" panose="020B0503020204020204" charset="-122"/>
              </a:rPr>
              <a:t>移动图书馆包含的内容有：移动图书的检索和阅读、新生入馆教育及考试、名师讲坛、馆长荐书品读经典、移动版报纸和期刊的阅读、馆藏查询、借阅记录、学术资源的检索等</a:t>
            </a:r>
            <a:endParaRPr lang="en-US" altLang="zh-CN" dirty="0">
              <a:latin typeface="微软雅黑" panose="020B0503020204020204" charset="-122"/>
              <a:ea typeface="微软雅黑" panose="020B0503020204020204" charset="-122"/>
            </a:endParaRPr>
          </a:p>
          <a:p>
            <a:pPr>
              <a:buClr>
                <a:schemeClr val="accent5">
                  <a:lumMod val="50000"/>
                </a:schemeClr>
              </a:buClr>
              <a:buFont typeface="Wingdings" panose="05000000000000000000" pitchFamily="2" charset="2"/>
              <a:buChar char="p"/>
            </a:pPr>
            <a:r>
              <a:rPr lang="zh-CN" altLang="en-US" dirty="0">
                <a:latin typeface="微软雅黑" panose="020B0503020204020204" charset="-122"/>
                <a:ea typeface="微软雅黑" panose="020B0503020204020204" charset="-122"/>
              </a:rPr>
              <a:t>可在手机或</a:t>
            </a:r>
            <a:r>
              <a:rPr lang="en-US" altLang="zh-CN" dirty="0" err="1">
                <a:latin typeface="微软雅黑" panose="020B0503020204020204" charset="-122"/>
                <a:ea typeface="微软雅黑" panose="020B0503020204020204" charset="-122"/>
              </a:rPr>
              <a:t>Ipad</a:t>
            </a:r>
            <a:r>
              <a:rPr lang="zh-CN" altLang="en-US" dirty="0">
                <a:latin typeface="微软雅黑" panose="020B0503020204020204" charset="-122"/>
                <a:ea typeface="微软雅黑" panose="020B0503020204020204" charset="-122"/>
              </a:rPr>
              <a:t>上下载或阅读感兴趣的图书</a:t>
            </a:r>
            <a:endParaRPr lang="en-US" altLang="zh-CN" dirty="0">
              <a:latin typeface="微软雅黑" panose="020B0503020204020204" charset="-122"/>
              <a:ea typeface="微软雅黑" panose="020B0503020204020204" charset="-122"/>
            </a:endParaRPr>
          </a:p>
          <a:p>
            <a:pPr>
              <a:buClr>
                <a:schemeClr val="accent5">
                  <a:lumMod val="50000"/>
                </a:schemeClr>
              </a:buClr>
              <a:buFont typeface="Wingdings" panose="05000000000000000000" pitchFamily="2" charset="2"/>
              <a:buChar char="p"/>
            </a:pPr>
            <a:endParaRPr lang="en-US" altLang="zh-CN" dirty="0">
              <a:latin typeface="微软雅黑" panose="020B0503020204020204" charset="-122"/>
              <a:ea typeface="微软雅黑" panose="020B0503020204020204" charset="-122"/>
            </a:endParaRPr>
          </a:p>
          <a:p>
            <a:pPr>
              <a:buFont typeface="Wingdings" panose="05000000000000000000" pitchFamily="2" charset="2"/>
              <a:buChar char="Ø"/>
            </a:pPr>
            <a:endParaRPr lang="zh-CN" altLang="en-US" b="1" dirty="0">
              <a:solidFill>
                <a:srgbClr val="C00000"/>
              </a:solidFill>
              <a:latin typeface="微软雅黑" panose="020B0503020204020204" charset="-122"/>
              <a:ea typeface="微软雅黑" panose="020B0503020204020204" charset="-122"/>
            </a:endParaRPr>
          </a:p>
        </p:txBody>
      </p:sp>
      <p:sp>
        <p:nvSpPr>
          <p:cNvPr id="4" name="标题 1"/>
          <p:cNvSpPr txBox="1"/>
          <p:nvPr/>
        </p:nvSpPr>
        <p:spPr>
          <a:xfrm>
            <a:off x="496214" y="2348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移动图书馆及</a:t>
            </a:r>
            <a:r>
              <a:rPr lang="zh-CN" altLang="en-US" sz="3200" b="1" dirty="0">
                <a:solidFill>
                  <a:srgbClr val="002060"/>
                </a:solidFill>
                <a:latin typeface="微软雅黑" panose="020B0503020204020204" charset="-122"/>
                <a:ea typeface="微软雅黑" panose="020B0503020204020204" charset="-122"/>
                <a:cs typeface="Times New Roman" panose="02020603050405020304" pitchFamily="18" charset="0"/>
              </a:rPr>
              <a:t>歌德电子书借阅机</a:t>
            </a:r>
            <a:endParaRPr lang="zh-CN" altLang="en-US" sz="3200" b="1" dirty="0">
              <a:solidFill>
                <a:srgbClr val="002060"/>
              </a:solidFill>
              <a:latin typeface="微软雅黑" panose="020B0503020204020204" charset="-122"/>
              <a:ea typeface="微软雅黑" panose="020B0503020204020204" charset="-122"/>
            </a:endParaRPr>
          </a:p>
        </p:txBody>
      </p:sp>
      <p:pic>
        <p:nvPicPr>
          <p:cNvPr id="6" name="图片 5" descr="图书馆logo-横版-2018.9.7-01"/>
          <p:cNvPicPr>
            <a:picLocks noChangeAspect="1"/>
          </p:cNvPicPr>
          <p:nvPr/>
        </p:nvPicPr>
        <p:blipFill>
          <a:blip r:embed="rId2" cstate="print"/>
          <a:stretch>
            <a:fillRect/>
          </a:stretch>
        </p:blipFill>
        <p:spPr>
          <a:xfrm>
            <a:off x="9249161" y="238471"/>
            <a:ext cx="2394585" cy="787400"/>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24563" t="3620" r="18195" b="46407"/>
          <a:stretch>
            <a:fillRect/>
          </a:stretch>
        </p:blipFill>
        <p:spPr>
          <a:xfrm>
            <a:off x="7523773" y="1742109"/>
            <a:ext cx="433812" cy="381953"/>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4493" b="5797"/>
          <a:stretch>
            <a:fillRect/>
          </a:stretch>
        </p:blipFill>
        <p:spPr>
          <a:xfrm>
            <a:off x="8689574" y="1120288"/>
            <a:ext cx="2800958" cy="524927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57847" t="33775" b="25726"/>
          <a:stretch>
            <a:fillRect/>
          </a:stretch>
        </p:blipFill>
        <p:spPr>
          <a:xfrm>
            <a:off x="3650973" y="2124173"/>
            <a:ext cx="463186" cy="445006"/>
          </a:xfrm>
          <a:prstGeom prst="rect">
            <a:avLst/>
          </a:prstGeom>
        </p:spPr>
      </p:pic>
      <p:sp>
        <p:nvSpPr>
          <p:cNvPr id="14" name="文本框 13"/>
          <p:cNvSpPr txBox="1"/>
          <p:nvPr/>
        </p:nvSpPr>
        <p:spPr>
          <a:xfrm>
            <a:off x="8919911" y="6463454"/>
            <a:ext cx="2723823" cy="369332"/>
          </a:xfrm>
          <a:prstGeom prst="rect">
            <a:avLst/>
          </a:prstGeom>
          <a:solidFill>
            <a:srgbClr val="C00000"/>
          </a:solidFill>
        </p:spPr>
        <p:txBody>
          <a:bodyPr wrap="none" rtlCol="0">
            <a:spAutoFit/>
          </a:bodyPr>
          <a:lstStyle/>
          <a:p>
            <a:r>
              <a:rPr lang="zh-CN" altLang="en-US" dirty="0">
                <a:solidFill>
                  <a:schemeClr val="bg1"/>
                </a:solidFill>
              </a:rPr>
              <a:t>超星移动书馆手机主页面</a:t>
            </a:r>
          </a:p>
        </p:txBody>
      </p:sp>
      <p:cxnSp>
        <p:nvCxnSpPr>
          <p:cNvPr id="15" name="直接连接符 14"/>
          <p:cNvCxnSpPr/>
          <p:nvPr/>
        </p:nvCxnSpPr>
        <p:spPr>
          <a:xfrm>
            <a:off x="810383" y="1181349"/>
            <a:ext cx="5367310" cy="182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496214" y="2348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瀑布流：霞客湾校区</a:t>
            </a:r>
          </a:p>
        </p:txBody>
      </p:sp>
      <p:pic>
        <p:nvPicPr>
          <p:cNvPr id="6" name="图片 5" descr="图书馆logo-横版-2018.9.7-01"/>
          <p:cNvPicPr>
            <a:picLocks noChangeAspect="1"/>
          </p:cNvPicPr>
          <p:nvPr/>
        </p:nvPicPr>
        <p:blipFill>
          <a:blip r:embed="rId2" cstate="print"/>
          <a:stretch>
            <a:fillRect/>
          </a:stretch>
        </p:blipFill>
        <p:spPr>
          <a:xfrm>
            <a:off x="9303771" y="415636"/>
            <a:ext cx="2394585" cy="787400"/>
          </a:xfrm>
          <a:prstGeom prst="rect">
            <a:avLst/>
          </a:prstGeom>
        </p:spPr>
      </p:pic>
      <p:sp>
        <p:nvSpPr>
          <p:cNvPr id="7" name="矩形 6"/>
          <p:cNvSpPr/>
          <p:nvPr/>
        </p:nvSpPr>
        <p:spPr>
          <a:xfrm>
            <a:off x="622335" y="2354770"/>
            <a:ext cx="5298173" cy="1809726"/>
          </a:xfrm>
          <a:prstGeom prst="rect">
            <a:avLst/>
          </a:prstGeom>
        </p:spPr>
        <p:txBody>
          <a:bodyPr wrap="square">
            <a:spAutoFit/>
          </a:bodyPr>
          <a:lstStyle/>
          <a:p>
            <a:pPr marL="228600" lvl="0" indent="-228600">
              <a:lnSpc>
                <a:spcPct val="90000"/>
              </a:lnSpc>
              <a:spcBef>
                <a:spcPts val="1000"/>
              </a:spcBef>
              <a:buClr>
                <a:srgbClr val="C00000"/>
              </a:buClr>
              <a:buFont typeface="Wingdings" panose="05000000000000000000" pitchFamily="2" charset="2"/>
              <a:buChar char="p"/>
            </a:pPr>
            <a:r>
              <a:rPr lang="zh-CN" altLang="en-US" sz="2800" b="1" dirty="0">
                <a:solidFill>
                  <a:srgbClr val="C00000"/>
                </a:solidFill>
                <a:latin typeface="微软雅黑" panose="020B0503020204020204" charset="-122"/>
                <a:ea typeface="微软雅黑" panose="020B0503020204020204" charset="-122"/>
                <a:cs typeface="Times New Roman" panose="02020603050405020304" pitchFamily="18" charset="0"/>
              </a:rPr>
              <a:t>瀑布流：霞客湾校区</a:t>
            </a:r>
            <a:r>
              <a:rPr lang="zh-CN" sz="2400" dirty="0">
                <a:latin typeface="微软雅黑" panose="020B0503020204020204" charset="-122"/>
                <a:ea typeface="微软雅黑" panose="020B0503020204020204" charset="-122"/>
                <a:cs typeface="Times New Roman" panose="02020603050405020304" pitchFamily="18" charset="0"/>
              </a:rPr>
              <a:t>图书馆</a:t>
            </a:r>
            <a:r>
              <a:rPr lang="zh-CN" altLang="en-US" sz="2400" dirty="0">
                <a:latin typeface="微软雅黑" panose="020B0503020204020204" charset="-122"/>
                <a:ea typeface="微软雅黑" panose="020B0503020204020204" charset="-122"/>
                <a:cs typeface="Times New Roman" panose="02020603050405020304" pitchFamily="18" charset="0"/>
              </a:rPr>
              <a:t>三楼</a:t>
            </a:r>
            <a:r>
              <a:rPr lang="zh-CN" sz="2400" dirty="0">
                <a:latin typeface="微软雅黑" panose="020B0503020204020204" charset="-122"/>
                <a:ea typeface="微软雅黑" panose="020B0503020204020204" charset="-122"/>
                <a:cs typeface="Times New Roman" panose="02020603050405020304" pitchFamily="18" charset="0"/>
              </a:rPr>
              <a:t>设有</a:t>
            </a:r>
            <a:r>
              <a:rPr lang="zh-CN" altLang="en-US" sz="2400" dirty="0">
                <a:latin typeface="微软雅黑" panose="020B0503020204020204" charset="-122"/>
                <a:ea typeface="微软雅黑" panose="020B0503020204020204" charset="-122"/>
                <a:cs typeface="Times New Roman" panose="02020603050405020304" pitchFamily="18" charset="0"/>
              </a:rPr>
              <a:t>两台瀑布流</a:t>
            </a:r>
            <a:r>
              <a:rPr lang="zh-CN" sz="2400" dirty="0">
                <a:latin typeface="微软雅黑" panose="020B0503020204020204" charset="-122"/>
                <a:ea typeface="微软雅黑" panose="020B0503020204020204" charset="-122"/>
                <a:cs typeface="Times New Roman" panose="02020603050405020304" pitchFamily="18" charset="0"/>
              </a:rPr>
              <a:t>，读者在移动终端安装好超星移动图书馆客户端后，扫描借阅机上已选中的图书二维码，即可阅读全文。</a:t>
            </a:r>
          </a:p>
        </p:txBody>
      </p:sp>
      <p:cxnSp>
        <p:nvCxnSpPr>
          <p:cNvPr id="15" name="直接连接符 14"/>
          <p:cNvCxnSpPr/>
          <p:nvPr/>
        </p:nvCxnSpPr>
        <p:spPr>
          <a:xfrm>
            <a:off x="810383" y="1181349"/>
            <a:ext cx="5367310" cy="182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981" y="1483741"/>
            <a:ext cx="3705113" cy="49401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267879" y="231114"/>
            <a:ext cx="10972800" cy="932303"/>
          </a:xfrm>
        </p:spPr>
        <p:txBody>
          <a:bodyPr>
            <a:normAutofit fontScale="90000"/>
          </a:bodyPr>
          <a:lstStyle/>
          <a:p>
            <a:pPr>
              <a:buClr>
                <a:srgbClr val="C00000"/>
              </a:buClr>
              <a:buFont typeface="Wingdings" panose="05000000000000000000" pitchFamily="2" charset="2"/>
              <a:buChar char="u"/>
            </a:pPr>
            <a:r>
              <a:rPr lang="zh-CN" altLang="en-US" sz="3600" b="1" dirty="0">
                <a:solidFill>
                  <a:srgbClr val="002060"/>
                </a:solidFill>
                <a:latin typeface="微软雅黑" panose="020B0503020204020204" charset="-122"/>
                <a:ea typeface="微软雅黑" panose="020B0503020204020204" charset="-122"/>
              </a:rPr>
              <a:t>需要的书在图书馆借不到怎么办？</a:t>
            </a:r>
            <a:br>
              <a:rPr lang="en-US" altLang="zh-CN" sz="3200" b="1" dirty="0">
                <a:solidFill>
                  <a:srgbClr val="002060"/>
                </a:solidFill>
                <a:latin typeface="微软雅黑" panose="020B0503020204020204" charset="-122"/>
                <a:ea typeface="微软雅黑" panose="020B0503020204020204" charset="-122"/>
              </a:rPr>
            </a:br>
            <a:r>
              <a:rPr lang="en-US" altLang="zh-CN" sz="3200" b="1" dirty="0">
                <a:solidFill>
                  <a:srgbClr val="C00000"/>
                </a:solidFill>
                <a:latin typeface="微软雅黑" panose="020B0503020204020204" charset="-122"/>
                <a:ea typeface="微软雅黑" panose="020B0503020204020204" charset="-122"/>
              </a:rPr>
              <a:t>                                                  --</a:t>
            </a:r>
            <a:r>
              <a:rPr lang="zh-CN" altLang="en-US" sz="3200" b="1" dirty="0">
                <a:solidFill>
                  <a:srgbClr val="C00000"/>
                </a:solidFill>
                <a:latin typeface="微软雅黑" panose="020B0503020204020204" charset="-122"/>
                <a:ea typeface="微软雅黑" panose="020B0503020204020204" charset="-122"/>
              </a:rPr>
              <a:t>利用文献传递与馆际互借服务</a:t>
            </a:r>
            <a:endParaRPr lang="zh-CN" altLang="en-US" sz="3200" b="1" dirty="0">
              <a:solidFill>
                <a:srgbClr val="002060"/>
              </a:solidFill>
              <a:latin typeface="微软雅黑" panose="020B0503020204020204" charset="-122"/>
              <a:ea typeface="微软雅黑" panose="020B0503020204020204" charset="-122"/>
            </a:endParaRPr>
          </a:p>
        </p:txBody>
      </p:sp>
      <p:sp>
        <p:nvSpPr>
          <p:cNvPr id="8" name="矩形 7"/>
          <p:cNvSpPr/>
          <p:nvPr/>
        </p:nvSpPr>
        <p:spPr>
          <a:xfrm>
            <a:off x="518795" y="1049020"/>
            <a:ext cx="11673205" cy="1372235"/>
          </a:xfrm>
          <a:prstGeom prst="rect">
            <a:avLst/>
          </a:prstGeom>
        </p:spPr>
        <p:txBody>
          <a:bodyPr wrap="square">
            <a:noAutofit/>
          </a:bodyPr>
          <a:lstStyle/>
          <a:p>
            <a:pPr>
              <a:buClr>
                <a:srgbClr val="C00000"/>
              </a:buClr>
              <a:buFont typeface="Wingdings" panose="05000000000000000000" pitchFamily="2" charset="2"/>
              <a:buChar char="p"/>
              <a:defRPr/>
            </a:pPr>
            <a:r>
              <a:rPr lang="zh-CN" altLang="en-US" sz="2800" dirty="0">
                <a:latin typeface="微软雅黑" panose="020B0503020204020204" charset="-122"/>
                <a:ea typeface="微软雅黑" panose="020B0503020204020204" charset="-122"/>
              </a:rPr>
              <a:t>江南大学未收藏的图书及其他文献资源，可以通过北京大学等高校图书馆、国家图书馆、上海图书馆等公共图书馆的文献资源共享，利用馆际互借与文献传递系统获取（</a:t>
            </a:r>
            <a:r>
              <a:rPr lang="zh-CN" altLang="en-US" sz="2800" dirty="0">
                <a:latin typeface="微软雅黑" panose="020B0503020204020204" charset="-122"/>
                <a:ea typeface="微软雅黑" panose="020B0503020204020204" charset="-122"/>
                <a:hlinkClick r:id="rId3" action="ppaction://hlinkfile"/>
              </a:rPr>
              <a:t>https://lib.jiangnan.edu.cn/wxzy/wxcdygjhj</a:t>
            </a:r>
            <a:r>
              <a:rPr lang="en-US" altLang="zh-CN" sz="2800" dirty="0">
                <a:latin typeface="微软雅黑" panose="020B0503020204020204" charset="-122"/>
                <a:ea typeface="微软雅黑" panose="020B0503020204020204" charset="-122"/>
                <a:hlinkClick r:id="rId3" action="ppaction://hlinkfile"/>
              </a:rPr>
              <a:t> </a:t>
            </a:r>
            <a:r>
              <a:rPr lang="en-US" altLang="zh-CN" sz="2800" dirty="0">
                <a:latin typeface="微软雅黑" panose="020B0503020204020204" charset="-122"/>
                <a:ea typeface="微软雅黑" panose="020B0503020204020204" charset="-122"/>
              </a:rPr>
              <a:t> </a:t>
            </a:r>
            <a:r>
              <a:rPr lang="zh-CN" altLang="en-US" sz="2800" dirty="0">
                <a:latin typeface="微软雅黑" panose="020B0503020204020204" charset="-122"/>
                <a:ea typeface="微软雅黑" panose="020B0503020204020204" charset="-122"/>
              </a:rPr>
              <a:t>）</a:t>
            </a:r>
            <a:r>
              <a:rPr lang="en-US" altLang="zh-CN" sz="2800" dirty="0">
                <a:latin typeface="微软雅黑" panose="020B0503020204020204" charset="-122"/>
                <a:ea typeface="微软雅黑" panose="020B0503020204020204" charset="-122"/>
              </a:rPr>
              <a:t>  </a:t>
            </a:r>
          </a:p>
        </p:txBody>
      </p:sp>
      <p:pic>
        <p:nvPicPr>
          <p:cNvPr id="19" name="图片 18" descr="图书馆logo-横版-2018.9.7-01"/>
          <p:cNvPicPr>
            <a:picLocks noChangeAspect="1"/>
          </p:cNvPicPr>
          <p:nvPr/>
        </p:nvPicPr>
        <p:blipFill>
          <a:blip r:embed="rId4" cstate="print"/>
          <a:stretch>
            <a:fillRect/>
          </a:stretch>
        </p:blipFill>
        <p:spPr>
          <a:xfrm>
            <a:off x="9687645" y="0"/>
            <a:ext cx="2504355" cy="823495"/>
          </a:xfrm>
          <a:prstGeom prst="rect">
            <a:avLst/>
          </a:prstGeom>
        </p:spPr>
      </p:pic>
      <p:cxnSp>
        <p:nvCxnSpPr>
          <p:cNvPr id="11" name="直接连接符 10"/>
          <p:cNvCxnSpPr/>
          <p:nvPr/>
        </p:nvCxnSpPr>
        <p:spPr>
          <a:xfrm flipV="1">
            <a:off x="349198" y="1026748"/>
            <a:ext cx="10297112" cy="223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4392295" y="4053840"/>
            <a:ext cx="1083310" cy="2654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图片 99"/>
          <p:cNvPicPr/>
          <p:nvPr/>
        </p:nvPicPr>
        <p:blipFill>
          <a:blip r:embed="rId5"/>
          <a:stretch>
            <a:fillRect/>
          </a:stretch>
        </p:blipFill>
        <p:spPr>
          <a:xfrm>
            <a:off x="6225540" y="2646680"/>
            <a:ext cx="5966460" cy="4229100"/>
          </a:xfrm>
          <a:prstGeom prst="rect">
            <a:avLst/>
          </a:prstGeom>
          <a:noFill/>
          <a:ln w="9525">
            <a:noFill/>
          </a:ln>
        </p:spPr>
      </p:pic>
      <p:pic>
        <p:nvPicPr>
          <p:cNvPr id="7" name="内容占位符 6"/>
          <p:cNvPicPr>
            <a:picLocks noGrp="1" noChangeAspect="1"/>
          </p:cNvPicPr>
          <p:nvPr>
            <p:ph idx="1"/>
          </p:nvPr>
        </p:nvPicPr>
        <p:blipFill>
          <a:blip r:embed="rId6"/>
          <a:stretch>
            <a:fillRect/>
          </a:stretch>
        </p:blipFill>
        <p:spPr>
          <a:xfrm>
            <a:off x="267879" y="3346367"/>
            <a:ext cx="6005830" cy="194580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书馆logo-横版-2018.9.7-01"/>
          <p:cNvPicPr>
            <a:picLocks noChangeAspect="1"/>
          </p:cNvPicPr>
          <p:nvPr/>
        </p:nvPicPr>
        <p:blipFill>
          <a:blip r:embed="rId3" cstate="print"/>
          <a:stretch>
            <a:fillRect/>
          </a:stretch>
        </p:blipFill>
        <p:spPr>
          <a:xfrm>
            <a:off x="9380971" y="0"/>
            <a:ext cx="2394585" cy="787400"/>
          </a:xfrm>
          <a:prstGeom prst="rect">
            <a:avLst/>
          </a:prstGeom>
        </p:spPr>
      </p:pic>
      <p:sp>
        <p:nvSpPr>
          <p:cNvPr id="30" name="TextBox 3"/>
          <p:cNvSpPr txBox="1">
            <a:spLocks noChangeArrowheads="1"/>
          </p:cNvSpPr>
          <p:nvPr/>
        </p:nvSpPr>
        <p:spPr bwMode="auto">
          <a:xfrm>
            <a:off x="896237" y="243313"/>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   </a:t>
            </a:r>
            <a:r>
              <a:rPr lang="zh-CN" altLang="en-US" sz="3600" b="1" dirty="0">
                <a:solidFill>
                  <a:srgbClr val="002060"/>
                </a:solidFill>
                <a:latin typeface="微软雅黑" panose="020B0503020204020204" charset="-122"/>
                <a:ea typeface="微软雅黑" panose="020B0503020204020204" charset="-122"/>
              </a:rPr>
              <a:t>图书馆数据库怎么用？</a:t>
            </a:r>
          </a:p>
        </p:txBody>
      </p:sp>
      <p:sp>
        <p:nvSpPr>
          <p:cNvPr id="31" name="圆角矩形 115"/>
          <p:cNvSpPr/>
          <p:nvPr/>
        </p:nvSpPr>
        <p:spPr>
          <a:xfrm>
            <a:off x="896237" y="882157"/>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7" name="MH_Number_1"/>
          <p:cNvSpPr/>
          <p:nvPr>
            <p:custDataLst>
              <p:tags r:id="rId1"/>
            </p:custDataLst>
          </p:nvPr>
        </p:nvSpPr>
        <p:spPr>
          <a:xfrm>
            <a:off x="823666" y="362857"/>
            <a:ext cx="511648" cy="446365"/>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5</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33" name="内容占位符 32"/>
          <p:cNvSpPr>
            <a:spLocks noGrp="1"/>
          </p:cNvSpPr>
          <p:nvPr>
            <p:ph idx="1"/>
          </p:nvPr>
        </p:nvSpPr>
        <p:spPr>
          <a:xfrm>
            <a:off x="207879" y="1000401"/>
            <a:ext cx="9341508" cy="5668594"/>
          </a:xfrm>
        </p:spPr>
        <p:txBody>
          <a:bodyPr>
            <a:normAutofit fontScale="82500"/>
          </a:bodyPr>
          <a:lstStyle/>
          <a:p>
            <a:pPr>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使用图书馆数字资源的方式：</a:t>
            </a:r>
            <a:r>
              <a:rPr lang="zh-CN" altLang="en-US" dirty="0">
                <a:latin typeface="微软雅黑" panose="020B0503020204020204" charset="-122"/>
                <a:ea typeface="微软雅黑" panose="020B0503020204020204" charset="-122"/>
              </a:rPr>
              <a:t> </a:t>
            </a:r>
          </a:p>
          <a:p>
            <a:r>
              <a:rPr lang="zh-CN" altLang="en-US" dirty="0">
                <a:solidFill>
                  <a:srgbClr val="C00000"/>
                </a:solidFill>
                <a:latin typeface="微软雅黑" panose="020B0503020204020204" charset="-122"/>
                <a:ea typeface="微软雅黑" panose="020B0503020204020204" charset="-122"/>
              </a:rPr>
              <a:t>采用</a:t>
            </a:r>
            <a:r>
              <a:rPr lang="en-US" altLang="zh-CN" dirty="0">
                <a:solidFill>
                  <a:srgbClr val="C00000"/>
                </a:solidFill>
                <a:latin typeface="微软雅黑" panose="020B0503020204020204" charset="-122"/>
                <a:ea typeface="微软雅黑" panose="020B0503020204020204" charset="-122"/>
              </a:rPr>
              <a:t>IP</a:t>
            </a:r>
            <a:r>
              <a:rPr lang="zh-CN" altLang="en-US" dirty="0">
                <a:solidFill>
                  <a:srgbClr val="C00000"/>
                </a:solidFill>
                <a:latin typeface="微软雅黑" panose="020B0503020204020204" charset="-122"/>
                <a:ea typeface="微软雅黑" panose="020B0503020204020204" charset="-122"/>
              </a:rPr>
              <a:t>地址控制用户范围，校园网内用户（</a:t>
            </a:r>
            <a:r>
              <a:rPr lang="zh-CN" altLang="en-US" dirty="0">
                <a:latin typeface="微软雅黑" panose="020B0503020204020204" charset="-122"/>
                <a:ea typeface="微软雅黑" panose="020B0503020204020204" charset="-122"/>
              </a:rPr>
              <a:t>学生宿舍区使用</a:t>
            </a:r>
            <a:r>
              <a:rPr lang="zh-CN" altLang="en-US" dirty="0">
                <a:solidFill>
                  <a:srgbClr val="C00000"/>
                </a:solidFill>
                <a:latin typeface="微软雅黑" panose="020B0503020204020204" charset="-122"/>
                <a:ea typeface="微软雅黑" panose="020B0503020204020204" charset="-122"/>
              </a:rPr>
              <a:t>校园网</a:t>
            </a:r>
            <a:r>
              <a:rPr lang="zh-CN" altLang="en-US" dirty="0">
                <a:latin typeface="微软雅黑" panose="020B0503020204020204" charset="-122"/>
                <a:ea typeface="微软雅黑" panose="020B0503020204020204" charset="-122"/>
              </a:rPr>
              <a:t>的网络连接方式</a:t>
            </a:r>
            <a:r>
              <a:rPr lang="zh-CN" altLang="en-US" dirty="0">
                <a:solidFill>
                  <a:srgbClr val="C00000"/>
                </a:solidFill>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直接登录图书馆网站，点击数据库总览列表选择使用；</a:t>
            </a:r>
            <a:endParaRPr lang="en-US" altLang="zh-CN" dirty="0">
              <a:latin typeface="微软雅黑" panose="020B0503020204020204" charset="-122"/>
              <a:ea typeface="微软雅黑" panose="020B0503020204020204" charset="-122"/>
            </a:endParaRPr>
          </a:p>
          <a:p>
            <a:r>
              <a:rPr lang="zh-CN" altLang="en-US" dirty="0">
                <a:solidFill>
                  <a:srgbClr val="C00000"/>
                </a:solidFill>
                <a:latin typeface="微软雅黑" panose="020B0503020204020204" charset="-122"/>
                <a:ea typeface="微软雅黑" panose="020B0503020204020204" charset="-122"/>
              </a:rPr>
              <a:t>校外访问（</a:t>
            </a:r>
            <a:r>
              <a:rPr lang="zh-CN" altLang="en-US" dirty="0">
                <a:latin typeface="微软雅黑" panose="020B0503020204020204" charset="-122"/>
                <a:ea typeface="微软雅黑" panose="020B0503020204020204" charset="-122"/>
              </a:rPr>
              <a:t>含宿舍内运营商的宽带</a:t>
            </a:r>
            <a:r>
              <a:rPr lang="zh-CN" altLang="en-US" dirty="0">
                <a:solidFill>
                  <a:srgbClr val="C00000"/>
                </a:solidFill>
                <a:latin typeface="微软雅黑" panose="020B0503020204020204" charset="-122"/>
                <a:ea typeface="微软雅黑" panose="020B0503020204020204" charset="-122"/>
              </a:rPr>
              <a:t>）电子资源需要通过</a:t>
            </a:r>
            <a:r>
              <a:rPr lang="en-US" altLang="zh-CN" dirty="0">
                <a:solidFill>
                  <a:srgbClr val="C00000"/>
                </a:solidFill>
                <a:latin typeface="微软雅黑" panose="020B0503020204020204" charset="-122"/>
                <a:ea typeface="微软雅黑" panose="020B0503020204020204" charset="-122"/>
              </a:rPr>
              <a:t>VPN</a:t>
            </a:r>
            <a:r>
              <a:rPr lang="zh-CN" altLang="en-US" dirty="0">
                <a:solidFill>
                  <a:srgbClr val="C00000"/>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lvl="1">
              <a:lnSpc>
                <a:spcPct val="100000"/>
              </a:lnSpc>
              <a:buClr>
                <a:srgbClr val="C0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信息化中心部署的</a:t>
            </a:r>
            <a:r>
              <a:rPr lang="en-US" altLang="zh-CN" sz="2800" dirty="0">
                <a:latin typeface="微软雅黑" panose="020B0503020204020204" charset="-122"/>
                <a:ea typeface="微软雅黑" panose="020B0503020204020204" charset="-122"/>
              </a:rPr>
              <a:t>VPN</a:t>
            </a:r>
            <a:r>
              <a:rPr lang="zh-CN" altLang="en-US" sz="2800" dirty="0">
                <a:latin typeface="微软雅黑" panose="020B0503020204020204" charset="-122"/>
                <a:ea typeface="微软雅黑" panose="020B0503020204020204" charset="-122"/>
              </a:rPr>
              <a:t>：</a:t>
            </a:r>
            <a:r>
              <a:rPr lang="en-US" altLang="zh-CN" sz="2800" dirty="0">
                <a:latin typeface="微软雅黑" panose="020B0503020204020204" charset="-122"/>
                <a:ea typeface="微软雅黑" panose="020B0503020204020204" charset="-122"/>
              </a:rPr>
              <a:t>i. </a:t>
            </a:r>
            <a:r>
              <a:rPr lang="zh-CN" altLang="en-US" sz="2800" dirty="0">
                <a:solidFill>
                  <a:srgbClr val="C00000"/>
                </a:solidFill>
                <a:latin typeface="微软雅黑" panose="020B0503020204020204" charset="-122"/>
                <a:ea typeface="微软雅黑" panose="020B0503020204020204" charset="-122"/>
              </a:rPr>
              <a:t>校园资源</a:t>
            </a:r>
            <a:r>
              <a:rPr lang="en-US" altLang="zh-CN" sz="2800" dirty="0">
                <a:solidFill>
                  <a:srgbClr val="C00000"/>
                </a:solidFill>
                <a:latin typeface="微软雅黑" panose="020B0503020204020204" charset="-122"/>
                <a:ea typeface="微软雅黑" panose="020B0503020204020204" charset="-122"/>
              </a:rPr>
              <a:t>WEBVPN</a:t>
            </a:r>
            <a:r>
              <a:rPr lang="zh-CN" altLang="en-US" sz="2800" dirty="0">
                <a:latin typeface="微软雅黑" panose="020B0503020204020204" charset="-122"/>
                <a:ea typeface="微软雅黑" panose="020B0503020204020204" charset="-122"/>
              </a:rPr>
              <a:t>，访问地址：</a:t>
            </a:r>
            <a:r>
              <a:rPr lang="en-US" altLang="zh-CN" sz="2800" dirty="0">
                <a:latin typeface="微软雅黑" panose="020B0503020204020204" charset="-122"/>
                <a:ea typeface="微软雅黑" panose="020B0503020204020204" charset="-122"/>
                <a:hlinkClick r:id="rId4"/>
              </a:rPr>
              <a:t>https://webvpn1.jiangnan.edu.cn</a:t>
            </a:r>
            <a:r>
              <a:rPr lang="en-US" altLang="zh-CN" sz="2800" dirty="0">
                <a:latin typeface="微软雅黑" panose="020B0503020204020204" charset="-122"/>
                <a:ea typeface="微软雅黑" panose="020B0503020204020204" charset="-122"/>
              </a:rPr>
              <a:t> </a:t>
            </a:r>
            <a:r>
              <a:rPr lang="zh-CN" altLang="en-US" sz="2800" dirty="0">
                <a:latin typeface="微软雅黑" panose="020B0503020204020204" charset="-122"/>
                <a:ea typeface="微软雅黑" panose="020B0503020204020204" charset="-122"/>
              </a:rPr>
              <a:t>；</a:t>
            </a:r>
          </a:p>
          <a:p>
            <a:pPr marL="457200" lvl="1" indent="0">
              <a:lnSpc>
                <a:spcPct val="100000"/>
              </a:lnSpc>
              <a:buClr>
                <a:srgbClr val="C00000"/>
              </a:buClr>
              <a:buFont typeface="Wingdings" panose="05000000000000000000" pitchFamily="2" charset="2"/>
              <a:buNone/>
            </a:pPr>
            <a:r>
              <a:rPr lang="en-US" altLang="zh-CN" sz="2800" dirty="0">
                <a:latin typeface="微软雅黑" panose="020B0503020204020204" charset="-122"/>
                <a:ea typeface="微软雅黑" panose="020B0503020204020204" charset="-122"/>
              </a:rPr>
              <a:t>ii. </a:t>
            </a:r>
            <a:r>
              <a:rPr lang="zh-CN" altLang="en-US" sz="2800" dirty="0">
                <a:solidFill>
                  <a:srgbClr val="C00000"/>
                </a:solidFill>
                <a:latin typeface="微软雅黑" panose="020B0503020204020204" charset="-122"/>
                <a:ea typeface="微软雅黑" panose="020B0503020204020204" charset="-122"/>
              </a:rPr>
              <a:t>远程接入</a:t>
            </a:r>
            <a:r>
              <a:rPr lang="en-US" altLang="zh-CN" sz="2800" dirty="0">
                <a:solidFill>
                  <a:srgbClr val="C00000"/>
                </a:solidFill>
                <a:latin typeface="微软雅黑" panose="020B0503020204020204" charset="-122"/>
                <a:ea typeface="微软雅黑" panose="020B0503020204020204" charset="-122"/>
              </a:rPr>
              <a:t>VPN</a:t>
            </a:r>
            <a:r>
              <a:rPr lang="zh-CN" altLang="en-US" sz="2800" dirty="0">
                <a:solidFill>
                  <a:srgbClr val="C00000"/>
                </a:solidFill>
                <a:latin typeface="微软雅黑" panose="020B0503020204020204" charset="-122"/>
                <a:ea typeface="微软雅黑" panose="020B0503020204020204" charset="-122"/>
              </a:rPr>
              <a:t>服务</a:t>
            </a:r>
            <a:r>
              <a:rPr lang="zh-CN" altLang="en-US" sz="2800" dirty="0">
                <a:latin typeface="微软雅黑" panose="020B0503020204020204" charset="-122"/>
                <a:ea typeface="微软雅黑" panose="020B0503020204020204" charset="-122"/>
              </a:rPr>
              <a:t>，第一次使用需下载客户端程序，并以管理员权限安装（右键菜单中选择</a:t>
            </a:r>
            <a:r>
              <a:rPr lang="en-US" altLang="zh-CN" sz="2800" dirty="0">
                <a:latin typeface="微软雅黑" panose="020B0503020204020204" charset="-122"/>
                <a:ea typeface="微软雅黑" panose="020B0503020204020204" charset="-122"/>
              </a:rPr>
              <a:t>“</a:t>
            </a:r>
            <a:r>
              <a:rPr lang="zh-CN" altLang="en-US" sz="2800" dirty="0">
                <a:latin typeface="微软雅黑" panose="020B0503020204020204" charset="-122"/>
                <a:ea typeface="微软雅黑" panose="020B0503020204020204" charset="-122"/>
              </a:rPr>
              <a:t>以管理员身份运行）</a:t>
            </a:r>
            <a:r>
              <a:rPr lang="en-US" altLang="zh-CN" sz="2800" dirty="0">
                <a:latin typeface="微软雅黑" panose="020B0503020204020204" charset="-122"/>
                <a:ea typeface="微软雅黑" panose="020B0503020204020204" charset="-122"/>
              </a:rPr>
              <a:t>”  </a:t>
            </a:r>
          </a:p>
          <a:p>
            <a:pPr lvl="1">
              <a:lnSpc>
                <a:spcPct val="100000"/>
              </a:lnSpc>
              <a:buClr>
                <a:srgbClr val="C00000"/>
              </a:buClr>
              <a:buFont typeface="Wingdings" panose="05000000000000000000" pitchFamily="2" charset="2"/>
              <a:buChar char="Ø"/>
            </a:pPr>
            <a:r>
              <a:rPr lang="zh-CN" altLang="en-US" sz="2800" dirty="0">
                <a:latin typeface="微软雅黑" panose="020B0503020204020204" charset="-122"/>
                <a:ea typeface="微软雅黑" panose="020B0503020204020204" charset="-122"/>
              </a:rPr>
              <a:t>登录的用户名及密码与校园网上网账号密码相同，手机上也能使用！</a:t>
            </a:r>
            <a:endParaRPr lang="zh-CN" altLang="en-US"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浏览数据库时如有异常，可多换几个浏览器； </a:t>
            </a: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首次使用图书馆数字资源时，请先阅读各数据库详细介绍</a:t>
            </a:r>
            <a:endParaRPr lang="en-US" altLang="zh-CN" dirty="0">
              <a:latin typeface="微软雅黑" panose="020B0503020204020204" charset="-122"/>
              <a:ea typeface="微软雅黑" panose="020B0503020204020204" charset="-122"/>
            </a:endParaRPr>
          </a:p>
          <a:p>
            <a:pPr marL="0" indent="0">
              <a:buClr>
                <a:srgbClr val="C00000"/>
              </a:buClr>
              <a:buNone/>
            </a:pP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包括数据库内容介绍，是否需要用户名、密码，我馆购买的资源范围等</a:t>
            </a:r>
            <a:r>
              <a:rPr lang="en-US" altLang="zh-CN" dirty="0">
                <a:latin typeface="微软雅黑" panose="020B0503020204020204" charset="-122"/>
                <a:ea typeface="微软雅黑" panose="020B0503020204020204" charset="-122"/>
              </a:rPr>
              <a:t>)</a:t>
            </a:r>
            <a:endParaRPr lang="en-US" altLang="zh-CN"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5" cstate="print"/>
          <a:stretch>
            <a:fillRect/>
          </a:stretch>
        </p:blipFill>
        <p:spPr>
          <a:xfrm>
            <a:off x="9549246" y="5185806"/>
            <a:ext cx="2674855" cy="1671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书馆logo-横版-2018.9.7-01"/>
          <p:cNvPicPr>
            <a:picLocks noChangeAspect="1"/>
          </p:cNvPicPr>
          <p:nvPr/>
        </p:nvPicPr>
        <p:blipFill>
          <a:blip r:embed="rId2" cstate="print"/>
          <a:stretch>
            <a:fillRect/>
          </a:stretch>
        </p:blipFill>
        <p:spPr>
          <a:xfrm>
            <a:off x="9380971" y="0"/>
            <a:ext cx="2394585" cy="787400"/>
          </a:xfrm>
          <a:prstGeom prst="rect">
            <a:avLst/>
          </a:prstGeom>
        </p:spPr>
      </p:pic>
      <p:sp>
        <p:nvSpPr>
          <p:cNvPr id="30" name="TextBox 3"/>
          <p:cNvSpPr txBox="1">
            <a:spLocks noChangeArrowheads="1"/>
          </p:cNvSpPr>
          <p:nvPr/>
        </p:nvSpPr>
        <p:spPr bwMode="auto">
          <a:xfrm>
            <a:off x="896237" y="343101"/>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中文数据库</a:t>
            </a:r>
          </a:p>
        </p:txBody>
      </p:sp>
      <p:sp>
        <p:nvSpPr>
          <p:cNvPr id="31" name="圆角矩形 115"/>
          <p:cNvSpPr/>
          <p:nvPr/>
        </p:nvSpPr>
        <p:spPr>
          <a:xfrm>
            <a:off x="896237" y="882157"/>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33" name="内容占位符 32"/>
          <p:cNvSpPr>
            <a:spLocks noGrp="1"/>
          </p:cNvSpPr>
          <p:nvPr>
            <p:ph idx="1"/>
          </p:nvPr>
        </p:nvSpPr>
        <p:spPr>
          <a:xfrm>
            <a:off x="202119" y="997233"/>
            <a:ext cx="9813250" cy="6024194"/>
          </a:xfrm>
        </p:spPr>
        <p:txBody>
          <a:bodyPr>
            <a:normAutofit/>
          </a:bodyPr>
          <a:lstStyle/>
          <a:p>
            <a:pPr>
              <a:lnSpc>
                <a:spcPct val="100000"/>
              </a:lnSpc>
              <a:buClr>
                <a:srgbClr val="C00000"/>
              </a:buClr>
              <a:buFont typeface="Wingdings" panose="05000000000000000000" pitchFamily="2" charset="2"/>
              <a:buChar char="p"/>
            </a:pPr>
            <a:r>
              <a:rPr lang="zh-CN" altLang="en-US" b="1" dirty="0">
                <a:solidFill>
                  <a:schemeClr val="accent5">
                    <a:lumMod val="75000"/>
                  </a:schemeClr>
                </a:solidFill>
                <a:latin typeface="微软雅黑" panose="020B0503020204020204" charset="-122"/>
                <a:ea typeface="微软雅黑" panose="020B0503020204020204" charset="-122"/>
              </a:rPr>
              <a:t>大一萌新适用的数据库有哪些</a:t>
            </a:r>
            <a:r>
              <a:rPr lang="en-US" altLang="zh-CN" b="1" dirty="0">
                <a:solidFill>
                  <a:schemeClr val="accent5">
                    <a:lumMod val="75000"/>
                  </a:schemeClr>
                </a:solidFill>
                <a:latin typeface="微软雅黑" panose="020B0503020204020204" charset="-122"/>
                <a:ea typeface="微软雅黑" panose="020B0503020204020204" charset="-122"/>
              </a:rPr>
              <a:t>?</a:t>
            </a: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电子图书数据库：见</a:t>
            </a:r>
            <a:r>
              <a:rPr lang="en-US" b="1" dirty="0">
                <a:solidFill>
                  <a:srgbClr val="C00000"/>
                </a:solidFill>
                <a:latin typeface="微软雅黑" panose="020B0503020204020204" charset="-122"/>
                <a:ea typeface="微软雅黑" panose="020B0503020204020204" charset="-122"/>
              </a:rPr>
              <a:t>P.27</a:t>
            </a:r>
            <a:endParaRPr lang="zh-CN" altLang="en-US" b="1" dirty="0">
              <a:solidFill>
                <a:srgbClr val="C00000"/>
              </a:solidFill>
              <a:latin typeface="微软雅黑" panose="020B0503020204020204" charset="-122"/>
              <a:ea typeface="微软雅黑" panose="020B0503020204020204" charset="-122"/>
            </a:endParaRP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文献统一检索平台</a:t>
            </a:r>
            <a:r>
              <a:rPr lang="zh-CN" altLang="en-US" b="1" dirty="0">
                <a:solidFill>
                  <a:srgbClr val="00206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知识发现（超星发现系统</a:t>
            </a:r>
            <a:r>
              <a:rPr lang="zh-CN" altLang="en-US" b="1" dirty="0">
                <a:latin typeface="微软雅黑" panose="020B0503020204020204" charset="-122"/>
                <a:ea typeface="微软雅黑" panose="020B0503020204020204" charset="-122"/>
              </a:rPr>
              <a:t>），读秀中文学术搜索，</a:t>
            </a:r>
            <a:r>
              <a:rPr lang="en-US" altLang="zh-CN" b="1" dirty="0">
                <a:latin typeface="微软雅黑" panose="020B0503020204020204" charset="-122"/>
                <a:ea typeface="微软雅黑" panose="020B0503020204020204" charset="-122"/>
              </a:rPr>
              <a:t>e</a:t>
            </a:r>
            <a:r>
              <a:rPr lang="zh-CN" altLang="en-US" b="1" dirty="0">
                <a:latin typeface="微软雅黑" panose="020B0503020204020204" charset="-122"/>
                <a:ea typeface="微软雅黑" panose="020B0503020204020204" charset="-122"/>
              </a:rPr>
              <a:t>读检索等</a:t>
            </a: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英语学习考试及考研数据库：</a:t>
            </a:r>
            <a:r>
              <a:rPr lang="zh-CN" altLang="en-US" dirty="0">
                <a:solidFill>
                  <a:srgbClr val="FF0000"/>
                </a:solidFill>
                <a:latin typeface="微软雅黑" panose="020B0503020204020204" charset="-122"/>
                <a:ea typeface="微软雅黑" panose="020B0503020204020204" charset="-122"/>
              </a:rPr>
              <a:t>新东方学习平台</a:t>
            </a:r>
            <a:r>
              <a:rPr lang="zh-CN" altLang="en-US" dirty="0">
                <a:solidFill>
                  <a:srgbClr val="002060"/>
                </a:solidFill>
                <a:latin typeface="微软雅黑" panose="020B0503020204020204" charset="-122"/>
                <a:ea typeface="微软雅黑" panose="020B0503020204020204" charset="-122"/>
              </a:rPr>
              <a:t> 、博学易知考试数据库、博学易知考研数据库 </a:t>
            </a:r>
          </a:p>
          <a:p>
            <a:pPr>
              <a:lnSpc>
                <a:spcPct val="100000"/>
              </a:lnSpc>
              <a:buClr>
                <a:srgbClr val="002060"/>
              </a:buClr>
              <a:buFont typeface="Wingdings" panose="05000000000000000000" pitchFamily="2" charset="2"/>
              <a:buChar char="p"/>
            </a:pPr>
            <a:r>
              <a:rPr lang="zh-CN" altLang="en-US" b="1" dirty="0">
                <a:solidFill>
                  <a:srgbClr val="C00000"/>
                </a:solidFill>
                <a:latin typeface="微软雅黑" panose="020B0503020204020204" charset="-122"/>
                <a:ea typeface="微软雅黑" panose="020B0503020204020204" charset="-122"/>
              </a:rPr>
              <a:t>多媒体学习库</a:t>
            </a:r>
            <a:r>
              <a:rPr lang="zh-CN" altLang="en-US" b="1" dirty="0">
                <a:solidFill>
                  <a:srgbClr val="002060"/>
                </a:solidFill>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知识视界、网上报告厅库、超星名师讲坛</a:t>
            </a:r>
            <a:endParaRPr lang="en-US" altLang="zh-CN" dirty="0">
              <a:latin typeface="微软雅黑" panose="020B0503020204020204" charset="-122"/>
              <a:ea typeface="微软雅黑" panose="020B0503020204020204" charset="-122"/>
            </a:endParaRPr>
          </a:p>
          <a:p>
            <a:pPr>
              <a:lnSpc>
                <a:spcPct val="100000"/>
              </a:lnSpc>
              <a:buClr>
                <a:srgbClr val="002060"/>
              </a:buClr>
              <a:buFont typeface="Wingdings" panose="05000000000000000000" pitchFamily="2" charset="2"/>
              <a:buChar char="p"/>
            </a:pPr>
            <a:r>
              <a:rPr lang="en-US" altLang="zh-CN" b="1" dirty="0">
                <a:latin typeface="微软雅黑" panose="020B0503020204020204" charset="-122"/>
                <a:ea typeface="微软雅黑" panose="020B0503020204020204" charset="-122"/>
              </a:rPr>
              <a:t>CNKI</a:t>
            </a:r>
            <a:r>
              <a:rPr lang="zh-CN" altLang="en-US" b="1" dirty="0">
                <a:latin typeface="微软雅黑" panose="020B0503020204020204" charset="-122"/>
                <a:ea typeface="微软雅黑" panose="020B0503020204020204" charset="-122"/>
              </a:rPr>
              <a:t>中国知网 、万方数据知识服平台、维普期刊资源整合服务平台等期刊、学位论文、会议论文等数据库</a:t>
            </a:r>
            <a:endParaRPr lang="en-US" altLang="zh-CN" b="1" dirty="0">
              <a:latin typeface="微软雅黑" panose="020B0503020204020204" charset="-122"/>
              <a:ea typeface="微软雅黑" panose="020B0503020204020204" charset="-122"/>
            </a:endParaRPr>
          </a:p>
          <a:p>
            <a:pPr>
              <a:buFont typeface="Wingdings" panose="05000000000000000000" pitchFamily="2" charset="2"/>
              <a:buChar char="p"/>
            </a:pPr>
            <a:endParaRPr lang="en-US" altLang="zh-CN" b="1"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9803" y="4965071"/>
            <a:ext cx="3659663" cy="18929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Grp="1" noChangeArrowheads="1"/>
          </p:cNvSpPr>
          <p:nvPr>
            <p:ph type="title"/>
          </p:nvPr>
        </p:nvSpPr>
        <p:spPr>
          <a:xfrm>
            <a:off x="838200" y="307136"/>
            <a:ext cx="10515600" cy="1325563"/>
          </a:xfrm>
        </p:spPr>
        <p:txBody>
          <a:bodyPr>
            <a:normAutofit/>
          </a:bodyPr>
          <a:lstStyle/>
          <a:p>
            <a:r>
              <a:rPr lang="zh-CN" altLang="en-US" sz="3200" b="1" dirty="0">
                <a:solidFill>
                  <a:srgbClr val="002060"/>
                </a:solidFill>
                <a:latin typeface="微软雅黑" panose="020B0503020204020204" charset="-122"/>
                <a:ea typeface="微软雅黑" panose="020B0503020204020204" charset="-122"/>
              </a:rPr>
              <a:t>外文数据库</a:t>
            </a:r>
          </a:p>
        </p:txBody>
      </p:sp>
      <p:sp>
        <p:nvSpPr>
          <p:cNvPr id="65539" name="Rectangle 3"/>
          <p:cNvSpPr>
            <a:spLocks noGrp="1" noChangeArrowheads="1"/>
          </p:cNvSpPr>
          <p:nvPr>
            <p:ph type="body" idx="1"/>
          </p:nvPr>
        </p:nvSpPr>
        <p:spPr>
          <a:xfrm>
            <a:off x="958249" y="1405181"/>
            <a:ext cx="8933896" cy="4351647"/>
          </a:xfrm>
        </p:spPr>
        <p:txBody>
          <a:bodyPr/>
          <a:lstStyle/>
          <a:p>
            <a:pPr>
              <a:lnSpc>
                <a:spcPct val="100000"/>
              </a:lnSpc>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综合性电子期刊</a:t>
            </a:r>
            <a:r>
              <a:rPr lang="zh-CN" altLang="en-US" b="1"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如</a:t>
            </a:r>
            <a:r>
              <a:rPr lang="en-US" altLang="zh-CN" dirty="0">
                <a:latin typeface="微软雅黑" panose="020B0503020204020204" charset="-122"/>
                <a:ea typeface="微软雅黑" panose="020B0503020204020204" charset="-122"/>
              </a:rPr>
              <a:t>SD (</a:t>
            </a:r>
            <a:r>
              <a:rPr lang="en-US" altLang="zh-CN" dirty="0" err="1">
                <a:latin typeface="微软雅黑" panose="020B0503020204020204" charset="-122"/>
                <a:ea typeface="微软雅黑" panose="020B0503020204020204" charset="-122"/>
              </a:rPr>
              <a:t>ScienceDirect</a:t>
            </a: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Springer LINK</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 </a:t>
            </a:r>
            <a:r>
              <a:rPr lang="en-US" altLang="zh-CN" dirty="0" err="1">
                <a:latin typeface="微软雅黑" panose="020B0503020204020204" charset="-122"/>
                <a:ea typeface="微软雅黑" panose="020B0503020204020204" charset="-122"/>
              </a:rPr>
              <a:t>Taylor&amp;Francis</a:t>
            </a:r>
            <a:r>
              <a:rPr lang="en-US" altLang="zh-CN" dirty="0">
                <a:latin typeface="微软雅黑" panose="020B0503020204020204" charset="-122"/>
                <a:ea typeface="微软雅黑" panose="020B0503020204020204" charset="-122"/>
              </a:rPr>
              <a:t> </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NATURE</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Science</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EBSCO</a:t>
            </a:r>
            <a:r>
              <a:rPr lang="zh-CN" altLang="en-US" dirty="0">
                <a:latin typeface="微软雅黑" panose="020B0503020204020204" charset="-122"/>
                <a:ea typeface="微软雅黑" panose="020B0503020204020204" charset="-122"/>
              </a:rPr>
              <a:t>等电子期刊 </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专业性电子期刊</a:t>
            </a:r>
            <a:r>
              <a:rPr lang="zh-CN" altLang="en-US" b="1" dirty="0">
                <a:latin typeface="微软雅黑" panose="020B0503020204020204" charset="-122"/>
                <a:ea typeface="微软雅黑" panose="020B0503020204020204" charset="-122"/>
              </a:rPr>
              <a:t>、</a:t>
            </a:r>
            <a:r>
              <a:rPr lang="zh-CN" altLang="en-US" b="1" dirty="0">
                <a:solidFill>
                  <a:srgbClr val="002060"/>
                </a:solidFill>
                <a:latin typeface="微软雅黑" panose="020B0503020204020204" charset="-122"/>
                <a:ea typeface="微软雅黑" panose="020B0503020204020204" charset="-122"/>
              </a:rPr>
              <a:t>会议论文等数据库</a:t>
            </a:r>
            <a:r>
              <a:rPr lang="zh-CN" altLang="en-US" dirty="0">
                <a:latin typeface="微软雅黑" panose="020B0503020204020204" charset="-122"/>
                <a:ea typeface="微软雅黑" panose="020B0503020204020204" charset="-122"/>
              </a:rPr>
              <a:t>：</a:t>
            </a:r>
            <a:r>
              <a:rPr lang="en-US" altLang="zh-CN" dirty="0">
                <a:solidFill>
                  <a:schemeClr val="tx1"/>
                </a:solidFill>
                <a:latin typeface="微软雅黑" panose="020B0503020204020204" charset="-122"/>
                <a:ea typeface="微软雅黑" panose="020B0503020204020204" charset="-122"/>
              </a:rPr>
              <a:t>EBSCO</a:t>
            </a:r>
            <a:r>
              <a:rPr lang="zh-CN" altLang="en-US" dirty="0">
                <a:solidFill>
                  <a:schemeClr val="tx1"/>
                </a:solidFill>
                <a:latin typeface="微软雅黑" panose="020B0503020204020204" charset="-122"/>
                <a:ea typeface="微软雅黑" panose="020B0503020204020204" charset="-122"/>
              </a:rPr>
              <a:t>食品科学数据库</a:t>
            </a:r>
            <a:r>
              <a:rPr lang="en-US" altLang="zh-CN" dirty="0">
                <a:solidFill>
                  <a:schemeClr val="tx1"/>
                </a:solidFill>
                <a:latin typeface="微软雅黑" panose="020B0503020204020204" charset="-122"/>
                <a:ea typeface="微软雅黑" panose="020B0503020204020204" charset="-122"/>
              </a:rPr>
              <a:t>FSS </a:t>
            </a:r>
            <a:r>
              <a:rPr lang="zh-CN" altLang="en-US"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NEJM</a:t>
            </a:r>
            <a:r>
              <a:rPr lang="zh-CN" altLang="en-US" dirty="0">
                <a:latin typeface="微软雅黑" panose="020B0503020204020204" charset="-122"/>
                <a:ea typeface="微软雅黑" panose="020B0503020204020204" charset="-122"/>
              </a:rPr>
              <a:t>新英格兰医学杂志等</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b="1" dirty="0">
                <a:solidFill>
                  <a:srgbClr val="002060"/>
                </a:solidFill>
                <a:latin typeface="微软雅黑" panose="020B0503020204020204" charset="-122"/>
                <a:ea typeface="微软雅黑" panose="020B0503020204020204" charset="-122"/>
              </a:rPr>
              <a:t>专业学会数据库</a:t>
            </a:r>
            <a:r>
              <a:rPr lang="zh-CN" altLang="en-US" b="1"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rPr>
              <a:t>ACS </a:t>
            </a:r>
            <a:r>
              <a:rPr lang="zh-CN" altLang="en-US" dirty="0">
                <a:latin typeface="微软雅黑" panose="020B0503020204020204" charset="-122"/>
                <a:ea typeface="微软雅黑" panose="020B0503020204020204" charset="-122"/>
              </a:rPr>
              <a:t>美国化学学会、</a:t>
            </a:r>
            <a:r>
              <a:rPr lang="en-US" altLang="zh-CN" dirty="0">
                <a:latin typeface="微软雅黑" panose="020B0503020204020204" charset="-122"/>
                <a:ea typeface="微软雅黑" panose="020B0503020204020204" charset="-122"/>
              </a:rPr>
              <a:t>RSC </a:t>
            </a:r>
            <a:r>
              <a:rPr lang="zh-CN" altLang="en-US" dirty="0">
                <a:latin typeface="微软雅黑" panose="020B0503020204020204" charset="-122"/>
                <a:ea typeface="微软雅黑" panose="020B0503020204020204" charset="-122"/>
              </a:rPr>
              <a:t>英国皇家化学学会等</a:t>
            </a:r>
            <a:endParaRPr lang="en-US" altLang="zh-CN" dirty="0">
              <a:latin typeface="微软雅黑" panose="020B0503020204020204" charset="-122"/>
              <a:ea typeface="微软雅黑" panose="020B0503020204020204" charset="-122"/>
            </a:endParaRPr>
          </a:p>
          <a:p>
            <a:endParaRPr lang="en-US" altLang="zh-CN" b="1" dirty="0"/>
          </a:p>
          <a:p>
            <a:endParaRPr lang="zh-CN" altLang="en-US" b="1" dirty="0"/>
          </a:p>
          <a:p>
            <a:endParaRPr lang="zh-CN" altLang="en-US" b="1" dirty="0"/>
          </a:p>
          <a:p>
            <a:pPr eaLnBrk="1" hangingPunct="1">
              <a:lnSpc>
                <a:spcPct val="90000"/>
              </a:lnSpc>
            </a:pPr>
            <a:endParaRPr lang="en-US" altLang="zh-CN" sz="2400" b="1" dirty="0"/>
          </a:p>
          <a:p>
            <a:pPr eaLnBrk="1" hangingPunct="1">
              <a:lnSpc>
                <a:spcPct val="90000"/>
              </a:lnSpc>
            </a:pPr>
            <a:endParaRPr lang="en-US" altLang="zh-CN" sz="1800" b="1" dirty="0">
              <a:solidFill>
                <a:srgbClr val="C00000"/>
              </a:solidFill>
            </a:endParaRPr>
          </a:p>
          <a:p>
            <a:pPr eaLnBrk="1" hangingPunct="1">
              <a:lnSpc>
                <a:spcPct val="90000"/>
              </a:lnSpc>
            </a:pPr>
            <a:endParaRPr lang="zh-CN" altLang="en-US" sz="1800" b="1" dirty="0"/>
          </a:p>
        </p:txBody>
      </p:sp>
      <p:pic>
        <p:nvPicPr>
          <p:cNvPr id="4" name="图片 3" descr="图书馆logo-横版-2018.9.7-01"/>
          <p:cNvPicPr>
            <a:picLocks noChangeAspect="1"/>
          </p:cNvPicPr>
          <p:nvPr/>
        </p:nvPicPr>
        <p:blipFill>
          <a:blip r:embed="rId2" cstate="print"/>
          <a:stretch>
            <a:fillRect/>
          </a:stretch>
        </p:blipFill>
        <p:spPr>
          <a:xfrm>
            <a:off x="9226714" y="276594"/>
            <a:ext cx="2394585" cy="787400"/>
          </a:xfrm>
          <a:prstGeom prst="rect">
            <a:avLst/>
          </a:prstGeom>
        </p:spPr>
      </p:pic>
      <p:pic>
        <p:nvPicPr>
          <p:cNvPr id="6" name="图片 5"/>
          <p:cNvPicPr>
            <a:picLocks noChangeAspect="1"/>
          </p:cNvPicPr>
          <p:nvPr/>
        </p:nvPicPr>
        <p:blipFill>
          <a:blip r:embed="rId3" cstate="print"/>
          <a:stretch>
            <a:fillRect/>
          </a:stretch>
        </p:blipFill>
        <p:spPr>
          <a:xfrm>
            <a:off x="9751496" y="5010538"/>
            <a:ext cx="2440504" cy="1847462"/>
          </a:xfrm>
          <a:prstGeom prst="rect">
            <a:avLst/>
          </a:prstGeom>
        </p:spPr>
      </p:pic>
      <p:sp>
        <p:nvSpPr>
          <p:cNvPr id="7" name="圆角矩形 115"/>
          <p:cNvSpPr/>
          <p:nvPr/>
        </p:nvSpPr>
        <p:spPr>
          <a:xfrm>
            <a:off x="838200" y="1211728"/>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1940" y="849630"/>
            <a:ext cx="8108315" cy="5943600"/>
          </a:xfrm>
        </p:spPr>
        <p:txBody>
          <a:bodyPr>
            <a:normAutofit fontScale="80000"/>
          </a:bodyPr>
          <a:lstStyle/>
          <a:p>
            <a:pPr>
              <a:lnSpc>
                <a:spcPct val="110000"/>
              </a:lnSpc>
              <a:buClr>
                <a:srgbClr val="002060"/>
              </a:buClr>
              <a:buFont typeface="Wingdings" panose="05000000000000000000" pitchFamily="2" charset="2"/>
              <a:buChar char="p"/>
            </a:pPr>
            <a:r>
              <a:rPr dirty="0">
                <a:latin typeface="微软雅黑" panose="020B0503020204020204" charset="-122"/>
                <a:ea typeface="微软雅黑" panose="020B0503020204020204" charset="-122"/>
              </a:rPr>
              <a:t>A区一层、二层、三层均设有学生自修室，是读者自修学习场所，采用座位管理系统进行管理。</a:t>
            </a:r>
          </a:p>
          <a:p>
            <a:pPr>
              <a:lnSpc>
                <a:spcPct val="110000"/>
              </a:lnSpc>
              <a:buClr>
                <a:srgbClr val="002060"/>
              </a:buClr>
              <a:buFont typeface="Wingdings" panose="05000000000000000000" pitchFamily="2" charset="2"/>
              <a:buChar char="p"/>
            </a:pPr>
            <a:r>
              <a:rPr dirty="0">
                <a:latin typeface="微软雅黑" panose="020B0503020204020204" charset="-122"/>
                <a:ea typeface="微软雅黑" panose="020B0503020204020204" charset="-122"/>
              </a:rPr>
              <a:t>为确保图书馆座位的公平使用，在图书馆一楼大厅和自习室门口均设有选座终端，支持手机预约和现场选座两种方式。关注“江南大学图书馆” 微信公众号进行座位预约，选完之后需到终端屏扫码签到；</a:t>
            </a:r>
            <a:r>
              <a:rPr lang="zh-CN" altLang="en-US" dirty="0">
                <a:latin typeface="微软雅黑" panose="020B0503020204020204" charset="-122"/>
                <a:ea typeface="微软雅黑" panose="020B0503020204020204" charset="-122"/>
                <a:sym typeface="+mn-ea"/>
              </a:rPr>
              <a:t>每天</a:t>
            </a:r>
            <a:r>
              <a:rPr lang="en-US" altLang="zh-CN" dirty="0">
                <a:latin typeface="微软雅黑" panose="020B0503020204020204" charset="-122"/>
                <a:ea typeface="微软雅黑" panose="020B0503020204020204" charset="-122"/>
                <a:sym typeface="+mn-ea"/>
              </a:rPr>
              <a:t>22</a:t>
            </a:r>
            <a:r>
              <a:rPr lang="zh-CN" altLang="en-US" dirty="0">
                <a:latin typeface="微软雅黑" panose="020B0503020204020204" charset="-122"/>
                <a:ea typeface="微软雅黑" panose="020B0503020204020204" charset="-122"/>
                <a:sym typeface="+mn-ea"/>
              </a:rPr>
              <a:t>点开放次日一半选座预约名额，每日</a:t>
            </a:r>
            <a:r>
              <a:rPr lang="en-US" altLang="zh-CN" dirty="0">
                <a:latin typeface="微软雅黑" panose="020B0503020204020204" charset="-122"/>
                <a:ea typeface="微软雅黑" panose="020B0503020204020204" charset="-122"/>
                <a:sym typeface="+mn-ea"/>
              </a:rPr>
              <a:t>7</a:t>
            </a:r>
            <a:r>
              <a:rPr lang="zh-CN" altLang="en-US" dirty="0">
                <a:latin typeface="微软雅黑" panose="020B0503020204020204" charset="-122"/>
                <a:ea typeface="微软雅黑" panose="020B0503020204020204" charset="-122"/>
                <a:sym typeface="+mn-ea"/>
              </a:rPr>
              <a:t>点</a:t>
            </a:r>
            <a:r>
              <a:rPr lang="en-US" altLang="zh-CN" dirty="0">
                <a:latin typeface="微软雅黑" panose="020B0503020204020204" charset="-122"/>
                <a:ea typeface="微软雅黑" panose="020B0503020204020204" charset="-122"/>
                <a:sym typeface="+mn-ea"/>
              </a:rPr>
              <a:t>30</a:t>
            </a:r>
            <a:r>
              <a:rPr lang="zh-CN" altLang="en-US" dirty="0">
                <a:latin typeface="微软雅黑" panose="020B0503020204020204" charset="-122"/>
                <a:ea typeface="微软雅黑" panose="020B0503020204020204" charset="-122"/>
                <a:sym typeface="+mn-ea"/>
              </a:rPr>
              <a:t>分起开放当日另一半选座预约名额。提前一天预约成功的，需要在开馆时间（</a:t>
            </a:r>
            <a:r>
              <a:rPr lang="en-US" altLang="zh-CN" dirty="0">
                <a:latin typeface="微软雅黑" panose="020B0503020204020204" charset="-122"/>
                <a:ea typeface="微软雅黑" panose="020B0503020204020204" charset="-122"/>
                <a:sym typeface="+mn-ea"/>
              </a:rPr>
              <a:t>7:50</a:t>
            </a:r>
            <a:r>
              <a:rPr lang="zh-CN" altLang="en-US" dirty="0">
                <a:latin typeface="微软雅黑" panose="020B0503020204020204" charset="-122"/>
                <a:ea typeface="微软雅黑" panose="020B0503020204020204" charset="-122"/>
                <a:sym typeface="+mn-ea"/>
              </a:rPr>
              <a:t>）后</a:t>
            </a:r>
            <a:r>
              <a:rPr lang="en-US" altLang="zh-CN" dirty="0">
                <a:latin typeface="微软雅黑" panose="020B0503020204020204" charset="-122"/>
                <a:ea typeface="微软雅黑" panose="020B0503020204020204" charset="-122"/>
                <a:sym typeface="+mn-ea"/>
              </a:rPr>
              <a:t>60</a:t>
            </a:r>
            <a:r>
              <a:rPr lang="zh-CN" altLang="en-US" dirty="0">
                <a:latin typeface="微软雅黑" panose="020B0503020204020204" charset="-122"/>
                <a:ea typeface="微软雅黑" panose="020B0503020204020204" charset="-122"/>
                <a:sym typeface="+mn-ea"/>
              </a:rPr>
              <a:t>分钟内刷卡签到。当日预约成功的，需在预约成功后</a:t>
            </a:r>
            <a:r>
              <a:rPr lang="en-US" altLang="zh-CN" dirty="0">
                <a:latin typeface="微软雅黑" panose="020B0503020204020204" charset="-122"/>
                <a:ea typeface="微软雅黑" panose="020B0503020204020204" charset="-122"/>
                <a:sym typeface="+mn-ea"/>
              </a:rPr>
              <a:t>60</a:t>
            </a:r>
            <a:r>
              <a:rPr lang="zh-CN" altLang="en-US" dirty="0">
                <a:latin typeface="微软雅黑" panose="020B0503020204020204" charset="-122"/>
                <a:ea typeface="微软雅黑" panose="020B0503020204020204" charset="-122"/>
                <a:sym typeface="+mn-ea"/>
              </a:rPr>
              <a:t>分钟内到馆选座机刷卡签到（或刷卡机附近十米左右区域蓝牙签到）。</a:t>
            </a:r>
            <a:r>
              <a:rPr dirty="0">
                <a:latin typeface="微软雅黑" panose="020B0503020204020204" charset="-122"/>
                <a:ea typeface="微软雅黑" panose="020B0503020204020204" charset="-122"/>
                <a:sym typeface="+mn-ea"/>
              </a:rPr>
              <a:t>如直接在终端刷校园卡选座，则不需签到。</a:t>
            </a:r>
            <a:endParaRPr lang="zh-CN" altLang="en-US" dirty="0">
              <a:latin typeface="微软雅黑" panose="020B0503020204020204" charset="-122"/>
              <a:ea typeface="微软雅黑" panose="020B0503020204020204" charset="-122"/>
            </a:endParaRPr>
          </a:p>
          <a:p>
            <a:pPr>
              <a:lnSpc>
                <a:spcPct val="110000"/>
              </a:lnSpc>
              <a:buClr>
                <a:srgbClr val="002060"/>
              </a:buClr>
              <a:buFont typeface="Wingdings" panose="05000000000000000000" pitchFamily="2" charset="2"/>
              <a:buChar char="p"/>
            </a:pPr>
            <a:r>
              <a:rPr dirty="0">
                <a:latin typeface="微软雅黑" panose="020B0503020204020204" charset="-122"/>
                <a:ea typeface="微软雅黑" panose="020B0503020204020204" charset="-122"/>
              </a:rPr>
              <a:t>为助力我校读者考研和公务员考试，图书馆每年9月会开放自修室A210、A310为考研和考公读者复习备考专用教室，在开学第二周开启报名通道，抽号后，公布座位名单。可通过图书馆微信公众号扫码或电脑上网登录报名申请。</a:t>
            </a:r>
            <a:endParaRPr lang="en-US" altLang="zh-CN" dirty="0">
              <a:latin typeface="微软雅黑" panose="020B0503020204020204" charset="-122"/>
              <a:ea typeface="微软雅黑" panose="020B0503020204020204" charset="-122"/>
            </a:endParaRPr>
          </a:p>
          <a:p>
            <a:endParaRPr lang="en-US" altLang="zh-CN" dirty="0"/>
          </a:p>
          <a:p>
            <a:endParaRPr lang="en-US" altLang="zh-CN"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pic>
        <p:nvPicPr>
          <p:cNvPr id="4" name="Picture 3" descr="I:\公益图书馆照片集\书林撷英\书林撷英2.JPG"/>
          <p:cNvPicPr>
            <a:picLocks noChangeAspect="1"/>
          </p:cNvPicPr>
          <p:nvPr/>
        </p:nvPicPr>
        <p:blipFill>
          <a:blip r:embed="rId3" cstate="print"/>
          <a:stretch>
            <a:fillRect/>
          </a:stretch>
        </p:blipFill>
        <p:spPr>
          <a:xfrm>
            <a:off x="8528365" y="1301419"/>
            <a:ext cx="3125413" cy="2182535"/>
          </a:xfrm>
          <a:prstGeom prst="rect">
            <a:avLst/>
          </a:prstGeom>
          <a:noFill/>
          <a:ln w="9525">
            <a:noFill/>
          </a:ln>
        </p:spPr>
      </p:pic>
      <p:sp>
        <p:nvSpPr>
          <p:cNvPr id="5" name="流程图: 可选过程 4"/>
          <p:cNvSpPr/>
          <p:nvPr/>
        </p:nvSpPr>
        <p:spPr>
          <a:xfrm>
            <a:off x="8776396" y="3629617"/>
            <a:ext cx="2629349" cy="45223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A</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区一层自修室</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图书馆logo-横版-2018.9.7-01"/>
          <p:cNvPicPr>
            <a:picLocks noChangeAspect="1"/>
          </p:cNvPicPr>
          <p:nvPr/>
        </p:nvPicPr>
        <p:blipFill>
          <a:blip r:embed="rId4" cstate="print"/>
          <a:stretch>
            <a:fillRect/>
          </a:stretch>
        </p:blipFill>
        <p:spPr>
          <a:xfrm>
            <a:off x="9259193" y="107792"/>
            <a:ext cx="2394585" cy="787400"/>
          </a:xfrm>
          <a:prstGeom prst="rect">
            <a:avLst/>
          </a:prstGeom>
        </p:spPr>
      </p:pic>
      <p:pic>
        <p:nvPicPr>
          <p:cNvPr id="10" name="图片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091070" y="4252226"/>
            <a:ext cx="1461715" cy="19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528365" y="4252226"/>
            <a:ext cx="1424386" cy="189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流程图: 可选过程 11"/>
          <p:cNvSpPr/>
          <p:nvPr/>
        </p:nvSpPr>
        <p:spPr>
          <a:xfrm>
            <a:off x="8776395" y="6201744"/>
            <a:ext cx="2629349" cy="452230"/>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座位管理系统</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13" name="Rectangle 6"/>
          <p:cNvSpPr/>
          <p:nvPr/>
        </p:nvSpPr>
        <p:spPr>
          <a:xfrm>
            <a:off x="885371" y="226810"/>
            <a:ext cx="8871567" cy="92903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（总馆）</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4"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5" name="圆角矩形 115"/>
          <p:cNvSpPr/>
          <p:nvPr/>
        </p:nvSpPr>
        <p:spPr>
          <a:xfrm>
            <a:off x="362460" y="849851"/>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2950" y="1035685"/>
            <a:ext cx="10483850" cy="5822315"/>
          </a:xfrm>
        </p:spPr>
        <p:txBody>
          <a:bodyPr>
            <a:noAutofit/>
          </a:bodyPr>
          <a:lstStyle/>
          <a:p>
            <a:pPr marL="285750" indent="-285750">
              <a:lnSpc>
                <a:spcPts val="3400"/>
              </a:lnSpc>
              <a:buFont typeface="Wingdings" panose="05000000000000000000" pitchFamily="2" charset="2"/>
              <a:buChar char="p"/>
            </a:pPr>
            <a:r>
              <a:rPr lang="zh-CN" altLang="en-US" sz="2400" spc="-100" dirty="0">
                <a:latin typeface="微软雅黑" panose="020B0503020204020204" charset="-122"/>
                <a:ea typeface="微软雅黑" panose="020B0503020204020204" charset="-122"/>
                <a:cs typeface="Times New Roman" panose="02020603050405020304" pitchFamily="18" charset="0"/>
              </a:rPr>
              <a:t> </a:t>
            </a:r>
            <a:r>
              <a:rPr lang="zh-CN" altLang="en-US" spc="-100" dirty="0">
                <a:latin typeface="微软雅黑" panose="020B0503020204020204" charset="-122"/>
                <a:ea typeface="微软雅黑" panose="020B0503020204020204" charset="-122"/>
                <a:cs typeface="Times New Roman" panose="02020603050405020304" pitchFamily="18" charset="0"/>
              </a:rPr>
              <a:t>江南大学图书馆建筑面积 </a:t>
            </a:r>
            <a:r>
              <a:rPr lang="en-US" altLang="zh-CN" spc="-100" dirty="0">
                <a:latin typeface="微软雅黑" panose="020B0503020204020204" charset="-122"/>
                <a:ea typeface="微软雅黑" panose="020B0503020204020204" charset="-122"/>
                <a:cs typeface="Times New Roman" panose="02020603050405020304" pitchFamily="18" charset="0"/>
              </a:rPr>
              <a:t>52217 </a:t>
            </a:r>
            <a:r>
              <a:rPr lang="zh-CN" altLang="en-US" spc="-100" dirty="0">
                <a:latin typeface="微软雅黑" panose="020B0503020204020204" charset="-122"/>
                <a:ea typeface="微软雅黑" panose="020B0503020204020204" charset="-122"/>
                <a:cs typeface="Times New Roman" panose="02020603050405020304" pitchFamily="18" charset="0"/>
              </a:rPr>
              <a:t>平方米 </a:t>
            </a:r>
            <a:r>
              <a:rPr lang="en-US" altLang="zh-CN" spc="-100" dirty="0">
                <a:latin typeface="微软雅黑" panose="020B0503020204020204" charset="-122"/>
                <a:ea typeface="微软雅黑" panose="020B0503020204020204" charset="-122"/>
                <a:cs typeface="Times New Roman" panose="02020603050405020304" pitchFamily="18" charset="0"/>
              </a:rPr>
              <a:t>, </a:t>
            </a:r>
            <a:r>
              <a:rPr lang="zh-CN" altLang="en-US" spc="-100" dirty="0">
                <a:latin typeface="微软雅黑" panose="020B0503020204020204" charset="-122"/>
                <a:ea typeface="微软雅黑" panose="020B0503020204020204" charset="-122"/>
                <a:cs typeface="Times New Roman" panose="02020603050405020304" pitchFamily="18" charset="0"/>
              </a:rPr>
              <a:t>阅览座位近</a:t>
            </a:r>
            <a:r>
              <a:rPr lang="en-US" altLang="zh-CN" spc="-100" dirty="0">
                <a:latin typeface="微软雅黑" panose="020B0503020204020204" charset="-122"/>
                <a:ea typeface="微软雅黑" panose="020B0503020204020204" charset="-122"/>
                <a:cs typeface="Times New Roman" panose="02020603050405020304" pitchFamily="18" charset="0"/>
              </a:rPr>
              <a:t>6000</a:t>
            </a:r>
            <a:r>
              <a:rPr lang="zh-CN" altLang="en-US" spc="-100" dirty="0">
                <a:latin typeface="微软雅黑" panose="020B0503020204020204" charset="-122"/>
                <a:ea typeface="微软雅黑" panose="020B0503020204020204" charset="-122"/>
                <a:cs typeface="Times New Roman" panose="02020603050405020304" pitchFamily="18" charset="0"/>
              </a:rPr>
              <a:t>个，是目前江苏省内单体建筑最大的高校图书馆之一。霞客湾校区图书馆总建筑面积</a:t>
            </a:r>
            <a:r>
              <a:rPr lang="en-US" altLang="zh-CN" spc="-100" dirty="0">
                <a:latin typeface="微软雅黑" panose="020B0503020204020204" charset="-122"/>
                <a:ea typeface="微软雅黑" panose="020B0503020204020204" charset="-122"/>
                <a:cs typeface="Times New Roman" panose="02020603050405020304" pitchFamily="18" charset="0"/>
              </a:rPr>
              <a:t>20646</a:t>
            </a:r>
            <a:r>
              <a:rPr lang="zh-CN" altLang="en-US" spc="-100" dirty="0">
                <a:latin typeface="微软雅黑" panose="020B0503020204020204" charset="-122"/>
                <a:ea typeface="微软雅黑" panose="020B0503020204020204" charset="-122"/>
                <a:cs typeface="Times New Roman" panose="02020603050405020304" pitchFamily="18" charset="0"/>
              </a:rPr>
              <a:t>平方米，座位数</a:t>
            </a:r>
            <a:r>
              <a:rPr lang="en-US" altLang="zh-CN" spc="-100" dirty="0">
                <a:latin typeface="微软雅黑" panose="020B0503020204020204" charset="-122"/>
                <a:ea typeface="微软雅黑" panose="020B0503020204020204" charset="-122"/>
                <a:cs typeface="Times New Roman" panose="02020603050405020304" pitchFamily="18" charset="0"/>
              </a:rPr>
              <a:t>1000</a:t>
            </a:r>
            <a:r>
              <a:rPr lang="zh-CN" altLang="en-US" spc="-100" dirty="0">
                <a:latin typeface="微软雅黑" panose="020B0503020204020204" charset="-122"/>
                <a:ea typeface="微软雅黑" panose="020B0503020204020204" charset="-122"/>
                <a:cs typeface="Times New Roman" panose="02020603050405020304" pitchFamily="18" charset="0"/>
              </a:rPr>
              <a:t>余个。</a:t>
            </a:r>
            <a:endParaRPr lang="en-US" altLang="zh-CN" spc="-100" dirty="0">
              <a:latin typeface="微软雅黑" panose="020B0503020204020204" charset="-122"/>
              <a:ea typeface="微软雅黑" panose="020B0503020204020204" charset="-122"/>
              <a:cs typeface="Times New Roman" panose="02020603050405020304" pitchFamily="18" charset="0"/>
            </a:endParaRPr>
          </a:p>
          <a:p>
            <a:pPr marL="0" indent="0">
              <a:lnSpc>
                <a:spcPts val="3400"/>
              </a:lnSpc>
              <a:buNone/>
            </a:pPr>
            <a:endParaRPr lang="en-US" altLang="zh-CN" spc="-100" dirty="0">
              <a:latin typeface="微软雅黑" panose="020B0503020204020204" charset="-122"/>
              <a:ea typeface="微软雅黑" panose="020B0503020204020204" charset="-122"/>
              <a:cs typeface="Times New Roman" panose="02020603050405020304" pitchFamily="18" charset="0"/>
            </a:endParaRPr>
          </a:p>
          <a:p>
            <a:pPr marL="285750" indent="-285750">
              <a:lnSpc>
                <a:spcPts val="3400"/>
              </a:lnSpc>
              <a:buFont typeface="Wingdings" panose="05000000000000000000" pitchFamily="2" charset="2"/>
              <a:buChar char="p"/>
            </a:pPr>
            <a:r>
              <a:rPr lang="zh-CN" altLang="en-US" dirty="0">
                <a:latin typeface="微软雅黑" panose="020B0503020204020204" charset="-122"/>
                <a:ea typeface="微软雅黑" panose="020B0503020204020204" charset="-122"/>
              </a:rPr>
              <a:t> 目前图书馆周开放时间为 </a:t>
            </a:r>
            <a:r>
              <a:rPr lang="en-US" altLang="zh-CN" dirty="0">
                <a:latin typeface="微软雅黑" panose="020B0503020204020204" charset="-122"/>
                <a:ea typeface="微软雅黑" panose="020B0503020204020204" charset="-122"/>
              </a:rPr>
              <a:t>98 </a:t>
            </a:r>
            <a:r>
              <a:rPr lang="zh-CN" altLang="en-US" dirty="0">
                <a:latin typeface="微软雅黑" panose="020B0503020204020204" charset="-122"/>
                <a:ea typeface="微软雅黑" panose="020B0503020204020204" charset="-122"/>
              </a:rPr>
              <a:t>小时，主要提供的服务项目有： 文献服务、信息咨询服务、科技查新、用户教育、学科服务等。</a:t>
            </a:r>
            <a:endParaRPr lang="en-US" altLang="zh-CN" dirty="0">
              <a:latin typeface="微软雅黑" panose="020B0503020204020204" charset="-122"/>
              <a:ea typeface="微软雅黑" panose="020B0503020204020204" charset="-122"/>
            </a:endParaRPr>
          </a:p>
          <a:p>
            <a:pPr marL="0" indent="0">
              <a:lnSpc>
                <a:spcPts val="3400"/>
              </a:lnSpc>
              <a:buNone/>
            </a:pPr>
            <a:endParaRPr lang="en-US" altLang="zh-CN" spc="-100" dirty="0">
              <a:latin typeface="微软雅黑" panose="020B0503020204020204" charset="-122"/>
              <a:ea typeface="微软雅黑" panose="020B0503020204020204" charset="-122"/>
              <a:cs typeface="Times New Roman" panose="02020603050405020304" pitchFamily="18" charset="0"/>
            </a:endParaRPr>
          </a:p>
          <a:p>
            <a:pPr marL="285750" indent="-285750">
              <a:lnSpc>
                <a:spcPts val="3400"/>
              </a:lnSpc>
              <a:buFont typeface="Wingdings" panose="05000000000000000000" pitchFamily="2" charset="2"/>
              <a:buChar char="p"/>
            </a:pPr>
            <a:r>
              <a:rPr lang="zh-CN" altLang="en-US" spc="-100" dirty="0">
                <a:latin typeface="微软雅黑" panose="020B0503020204020204" charset="-122"/>
                <a:ea typeface="微软雅黑" panose="020B0503020204020204" charset="-122"/>
                <a:cs typeface="Times New Roman" panose="02020603050405020304" pitchFamily="18" charset="0"/>
              </a:rPr>
              <a:t> 截至</a:t>
            </a:r>
            <a:r>
              <a:rPr lang="en-US" altLang="zh-CN" spc="-100" dirty="0">
                <a:latin typeface="微软雅黑" panose="020B0503020204020204" charset="-122"/>
                <a:ea typeface="微软雅黑" panose="020B0503020204020204" charset="-122"/>
                <a:cs typeface="Times New Roman" panose="02020603050405020304" pitchFamily="18" charset="0"/>
              </a:rPr>
              <a:t>2023</a:t>
            </a:r>
            <a:r>
              <a:rPr lang="zh-CN" altLang="en-US" spc="-100" dirty="0">
                <a:latin typeface="微软雅黑" panose="020B0503020204020204" charset="-122"/>
                <a:ea typeface="微软雅黑" panose="020B0503020204020204" charset="-122"/>
                <a:cs typeface="Times New Roman" panose="02020603050405020304" pitchFamily="18" charset="0"/>
              </a:rPr>
              <a:t>年</a:t>
            </a:r>
            <a:r>
              <a:rPr lang="en-US" altLang="zh-CN" spc="-100" dirty="0">
                <a:latin typeface="微软雅黑" panose="020B0503020204020204" charset="-122"/>
                <a:ea typeface="微软雅黑" panose="020B0503020204020204" charset="-122"/>
                <a:cs typeface="Times New Roman" panose="02020603050405020304" pitchFamily="18" charset="0"/>
              </a:rPr>
              <a:t>12</a:t>
            </a:r>
            <a:r>
              <a:rPr lang="zh-CN" altLang="en-US" spc="-100" dirty="0">
                <a:latin typeface="微软雅黑" panose="020B0503020204020204" charset="-122"/>
                <a:ea typeface="微软雅黑" panose="020B0503020204020204" charset="-122"/>
                <a:cs typeface="Times New Roman" panose="02020603050405020304" pitchFamily="18" charset="0"/>
              </a:rPr>
              <a:t>月，馆藏纸本文献资源超过</a:t>
            </a:r>
            <a:r>
              <a:rPr lang="en-US" altLang="zh-CN" spc="-100" dirty="0">
                <a:latin typeface="微软雅黑" panose="020B0503020204020204" charset="-122"/>
                <a:ea typeface="微软雅黑" panose="020B0503020204020204" charset="-122"/>
                <a:cs typeface="Times New Roman" panose="02020603050405020304" pitchFamily="18" charset="0"/>
              </a:rPr>
              <a:t>306.24</a:t>
            </a:r>
            <a:r>
              <a:rPr lang="zh-CN" altLang="en-US" spc="-100" dirty="0">
                <a:latin typeface="微软雅黑" panose="020B0503020204020204" charset="-122"/>
                <a:ea typeface="微软雅黑" panose="020B0503020204020204" charset="-122"/>
                <a:cs typeface="Times New Roman" panose="02020603050405020304" pitchFamily="18" charset="0"/>
              </a:rPr>
              <a:t>万册，</a:t>
            </a:r>
            <a:r>
              <a:rPr spc="-100" dirty="0">
                <a:latin typeface="微软雅黑" panose="020B0503020204020204" charset="-122"/>
                <a:ea typeface="微软雅黑" panose="020B0503020204020204" charset="-122"/>
                <a:cs typeface="Times New Roman" panose="02020603050405020304" pitchFamily="18" charset="0"/>
              </a:rPr>
              <a:t>电子图书746.5万册，电子学位论文936万篇，电子期刊10万种，拥有中外文数据库105个，自建数据库3个。</a:t>
            </a:r>
            <a:r>
              <a:rPr lang="zh-CN" altLang="en-US" spc="-100" dirty="0">
                <a:latin typeface="微软雅黑" panose="020B0503020204020204" charset="-122"/>
                <a:ea typeface="微软雅黑" panose="020B0503020204020204" charset="-122"/>
                <a:cs typeface="Times New Roman" panose="02020603050405020304" pitchFamily="18" charset="0"/>
              </a:rPr>
              <a:t>配有光纤磁盘阵列四个，总容量</a:t>
            </a:r>
            <a:r>
              <a:rPr lang="en-US" altLang="zh-CN" spc="-100" dirty="0">
                <a:latin typeface="微软雅黑" panose="020B0503020204020204" charset="-122"/>
                <a:ea typeface="微软雅黑" panose="020B0503020204020204" charset="-122"/>
                <a:cs typeface="Times New Roman" panose="02020603050405020304" pitchFamily="18" charset="0"/>
              </a:rPr>
              <a:t>228T</a:t>
            </a:r>
            <a:r>
              <a:rPr lang="zh-CN" altLang="en-US" spc="-100" dirty="0">
                <a:latin typeface="微软雅黑" panose="020B0503020204020204" charset="-122"/>
                <a:ea typeface="微软雅黑" panose="020B0503020204020204" charset="-122"/>
                <a:cs typeface="Times New Roman" panose="02020603050405020304" pitchFamily="18" charset="0"/>
              </a:rPr>
              <a:t>。</a:t>
            </a:r>
            <a:endParaRPr lang="en-US" altLang="zh-CN" spc="-100" dirty="0">
              <a:latin typeface="微软雅黑" panose="020B0503020204020204" charset="-122"/>
              <a:ea typeface="微软雅黑" panose="020B0503020204020204" charset="-122"/>
              <a:cs typeface="Times New Roman" panose="02020603050405020304" pitchFamily="18" charset="0"/>
            </a:endParaRPr>
          </a:p>
          <a:p>
            <a:endParaRPr lang="en-US" altLang="zh-CN" sz="1800" spc="-100" dirty="0">
              <a:latin typeface="微软雅黑" panose="020B0503020204020204" charset="-122"/>
              <a:ea typeface="微软雅黑" panose="020B0503020204020204" charset="-122"/>
              <a:cs typeface="Times New Roman" panose="02020603050405020304" pitchFamily="18" charset="0"/>
            </a:endParaRPr>
          </a:p>
        </p:txBody>
      </p:sp>
      <p:pic>
        <p:nvPicPr>
          <p:cNvPr id="6" name="图片 5" descr="图书馆logo-横版-2018.9.7-01"/>
          <p:cNvPicPr>
            <a:picLocks noChangeAspect="1"/>
          </p:cNvPicPr>
          <p:nvPr/>
        </p:nvPicPr>
        <p:blipFill>
          <a:blip r:embed="rId2" cstate="print"/>
          <a:stretch>
            <a:fillRect/>
          </a:stretch>
        </p:blipFill>
        <p:spPr>
          <a:xfrm>
            <a:off x="9056775" y="179563"/>
            <a:ext cx="2394585" cy="787400"/>
          </a:xfrm>
          <a:prstGeom prst="rect">
            <a:avLst/>
          </a:prstGeom>
        </p:spPr>
      </p:pic>
      <p:pic>
        <p:nvPicPr>
          <p:cNvPr id="8" name="图片 7"/>
          <p:cNvPicPr>
            <a:picLocks noChangeAspect="1"/>
          </p:cNvPicPr>
          <p:nvPr/>
        </p:nvPicPr>
        <p:blipFill>
          <a:blip r:embed="rId3" cstate="print"/>
          <a:stretch>
            <a:fillRect/>
          </a:stretch>
        </p:blipFill>
        <p:spPr>
          <a:xfrm>
            <a:off x="0" y="5581403"/>
            <a:ext cx="991040" cy="127659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a:xfrm>
            <a:off x="356259" y="320632"/>
            <a:ext cx="9524012" cy="645160"/>
          </a:xfrm>
          <a:prstGeom prst="rect">
            <a:avLst/>
          </a:prstGeom>
          <a:noFill/>
          <a:ln>
            <a:noFill/>
          </a:ln>
        </p:spPr>
        <p:txBody>
          <a:bodyPr wrap="square" lIns="91440" tIns="45720" rIns="91440" bIns="45720">
            <a:spAutoFit/>
          </a:bodyPr>
          <a:lstStyle/>
          <a:p>
            <a:r>
              <a:rPr lang="en-US" altLang="zh-CN" sz="3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altLang="zh-CN"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微软雅黑" panose="020B0503020204020204" charset="-122"/>
                <a:ea typeface="微软雅黑" panose="020B0503020204020204" charset="-122"/>
              </a:rPr>
              <a:t>Jiangnan University Library</a:t>
            </a:r>
            <a:r>
              <a:rPr lang="zh-CN" altLang="en-US" sz="32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微软雅黑" panose="020B0503020204020204" charset="-122"/>
                <a:ea typeface="微软雅黑" panose="020B0503020204020204" charset="-122"/>
              </a:rPr>
              <a:t>？</a:t>
            </a:r>
          </a:p>
        </p:txBody>
      </p:sp>
      <p:sp>
        <p:nvSpPr>
          <p:cNvPr id="7" name="圆角矩形 115"/>
          <p:cNvSpPr/>
          <p:nvPr/>
        </p:nvSpPr>
        <p:spPr>
          <a:xfrm>
            <a:off x="896237" y="1023192"/>
            <a:ext cx="7143358"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2857" y="1125007"/>
            <a:ext cx="11563927" cy="1254693"/>
          </a:xfrm>
        </p:spPr>
        <p:txBody>
          <a:bodyPr>
            <a:noAutofit/>
          </a:bodyPr>
          <a:lstStyle/>
          <a:p>
            <a:pPr>
              <a:lnSpc>
                <a:spcPct val="110000"/>
              </a:lnSpc>
              <a:buClr>
                <a:srgbClr val="002060"/>
              </a:buClr>
              <a:buFont typeface="Wingdings" panose="05000000000000000000" pitchFamily="2" charset="2"/>
              <a:buChar char="p"/>
            </a:pPr>
            <a:r>
              <a:rPr lang="zh-CN" altLang="en-US" sz="2400" dirty="0">
                <a:latin typeface="微软雅黑" panose="020B0503020204020204" charset="-122"/>
                <a:ea typeface="微软雅黑" panose="020B0503020204020204" charset="-122"/>
              </a:rPr>
              <a:t>霞客湾校区图书馆</a:t>
            </a:r>
            <a:r>
              <a:rPr sz="2400" dirty="0" err="1">
                <a:latin typeface="微软雅黑" panose="020B0503020204020204" charset="-122"/>
                <a:ea typeface="微软雅黑" panose="020B0503020204020204" charset="-122"/>
              </a:rPr>
              <a:t>二层</a:t>
            </a:r>
            <a:r>
              <a:rPr lang="zh-CN" altLang="en-US" sz="2400" dirty="0">
                <a:latin typeface="微软雅黑" panose="020B0503020204020204" charset="-122"/>
                <a:ea typeface="微软雅黑" panose="020B0503020204020204" charset="-122"/>
              </a:rPr>
              <a:t>北侧设有学生自习室</a:t>
            </a:r>
            <a:r>
              <a:rPr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图书馆每层流通区域均设置了座位，其中四五六层</a:t>
            </a:r>
            <a:r>
              <a:rPr lang="zh-CN" altLang="en-US" sz="2400" dirty="0">
                <a:solidFill>
                  <a:srgbClr val="FF0000"/>
                </a:solidFill>
                <a:latin typeface="微软雅黑" panose="020B0503020204020204" charset="-122"/>
                <a:ea typeface="微软雅黑" panose="020B0503020204020204" charset="-122"/>
              </a:rPr>
              <a:t>贴有桌贴的座位</a:t>
            </a:r>
            <a:r>
              <a:rPr lang="zh-CN" altLang="en-US" sz="2400" dirty="0">
                <a:latin typeface="微软雅黑" panose="020B0503020204020204" charset="-122"/>
                <a:ea typeface="微软雅黑" panose="020B0503020204020204" charset="-122"/>
              </a:rPr>
              <a:t>需要在选座系统自助选座，并到二楼大厅现场签到，可以选择签到终端签到，也可以使用蓝牙签到，二楼大厅以及自习室门口已经实现蓝牙全覆盖。（第一次使用选座系统请选择好所在的</a:t>
            </a:r>
            <a:r>
              <a:rPr lang="zh-CN" altLang="en-US" sz="2400" dirty="0">
                <a:solidFill>
                  <a:srgbClr val="FF0000"/>
                </a:solidFill>
                <a:latin typeface="微软雅黑" panose="020B0503020204020204" charset="-122"/>
                <a:ea typeface="微软雅黑" panose="020B0503020204020204" charset="-122"/>
              </a:rPr>
              <a:t>校区</a:t>
            </a:r>
            <a:r>
              <a:rPr lang="zh-CN" altLang="en-US" sz="2400" dirty="0">
                <a:latin typeface="微软雅黑" panose="020B0503020204020204" charset="-122"/>
                <a:ea typeface="微软雅黑" panose="020B0503020204020204" charset="-122"/>
              </a:rPr>
              <a:t>）</a:t>
            </a:r>
          </a:p>
        </p:txBody>
      </p:sp>
      <p:pic>
        <p:nvPicPr>
          <p:cNvPr id="8" name="图片 7" descr="图书馆logo-横版-2018.9.7-01"/>
          <p:cNvPicPr>
            <a:picLocks noChangeAspect="1"/>
          </p:cNvPicPr>
          <p:nvPr/>
        </p:nvPicPr>
        <p:blipFill>
          <a:blip r:embed="rId3" cstate="print"/>
          <a:stretch>
            <a:fillRect/>
          </a:stretch>
        </p:blipFill>
        <p:spPr>
          <a:xfrm>
            <a:off x="9259193" y="107792"/>
            <a:ext cx="2394585" cy="787400"/>
          </a:xfrm>
          <a:prstGeom prst="rect">
            <a:avLst/>
          </a:prstGeom>
        </p:spPr>
      </p:pic>
      <p:sp>
        <p:nvSpPr>
          <p:cNvPr id="13" name="Rectangle 6"/>
          <p:cNvSpPr/>
          <p:nvPr/>
        </p:nvSpPr>
        <p:spPr>
          <a:xfrm>
            <a:off x="885371" y="213475"/>
            <a:ext cx="9205699" cy="9115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（霞客湾校区）</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4"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15" name="圆角矩形 115"/>
          <p:cNvSpPr/>
          <p:nvPr/>
        </p:nvSpPr>
        <p:spPr>
          <a:xfrm>
            <a:off x="344045" y="913986"/>
            <a:ext cx="9030864"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520" y="2837815"/>
            <a:ext cx="4133850" cy="37445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1620" y="2837815"/>
            <a:ext cx="2672080" cy="3653155"/>
          </a:xfrm>
          <a:prstGeom prst="rect">
            <a:avLst/>
          </a:prstGeom>
        </p:spPr>
      </p:pic>
      <p:pic>
        <p:nvPicPr>
          <p:cNvPr id="7" name="图片 6"/>
          <p:cNvPicPr>
            <a:picLocks noChangeAspect="1"/>
          </p:cNvPicPr>
          <p:nvPr/>
        </p:nvPicPr>
        <p:blipFill>
          <a:blip r:embed="rId6"/>
          <a:stretch>
            <a:fillRect/>
          </a:stretch>
        </p:blipFill>
        <p:spPr>
          <a:xfrm>
            <a:off x="8496300" y="2896870"/>
            <a:ext cx="2488565" cy="36988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p:nvPr/>
        </p:nvSpPr>
        <p:spPr>
          <a:xfrm>
            <a:off x="885371" y="213475"/>
            <a:ext cx="8871567" cy="92903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（总馆）</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2" name="矩形 11"/>
          <p:cNvSpPr/>
          <p:nvPr/>
        </p:nvSpPr>
        <p:spPr>
          <a:xfrm>
            <a:off x="5663586" y="2423160"/>
            <a:ext cx="6609059" cy="371602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base" latinLnBrk="0" hangingPunct="1">
              <a:lnSpc>
                <a:spcPct val="120000"/>
              </a:lnSpc>
              <a:spcBef>
                <a:spcPts val="0"/>
              </a:spcBef>
              <a:spcAft>
                <a:spcPts val="0"/>
              </a:spcAft>
              <a:buClrTx/>
              <a:buSzTx/>
              <a:buFontTx/>
              <a:buNone/>
              <a:defRPr/>
            </a:pPr>
            <a:endParaRPr lang="en-US" altLang="zh-CN" sz="2000" dirty="0">
              <a:solidFill>
                <a:srgbClr val="333333"/>
              </a:solidFill>
              <a:latin typeface="微软雅黑" panose="020B0503020204020204" charset="-122"/>
              <a:ea typeface="微软雅黑" panose="020B0503020204020204" charset="-122"/>
              <a:cs typeface="微软雅黑" panose="020B0503020204020204" charset="-122"/>
              <a:sym typeface="+mn-ea"/>
            </a:endParaRPr>
          </a:p>
          <a:p>
            <a:pPr>
              <a:lnSpc>
                <a:spcPct val="120000"/>
              </a:lnSpc>
              <a:spcBef>
                <a:spcPts val="0"/>
              </a:spcBef>
              <a:spcAft>
                <a:spcPts val="0"/>
              </a:spcAft>
              <a:defRPr/>
            </a:pPr>
            <a:endParaRPr kumimoji="0" lang="en-US" sz="28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endParaRPr>
          </a:p>
          <a:p>
            <a:pPr>
              <a:lnSpc>
                <a:spcPct val="120000"/>
              </a:lnSpc>
              <a:spcBef>
                <a:spcPts val="0"/>
              </a:spcBef>
              <a:spcAft>
                <a:spcPts val="0"/>
              </a:spcAft>
              <a:defRPr/>
            </a:pPr>
            <a:r>
              <a:rPr kumimoji="0" sz="2800" b="1"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研习小间</a:t>
            </a:r>
            <a:r>
              <a:rPr kumimoji="0"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是为同学们研究、探讨和学习提供的更加私密的小空间。</a:t>
            </a:r>
            <a:r>
              <a:rPr kumimoji="0"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位于C区三层、四层、五层</a:t>
            </a:r>
            <a:r>
              <a:rPr kumimoji="0"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，共有47个小房间。</a:t>
            </a:r>
            <a:r>
              <a:rPr sz="2800" dirty="0">
                <a:latin typeface="微软雅黑" panose="020B0503020204020204" charset="-122"/>
                <a:ea typeface="微软雅黑" panose="020B0503020204020204" charset="-122"/>
              </a:rPr>
              <a:t>研习小间可预约3天之内（含当天）开放时间中的任意时段</a:t>
            </a:r>
            <a:r>
              <a:rPr lang="zh-CN" sz="2800" dirty="0">
                <a:latin typeface="微软雅黑" panose="020B0503020204020204" charset="-122"/>
                <a:ea typeface="微软雅黑" panose="020B0503020204020204" charset="-122"/>
              </a:rPr>
              <a:t>，</a:t>
            </a:r>
            <a:r>
              <a:rPr sz="2800" dirty="0">
                <a:latin typeface="微软雅黑" panose="020B0503020204020204" charset="-122"/>
                <a:ea typeface="微软雅黑" panose="020B0503020204020204" charset="-122"/>
              </a:rPr>
              <a:t>预约使用时间</a:t>
            </a:r>
            <a:r>
              <a:rPr lang="zh-CN" sz="2800" dirty="0">
                <a:latin typeface="微软雅黑" panose="020B0503020204020204" charset="-122"/>
                <a:ea typeface="微软雅黑" panose="020B0503020204020204" charset="-122"/>
              </a:rPr>
              <a:t>为</a:t>
            </a:r>
            <a:r>
              <a:rPr sz="2800" dirty="0">
                <a:latin typeface="微软雅黑" panose="020B0503020204020204" charset="-122"/>
                <a:ea typeface="微软雅黑" panose="020B0503020204020204" charset="-122"/>
              </a:rPr>
              <a:t>1</a:t>
            </a:r>
            <a:r>
              <a:rPr lang="en-US" sz="2800" dirty="0">
                <a:latin typeface="微软雅黑" panose="020B0503020204020204" charset="-122"/>
                <a:ea typeface="微软雅黑" panose="020B0503020204020204" charset="-122"/>
              </a:rPr>
              <a:t>-4</a:t>
            </a:r>
            <a:r>
              <a:rPr sz="2800" dirty="0">
                <a:latin typeface="微软雅黑" panose="020B0503020204020204" charset="-122"/>
                <a:ea typeface="微软雅黑" panose="020B0503020204020204" charset="-122"/>
              </a:rPr>
              <a:t>小时。</a:t>
            </a:r>
            <a:r>
              <a:rPr lang="zh-CN" altLang="en-US" sz="2800" dirty="0">
                <a:latin typeface="微软雅黑" panose="020B0503020204020204" charset="-122"/>
                <a:ea typeface="微软雅黑" panose="020B0503020204020204" charset="-122"/>
              </a:rPr>
              <a:t> </a:t>
            </a:r>
            <a:endParaRPr lang="en-US" altLang="zh-CN" sz="2800" dirty="0">
              <a:latin typeface="微软雅黑" panose="020B0503020204020204" charset="-122"/>
              <a:ea typeface="微软雅黑" panose="020B0503020204020204" charset="-122"/>
            </a:endParaRPr>
          </a:p>
          <a:p>
            <a:pPr>
              <a:lnSpc>
                <a:spcPct val="120000"/>
              </a:lnSpc>
              <a:spcBef>
                <a:spcPts val="0"/>
              </a:spcBef>
              <a:spcAft>
                <a:spcPts val="0"/>
              </a:spcAft>
              <a:defRPr/>
            </a:pPr>
            <a:r>
              <a:rPr lang="zh-CN" altLang="en-US" sz="2800" b="1"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多人研讨间</a:t>
            </a:r>
            <a:r>
              <a:rPr lang="zh-CN" altLang="en-US" sz="280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位于</a:t>
            </a:r>
            <a:r>
              <a:rPr lang="en-US" altLang="zh-CN" sz="28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B</a:t>
            </a:r>
            <a:r>
              <a:rPr lang="zh-CN" altLang="en-US" sz="28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区五层，</a:t>
            </a:r>
            <a:r>
              <a:rPr lang="zh-CN" altLang="en-US" sz="280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是用于学术研讨、课程研讨等活动的专用空间，配置有投影仪、电子白板等设备，供全校教师和学生预约使用，每个房间须3人及以上组团方可预约</a:t>
            </a:r>
            <a:r>
              <a:rPr kumimoji="0" lang="zh-CN" altLang="en-US" sz="28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，可供</a:t>
            </a:r>
            <a:r>
              <a:rPr kumimoji="0" lang="en-US" altLang="zh-CN" sz="28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8-24</a:t>
            </a:r>
            <a:r>
              <a:rPr kumimoji="0" lang="zh-CN" altLang="en-US" sz="28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人的研究团队使用。</a:t>
            </a:r>
          </a:p>
          <a:p>
            <a:pPr>
              <a:lnSpc>
                <a:spcPct val="120000"/>
              </a:lnSpc>
              <a:spcBef>
                <a:spcPts val="0"/>
              </a:spcBef>
              <a:spcAft>
                <a:spcPts val="0"/>
              </a:spcAft>
              <a:defRPr/>
            </a:pPr>
            <a:endParaRPr kumimoji="0" lang="zh-CN" altLang="en-US" sz="2800" b="0" i="0" u="none" strike="noStrike" kern="1200" cap="none" spc="0" normalizeH="0" baseline="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2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11" name="图片 10" descr="图书馆logo-横版-2018.9.7-01"/>
          <p:cNvPicPr>
            <a:picLocks noChangeAspect="1"/>
          </p:cNvPicPr>
          <p:nvPr/>
        </p:nvPicPr>
        <p:blipFill>
          <a:blip r:embed="rId4" cstate="print"/>
          <a:stretch>
            <a:fillRect/>
          </a:stretch>
        </p:blipFill>
        <p:spPr>
          <a:xfrm>
            <a:off x="9259193" y="107792"/>
            <a:ext cx="2394585" cy="787400"/>
          </a:xfrm>
          <a:prstGeom prst="rect">
            <a:avLst/>
          </a:prstGeom>
        </p:spPr>
      </p:pic>
      <p:pic>
        <p:nvPicPr>
          <p:cNvPr id="22" name="图片 11"/>
          <p:cNvPicPr>
            <a:picLocks noChangeAspect="1"/>
          </p:cNvPicPr>
          <p:nvPr/>
        </p:nvPicPr>
        <p:blipFill>
          <a:blip r:embed="rId5" cstate="print"/>
          <a:stretch>
            <a:fillRect/>
          </a:stretch>
        </p:blipFill>
        <p:spPr>
          <a:xfrm>
            <a:off x="2669730" y="4140937"/>
            <a:ext cx="2757690" cy="1927550"/>
          </a:xfrm>
          <a:prstGeom prst="rect">
            <a:avLst/>
          </a:prstGeom>
          <a:noFill/>
          <a:ln w="9525">
            <a:noFill/>
          </a:ln>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80378"/>
            <a:ext cx="3239257" cy="205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流程图: 可选过程 12"/>
          <p:cNvSpPr/>
          <p:nvPr/>
        </p:nvSpPr>
        <p:spPr>
          <a:xfrm>
            <a:off x="180229" y="3367044"/>
            <a:ext cx="2489086" cy="333259"/>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C</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区研习小间</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16" name="流程图: 可选过程 15"/>
          <p:cNvSpPr/>
          <p:nvPr/>
        </p:nvSpPr>
        <p:spPr>
          <a:xfrm>
            <a:off x="2792420" y="6068495"/>
            <a:ext cx="2376487" cy="455952"/>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B</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区五层多人研讨间</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pic>
        <p:nvPicPr>
          <p:cNvPr id="19" name="图片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229" y="3838617"/>
            <a:ext cx="2376025" cy="261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0" name="圆角矩形 115"/>
          <p:cNvSpPr/>
          <p:nvPr/>
        </p:nvSpPr>
        <p:spPr>
          <a:xfrm>
            <a:off x="344045" y="913986"/>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3" name="文本框 2"/>
          <p:cNvSpPr txBox="1"/>
          <p:nvPr/>
        </p:nvSpPr>
        <p:spPr>
          <a:xfrm>
            <a:off x="3833495" y="959485"/>
            <a:ext cx="8439150" cy="829945"/>
          </a:xfrm>
          <a:prstGeom prst="rect">
            <a:avLst/>
          </a:prstGeom>
          <a:noFill/>
        </p:spPr>
        <p:txBody>
          <a:bodyPr wrap="square" rtlCol="0" anchor="t">
            <a:spAutoFit/>
          </a:bodyPr>
          <a:lstStyle/>
          <a:p>
            <a:endParaRPr lang="zh-CN" altLang="en-US" sz="2400">
              <a:latin typeface="微软雅黑" panose="020B0503020204020204" charset="-122"/>
              <a:ea typeface="微软雅黑" panose="020B0503020204020204" charset="-122"/>
              <a:cs typeface="微软雅黑" panose="020B0503020204020204" charset="-122"/>
            </a:endParaRPr>
          </a:p>
          <a:p>
            <a:endParaRPr lang="zh-CN" altLang="en-US" sz="24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p:nvPr/>
        </p:nvSpPr>
        <p:spPr>
          <a:xfrm>
            <a:off x="885371" y="213475"/>
            <a:ext cx="9209974" cy="9115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buNone/>
            </a:pPr>
            <a:r>
              <a:rPr lang="zh-CN" altLang="en-US" sz="3600" b="1" dirty="0">
                <a:solidFill>
                  <a:srgbClr val="002060"/>
                </a:solidFill>
                <a:latin typeface="微软雅黑" panose="020B0503020204020204" charset="-122"/>
                <a:ea typeface="微软雅黑" panose="020B0503020204020204" charset="-122"/>
              </a:rPr>
              <a:t>在图书馆怎么上自习和研讨</a:t>
            </a:r>
            <a:r>
              <a:rPr lang="en-US" altLang="zh-CN" sz="3600" b="1" dirty="0">
                <a:solidFill>
                  <a:srgbClr val="002060"/>
                </a:solidFill>
                <a:latin typeface="微软雅黑" panose="020B0503020204020204" charset="-122"/>
                <a:ea typeface="微软雅黑" panose="020B0503020204020204" charset="-122"/>
              </a:rPr>
              <a:t>?</a:t>
            </a:r>
            <a:r>
              <a:rPr lang="zh-CN" altLang="en-US" sz="3600" b="1" dirty="0">
                <a:solidFill>
                  <a:srgbClr val="002060"/>
                </a:solidFill>
                <a:latin typeface="微软雅黑" panose="020B0503020204020204" charset="-122"/>
                <a:ea typeface="微软雅黑" panose="020B0503020204020204" charset="-122"/>
              </a:rPr>
              <a:t>（霞客湾校区）</a:t>
            </a:r>
          </a:p>
          <a:p>
            <a:pPr marL="0" lvl="0" indent="0" algn="just">
              <a:lnSpc>
                <a:spcPts val="2500"/>
              </a:lnSpc>
              <a:spcBef>
                <a:spcPct val="0"/>
              </a:spcBef>
              <a:buClr>
                <a:srgbClr val="C00000"/>
              </a:buClr>
              <a:buNone/>
            </a:pPr>
            <a:r>
              <a:rPr lang="en-US" altLang="zh-CN"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endParaRPr lang="zh-CN" altLang="en-US"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sp>
        <p:nvSpPr>
          <p:cNvPr id="12" name="矩形 11"/>
          <p:cNvSpPr/>
          <p:nvPr/>
        </p:nvSpPr>
        <p:spPr>
          <a:xfrm>
            <a:off x="464457" y="959705"/>
            <a:ext cx="9510348" cy="1675974"/>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120000"/>
              </a:lnSpc>
              <a:spcBef>
                <a:spcPts val="0"/>
              </a:spcBef>
              <a:spcAft>
                <a:spcPts val="0"/>
              </a:spcAft>
              <a:defRPr/>
            </a:pPr>
            <a:r>
              <a:rPr kumimoji="0" sz="2800" b="1" i="0" u="none" strike="noStrike" kern="1200" cap="none" spc="0" normalizeH="0" baseline="0" noProof="0" dirty="0" err="1">
                <a:ln>
                  <a:noFill/>
                </a:ln>
                <a:effectLst/>
                <a:uLnTx/>
                <a:uFillTx/>
                <a:latin typeface="微软雅黑" panose="020B0503020204020204" charset="-122"/>
                <a:ea typeface="微软雅黑" panose="020B0503020204020204" charset="-122"/>
                <a:cs typeface="微软雅黑" panose="020B0503020204020204" charset="-122"/>
                <a:sym typeface="+mn-ea"/>
              </a:rPr>
              <a:t>研习小间</a:t>
            </a:r>
            <a:r>
              <a:rPr kumimoji="0" sz="2800" b="0" i="0" u="none" strike="noStrike" kern="1200" cap="none" spc="0" normalizeH="0" baseline="0" noProof="0" dirty="0" err="1">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位于</a:t>
            </a:r>
            <a:r>
              <a:rPr kumimoji="0" lang="zh-CN" altLang="en-US"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二</a:t>
            </a:r>
            <a:r>
              <a:rPr kumimoji="0" sz="28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层、四层、五层</a:t>
            </a:r>
            <a:r>
              <a:rPr kumimoji="0"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，共有</a:t>
            </a:r>
            <a:r>
              <a:rPr kumimoji="0" lang="en-US"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12</a:t>
            </a:r>
            <a:r>
              <a:rPr kumimoji="0" sz="2800" b="0" i="0" u="none" strike="noStrike" kern="1200" cap="none" spc="0" normalizeH="0" baseline="0" noProof="0" dirty="0">
                <a:ln>
                  <a:noFill/>
                </a:ln>
                <a:effectLst/>
                <a:uLnTx/>
                <a:uFillTx/>
                <a:latin typeface="微软雅黑" panose="020B0503020204020204" charset="-122"/>
                <a:ea typeface="微软雅黑" panose="020B0503020204020204" charset="-122"/>
                <a:cs typeface="微软雅黑" panose="020B0503020204020204" charset="-122"/>
                <a:sym typeface="+mn-ea"/>
              </a:rPr>
              <a:t>个小房间。</a:t>
            </a:r>
            <a:endParaRPr lang="en-US" altLang="zh-CN" sz="2800" dirty="0">
              <a:latin typeface="微软雅黑" panose="020B0503020204020204" charset="-122"/>
              <a:ea typeface="微软雅黑" panose="020B0503020204020204" charset="-122"/>
            </a:endParaRPr>
          </a:p>
          <a:p>
            <a:pPr>
              <a:lnSpc>
                <a:spcPct val="120000"/>
              </a:lnSpc>
              <a:spcBef>
                <a:spcPts val="0"/>
              </a:spcBef>
              <a:spcAft>
                <a:spcPts val="0"/>
              </a:spcAft>
              <a:defRPr/>
            </a:pPr>
            <a:r>
              <a:rPr lang="zh-CN" altLang="en-US" sz="2800" b="1"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多人研讨间</a:t>
            </a:r>
            <a:r>
              <a:rPr lang="zh-CN" altLang="en-US" sz="2800" noProof="0" dirty="0">
                <a:ln>
                  <a:noFill/>
                </a:ln>
                <a:solidFill>
                  <a:srgbClr val="333333"/>
                </a:solidFill>
                <a:effectLst/>
                <a:uLnTx/>
                <a:uFillTx/>
                <a:latin typeface="微软雅黑" panose="020B0503020204020204" charset="-122"/>
                <a:ea typeface="微软雅黑" panose="020B0503020204020204" charset="-122"/>
                <a:cs typeface="微软雅黑" panose="020B0503020204020204" charset="-122"/>
                <a:sym typeface="+mn-ea"/>
              </a:rPr>
              <a:t>位于</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sym typeface="+mn-ea"/>
              </a:rPr>
              <a:t>一层</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mn-ea"/>
              </a:rPr>
              <a:t>，共有</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sym typeface="+mn-ea"/>
              </a:rPr>
              <a:t>个房间。</a:t>
            </a:r>
          </a:p>
        </p:txBody>
      </p:sp>
      <p:pic>
        <p:nvPicPr>
          <p:cNvPr id="11" name="图片 10" descr="图书馆logo-横版-2018.9.7-01"/>
          <p:cNvPicPr>
            <a:picLocks noChangeAspect="1"/>
          </p:cNvPicPr>
          <p:nvPr/>
        </p:nvPicPr>
        <p:blipFill>
          <a:blip r:embed="rId4" cstate="print"/>
          <a:stretch>
            <a:fillRect/>
          </a:stretch>
        </p:blipFill>
        <p:spPr>
          <a:xfrm>
            <a:off x="9259193" y="107792"/>
            <a:ext cx="2394585" cy="787400"/>
          </a:xfrm>
          <a:prstGeom prst="rect">
            <a:avLst/>
          </a:prstGeom>
        </p:spPr>
      </p:pic>
      <p:sp>
        <p:nvSpPr>
          <p:cNvPr id="18" name="MH_Number_1"/>
          <p:cNvSpPr/>
          <p:nvPr>
            <p:custDataLst>
              <p:tags r:id="rId1"/>
            </p:custDataLst>
          </p:nvPr>
        </p:nvSpPr>
        <p:spPr>
          <a:xfrm>
            <a:off x="362857" y="188685"/>
            <a:ext cx="522514" cy="478972"/>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6</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20" name="圆角矩形 115"/>
          <p:cNvSpPr/>
          <p:nvPr/>
        </p:nvSpPr>
        <p:spPr>
          <a:xfrm>
            <a:off x="344045" y="913986"/>
            <a:ext cx="92433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9879" y="2448774"/>
            <a:ext cx="3644926" cy="394875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289" y="2448774"/>
            <a:ext cx="3520342" cy="3982182"/>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b="1">
                <a:solidFill>
                  <a:srgbClr val="002060"/>
                </a:solidFill>
                <a:latin typeface="微软雅黑" panose="020B0503020204020204" charset="-122"/>
                <a:ea typeface="微软雅黑" panose="020B0503020204020204" charset="-122"/>
                <a:cs typeface="微软雅黑" panose="020B0503020204020204" charset="-122"/>
                <a:sym typeface="+mn-ea"/>
              </a:rPr>
              <a:t>研习小间及研讨间预约方法</a:t>
            </a:r>
          </a:p>
        </p:txBody>
      </p:sp>
      <p:sp>
        <p:nvSpPr>
          <p:cNvPr id="3" name="内容占位符 2"/>
          <p:cNvSpPr>
            <a:spLocks noGrp="1"/>
          </p:cNvSpPr>
          <p:nvPr>
            <p:ph idx="1"/>
          </p:nvPr>
        </p:nvSpPr>
        <p:spPr>
          <a:xfrm>
            <a:off x="528320" y="1428115"/>
            <a:ext cx="10515600" cy="4351338"/>
          </a:xfrm>
        </p:spPr>
        <p:txBody>
          <a:bodyPr/>
          <a:lstStyle/>
          <a:p>
            <a:r>
              <a:rPr lang="zh-CN" altLang="en-US" sz="3200" dirty="0">
                <a:latin typeface="微软雅黑" panose="020B0503020204020204" charset="-122"/>
                <a:ea typeface="微软雅黑" panose="020B0503020204020204" charset="-122"/>
                <a:cs typeface="微软雅黑" panose="020B0503020204020204" charset="-122"/>
                <a:sym typeface="+mn-ea"/>
              </a:rPr>
              <a:t>网上预约：网址：</a:t>
            </a:r>
            <a:r>
              <a:rPr lang="zh-CN" altLang="en-US" sz="3200" dirty="0">
                <a:latin typeface="微软雅黑" panose="020B0503020204020204" charset="-122"/>
                <a:ea typeface="微软雅黑" panose="020B0503020204020204" charset="-122"/>
                <a:cs typeface="微软雅黑" panose="020B0503020204020204" charset="-122"/>
                <a:sym typeface="+mn-ea"/>
                <a:hlinkClick r:id="rId2"/>
              </a:rPr>
              <a:t>yantaojian.jiangnan.edu.cn</a:t>
            </a:r>
            <a:r>
              <a:rPr lang="zh-CN" altLang="en-US" sz="3200" dirty="0">
                <a:latin typeface="微软雅黑" panose="020B0503020204020204" charset="-122"/>
                <a:ea typeface="微软雅黑" panose="020B0503020204020204" charset="-122"/>
                <a:cs typeface="微软雅黑" panose="020B0503020204020204" charset="-122"/>
                <a:sym typeface="+mn-ea"/>
              </a:rPr>
              <a:t>；或微信公众号在</a:t>
            </a:r>
            <a:r>
              <a:rPr lang="en-US" altLang="zh-CN" sz="3200" dirty="0">
                <a:latin typeface="微软雅黑" panose="020B0503020204020204" charset="-122"/>
                <a:ea typeface="微软雅黑" panose="020B0503020204020204" charset="-122"/>
                <a:cs typeface="微软雅黑" panose="020B0503020204020204" charset="-122"/>
                <a:sym typeface="+mn-ea"/>
              </a:rPr>
              <a:t>“</a:t>
            </a:r>
            <a:r>
              <a:rPr lang="zh-CN" altLang="en-US" sz="3200" dirty="0">
                <a:latin typeface="微软雅黑" panose="020B0503020204020204" charset="-122"/>
                <a:ea typeface="微软雅黑" panose="020B0503020204020204" charset="-122"/>
                <a:cs typeface="微软雅黑" panose="020B0503020204020204" charset="-122"/>
                <a:sym typeface="+mn-ea"/>
              </a:rPr>
              <a:t>我的图书馆</a:t>
            </a:r>
            <a:r>
              <a:rPr lang="en-US" altLang="zh-CN" sz="3200" dirty="0">
                <a:latin typeface="微软雅黑" panose="020B0503020204020204" charset="-122"/>
                <a:ea typeface="微软雅黑" panose="020B0503020204020204" charset="-122"/>
                <a:cs typeface="微软雅黑" panose="020B0503020204020204" charset="-122"/>
                <a:sym typeface="+mn-ea"/>
              </a:rPr>
              <a:t>”</a:t>
            </a:r>
            <a:r>
              <a:rPr lang="en-US" sz="3200" dirty="0">
                <a:latin typeface="微软雅黑" panose="020B0503020204020204" charset="-122"/>
                <a:ea typeface="微软雅黑" panose="020B0503020204020204" charset="-122"/>
                <a:cs typeface="微软雅黑" panose="020B0503020204020204" charset="-122"/>
                <a:sym typeface="+mn-ea"/>
              </a:rPr>
              <a:t>--”</a:t>
            </a:r>
            <a:r>
              <a:rPr lang="zh-CN" altLang="en-US" sz="3200" dirty="0">
                <a:latin typeface="微软雅黑" panose="020B0503020204020204" charset="-122"/>
                <a:ea typeface="微软雅黑" panose="020B0503020204020204" charset="-122"/>
                <a:cs typeface="微软雅黑" panose="020B0503020204020204" charset="-122"/>
                <a:sym typeface="+mn-ea"/>
              </a:rPr>
              <a:t>研讨间预约</a:t>
            </a:r>
            <a:r>
              <a:rPr lang="en-US" altLang="zh-CN" sz="3200" dirty="0">
                <a:latin typeface="微软雅黑" panose="020B0503020204020204" charset="-122"/>
                <a:ea typeface="微软雅黑" panose="020B0503020204020204" charset="-122"/>
                <a:cs typeface="微软雅黑" panose="020B0503020204020204" charset="-122"/>
                <a:sym typeface="+mn-ea"/>
              </a:rPr>
              <a:t>“</a:t>
            </a:r>
            <a:r>
              <a:rPr lang="zh-CN" altLang="en-US" sz="3200" dirty="0">
                <a:latin typeface="微软雅黑" panose="020B0503020204020204" charset="-122"/>
                <a:ea typeface="微软雅黑" panose="020B0503020204020204" charset="-122"/>
                <a:cs typeface="微软雅黑" panose="020B0503020204020204" charset="-122"/>
                <a:sym typeface="+mn-ea"/>
              </a:rPr>
              <a:t>；</a:t>
            </a:r>
          </a:p>
          <a:p>
            <a:r>
              <a:rPr lang="zh-CN" altLang="en-US" sz="3200" dirty="0">
                <a:latin typeface="微软雅黑" panose="020B0503020204020204" charset="-122"/>
                <a:ea typeface="微软雅黑" panose="020B0503020204020204" charset="-122"/>
                <a:cs typeface="微软雅黑" panose="020B0503020204020204" charset="-122"/>
                <a:sym typeface="+mn-ea"/>
              </a:rPr>
              <a:t>现场预约：各研讨间门口PAD屏幕扫描二维码预约；</a:t>
            </a:r>
            <a:endParaRPr lang="zh-CN" altLang="en-US" sz="3200" dirty="0">
              <a:latin typeface="微软雅黑" panose="020B0503020204020204" charset="-122"/>
              <a:ea typeface="微软雅黑" panose="020B0503020204020204" charset="-122"/>
              <a:cs typeface="微软雅黑" panose="020B0503020204020204" charset="-122"/>
            </a:endParaRPr>
          </a:p>
          <a:p>
            <a:r>
              <a:rPr lang="zh-CN" altLang="en-US" sz="3200" dirty="0">
                <a:latin typeface="微软雅黑" panose="020B0503020204020204" charset="-122"/>
                <a:ea typeface="微软雅黑" panose="020B0503020204020204" charset="-122"/>
                <a:cs typeface="微软雅黑" panose="020B0503020204020204" charset="-122"/>
                <a:sym typeface="+mn-ea"/>
              </a:rPr>
              <a:t>网上预约或者现场预约，均需要连接校园网或者校园无线网络</a:t>
            </a:r>
            <a:r>
              <a:rPr lang="en-US" altLang="zh-CN" sz="3200" dirty="0">
                <a:latin typeface="微软雅黑" panose="020B0503020204020204" charset="-122"/>
                <a:ea typeface="微软雅黑" panose="020B0503020204020204" charset="-122"/>
                <a:cs typeface="微软雅黑" panose="020B0503020204020204" charset="-122"/>
                <a:sym typeface="+mn-ea"/>
              </a:rPr>
              <a:t>JNU-Secure</a:t>
            </a:r>
            <a:r>
              <a:rPr lang="zh-CN" altLang="en-US" sz="3200" dirty="0">
                <a:latin typeface="微软雅黑" panose="020B0503020204020204" charset="-122"/>
                <a:ea typeface="微软雅黑" panose="020B0503020204020204" charset="-122"/>
                <a:cs typeface="微软雅黑" panose="020B0503020204020204" charset="-122"/>
                <a:sym typeface="+mn-ea"/>
              </a:rPr>
              <a:t>或</a:t>
            </a:r>
            <a:r>
              <a:rPr lang="en-US" altLang="zh-CN" sz="3200" dirty="0">
                <a:latin typeface="微软雅黑" panose="020B0503020204020204" charset="-122"/>
                <a:ea typeface="微软雅黑" panose="020B0503020204020204" charset="-122"/>
                <a:cs typeface="微软雅黑" panose="020B0503020204020204" charset="-122"/>
                <a:sym typeface="+mn-ea"/>
              </a:rPr>
              <a:t>JNU-WLAN</a:t>
            </a:r>
            <a:r>
              <a:rPr lang="zh-CN" altLang="en-US" sz="3200" dirty="0">
                <a:latin typeface="微软雅黑" panose="020B0503020204020204" charset="-122"/>
                <a:ea typeface="微软雅黑" panose="020B0503020204020204" charset="-122"/>
                <a:cs typeface="微软雅黑" panose="020B0503020204020204" charset="-122"/>
                <a:sym typeface="+mn-ea"/>
              </a:rPr>
              <a:t>。</a:t>
            </a:r>
          </a:p>
          <a:p>
            <a:r>
              <a:rPr lang="zh-CN" altLang="en-US" sz="3200" dirty="0">
                <a:latin typeface="微软雅黑" panose="020B0503020204020204" charset="-122"/>
                <a:ea typeface="微软雅黑" panose="020B0503020204020204" charset="-122"/>
                <a:cs typeface="微软雅黑" panose="020B0503020204020204" charset="-122"/>
                <a:sym typeface="+mn-ea"/>
              </a:rPr>
              <a:t>具体使用规则，详见图书馆</a:t>
            </a:r>
          </a:p>
          <a:p>
            <a:pPr marL="0" indent="0">
              <a:buNone/>
            </a:pPr>
            <a:r>
              <a:rPr lang="zh-CN" altLang="en-US" sz="3200" dirty="0">
                <a:latin typeface="微软雅黑" panose="020B0503020204020204" charset="-122"/>
                <a:ea typeface="微软雅黑" panose="020B0503020204020204" charset="-122"/>
                <a:cs typeface="微软雅黑" panose="020B0503020204020204" charset="-122"/>
                <a:sym typeface="+mn-ea"/>
              </a:rPr>
              <a:t>主页</a:t>
            </a:r>
            <a:r>
              <a:rPr lang="en-US" altLang="zh-CN" sz="3200" dirty="0">
                <a:latin typeface="微软雅黑" panose="020B0503020204020204" charset="-122"/>
                <a:ea typeface="微软雅黑" panose="020B0503020204020204" charset="-122"/>
                <a:cs typeface="微软雅黑" panose="020B0503020204020204" charset="-122"/>
                <a:sym typeface="+mn-ea"/>
              </a:rPr>
              <a:t>“</a:t>
            </a:r>
            <a:r>
              <a:rPr lang="zh-CN" altLang="en-US" sz="3200" dirty="0">
                <a:latin typeface="微软雅黑" panose="020B0503020204020204" charset="-122"/>
                <a:ea typeface="微软雅黑" panose="020B0503020204020204" charset="-122"/>
                <a:cs typeface="微软雅黑" panose="020B0503020204020204" charset="-122"/>
                <a:sym typeface="+mn-ea"/>
              </a:rPr>
              <a:t>学习支持</a:t>
            </a:r>
            <a:r>
              <a:rPr lang="en-US" altLang="zh-CN" sz="3200" dirty="0">
                <a:latin typeface="微软雅黑" panose="020B0503020204020204" charset="-122"/>
                <a:ea typeface="微软雅黑" panose="020B0503020204020204" charset="-122"/>
                <a:cs typeface="微软雅黑" panose="020B0503020204020204" charset="-122"/>
                <a:sym typeface="+mn-ea"/>
              </a:rPr>
              <a:t>”</a:t>
            </a:r>
            <a:r>
              <a:rPr lang="zh-CN" altLang="en-US" sz="3200" dirty="0">
                <a:latin typeface="微软雅黑" panose="020B0503020204020204" charset="-122"/>
                <a:ea typeface="微软雅黑" panose="020B0503020204020204" charset="-122"/>
                <a:cs typeface="微软雅黑" panose="020B0503020204020204" charset="-122"/>
                <a:sym typeface="+mn-ea"/>
              </a:rPr>
              <a:t>栏目下的</a:t>
            </a:r>
          </a:p>
          <a:p>
            <a:pPr marL="0" indent="0">
              <a:buNone/>
            </a:pPr>
            <a:r>
              <a:rPr lang="en-US" altLang="zh-CN" sz="3200" dirty="0">
                <a:latin typeface="微软雅黑" panose="020B0503020204020204" charset="-122"/>
                <a:ea typeface="微软雅黑" panose="020B0503020204020204" charset="-122"/>
                <a:cs typeface="微软雅黑" panose="020B0503020204020204" charset="-122"/>
                <a:sym typeface="+mn-ea"/>
              </a:rPr>
              <a:t>“</a:t>
            </a:r>
            <a:r>
              <a:rPr lang="zh-CN" altLang="en-US" sz="3200" dirty="0">
                <a:latin typeface="微软雅黑" panose="020B0503020204020204" charset="-122"/>
                <a:ea typeface="微软雅黑" panose="020B0503020204020204" charset="-122"/>
                <a:cs typeface="微软雅黑" panose="020B0503020204020204" charset="-122"/>
                <a:sym typeface="+mn-ea"/>
              </a:rPr>
              <a:t>研讨间（研习小间预约）</a:t>
            </a:r>
            <a:r>
              <a:rPr lang="en-US" altLang="zh-CN" sz="3200" dirty="0">
                <a:latin typeface="微软雅黑" panose="020B0503020204020204" charset="-122"/>
                <a:ea typeface="微软雅黑" panose="020B0503020204020204" charset="-122"/>
                <a:cs typeface="微软雅黑" panose="020B0503020204020204" charset="-122"/>
                <a:sym typeface="+mn-ea"/>
              </a:rPr>
              <a:t>“</a:t>
            </a:r>
            <a:endParaRPr lang="zh-CN" altLang="en-US" sz="3200" dirty="0">
              <a:latin typeface="微软雅黑" panose="020B0503020204020204" charset="-122"/>
              <a:ea typeface="微软雅黑" panose="020B0503020204020204" charset="-122"/>
              <a:cs typeface="微软雅黑" panose="020B0503020204020204" charset="-122"/>
              <a:sym typeface="+mn-ea"/>
            </a:endParaRPr>
          </a:p>
          <a:p>
            <a:endParaRPr lang="zh-CN" altLang="en-US" sz="3200" dirty="0"/>
          </a:p>
        </p:txBody>
      </p:sp>
      <p:pic>
        <p:nvPicPr>
          <p:cNvPr id="17412" name="Picture 8"/>
          <p:cNvPicPr>
            <a:picLocks noChangeAspect="1"/>
          </p:cNvPicPr>
          <p:nvPr/>
        </p:nvPicPr>
        <p:blipFill>
          <a:blip r:embed="rId3"/>
          <a:stretch>
            <a:fillRect/>
          </a:stretch>
        </p:blipFill>
        <p:spPr>
          <a:xfrm>
            <a:off x="6318885" y="3919538"/>
            <a:ext cx="5344795" cy="2922906"/>
          </a:xfrm>
          <a:prstGeom prst="rect">
            <a:avLst/>
          </a:prstGeom>
          <a:noFill/>
          <a:ln w="9525">
            <a:noFill/>
          </a:ln>
        </p:spPr>
      </p:pic>
      <p:pic>
        <p:nvPicPr>
          <p:cNvPr id="11" name="图片 10" descr="图书馆logo-横版-2018.9.7-01"/>
          <p:cNvPicPr>
            <a:picLocks noChangeAspect="1"/>
          </p:cNvPicPr>
          <p:nvPr/>
        </p:nvPicPr>
        <p:blipFill>
          <a:blip r:embed="rId4" cstate="print"/>
          <a:stretch>
            <a:fillRect/>
          </a:stretch>
        </p:blipFill>
        <p:spPr>
          <a:xfrm>
            <a:off x="9259193" y="239237"/>
            <a:ext cx="2394585" cy="787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书馆logo-横版-2018.9.7-01"/>
          <p:cNvPicPr>
            <a:picLocks noChangeAspect="1"/>
          </p:cNvPicPr>
          <p:nvPr/>
        </p:nvPicPr>
        <p:blipFill>
          <a:blip r:embed="rId2" cstate="print"/>
          <a:stretch>
            <a:fillRect/>
          </a:stretch>
        </p:blipFill>
        <p:spPr>
          <a:xfrm>
            <a:off x="9116060" y="116840"/>
            <a:ext cx="2394585" cy="787400"/>
          </a:xfrm>
          <a:prstGeom prst="rect">
            <a:avLst/>
          </a:prstGeom>
        </p:spPr>
      </p:pic>
      <p:sp>
        <p:nvSpPr>
          <p:cNvPr id="4" name="矩形 3"/>
          <p:cNvSpPr/>
          <p:nvPr/>
        </p:nvSpPr>
        <p:spPr>
          <a:xfrm>
            <a:off x="857198" y="187374"/>
            <a:ext cx="3877985" cy="584775"/>
          </a:xfrm>
          <a:prstGeom prst="rect">
            <a:avLst/>
          </a:prstGeom>
        </p:spPr>
        <p:txBody>
          <a:bodyPr wrap="none">
            <a:spAutoFit/>
          </a:bodyPr>
          <a:lstStyle/>
          <a:p>
            <a:r>
              <a:rPr lang="zh-CN" altLang="en-US" sz="3200" b="1" dirty="0">
                <a:solidFill>
                  <a:srgbClr val="C00000"/>
                </a:solidFill>
                <a:latin typeface="微软雅黑" panose="020B0503020204020204" charset="-122"/>
                <a:ea typeface="微软雅黑" panose="020B0503020204020204" charset="-122"/>
                <a:cs typeface="Times New Roman" panose="02020603050405020304" pitchFamily="18" charset="0"/>
              </a:rPr>
              <a:t>自助存包柜（总馆）</a:t>
            </a:r>
            <a:endParaRPr lang="zh-CN" altLang="en-US" sz="3200" dirty="0">
              <a:solidFill>
                <a:srgbClr val="002060"/>
              </a:solidFill>
              <a:latin typeface="微软雅黑" panose="020B0503020204020204" charset="-122"/>
              <a:ea typeface="微软雅黑" panose="020B0503020204020204" charset="-122"/>
            </a:endParaRPr>
          </a:p>
        </p:txBody>
      </p:sp>
      <p:sp>
        <p:nvSpPr>
          <p:cNvPr id="6" name="内容占位符 5"/>
          <p:cNvSpPr>
            <a:spLocks noGrp="1"/>
          </p:cNvSpPr>
          <p:nvPr>
            <p:ph idx="1"/>
          </p:nvPr>
        </p:nvSpPr>
        <p:spPr>
          <a:xfrm>
            <a:off x="419352" y="804601"/>
            <a:ext cx="11422932" cy="1343796"/>
          </a:xfrm>
        </p:spPr>
        <p:txBody>
          <a:bodyPr>
            <a:normAutofit/>
          </a:bodyPr>
          <a:lstStyle/>
          <a:p>
            <a:pPr>
              <a:lnSpc>
                <a:spcPct val="100000"/>
              </a:lnSpc>
              <a:buClr>
                <a:srgbClr val="C00000"/>
              </a:buClr>
              <a:buFont typeface="Wingdings" panose="05000000000000000000" pitchFamily="2" charset="2"/>
              <a:buChar char="p"/>
            </a:pPr>
            <a:r>
              <a:rPr lang="zh-CN" altLang="zh-CN" sz="3200" dirty="0">
                <a:latin typeface="微软雅黑" panose="020B0503020204020204" charset="-122"/>
                <a:ea typeface="微软雅黑" panose="020B0503020204020204" charset="-122"/>
                <a:cs typeface="Times New Roman" panose="02020603050405020304" pitchFamily="18" charset="0"/>
              </a:rPr>
              <a:t>图书馆为方便读者，在一楼</a:t>
            </a:r>
            <a:r>
              <a:rPr lang="zh-CN" altLang="en-US" sz="3200" dirty="0">
                <a:latin typeface="微软雅黑" panose="020B0503020204020204" charset="-122"/>
                <a:ea typeface="微软雅黑" panose="020B0503020204020204" charset="-122"/>
                <a:cs typeface="Times New Roman" panose="02020603050405020304" pitchFamily="18" charset="0"/>
              </a:rPr>
              <a:t>至四楼均</a:t>
            </a:r>
            <a:r>
              <a:rPr lang="zh-CN" altLang="zh-CN" sz="3200" dirty="0">
                <a:latin typeface="微软雅黑" panose="020B0503020204020204" charset="-122"/>
                <a:ea typeface="微软雅黑" panose="020B0503020204020204" charset="-122"/>
                <a:cs typeface="Times New Roman" panose="02020603050405020304" pitchFamily="18" charset="0"/>
              </a:rPr>
              <a:t>设有自助存包柜。持有校园卡的读者</a:t>
            </a:r>
            <a:r>
              <a:rPr lang="zh-CN" altLang="en-US" sz="3200" dirty="0">
                <a:latin typeface="微软雅黑" panose="020B0503020204020204" charset="-122"/>
                <a:ea typeface="微软雅黑" panose="020B0503020204020204" charset="-122"/>
                <a:cs typeface="Times New Roman" panose="02020603050405020304" pitchFamily="18" charset="0"/>
              </a:rPr>
              <a:t>每次可在</a:t>
            </a:r>
            <a:r>
              <a:rPr lang="en-US" altLang="zh-CN" sz="3200" dirty="0">
                <a:latin typeface="微软雅黑" panose="020B0503020204020204" charset="-122"/>
                <a:ea typeface="微软雅黑" panose="020B0503020204020204" charset="-122"/>
                <a:cs typeface="Times New Roman" panose="02020603050405020304" pitchFamily="18" charset="0"/>
              </a:rPr>
              <a:t>24</a:t>
            </a:r>
            <a:r>
              <a:rPr lang="zh-CN" altLang="en-US" sz="3200" dirty="0">
                <a:latin typeface="微软雅黑" panose="020B0503020204020204" charset="-122"/>
                <a:ea typeface="微软雅黑" panose="020B0503020204020204" charset="-122"/>
                <a:cs typeface="Times New Roman" panose="02020603050405020304" pitchFamily="18" charset="0"/>
              </a:rPr>
              <a:t>小时内免费存取</a:t>
            </a:r>
            <a:r>
              <a:rPr lang="zh-CN" altLang="zh-CN" sz="3200" dirty="0">
                <a:latin typeface="微软雅黑" panose="020B0503020204020204" charset="-122"/>
                <a:ea typeface="微软雅黑" panose="020B0503020204020204" charset="-122"/>
                <a:cs typeface="Times New Roman" panose="02020603050405020304" pitchFamily="18" charset="0"/>
              </a:rPr>
              <a:t>使用</a:t>
            </a:r>
            <a:r>
              <a:rPr lang="zh-CN" altLang="en-US" sz="3200" dirty="0">
                <a:latin typeface="微软雅黑" panose="020B0503020204020204" charset="-122"/>
                <a:ea typeface="微软雅黑" panose="020B0503020204020204" charset="-122"/>
                <a:cs typeface="Times New Roman" panose="02020603050405020304" pitchFamily="18" charset="0"/>
              </a:rPr>
              <a:t>。</a:t>
            </a:r>
            <a:endParaRPr lang="en-US" altLang="zh-CN" sz="3200" dirty="0">
              <a:latin typeface="微软雅黑" panose="020B0503020204020204" charset="-122"/>
              <a:ea typeface="微软雅黑" panose="020B0503020204020204" charset="-122"/>
              <a:cs typeface="Times New Roman" panose="02020603050405020304" pitchFamily="18" charset="0"/>
            </a:endParaRPr>
          </a:p>
          <a:p>
            <a:endParaRPr lang="zh-CN" altLang="en-US" dirty="0"/>
          </a:p>
        </p:txBody>
      </p:sp>
      <p:sp>
        <p:nvSpPr>
          <p:cNvPr id="8" name="圆角矩形 115"/>
          <p:cNvSpPr/>
          <p:nvPr/>
        </p:nvSpPr>
        <p:spPr>
          <a:xfrm>
            <a:off x="354803" y="810845"/>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1" name="文本框 10"/>
          <p:cNvSpPr txBox="1"/>
          <p:nvPr/>
        </p:nvSpPr>
        <p:spPr>
          <a:xfrm>
            <a:off x="5861107" y="1837677"/>
            <a:ext cx="5749868" cy="4831080"/>
          </a:xfrm>
          <a:prstGeom prst="rect">
            <a:avLst/>
          </a:prstGeom>
          <a:noFill/>
        </p:spPr>
        <p:txBody>
          <a:bodyPr wrap="square" rtlCol="0">
            <a:spAutoFit/>
          </a:bodyPr>
          <a:lstStyle/>
          <a:p>
            <a:r>
              <a:rPr lang="zh-CN" altLang="en-US" sz="2800" b="1" dirty="0">
                <a:solidFill>
                  <a:srgbClr val="C00000"/>
                </a:solidFill>
                <a:latin typeface="微软雅黑" panose="020B0503020204020204" charset="-122"/>
                <a:ea typeface="微软雅黑" panose="020B0503020204020204" charset="-122"/>
              </a:rPr>
              <a:t>注意（</a:t>
            </a:r>
            <a:r>
              <a:rPr lang="en-US" altLang="zh-CN" sz="2800" b="1" dirty="0">
                <a:solidFill>
                  <a:srgbClr val="C00000"/>
                </a:solidFill>
                <a:latin typeface="微软雅黑" panose="020B0503020204020204" charset="-122"/>
                <a:ea typeface="微软雅黑" panose="020B0503020204020204" charset="-122"/>
              </a:rPr>
              <a:t>ATTENTION</a:t>
            </a:r>
            <a:r>
              <a:rPr lang="zh-CN" altLang="en-US" sz="2800" b="1" dirty="0">
                <a:solidFill>
                  <a:srgbClr val="C00000"/>
                </a:solidFill>
                <a:latin typeface="微软雅黑" panose="020B0503020204020204" charset="-122"/>
                <a:ea typeface="微软雅黑" panose="020B0503020204020204" charset="-122"/>
              </a:rPr>
              <a:t>）：</a:t>
            </a:r>
            <a:endParaRPr lang="en-US" altLang="zh-CN" sz="2800" b="1" dirty="0">
              <a:solidFill>
                <a:srgbClr val="C00000"/>
              </a:solidFill>
              <a:latin typeface="微软雅黑" panose="020B0503020204020204" charset="-122"/>
              <a:ea typeface="微软雅黑" panose="020B0503020204020204" charset="-122"/>
            </a:endParaRPr>
          </a:p>
          <a:p>
            <a:r>
              <a:rPr sz="2800" dirty="0">
                <a:latin typeface="微软雅黑" panose="020B0503020204020204" charset="-122"/>
                <a:ea typeface="微软雅黑" panose="020B0503020204020204" charset="-122"/>
              </a:rPr>
              <a:t>1、存包柜是一次性使用，如须开柜取物，一定要将柜子里的东西全部取出，再次 刷卡，等待系统分配另一个箱子后，再进行存储。否则，之前的箱子会自动锁住无法打开。</a:t>
            </a:r>
          </a:p>
          <a:p>
            <a:r>
              <a:rPr sz="2800" dirty="0">
                <a:latin typeface="微软雅黑" panose="020B0503020204020204" charset="-122"/>
                <a:ea typeface="微软雅黑" panose="020B0503020204020204" charset="-122"/>
              </a:rPr>
              <a:t> 2、存物开始24小时内自由存取，超过24小时只能取物，但会被计入违规，不能再次存物。需到C区一楼服务台管理员老师说明原因，解禁后才可再次使用存包柜。</a:t>
            </a:r>
          </a:p>
        </p:txBody>
      </p:sp>
      <p:pic>
        <p:nvPicPr>
          <p:cNvPr id="10244" name="Picture 6"/>
          <p:cNvPicPr>
            <a:picLocks noChangeAspect="1"/>
          </p:cNvPicPr>
          <p:nvPr/>
        </p:nvPicPr>
        <p:blipFill>
          <a:blip r:embed="rId3"/>
          <a:stretch>
            <a:fillRect/>
          </a:stretch>
        </p:blipFill>
        <p:spPr>
          <a:xfrm>
            <a:off x="655955" y="2212340"/>
            <a:ext cx="5114925" cy="384937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书馆logo-横版-2018.9.7-01"/>
          <p:cNvPicPr>
            <a:picLocks noChangeAspect="1"/>
          </p:cNvPicPr>
          <p:nvPr/>
        </p:nvPicPr>
        <p:blipFill>
          <a:blip r:embed="rId2" cstate="print"/>
          <a:stretch>
            <a:fillRect/>
          </a:stretch>
        </p:blipFill>
        <p:spPr>
          <a:xfrm>
            <a:off x="9116060" y="116840"/>
            <a:ext cx="2394585" cy="787400"/>
          </a:xfrm>
          <a:prstGeom prst="rect">
            <a:avLst/>
          </a:prstGeom>
        </p:spPr>
      </p:pic>
      <p:sp>
        <p:nvSpPr>
          <p:cNvPr id="4" name="矩形 3"/>
          <p:cNvSpPr/>
          <p:nvPr/>
        </p:nvSpPr>
        <p:spPr>
          <a:xfrm>
            <a:off x="857198" y="187374"/>
            <a:ext cx="5109091" cy="584775"/>
          </a:xfrm>
          <a:prstGeom prst="rect">
            <a:avLst/>
          </a:prstGeom>
        </p:spPr>
        <p:txBody>
          <a:bodyPr wrap="none">
            <a:spAutoFit/>
          </a:bodyPr>
          <a:lstStyle/>
          <a:p>
            <a:r>
              <a:rPr lang="zh-CN" altLang="en-US" sz="3200" b="1" dirty="0">
                <a:solidFill>
                  <a:srgbClr val="C00000"/>
                </a:solidFill>
                <a:latin typeface="微软雅黑" panose="020B0503020204020204" charset="-122"/>
                <a:ea typeface="微软雅黑" panose="020B0503020204020204" charset="-122"/>
                <a:cs typeface="Times New Roman" panose="02020603050405020304" pitchFamily="18" charset="0"/>
              </a:rPr>
              <a:t>自助存包柜（霞客湾校区）</a:t>
            </a:r>
            <a:endParaRPr lang="zh-CN" altLang="en-US" sz="3200" dirty="0">
              <a:solidFill>
                <a:srgbClr val="002060"/>
              </a:solidFill>
              <a:latin typeface="微软雅黑" panose="020B0503020204020204" charset="-122"/>
              <a:ea typeface="微软雅黑" panose="020B0503020204020204" charset="-122"/>
            </a:endParaRPr>
          </a:p>
        </p:txBody>
      </p:sp>
      <p:sp>
        <p:nvSpPr>
          <p:cNvPr id="6" name="内容占位符 5"/>
          <p:cNvSpPr>
            <a:spLocks noGrp="1"/>
          </p:cNvSpPr>
          <p:nvPr>
            <p:ph idx="1"/>
          </p:nvPr>
        </p:nvSpPr>
        <p:spPr>
          <a:xfrm>
            <a:off x="304800" y="912495"/>
            <a:ext cx="11563350" cy="2464435"/>
          </a:xfrm>
        </p:spPr>
        <p:txBody>
          <a:bodyPr>
            <a:normAutofit fontScale="70000" lnSpcReduction="20000"/>
          </a:bodyPr>
          <a:lstStyle/>
          <a:p>
            <a:pPr algn="just">
              <a:lnSpc>
                <a:spcPct val="100000"/>
              </a:lnSpc>
              <a:buClr>
                <a:srgbClr val="C00000"/>
              </a:buClr>
              <a:buFont typeface="Wingdings" panose="05000000000000000000" pitchFamily="2" charset="2"/>
              <a:buChar char="p"/>
            </a:pPr>
            <a:r>
              <a:rPr lang="zh-CN" altLang="en-US" sz="3200" dirty="0">
                <a:latin typeface="微软雅黑" panose="020B0503020204020204" charset="-122"/>
                <a:ea typeface="微软雅黑" panose="020B0503020204020204" charset="-122"/>
                <a:cs typeface="Times New Roman" panose="02020603050405020304" pitchFamily="18" charset="0"/>
              </a:rPr>
              <a:t>霞客湾校区图书馆的</a:t>
            </a:r>
            <a:r>
              <a:rPr lang="zh-CN" altLang="en-US" sz="3200" dirty="0">
                <a:solidFill>
                  <a:srgbClr val="FF0000"/>
                </a:solidFill>
                <a:latin typeface="微软雅黑" panose="020B0503020204020204" charset="-122"/>
                <a:ea typeface="微软雅黑" panose="020B0503020204020204" charset="-122"/>
                <a:cs typeface="Times New Roman" panose="02020603050405020304" pitchFamily="18" charset="0"/>
              </a:rPr>
              <a:t>四、五层</a:t>
            </a:r>
            <a:r>
              <a:rPr lang="zh-CN" altLang="en-US" sz="3200" dirty="0">
                <a:latin typeface="微软雅黑" panose="020B0503020204020204" charset="-122"/>
                <a:ea typeface="微软雅黑" panose="020B0503020204020204" charset="-122"/>
                <a:cs typeface="Times New Roman" panose="02020603050405020304" pitchFamily="18" charset="0"/>
              </a:rPr>
              <a:t>电梯处有两组存包柜，读者可使用</a:t>
            </a:r>
            <a:r>
              <a:rPr lang="zh-CN" altLang="en-US" sz="3200" dirty="0">
                <a:solidFill>
                  <a:srgbClr val="FF0000"/>
                </a:solidFill>
                <a:latin typeface="微软雅黑" panose="020B0503020204020204" charset="-122"/>
                <a:ea typeface="微软雅黑" panose="020B0503020204020204" charset="-122"/>
                <a:cs typeface="Times New Roman" panose="02020603050405020304" pitchFamily="18" charset="0"/>
              </a:rPr>
              <a:t>微信扫码</a:t>
            </a:r>
            <a:r>
              <a:rPr lang="zh-CN" altLang="en-US" sz="3200" dirty="0">
                <a:latin typeface="微软雅黑" panose="020B0503020204020204" charset="-122"/>
                <a:ea typeface="微软雅黑" panose="020B0503020204020204" charset="-122"/>
                <a:cs typeface="Times New Roman" panose="02020603050405020304" pitchFamily="18" charset="0"/>
              </a:rPr>
              <a:t>进行存取物品。</a:t>
            </a:r>
            <a:endParaRPr lang="en-US" altLang="zh-CN" sz="3200" dirty="0">
              <a:latin typeface="微软雅黑" panose="020B0503020204020204" charset="-122"/>
              <a:ea typeface="微软雅黑" panose="020B0503020204020204" charset="-122"/>
              <a:cs typeface="Times New Roman" panose="02020603050405020304" pitchFamily="18" charset="0"/>
            </a:endParaRPr>
          </a:p>
          <a:p>
            <a:pPr algn="just">
              <a:lnSpc>
                <a:spcPct val="100000"/>
              </a:lnSpc>
              <a:buClr>
                <a:srgbClr val="C00000"/>
              </a:buClr>
              <a:buFont typeface="Wingdings" panose="05000000000000000000" pitchFamily="2" charset="2"/>
              <a:buChar char="p"/>
            </a:pPr>
            <a:r>
              <a:rPr lang="zh-CN" altLang="en-US" sz="3200" dirty="0">
                <a:latin typeface="微软雅黑" panose="020B0503020204020204" charset="-122"/>
                <a:ea typeface="微软雅黑" panose="020B0503020204020204" charset="-122"/>
                <a:cs typeface="Times New Roman" panose="02020603050405020304" pitchFamily="18" charset="0"/>
              </a:rPr>
              <a:t>第一次使用请扫码注册，绑定学校信息；注册完信息再次扫码，点击“</a:t>
            </a:r>
            <a:r>
              <a:rPr lang="zh-CN" altLang="en-US" sz="3200" b="1" dirty="0">
                <a:latin typeface="微软雅黑" panose="020B0503020204020204" charset="-122"/>
                <a:ea typeface="微软雅黑" panose="020B0503020204020204" charset="-122"/>
                <a:cs typeface="Times New Roman" panose="02020603050405020304" pitchFamily="18" charset="0"/>
              </a:rPr>
              <a:t>开柜</a:t>
            </a:r>
            <a:r>
              <a:rPr lang="zh-CN" altLang="en-US" sz="3200" dirty="0">
                <a:latin typeface="微软雅黑" panose="020B0503020204020204" charset="-122"/>
                <a:ea typeface="微软雅黑" panose="020B0503020204020204" charset="-122"/>
                <a:cs typeface="Times New Roman" panose="02020603050405020304" pitchFamily="18" charset="0"/>
              </a:rPr>
              <a:t>”，系统会自动分配弹开柜门，将物品存入并关上柜门。如需中途取物，但是还想继续使用当前柜子，选择“</a:t>
            </a:r>
            <a:r>
              <a:rPr lang="zh-CN" altLang="en-US" sz="3200" b="1" dirty="0">
                <a:latin typeface="微软雅黑" panose="020B0503020204020204" charset="-122"/>
                <a:ea typeface="微软雅黑" panose="020B0503020204020204" charset="-122"/>
                <a:cs typeface="Times New Roman" panose="02020603050405020304" pitchFamily="18" charset="0"/>
              </a:rPr>
              <a:t>临时开柜</a:t>
            </a:r>
            <a:r>
              <a:rPr lang="zh-CN" altLang="en-US" sz="3200" dirty="0">
                <a:latin typeface="微软雅黑" panose="020B0503020204020204" charset="-122"/>
                <a:ea typeface="微软雅黑" panose="020B0503020204020204" charset="-122"/>
                <a:cs typeface="Times New Roman" panose="02020603050405020304" pitchFamily="18" charset="0"/>
              </a:rPr>
              <a:t>”，取出物品后关闭柜门；如需全部取出，选择“</a:t>
            </a:r>
            <a:r>
              <a:rPr lang="zh-CN" altLang="en-US" sz="3200" b="1" dirty="0">
                <a:latin typeface="微软雅黑" panose="020B0503020204020204" charset="-122"/>
                <a:ea typeface="微软雅黑" panose="020B0503020204020204" charset="-122"/>
                <a:cs typeface="Times New Roman" panose="02020603050405020304" pitchFamily="18" charset="0"/>
              </a:rPr>
              <a:t>结束使用</a:t>
            </a:r>
            <a:r>
              <a:rPr lang="zh-CN" altLang="en-US" sz="3200" dirty="0">
                <a:latin typeface="微软雅黑" panose="020B0503020204020204" charset="-122"/>
                <a:ea typeface="微软雅黑" panose="020B0503020204020204" charset="-122"/>
                <a:cs typeface="Times New Roman" panose="02020603050405020304" pitchFamily="18" charset="0"/>
              </a:rPr>
              <a:t>”，取出全部物品并关闭柜门。</a:t>
            </a:r>
            <a:endParaRPr lang="en-US" altLang="zh-CN" sz="3200" dirty="0">
              <a:latin typeface="微软雅黑" panose="020B0503020204020204" charset="-122"/>
              <a:ea typeface="微软雅黑" panose="020B0503020204020204" charset="-122"/>
              <a:cs typeface="Times New Roman" panose="02020603050405020304" pitchFamily="18" charset="0"/>
            </a:endParaRPr>
          </a:p>
          <a:p>
            <a:pPr algn="just">
              <a:lnSpc>
                <a:spcPct val="100000"/>
              </a:lnSpc>
              <a:buClr>
                <a:srgbClr val="C00000"/>
              </a:buClr>
              <a:buFont typeface="Wingdings" panose="05000000000000000000" pitchFamily="2" charset="2"/>
              <a:buChar char="p"/>
            </a:pPr>
            <a:r>
              <a:rPr lang="zh-CN" altLang="en-US" sz="3200" dirty="0">
                <a:latin typeface="微软雅黑" panose="020B0503020204020204" charset="-122"/>
                <a:ea typeface="微软雅黑" panose="020B0503020204020204" charset="-122"/>
                <a:cs typeface="Times New Roman" panose="02020603050405020304" pitchFamily="18" charset="0"/>
              </a:rPr>
              <a:t>存物必须</a:t>
            </a:r>
            <a:r>
              <a:rPr lang="zh-CN" altLang="en-US" sz="3200" b="1" dirty="0">
                <a:solidFill>
                  <a:srgbClr val="FF0000"/>
                </a:solidFill>
                <a:latin typeface="微软雅黑" panose="020B0503020204020204" charset="-122"/>
                <a:ea typeface="微软雅黑" panose="020B0503020204020204" charset="-122"/>
                <a:cs typeface="Times New Roman" panose="02020603050405020304" pitchFamily="18" charset="0"/>
              </a:rPr>
              <a:t>当天</a:t>
            </a:r>
            <a:r>
              <a:rPr lang="en-US" altLang="zh-CN" sz="3200" b="1" dirty="0">
                <a:solidFill>
                  <a:srgbClr val="FF0000"/>
                </a:solidFill>
                <a:latin typeface="微软雅黑" panose="020B0503020204020204" charset="-122"/>
                <a:ea typeface="微软雅黑" panose="020B0503020204020204" charset="-122"/>
                <a:cs typeface="Times New Roman" panose="02020603050405020304" pitchFamily="18" charset="0"/>
              </a:rPr>
              <a:t>10</a:t>
            </a:r>
            <a:r>
              <a:rPr lang="zh-CN" altLang="en-US" sz="3200" b="1" dirty="0">
                <a:solidFill>
                  <a:srgbClr val="FF0000"/>
                </a:solidFill>
                <a:latin typeface="微软雅黑" panose="020B0503020204020204" charset="-122"/>
                <a:ea typeface="微软雅黑" panose="020B0503020204020204" charset="-122"/>
                <a:cs typeface="Times New Roman" panose="02020603050405020304" pitchFamily="18" charset="0"/>
              </a:rPr>
              <a:t>点闭馆前取出</a:t>
            </a:r>
            <a:r>
              <a:rPr lang="zh-CN" altLang="en-US" sz="3200" dirty="0">
                <a:latin typeface="微软雅黑" panose="020B0503020204020204" charset="-122"/>
                <a:ea typeface="微软雅黑" panose="020B0503020204020204" charset="-122"/>
                <a:cs typeface="Times New Roman" panose="02020603050405020304" pitchFamily="18" charset="0"/>
              </a:rPr>
              <a:t>。如超时第二天可以取出物品，但是会被计入系统黑名单，</a:t>
            </a:r>
            <a:r>
              <a:rPr lang="en-US" altLang="zh-CN" sz="3200" dirty="0">
                <a:latin typeface="微软雅黑" panose="020B0503020204020204" charset="-122"/>
                <a:ea typeface="微软雅黑" panose="020B0503020204020204" charset="-122"/>
                <a:cs typeface="Times New Roman" panose="02020603050405020304" pitchFamily="18" charset="0"/>
              </a:rPr>
              <a:t>7</a:t>
            </a:r>
            <a:r>
              <a:rPr lang="zh-CN" altLang="en-US" sz="3200" dirty="0">
                <a:latin typeface="微软雅黑" panose="020B0503020204020204" charset="-122"/>
                <a:ea typeface="微软雅黑" panose="020B0503020204020204" charset="-122"/>
                <a:cs typeface="Times New Roman" panose="02020603050405020304" pitchFamily="18" charset="0"/>
              </a:rPr>
              <a:t>天内不允许再存。如需存物，请至二楼总服务台老师说明情况解除。</a:t>
            </a:r>
            <a:endParaRPr lang="zh-CN" altLang="en-US" dirty="0"/>
          </a:p>
        </p:txBody>
      </p:sp>
      <p:sp>
        <p:nvSpPr>
          <p:cNvPr id="8" name="圆角矩形 115"/>
          <p:cNvSpPr/>
          <p:nvPr/>
        </p:nvSpPr>
        <p:spPr>
          <a:xfrm>
            <a:off x="354803" y="810845"/>
            <a:ext cx="752700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601" y="3376731"/>
            <a:ext cx="4468218" cy="3223046"/>
          </a:xfrm>
          <a:prstGeom prst="rect">
            <a:avLst/>
          </a:prstGeom>
        </p:spPr>
      </p:pic>
      <p:pic>
        <p:nvPicPr>
          <p:cNvPr id="9" name="图片 8"/>
          <p:cNvPicPr/>
          <p:nvPr/>
        </p:nvPicPr>
        <p:blipFill>
          <a:blip r:embed="rId4"/>
          <a:stretch>
            <a:fillRect/>
          </a:stretch>
        </p:blipFill>
        <p:spPr>
          <a:xfrm>
            <a:off x="5461516" y="3425825"/>
            <a:ext cx="2315600" cy="3089958"/>
          </a:xfrm>
          <a:prstGeom prst="rect">
            <a:avLst/>
          </a:prstGeom>
        </p:spPr>
      </p:pic>
      <p:pic>
        <p:nvPicPr>
          <p:cNvPr id="5" name="图片 4"/>
          <p:cNvPicPr>
            <a:picLocks noChangeAspect="1"/>
          </p:cNvPicPr>
          <p:nvPr/>
        </p:nvPicPr>
        <p:blipFill>
          <a:blip r:embed="rId5"/>
          <a:stretch>
            <a:fillRect/>
          </a:stretch>
        </p:blipFill>
        <p:spPr>
          <a:xfrm>
            <a:off x="8204813" y="3425825"/>
            <a:ext cx="2250751" cy="30576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书馆logo-横版-2018.9.7-01"/>
          <p:cNvPicPr>
            <a:picLocks noChangeAspect="1"/>
          </p:cNvPicPr>
          <p:nvPr/>
        </p:nvPicPr>
        <p:blipFill>
          <a:blip r:embed="rId3" cstate="print"/>
          <a:stretch>
            <a:fillRect/>
          </a:stretch>
        </p:blipFill>
        <p:spPr>
          <a:xfrm>
            <a:off x="9271640" y="190094"/>
            <a:ext cx="2394585" cy="787400"/>
          </a:xfrm>
          <a:prstGeom prst="rect">
            <a:avLst/>
          </a:prstGeom>
        </p:spPr>
      </p:pic>
      <p:sp>
        <p:nvSpPr>
          <p:cNvPr id="30" name="TextBox 3"/>
          <p:cNvSpPr txBox="1">
            <a:spLocks noChangeArrowheads="1"/>
          </p:cNvSpPr>
          <p:nvPr/>
        </p:nvSpPr>
        <p:spPr bwMode="auto">
          <a:xfrm>
            <a:off x="846609" y="218102"/>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   </a:t>
            </a:r>
          </a:p>
        </p:txBody>
      </p:sp>
      <p:sp>
        <p:nvSpPr>
          <p:cNvPr id="31" name="圆角矩形 115"/>
          <p:cNvSpPr/>
          <p:nvPr/>
        </p:nvSpPr>
        <p:spPr>
          <a:xfrm>
            <a:off x="718107" y="1153884"/>
            <a:ext cx="871897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7" name="MH_Number_1"/>
          <p:cNvSpPr/>
          <p:nvPr>
            <p:custDataLst>
              <p:tags r:id="rId1"/>
            </p:custDataLst>
          </p:nvPr>
        </p:nvSpPr>
        <p:spPr>
          <a:xfrm>
            <a:off x="750647" y="182359"/>
            <a:ext cx="456302" cy="446054"/>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7</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8" name="TextBox 3"/>
          <p:cNvSpPr txBox="1">
            <a:spLocks noChangeArrowheads="1"/>
          </p:cNvSpPr>
          <p:nvPr/>
        </p:nvSpPr>
        <p:spPr bwMode="auto">
          <a:xfrm>
            <a:off x="1231907" y="51011"/>
            <a:ext cx="8338444" cy="1200329"/>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图书馆有哪些活动可以参加</a:t>
            </a:r>
            <a:r>
              <a:rPr lang="en-US" altLang="zh-CN" sz="3600" b="1" dirty="0">
                <a:solidFill>
                  <a:srgbClr val="054487"/>
                </a:solidFill>
                <a:latin typeface="微软雅黑" panose="020B0503020204020204" charset="-122"/>
                <a:ea typeface="微软雅黑" panose="020B0503020204020204" charset="-122"/>
              </a:rPr>
              <a:t>?</a:t>
            </a:r>
            <a:r>
              <a:rPr lang="zh-CN" altLang="en-US" sz="3600" b="1" dirty="0">
                <a:solidFill>
                  <a:srgbClr val="054487"/>
                </a:solidFill>
                <a:latin typeface="微软雅黑" panose="020B0503020204020204" charset="-122"/>
                <a:ea typeface="微软雅黑" panose="020B0503020204020204" charset="-122"/>
              </a:rPr>
              <a:t>   </a:t>
            </a:r>
            <a:endParaRPr lang="en-US" altLang="zh-CN" sz="3600" b="1" dirty="0">
              <a:solidFill>
                <a:srgbClr val="054487"/>
              </a:solidFill>
              <a:latin typeface="微软雅黑" panose="020B0503020204020204" charset="-122"/>
              <a:ea typeface="微软雅黑" panose="020B0503020204020204" charset="-122"/>
            </a:endParaRPr>
          </a:p>
          <a:p>
            <a:r>
              <a:rPr lang="en-US" altLang="zh-CN" sz="3600" b="1" dirty="0">
                <a:solidFill>
                  <a:srgbClr val="054487"/>
                </a:solidFill>
                <a:latin typeface="微软雅黑" panose="020B0503020204020204" charset="-122"/>
                <a:ea typeface="微软雅黑" panose="020B0503020204020204" charset="-122"/>
              </a:rPr>
              <a:t> </a:t>
            </a:r>
            <a:r>
              <a:rPr lang="en-US" altLang="zh-CN" sz="2800" b="1" dirty="0">
                <a:solidFill>
                  <a:srgbClr val="C00000"/>
                </a:solidFill>
                <a:latin typeface="微软雅黑" panose="020B0503020204020204" charset="-122"/>
                <a:ea typeface="微软雅黑" panose="020B0503020204020204" charset="-122"/>
              </a:rPr>
              <a:t>-- </a:t>
            </a:r>
            <a:r>
              <a:rPr lang="zh-CN" altLang="en-US" sz="2800" b="1" dirty="0">
                <a:solidFill>
                  <a:srgbClr val="C00000"/>
                </a:solidFill>
                <a:latin typeface="微软雅黑" panose="020B0503020204020204" charset="-122"/>
                <a:ea typeface="微软雅黑" panose="020B0503020204020204" charset="-122"/>
              </a:rPr>
              <a:t>精彩纷呈、内容丰富的信息素养教育与文化活动</a:t>
            </a:r>
          </a:p>
        </p:txBody>
      </p:sp>
      <p:sp>
        <p:nvSpPr>
          <p:cNvPr id="10" name="圆角淘宝店chenying0907出品 5"/>
          <p:cNvSpPr/>
          <p:nvPr/>
        </p:nvSpPr>
        <p:spPr>
          <a:xfrm rot="16200000">
            <a:off x="-1219432" y="3931351"/>
            <a:ext cx="4966923" cy="64244"/>
          </a:xfrm>
          <a:prstGeom prst="roundRect">
            <a:avLst>
              <a:gd name="adj" fmla="val 50000"/>
            </a:avLst>
          </a:prstGeom>
          <a:solidFill>
            <a:sysClr val="window" lastClr="FFFFFF">
              <a:lumMod val="95000"/>
            </a:sysClr>
          </a:solidFill>
          <a:ln w="28575" cap="flat" cmpd="sng" algn="ctr">
            <a:noFill/>
            <a:prstDash val="solid"/>
          </a:ln>
          <a:effectLst>
            <a:innerShdw blurRad="190500" dist="50800" dir="13500000">
              <a:prstClr val="black">
                <a:alpha val="42000"/>
              </a:prstClr>
            </a:inn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grpSp>
        <p:nvGrpSpPr>
          <p:cNvPr id="11" name="淘宝店chenying0907出品 13"/>
          <p:cNvGrpSpPr/>
          <p:nvPr/>
        </p:nvGrpSpPr>
        <p:grpSpPr>
          <a:xfrm rot="16200000">
            <a:off x="396808" y="4812688"/>
            <a:ext cx="661035" cy="1137653"/>
            <a:chOff x="3846954" y="1209196"/>
            <a:chExt cx="1451678" cy="1857160"/>
          </a:xfrm>
          <a:solidFill>
            <a:schemeClr val="accent3">
              <a:lumMod val="60000"/>
              <a:lumOff val="40000"/>
            </a:schemeClr>
          </a:solidFill>
        </p:grpSpPr>
        <p:sp>
          <p:nvSpPr>
            <p:cNvPr id="12" name="淘宝店chenying0907出品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cap="flat" cmpd="sng" algn="ctr">
              <a:gradFill flip="none" rotWithShape="1">
                <a:gsLst>
                  <a:gs pos="100000">
                    <a:srgbClr val="FFFFFF"/>
                  </a:gs>
                  <a:gs pos="0">
                    <a:srgbClr val="CECED0"/>
                  </a:gs>
                </a:gsLst>
                <a:lin ang="13500000" scaled="1"/>
                <a:tileRect/>
              </a:gradFill>
              <a:prstDash val="solid"/>
            </a:ln>
            <a:effectLst>
              <a:outerShdw blurRad="190500" dist="88900" dir="2700000" algn="tl" rotWithShape="0">
                <a:prstClr val="black">
                  <a:alpha val="35000"/>
                </a:prstClr>
              </a:out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sp>
          <p:nvSpPr>
            <p:cNvPr id="13" name="淘宝店chenying0907出品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pPr>
                <a:defRPr/>
              </a:pPr>
              <a:endParaRPr lang="zh-CN" altLang="en-US" kern="0">
                <a:solidFill>
                  <a:sysClr val="windowText" lastClr="000000"/>
                </a:solidFill>
                <a:latin typeface="Arial" panose="020B0604020202020204" pitchFamily="34" charset="0"/>
                <a:ea typeface="宋体" panose="02010600030101010101" pitchFamily="2" charset="-122"/>
              </a:endParaRPr>
            </a:p>
          </p:txBody>
        </p:sp>
      </p:grpSp>
      <p:grpSp>
        <p:nvGrpSpPr>
          <p:cNvPr id="14" name="淘宝店chenying0907出品 16"/>
          <p:cNvGrpSpPr/>
          <p:nvPr/>
        </p:nvGrpSpPr>
        <p:grpSpPr>
          <a:xfrm rot="16200000">
            <a:off x="378393" y="1944308"/>
            <a:ext cx="661035" cy="1137653"/>
            <a:chOff x="1613240" y="1209196"/>
            <a:chExt cx="1451678" cy="1857160"/>
          </a:xfrm>
          <a:solidFill>
            <a:srgbClr val="C00000"/>
          </a:solidFill>
        </p:grpSpPr>
        <p:sp>
          <p:nvSpPr>
            <p:cNvPr id="15" name="淘宝店chenying0907出品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cap="flat" cmpd="sng" algn="ctr">
              <a:gradFill flip="none" rotWithShape="1">
                <a:gsLst>
                  <a:gs pos="100000">
                    <a:srgbClr val="FFFFFF"/>
                  </a:gs>
                  <a:gs pos="0">
                    <a:srgbClr val="CECED0"/>
                  </a:gs>
                </a:gsLst>
                <a:lin ang="13500000" scaled="1"/>
                <a:tileRect/>
              </a:gradFill>
              <a:prstDash val="solid"/>
            </a:ln>
            <a:effectLst>
              <a:outerShdw blurRad="190500" dist="88900" dir="2700000" algn="tl" rotWithShape="0">
                <a:prstClr val="black">
                  <a:alpha val="35000"/>
                </a:prstClr>
              </a:outerShdw>
            </a:effectLst>
          </p:spPr>
          <p:txBody>
            <a:bodyPr lIns="68589" tIns="34295" rIns="68589" bIns="34295" rtlCol="0" anchor="ctr"/>
            <a:lstStyle/>
            <a:p>
              <a:pPr algn="ctr">
                <a:defRPr/>
              </a:pPr>
              <a:endParaRPr lang="zh-CN" altLang="en-US" kern="0">
                <a:solidFill>
                  <a:schemeClr val="bg1"/>
                </a:solidFill>
                <a:latin typeface="Palatino Linotype" panose="02040502050505030304"/>
                <a:ea typeface="宋体" panose="02010600030101010101" pitchFamily="2" charset="-122"/>
              </a:endParaRPr>
            </a:p>
          </p:txBody>
        </p:sp>
        <p:sp>
          <p:nvSpPr>
            <p:cNvPr id="16" name="淘宝店chenying0907出品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pPr>
                <a:defRPr/>
              </a:pPr>
              <a:endParaRPr lang="zh-CN" altLang="en-US" kern="0">
                <a:solidFill>
                  <a:schemeClr val="bg1"/>
                </a:solidFill>
                <a:latin typeface="Arial" panose="020B0604020202020204" pitchFamily="34" charset="0"/>
                <a:ea typeface="宋体" panose="02010600030101010101" pitchFamily="2" charset="-122"/>
              </a:endParaRPr>
            </a:p>
          </p:txBody>
        </p:sp>
      </p:grpSp>
      <p:sp>
        <p:nvSpPr>
          <p:cNvPr id="18" name="淘宝店chenying0907出品 33"/>
          <p:cNvSpPr txBox="1"/>
          <p:nvPr/>
        </p:nvSpPr>
        <p:spPr>
          <a:xfrm>
            <a:off x="248665" y="2241536"/>
            <a:ext cx="679860" cy="62325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defRPr/>
            </a:pPr>
            <a:r>
              <a:rPr lang="zh-CN" altLang="en-US" sz="1800" b="1" kern="100" dirty="0">
                <a:solidFill>
                  <a:schemeClr val="bg1"/>
                </a:solidFill>
                <a:latin typeface="微软雅黑" panose="020B0503020204020204" charset="-122"/>
                <a:ea typeface="微软雅黑" panose="020B0503020204020204" charset="-122"/>
                <a:cs typeface="Times New Roman" panose="02020603050405020304" pitchFamily="18" charset="0"/>
                <a:sym typeface="宋体" panose="02010600030101010101" pitchFamily="2" charset="-122"/>
              </a:rPr>
              <a:t>经典</a:t>
            </a:r>
            <a:endParaRPr lang="en-US" altLang="zh-CN" sz="1800" b="1" kern="100" dirty="0">
              <a:solidFill>
                <a:schemeClr val="bg1"/>
              </a:solidFill>
              <a:latin typeface="微软雅黑" panose="020B0503020204020204" charset="-122"/>
              <a:ea typeface="微软雅黑" panose="020B0503020204020204" charset="-122"/>
              <a:cs typeface="Times New Roman" panose="02020603050405020304" pitchFamily="18" charset="0"/>
              <a:sym typeface="宋体" panose="02010600030101010101" pitchFamily="2" charset="-122"/>
            </a:endParaRPr>
          </a:p>
          <a:p>
            <a:pPr algn="ctr">
              <a:defRPr/>
            </a:pPr>
            <a:r>
              <a:rPr lang="zh-CN" altLang="en-US" sz="1800" b="1" kern="100" dirty="0">
                <a:solidFill>
                  <a:schemeClr val="bg1"/>
                </a:solidFill>
                <a:latin typeface="微软雅黑" panose="020B0503020204020204" charset="-122"/>
                <a:ea typeface="微软雅黑" panose="020B0503020204020204" charset="-122"/>
                <a:cs typeface="Times New Roman" panose="02020603050405020304" pitchFamily="18" charset="0"/>
                <a:sym typeface="宋体" panose="02010600030101010101" pitchFamily="2" charset="-122"/>
              </a:rPr>
              <a:t>品牌</a:t>
            </a:r>
          </a:p>
        </p:txBody>
      </p:sp>
      <p:sp>
        <p:nvSpPr>
          <p:cNvPr id="19" name="淘宝店chenying0907出品 33"/>
          <p:cNvSpPr txBox="1"/>
          <p:nvPr/>
        </p:nvSpPr>
        <p:spPr>
          <a:xfrm>
            <a:off x="281817" y="5074965"/>
            <a:ext cx="807973" cy="62325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defRPr/>
            </a:pPr>
            <a:r>
              <a:rPr lang="zh-CN" altLang="en-US" sz="1800" b="1" kern="0" dirty="0">
                <a:solidFill>
                  <a:schemeClr val="tx1"/>
                </a:solidFill>
                <a:latin typeface="微软雅黑" panose="020B0503020204020204" charset="-122"/>
                <a:ea typeface="微软雅黑" panose="020B0503020204020204" charset="-122"/>
              </a:rPr>
              <a:t>第二</a:t>
            </a:r>
            <a:endParaRPr lang="en-US" altLang="zh-CN" sz="1800" b="1" kern="0" dirty="0">
              <a:solidFill>
                <a:schemeClr val="tx1"/>
              </a:solidFill>
              <a:latin typeface="微软雅黑" panose="020B0503020204020204" charset="-122"/>
              <a:ea typeface="微软雅黑" panose="020B0503020204020204" charset="-122"/>
            </a:endParaRPr>
          </a:p>
          <a:p>
            <a:pPr algn="ctr">
              <a:defRPr/>
            </a:pPr>
            <a:r>
              <a:rPr lang="zh-CN" altLang="en-US" sz="1800" b="1" kern="0" dirty="0">
                <a:solidFill>
                  <a:schemeClr val="tx1"/>
                </a:solidFill>
                <a:latin typeface="微软雅黑" panose="020B0503020204020204" charset="-122"/>
                <a:ea typeface="微软雅黑" panose="020B0503020204020204" charset="-122"/>
              </a:rPr>
              <a:t>课堂</a:t>
            </a:r>
          </a:p>
        </p:txBody>
      </p:sp>
      <p:sp>
        <p:nvSpPr>
          <p:cNvPr id="24" name="矩形 6"/>
          <p:cNvSpPr>
            <a:spLocks noChangeArrowheads="1"/>
          </p:cNvSpPr>
          <p:nvPr/>
        </p:nvSpPr>
        <p:spPr bwMode="auto">
          <a:xfrm>
            <a:off x="1198880" y="1376045"/>
            <a:ext cx="6357620" cy="496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ysClr val="windowText" lastClr="000000"/>
                </a:solidFill>
                <a:latin typeface="Calibri" panose="020F0502020204030204" pitchFamily="34" charset="0"/>
                <a:ea typeface="宋体" panose="02010600030101010101" pitchFamily="2" charset="-122"/>
              </a:defRPr>
            </a:lvl1pPr>
            <a:lvl2pPr marL="742950" indent="-285750" eaLnBrk="0" hangingPunct="0">
              <a:defRPr>
                <a:solidFill>
                  <a:sysClr val="windowText" lastClr="000000"/>
                </a:solidFill>
                <a:latin typeface="Calibri" panose="020F0502020204030204" pitchFamily="34" charset="0"/>
                <a:ea typeface="宋体" panose="02010600030101010101" pitchFamily="2" charset="-122"/>
              </a:defRPr>
            </a:lvl2pPr>
            <a:lvl3pPr marL="1143000" indent="-228600" eaLnBrk="0" hangingPunct="0">
              <a:defRPr>
                <a:solidFill>
                  <a:sysClr val="windowText" lastClr="000000"/>
                </a:solidFill>
                <a:latin typeface="Calibri" panose="020F0502020204030204" pitchFamily="34" charset="0"/>
                <a:ea typeface="宋体" panose="02010600030101010101" pitchFamily="2" charset="-122"/>
              </a:defRPr>
            </a:lvl3pPr>
            <a:lvl4pPr marL="1600200" indent="-228600" eaLnBrk="0" hangingPunct="0">
              <a:defRPr>
                <a:solidFill>
                  <a:sysClr val="windowText" lastClr="000000"/>
                </a:solidFill>
                <a:latin typeface="Calibri" panose="020F0502020204030204" pitchFamily="34" charset="0"/>
                <a:ea typeface="宋体" panose="02010600030101010101" pitchFamily="2" charset="-122"/>
              </a:defRPr>
            </a:lvl4pPr>
            <a:lvl5pPr marL="2057400" indent="-228600" eaLnBrk="0" hangingPunct="0">
              <a:defRPr>
                <a:solidFill>
                  <a:sysClr val="windowText" lastClr="000000"/>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宋体" panose="02010600030101010101" pitchFamily="2" charset="-122"/>
              </a:defRPr>
            </a:lvl9pPr>
          </a:lstStyle>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信息素养教育</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信息检索与利用课程</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新生季相关活动</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eaLnBrk="1" fontAlgn="base" hangingPunct="1">
              <a:lnSpc>
                <a:spcPct val="120000"/>
              </a:lnSpc>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毕业季相关活动</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江南大学读书文化节</a:t>
            </a:r>
            <a:endParaRPr lang="en-US" altLang="zh-CN"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传承江南文脉、发现非遗之美、探寻新质密码的</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行阅江南</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活动</a:t>
            </a: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霞客精神阅读走廊</a:t>
            </a: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沉浸式文化体验活动</a:t>
            </a: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endPar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35" name="文本框 34"/>
          <p:cNvSpPr txBox="1"/>
          <p:nvPr/>
        </p:nvSpPr>
        <p:spPr>
          <a:xfrm>
            <a:off x="1206871" y="4615893"/>
            <a:ext cx="5695390" cy="1863725"/>
          </a:xfrm>
          <a:prstGeom prst="rect">
            <a:avLst/>
          </a:prstGeom>
          <a:noFill/>
        </p:spPr>
        <p:txBody>
          <a:bodyPr wrap="square">
            <a:spAutoFit/>
          </a:bodyPr>
          <a:lstStyle/>
          <a:p>
            <a:pPr marL="342900" indent="-342900" fontAlgn="base">
              <a:lnSpc>
                <a:spcPct val="120000"/>
              </a:lnSpc>
              <a:buClr>
                <a:srgbClr val="C00000"/>
              </a:buClr>
              <a:buFont typeface="Wingdings" panose="05000000000000000000" pitchFamily="2" charset="2"/>
              <a:buChar char="p"/>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 信息素养教育</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笃学讲堂与数字资源推广月讲座</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诗歌分享会</a:t>
            </a:r>
            <a:endParaRPr lang="en-US" altLang="zh-CN"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eaLnBrk="1" fontAlgn="base" hangingPunct="1">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读书沙龙</a:t>
            </a:r>
          </a:p>
        </p:txBody>
      </p:sp>
      <p:grpSp>
        <p:nvGrpSpPr>
          <p:cNvPr id="38" name="Group 18"/>
          <p:cNvGrpSpPr/>
          <p:nvPr/>
        </p:nvGrpSpPr>
        <p:grpSpPr>
          <a:xfrm>
            <a:off x="8067275" y="4169218"/>
            <a:ext cx="444820" cy="522071"/>
            <a:chOff x="1671638" y="5013325"/>
            <a:chExt cx="458787" cy="538162"/>
          </a:xfrm>
          <a:solidFill>
            <a:sysClr val="window" lastClr="FFFFFF"/>
          </a:solidFill>
        </p:grpSpPr>
        <p:sp>
          <p:nvSpPr>
            <p:cNvPr id="39" name="Freeform 211"/>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40" name="Freeform 212"/>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grpFill/>
            <a:ln w="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grpSp>
      <p:sp>
        <p:nvSpPr>
          <p:cNvPr id="47" name="圆角淘宝店chenying0907出品 5"/>
          <p:cNvSpPr/>
          <p:nvPr/>
        </p:nvSpPr>
        <p:spPr>
          <a:xfrm rot="16200000">
            <a:off x="5737362" y="3183640"/>
            <a:ext cx="3451501" cy="62047"/>
          </a:xfrm>
          <a:prstGeom prst="roundRect">
            <a:avLst>
              <a:gd name="adj" fmla="val 50000"/>
            </a:avLst>
          </a:prstGeom>
          <a:solidFill>
            <a:sysClr val="window" lastClr="FFFFFF">
              <a:lumMod val="95000"/>
            </a:sysClr>
          </a:solidFill>
          <a:ln w="28575" cap="flat" cmpd="sng" algn="ctr">
            <a:noFill/>
            <a:prstDash val="solid"/>
          </a:ln>
          <a:effectLst>
            <a:innerShdw blurRad="190500" dist="50800" dir="13500000">
              <a:prstClr val="black">
                <a:alpha val="42000"/>
              </a:prstClr>
            </a:inn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grpSp>
        <p:nvGrpSpPr>
          <p:cNvPr id="48" name="淘宝店chenying0907出品 13"/>
          <p:cNvGrpSpPr/>
          <p:nvPr/>
        </p:nvGrpSpPr>
        <p:grpSpPr>
          <a:xfrm rot="16200000">
            <a:off x="6594622" y="1678994"/>
            <a:ext cx="661035" cy="1137653"/>
            <a:chOff x="3846954" y="1209196"/>
            <a:chExt cx="1451678" cy="1857160"/>
          </a:xfrm>
          <a:solidFill>
            <a:srgbClr val="C00000"/>
          </a:solidFill>
        </p:grpSpPr>
        <p:sp>
          <p:nvSpPr>
            <p:cNvPr id="49" name="淘宝店chenying0907出品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cap="flat" cmpd="sng" algn="ctr">
              <a:gradFill flip="none" rotWithShape="1">
                <a:gsLst>
                  <a:gs pos="100000">
                    <a:srgbClr val="FFFFFF"/>
                  </a:gs>
                  <a:gs pos="0">
                    <a:srgbClr val="CECED0"/>
                  </a:gs>
                </a:gsLst>
                <a:lin ang="13500000" scaled="1"/>
                <a:tileRect/>
              </a:gradFill>
              <a:prstDash val="solid"/>
            </a:ln>
            <a:effectLst>
              <a:outerShdw blurRad="190500" dist="88900" dir="2700000" algn="tl" rotWithShape="0">
                <a:prstClr val="black">
                  <a:alpha val="35000"/>
                </a:prstClr>
              </a:outerShdw>
            </a:effectLst>
          </p:spPr>
          <p:txBody>
            <a:bodyPr lIns="68589" tIns="34295" rIns="68589" bIns="34295" rtlCol="0" anchor="ctr"/>
            <a:lstStyle/>
            <a:p>
              <a:pPr algn="ctr">
                <a:defRPr/>
              </a:pPr>
              <a:endParaRPr lang="zh-CN" altLang="en-US" kern="0">
                <a:solidFill>
                  <a:sysClr val="window" lastClr="FFFFFF"/>
                </a:solidFill>
                <a:latin typeface="Palatino Linotype" panose="02040502050505030304"/>
                <a:ea typeface="宋体" panose="02010600030101010101" pitchFamily="2" charset="-122"/>
              </a:endParaRPr>
            </a:p>
          </p:txBody>
        </p:sp>
        <p:sp>
          <p:nvSpPr>
            <p:cNvPr id="50" name="淘宝店chenying0907出品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pPr>
                <a:defRPr/>
              </a:pPr>
              <a:endParaRPr lang="zh-CN" altLang="en-US" kern="0">
                <a:solidFill>
                  <a:sysClr val="windowText" lastClr="000000"/>
                </a:solidFill>
                <a:latin typeface="Arial" panose="020B0604020202020204" pitchFamily="34" charset="0"/>
                <a:ea typeface="宋体" panose="02010600030101010101" pitchFamily="2" charset="-122"/>
              </a:endParaRPr>
            </a:p>
          </p:txBody>
        </p:sp>
      </p:grpSp>
      <p:sp>
        <p:nvSpPr>
          <p:cNvPr id="51" name="淘宝店chenying0907出品 33"/>
          <p:cNvSpPr txBox="1"/>
          <p:nvPr/>
        </p:nvSpPr>
        <p:spPr>
          <a:xfrm>
            <a:off x="6514113" y="1978530"/>
            <a:ext cx="679860" cy="62325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defRPr/>
            </a:pPr>
            <a:r>
              <a:rPr lang="zh-CN" altLang="en-US" sz="1800" b="1" kern="0" dirty="0">
                <a:solidFill>
                  <a:sysClr val="window" lastClr="FFFFFF"/>
                </a:solidFill>
                <a:latin typeface="微软雅黑" panose="020B0503020204020204" charset="-122"/>
                <a:ea typeface="微软雅黑" panose="020B0503020204020204" charset="-122"/>
              </a:rPr>
              <a:t>主题展览</a:t>
            </a:r>
          </a:p>
        </p:txBody>
      </p:sp>
      <p:sp>
        <p:nvSpPr>
          <p:cNvPr id="52" name="文本框 51"/>
          <p:cNvSpPr txBox="1"/>
          <p:nvPr/>
        </p:nvSpPr>
        <p:spPr>
          <a:xfrm>
            <a:off x="7442210" y="1291808"/>
            <a:ext cx="4562758" cy="2749550"/>
          </a:xfrm>
          <a:prstGeom prst="rect">
            <a:avLst/>
          </a:prstGeom>
          <a:noFill/>
        </p:spPr>
        <p:txBody>
          <a:bodyPr wrap="square">
            <a:spAutoFit/>
          </a:bodyPr>
          <a:lstStyle/>
          <a:p>
            <a:pPr marL="285750" indent="-28575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书展：如</a:t>
            </a:r>
            <a:r>
              <a:rPr lang="en-US" altLang="zh-CN" sz="2400" b="1" dirty="0">
                <a:solidFill>
                  <a:srgbClr val="1C1C1C"/>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悦读阅美</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艺览华章</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中国</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rPr>
              <a:t>最美的书</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a:t>
            </a:r>
          </a:p>
          <a:p>
            <a:pPr marL="285750" indent="-28575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mn-ea"/>
              </a:rPr>
              <a:t>摄影展：如：</a:t>
            </a: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阅行无界：</a:t>
            </a:r>
            <a:r>
              <a:rPr lang="en-US" altLang="zh-CN" sz="2400" b="1" dirty="0">
                <a:solidFill>
                  <a:srgbClr val="1C1C1C"/>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镜头下的阅读与远方</a:t>
            </a:r>
            <a:r>
              <a:rPr lang="en-US" altLang="zh-CN" sz="2400" b="1" dirty="0">
                <a:solidFill>
                  <a:srgbClr val="1C1C1C"/>
                </a:solidFill>
                <a:latin typeface="微软雅黑" panose="020B0503020204020204" charset="-122"/>
                <a:ea typeface="微软雅黑" panose="020B0503020204020204" charset="-122"/>
                <a:cs typeface="微软雅黑" panose="020B0503020204020204" charset="-122"/>
              </a:rPr>
              <a:t>”</a:t>
            </a:r>
          </a:p>
          <a:p>
            <a:pPr marL="342900" indent="-34290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sym typeface="+mn-ea"/>
              </a:rPr>
              <a:t>电影展</a:t>
            </a:r>
            <a:endParaRPr lang="en-US" altLang="zh-CN" sz="2400" b="1" dirty="0">
              <a:solidFill>
                <a:srgbClr val="1C1C1C"/>
              </a:solidFill>
              <a:latin typeface="微软雅黑" panose="020B0503020204020204" charset="-122"/>
              <a:ea typeface="微软雅黑" panose="020B0503020204020204" charset="-122"/>
              <a:cs typeface="微软雅黑" panose="020B0503020204020204" charset="-122"/>
            </a:endParaRPr>
          </a:p>
          <a:p>
            <a:pPr marL="342900" indent="-342900">
              <a:lnSpc>
                <a:spcPct val="120000"/>
              </a:lnSpc>
              <a:spcBef>
                <a:spcPts val="0"/>
              </a:spcBef>
              <a:spcAft>
                <a:spcPts val="0"/>
              </a:spcAft>
              <a:buClr>
                <a:srgbClr val="C00000"/>
              </a:buClr>
              <a:buFont typeface="Wingdings" panose="05000000000000000000" pitchFamily="2" charset="2"/>
              <a:buChar char="p"/>
            </a:pPr>
            <a:r>
              <a:rPr lang="zh-CN" altLang="en-US" sz="2400" b="1" dirty="0">
                <a:solidFill>
                  <a:srgbClr val="1C1C1C"/>
                </a:solidFill>
                <a:latin typeface="微软雅黑" panose="020B0503020204020204" charset="-122"/>
                <a:ea typeface="微软雅黑" panose="020B0503020204020204" charset="-122"/>
                <a:cs typeface="微软雅黑" panose="020B0503020204020204" charset="-122"/>
              </a:rPr>
              <a:t>数字资源展</a:t>
            </a:r>
          </a:p>
        </p:txBody>
      </p:sp>
      <p:sp>
        <p:nvSpPr>
          <p:cNvPr id="5" name="文本框 4"/>
          <p:cNvSpPr txBox="1"/>
          <p:nvPr/>
        </p:nvSpPr>
        <p:spPr>
          <a:xfrm>
            <a:off x="7061200" y="4418965"/>
            <a:ext cx="648335" cy="2301240"/>
          </a:xfrm>
          <a:prstGeom prst="rect">
            <a:avLst/>
          </a:prstGeom>
          <a:noFill/>
        </p:spPr>
        <p:txBody>
          <a:bodyPr vert="eaVert" wrap="square" rtlCol="0">
            <a:noAutofit/>
          </a:bodyPr>
          <a:lstStyle/>
          <a:p>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读书沙龙：黄晓丹老师新书发布会</a:t>
            </a:r>
          </a:p>
        </p:txBody>
      </p:sp>
      <p:pic>
        <p:nvPicPr>
          <p:cNvPr id="4" name="图片 3" descr="640 (4)"/>
          <p:cNvPicPr>
            <a:picLocks noChangeAspect="1"/>
          </p:cNvPicPr>
          <p:nvPr/>
        </p:nvPicPr>
        <p:blipFill>
          <a:blip r:embed="rId4"/>
          <a:stretch>
            <a:fillRect/>
          </a:stretch>
        </p:blipFill>
        <p:spPr>
          <a:xfrm>
            <a:off x="7556500" y="4080510"/>
            <a:ext cx="4149090" cy="2777490"/>
          </a:xfrm>
          <a:prstGeom prst="rect">
            <a:avLst/>
          </a:prstGeom>
        </p:spPr>
      </p:pic>
      <p:pic>
        <p:nvPicPr>
          <p:cNvPr id="6" name="图片 5"/>
          <p:cNvPicPr>
            <a:picLocks noChangeAspect="1"/>
          </p:cNvPicPr>
          <p:nvPr/>
        </p:nvPicPr>
        <p:blipFill>
          <a:blip r:embed="rId5"/>
          <a:srcRect b="11729"/>
          <a:stretch>
            <a:fillRect/>
          </a:stretch>
        </p:blipFill>
        <p:spPr>
          <a:xfrm>
            <a:off x="4145280" y="5074920"/>
            <a:ext cx="2836545" cy="1783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354" y="-187569"/>
            <a:ext cx="10515600" cy="1641188"/>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培训与讲座活动</a:t>
            </a:r>
            <a:br>
              <a:rPr lang="en-US" altLang="zh-CN" sz="3600" b="1" dirty="0">
                <a:solidFill>
                  <a:srgbClr val="002060"/>
                </a:solidFill>
                <a:latin typeface="微软雅黑" panose="020B0503020204020204" charset="-122"/>
                <a:ea typeface="微软雅黑" panose="020B0503020204020204" charset="-122"/>
              </a:rPr>
            </a:br>
            <a:r>
              <a:rPr lang="en-US" altLang="zh-CN" sz="3600" b="1" dirty="0">
                <a:solidFill>
                  <a:srgbClr val="002060"/>
                </a:solidFill>
                <a:latin typeface="微软雅黑" panose="020B0503020204020204" charset="-122"/>
                <a:ea typeface="微软雅黑" panose="020B0503020204020204" charset="-122"/>
              </a:rPr>
              <a:t>                   </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笃学讲堂与数字资源推广月</a:t>
            </a:r>
          </a:p>
        </p:txBody>
      </p:sp>
      <p:pic>
        <p:nvPicPr>
          <p:cNvPr id="5" name="内容占位符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78308" y="3916959"/>
            <a:ext cx="3528753" cy="2639291"/>
          </a:xfrm>
        </p:spPr>
      </p:pic>
      <p:sp>
        <p:nvSpPr>
          <p:cNvPr id="3" name="内容占位符 2"/>
          <p:cNvSpPr>
            <a:spLocks noGrp="1"/>
          </p:cNvSpPr>
          <p:nvPr>
            <p:ph sz="half" idx="2"/>
          </p:nvPr>
        </p:nvSpPr>
        <p:spPr>
          <a:xfrm>
            <a:off x="344279" y="1399721"/>
            <a:ext cx="7889912" cy="5416338"/>
          </a:xfrm>
        </p:spPr>
        <p:txBody>
          <a:bodyPr>
            <a:normAutofit/>
          </a:bodyPr>
          <a:lstStyle/>
          <a:p>
            <a:pPr>
              <a:lnSpc>
                <a:spcPct val="100000"/>
              </a:lnSpc>
              <a:buClr>
                <a:srgbClr val="C00000"/>
              </a:buClr>
              <a:buFont typeface="Wingdings" panose="05000000000000000000" pitchFamily="2" charset="2"/>
              <a:buChar char="p"/>
            </a:pPr>
            <a:r>
              <a:rPr lang="zh-CN" altLang="en-US" sz="2600" dirty="0">
                <a:latin typeface="微软雅黑" panose="020B0503020204020204" charset="-122"/>
                <a:ea typeface="微软雅黑" panose="020B0503020204020204" charset="-122"/>
              </a:rPr>
              <a:t>图书馆学科服务与咨询部上半年定期开展信息检索培训系列专题讲座，读者可选择自己相关专业数据库讲座参加听讲。具体内容会在图书馆网站和微信公众号发布。</a:t>
            </a:r>
            <a:endParaRPr lang="en-US" altLang="zh-CN" sz="2600"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sz="2600" dirty="0">
                <a:latin typeface="微软雅黑" panose="020B0503020204020204" charset="-122"/>
                <a:ea typeface="微软雅黑" panose="020B0503020204020204" charset="-122"/>
              </a:rPr>
              <a:t>图书馆每年</a:t>
            </a:r>
            <a:r>
              <a:rPr lang="en-US" altLang="zh-CN" sz="2600" dirty="0">
                <a:latin typeface="微软雅黑" panose="020B0503020204020204" charset="-122"/>
                <a:ea typeface="微软雅黑" panose="020B0503020204020204" charset="-122"/>
              </a:rPr>
              <a:t>11-12</a:t>
            </a:r>
            <a:r>
              <a:rPr lang="zh-CN" altLang="en-US" sz="2600" dirty="0">
                <a:latin typeface="微软雅黑" panose="020B0503020204020204" charset="-122"/>
                <a:ea typeface="微软雅黑" panose="020B0503020204020204" charset="-122"/>
              </a:rPr>
              <a:t>月开展</a:t>
            </a:r>
            <a:r>
              <a:rPr lang="zh-CN" altLang="en-US" sz="2600" dirty="0">
                <a:solidFill>
                  <a:srgbClr val="C00000"/>
                </a:solidFill>
                <a:latin typeface="微软雅黑" panose="020B0503020204020204" charset="-122"/>
                <a:ea typeface="微软雅黑" panose="020B0503020204020204" charset="-122"/>
              </a:rPr>
              <a:t>“数字资源推广月”</a:t>
            </a:r>
            <a:r>
              <a:rPr lang="zh-CN" altLang="en-US" sz="2600" dirty="0">
                <a:latin typeface="微软雅黑" panose="020B0503020204020204" charset="-122"/>
                <a:ea typeface="微软雅黑" panose="020B0503020204020204" charset="-122"/>
              </a:rPr>
              <a:t>系列活动，邀请数据库专职培训师做“文献数据库检索、利用与分析、如何投稿”等主题的系列讲座，以帮助师生更好地了解、挖掘和利用图书馆馆藏数字资源，掌握数字资源检索和分析利用方法，提高写作与投稿技能。活动期间还通常会举行信息素养大赛。</a:t>
            </a:r>
          </a:p>
        </p:txBody>
      </p:sp>
      <p:pic>
        <p:nvPicPr>
          <p:cNvPr id="4" name="图片 3" descr="图书馆logo-横版-2018.9.7-01"/>
          <p:cNvPicPr>
            <a:picLocks noChangeAspect="1"/>
          </p:cNvPicPr>
          <p:nvPr/>
        </p:nvPicPr>
        <p:blipFill>
          <a:blip r:embed="rId3" cstate="print"/>
          <a:stretch>
            <a:fillRect/>
          </a:stretch>
        </p:blipFill>
        <p:spPr>
          <a:xfrm>
            <a:off x="9443707" y="305480"/>
            <a:ext cx="2394585" cy="78740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8569569" y="1252341"/>
            <a:ext cx="3469909" cy="2240403"/>
          </a:xfrm>
          <a:prstGeom prst="rect">
            <a:avLst/>
          </a:prstGeom>
          <a:noFill/>
          <a:ln w="9525">
            <a:noFill/>
            <a:miter lim="800000"/>
            <a:headEnd/>
            <a:tailEnd/>
          </a:ln>
        </p:spPr>
      </p:pic>
      <p:sp>
        <p:nvSpPr>
          <p:cNvPr id="8" name="圆角矩形 115"/>
          <p:cNvSpPr/>
          <p:nvPr/>
        </p:nvSpPr>
        <p:spPr>
          <a:xfrm flipV="1">
            <a:off x="764016" y="1117196"/>
            <a:ext cx="939437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563880" y="485924"/>
            <a:ext cx="7963894" cy="41293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457200" lvl="0" indent="-457200" algn="just">
              <a:lnSpc>
                <a:spcPts val="2500"/>
              </a:lnSpc>
              <a:spcBef>
                <a:spcPct val="0"/>
              </a:spcBef>
              <a:buClr>
                <a:srgbClr val="C00000"/>
              </a:buClr>
              <a:buFont typeface="Wingdings" panose="05000000000000000000" pitchFamily="2" charset="2"/>
              <a:buChar char="u"/>
            </a:pPr>
            <a:r>
              <a:rPr lang="zh-CN" altLang="en-US" sz="3200" b="1" spc="-100" dirty="0">
                <a:solidFill>
                  <a:srgbClr val="C00000"/>
                </a:solidFill>
                <a:latin typeface="微软雅黑" panose="020B0503020204020204" charset="-122"/>
                <a:ea typeface="微软雅黑" panose="020B0503020204020204" charset="-122"/>
                <a:cs typeface="Times New Roman" panose="02020603050405020304" pitchFamily="18" charset="0"/>
              </a:rPr>
              <a:t>图书馆</a:t>
            </a:r>
            <a:r>
              <a:rPr lang="en-US" altLang="zh-CN" sz="3200" b="1" spc="-100" dirty="0">
                <a:solidFill>
                  <a:srgbClr val="C00000"/>
                </a:solidFill>
                <a:latin typeface="微软雅黑" panose="020B0503020204020204" charset="-122"/>
                <a:ea typeface="微软雅黑" panose="020B0503020204020204" charset="-122"/>
                <a:cs typeface="Times New Roman" panose="02020603050405020304" pitchFamily="18" charset="0"/>
              </a:rPr>
              <a:t>IP</a:t>
            </a:r>
            <a:r>
              <a:rPr lang="zh-CN" altLang="en-US" sz="3200" b="1" spc="-100" dirty="0">
                <a:solidFill>
                  <a:srgbClr val="C00000"/>
                </a:solidFill>
                <a:latin typeface="微软雅黑" panose="020B0503020204020204" charset="-122"/>
                <a:ea typeface="微软雅黑" panose="020B0503020204020204" charset="-122"/>
                <a:cs typeface="Times New Roman" panose="02020603050405020304" pitchFamily="18" charset="0"/>
              </a:rPr>
              <a:t>形象鼋元</a:t>
            </a:r>
            <a:endParaRPr lang="zh-CN" altLang="en-US" sz="3200" b="1" dirty="0">
              <a:solidFill>
                <a:srgbClr val="C00000"/>
              </a:solidFill>
              <a:latin typeface="微软雅黑" panose="020B0503020204020204" charset="-122"/>
              <a:ea typeface="微软雅黑" panose="020B0503020204020204" charset="-122"/>
              <a:sym typeface="华文中宋" panose="02010600040101010101" pitchFamily="2" charset="-122"/>
            </a:endParaRPr>
          </a:p>
        </p:txBody>
      </p:sp>
      <p:pic>
        <p:nvPicPr>
          <p:cNvPr id="13" name="图片 12" descr="图书馆logo-横版-2018.9.7-01"/>
          <p:cNvPicPr>
            <a:picLocks noChangeAspect="1"/>
          </p:cNvPicPr>
          <p:nvPr/>
        </p:nvPicPr>
        <p:blipFill>
          <a:blip r:embed="rId3" cstate="print"/>
          <a:stretch>
            <a:fillRect/>
          </a:stretch>
        </p:blipFill>
        <p:spPr>
          <a:xfrm>
            <a:off x="9116060" y="116840"/>
            <a:ext cx="2394585" cy="787400"/>
          </a:xfrm>
          <a:prstGeom prst="rect">
            <a:avLst/>
          </a:prstGeom>
        </p:spPr>
      </p:pic>
      <p:pic>
        <p:nvPicPr>
          <p:cNvPr id="17" name="内容占位符 4"/>
          <p:cNvPicPr>
            <a:picLocks noGrp="1" noChangeAspect="1"/>
          </p:cNvPicPr>
          <p:nvPr>
            <p:ph idx="1"/>
          </p:nvPr>
        </p:nvPicPr>
        <p:blipFill>
          <a:blip r:embed="rId4" cstate="print"/>
          <a:stretch>
            <a:fillRect/>
          </a:stretch>
        </p:blipFill>
        <p:spPr>
          <a:xfrm>
            <a:off x="497378" y="1620897"/>
            <a:ext cx="6133333" cy="4342857"/>
          </a:xfrm>
        </p:spPr>
      </p:pic>
      <p:sp>
        <p:nvSpPr>
          <p:cNvPr id="18" name="文本框 17"/>
          <p:cNvSpPr txBox="1"/>
          <p:nvPr/>
        </p:nvSpPr>
        <p:spPr>
          <a:xfrm>
            <a:off x="6630712" y="1051093"/>
            <a:ext cx="4940604" cy="5632311"/>
          </a:xfrm>
          <a:prstGeom prst="rect">
            <a:avLst/>
          </a:prstGeom>
          <a:noFill/>
        </p:spPr>
        <p:txBody>
          <a:bodyPr wrap="square">
            <a:spAutoFit/>
          </a:bodyPr>
          <a:lstStyle>
            <a:defPPr>
              <a:defRPr lang="zh-CN"/>
            </a:defPPr>
            <a:lvl1pPr marL="285750" indent="-285750">
              <a:buFont typeface="Wingdings" panose="05000000000000000000" pitchFamily="2" charset="2"/>
              <a:buChar char="u"/>
            </a:lvl1pPr>
          </a:lstStyle>
          <a:p>
            <a:pPr>
              <a:lnSpc>
                <a:spcPct val="150000"/>
              </a:lnSpc>
            </a:pP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名称</a:t>
            </a:r>
            <a:r>
              <a:rPr lang="zh-CN" altLang="en-US" sz="2400" b="1" spc="-100" dirty="0">
                <a:solidFill>
                  <a:srgbClr val="C00000"/>
                </a:solidFill>
                <a:latin typeface="微软雅黑" panose="020B0503020204020204" charset="-122"/>
                <a:ea typeface="微软雅黑" panose="020B0503020204020204" charset="-122"/>
                <a:cs typeface="Times New Roman" panose="02020603050405020304" pitchFamily="18" charset="0"/>
              </a:rPr>
              <a:t>“鼋元”</a:t>
            </a: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来自南宋著名诗人陆游的</a:t>
            </a:r>
            <a:r>
              <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a:t>
            </a: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读书</a:t>
            </a:r>
            <a:r>
              <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a:t>
            </a: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中“读书本意在元元”，其“元元”代指人民。 </a:t>
            </a:r>
            <a:endPar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“鼋元”即寓意读书的目的不仅是为了自己更是为了人民，更是表达我们每代江南学子要为中华之崛起而读书，全民阅读，从我做起。</a:t>
            </a:r>
            <a:endParaRPr lang="en-US" altLang="zh-CN" sz="2400" b="1" spc="-1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2400" b="1" spc="-100" dirty="0">
                <a:solidFill>
                  <a:srgbClr val="002060"/>
                </a:solidFill>
                <a:latin typeface="微软雅黑" panose="020B0503020204020204" charset="-122"/>
                <a:ea typeface="微软雅黑" panose="020B0503020204020204" charset="-122"/>
                <a:cs typeface="Times New Roman" panose="02020603050405020304" pitchFamily="18" charset="0"/>
              </a:rPr>
              <a:t>期望江大学子在神鼋的陪伴下，静心阅读，深度阅读，初心不变，砥砺前行。</a:t>
            </a:r>
          </a:p>
        </p:txBody>
      </p:sp>
      <p:pic>
        <p:nvPicPr>
          <p:cNvPr id="12" name="图片 11"/>
          <p:cNvPicPr>
            <a:picLocks noChangeAspect="1"/>
          </p:cNvPicPr>
          <p:nvPr/>
        </p:nvPicPr>
        <p:blipFill>
          <a:blip r:embed="rId5" cstate="print"/>
          <a:stretch>
            <a:fillRect/>
          </a:stretch>
        </p:blipFill>
        <p:spPr>
          <a:xfrm>
            <a:off x="4818645" y="1620897"/>
            <a:ext cx="1687375" cy="1734907"/>
          </a:xfrm>
          <a:prstGeom prst="rect">
            <a:avLst/>
          </a:prstGeom>
        </p:spPr>
      </p:pic>
      <p:sp>
        <p:nvSpPr>
          <p:cNvPr id="8" name="圆角矩形 115"/>
          <p:cNvSpPr/>
          <p:nvPr/>
        </p:nvSpPr>
        <p:spPr>
          <a:xfrm flipV="1">
            <a:off x="563880" y="948960"/>
            <a:ext cx="939437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书馆logo-横版-2018.9.7-01"/>
          <p:cNvPicPr>
            <a:picLocks noChangeAspect="1"/>
          </p:cNvPicPr>
          <p:nvPr/>
        </p:nvPicPr>
        <p:blipFill>
          <a:blip r:embed="rId3" cstate="print"/>
          <a:stretch>
            <a:fillRect/>
          </a:stretch>
        </p:blipFill>
        <p:spPr>
          <a:xfrm>
            <a:off x="9116060" y="116840"/>
            <a:ext cx="2394585" cy="787400"/>
          </a:xfrm>
          <a:prstGeom prst="rect">
            <a:avLst/>
          </a:prstGeom>
        </p:spPr>
      </p:pic>
      <p:sp>
        <p:nvSpPr>
          <p:cNvPr id="6" name="Rectangle 6"/>
          <p:cNvSpPr/>
          <p:nvPr/>
        </p:nvSpPr>
        <p:spPr>
          <a:xfrm>
            <a:off x="598516" y="347612"/>
            <a:ext cx="8613704" cy="4426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a:lnSpc>
                <a:spcPts val="2500"/>
              </a:lnSpc>
              <a:spcBef>
                <a:spcPct val="0"/>
              </a:spcBef>
              <a:buClr>
                <a:srgbClr val="C00000"/>
              </a:buClr>
              <a:buNone/>
            </a:pPr>
            <a:r>
              <a:rPr lang="zh-CN" altLang="en-US" sz="3200" b="1" dirty="0">
                <a:solidFill>
                  <a:srgbClr val="002060"/>
                </a:solidFill>
                <a:latin typeface="微软雅黑" panose="020B0503020204020204" charset="-122"/>
                <a:ea typeface="微软雅黑" panose="020B0503020204020204" charset="-122"/>
                <a:sym typeface="华文中宋" panose="02010600040101010101" pitchFamily="2" charset="-122"/>
              </a:rPr>
              <a:t>   </a:t>
            </a:r>
            <a:r>
              <a:rPr lang="zh-CN" altLang="en-US" sz="3600" b="1" dirty="0">
                <a:solidFill>
                  <a:srgbClr val="002060"/>
                </a:solidFill>
                <a:latin typeface="微软雅黑" panose="020B0503020204020204" charset="-122"/>
                <a:ea typeface="微软雅黑" panose="020B0503020204020204" charset="-122"/>
                <a:sym typeface="华文中宋" panose="02010600040101010101" pitchFamily="2" charset="-122"/>
              </a:rPr>
              <a:t>利用图书馆时有问题怎样咨询？</a:t>
            </a:r>
          </a:p>
        </p:txBody>
      </p:sp>
      <p:sp>
        <p:nvSpPr>
          <p:cNvPr id="3" name="内容占位符 2"/>
          <p:cNvSpPr>
            <a:spLocks noGrp="1"/>
          </p:cNvSpPr>
          <p:nvPr>
            <p:ph idx="1"/>
          </p:nvPr>
        </p:nvSpPr>
        <p:spPr>
          <a:xfrm>
            <a:off x="247425" y="1031576"/>
            <a:ext cx="11166439" cy="4351338"/>
          </a:xfrm>
        </p:spPr>
        <p:txBody>
          <a:bodyPr>
            <a:noAutofit/>
          </a:bodyPr>
          <a:lstStyle/>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现场咨询：</a:t>
            </a:r>
            <a:r>
              <a:rPr lang="en-US" altLang="zh-CN" sz="3200" b="1" dirty="0">
                <a:latin typeface="微软雅黑" panose="020B0503020204020204" charset="-122"/>
                <a:ea typeface="微软雅黑" panose="020B0503020204020204" charset="-122"/>
              </a:rPr>
              <a:t>C</a:t>
            </a:r>
            <a:r>
              <a:rPr lang="zh-CN" altLang="en-US" sz="3200" b="1" dirty="0">
                <a:latin typeface="微软雅黑" panose="020B0503020204020204" charset="-122"/>
                <a:ea typeface="微软雅黑" panose="020B0503020204020204" charset="-122"/>
              </a:rPr>
              <a:t>区一层服务台；</a:t>
            </a:r>
            <a:endParaRPr lang="en-US" altLang="zh-CN" sz="3200" b="1"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电话咨询：学科服务与咨询部（</a:t>
            </a:r>
            <a:r>
              <a:rPr lang="en-US" altLang="zh-CN" sz="3200" b="1" dirty="0">
                <a:latin typeface="微软雅黑" panose="020B0503020204020204" charset="-122"/>
                <a:ea typeface="微软雅黑" panose="020B0503020204020204" charset="-122"/>
              </a:rPr>
              <a:t>B604</a:t>
            </a:r>
            <a:r>
              <a:rPr lang="zh-CN" altLang="en-US" sz="3200" b="1" dirty="0">
                <a:latin typeface="微软雅黑" panose="020B0503020204020204" charset="-122"/>
                <a:ea typeface="微软雅黑" panose="020B0503020204020204" charset="-122"/>
              </a:rPr>
              <a:t>） ：</a:t>
            </a:r>
            <a:r>
              <a:rPr lang="en-US" altLang="zh-CN" sz="3200" b="1" dirty="0">
                <a:latin typeface="微软雅黑" panose="020B0503020204020204" charset="-122"/>
                <a:ea typeface="微软雅黑" panose="020B0503020204020204" charset="-122"/>
              </a:rPr>
              <a:t>85329310</a:t>
            </a:r>
            <a:r>
              <a:rPr lang="zh-CN" altLang="en-US" sz="3200" b="1" dirty="0">
                <a:latin typeface="微软雅黑" panose="020B0503020204020204" charset="-122"/>
                <a:ea typeface="微软雅黑" panose="020B0503020204020204" charset="-122"/>
              </a:rPr>
              <a:t>（校内</a:t>
            </a:r>
            <a:r>
              <a:rPr lang="en-US" altLang="zh-CN" sz="3200" b="1" dirty="0">
                <a:latin typeface="微软雅黑" panose="020B0503020204020204" charset="-122"/>
                <a:ea typeface="微软雅黑" panose="020B0503020204020204" charset="-122"/>
              </a:rPr>
              <a:t>29310</a:t>
            </a:r>
            <a:r>
              <a:rPr lang="zh-CN" altLang="en-US" sz="3200" b="1" dirty="0">
                <a:latin typeface="微软雅黑" panose="020B0503020204020204" charset="-122"/>
                <a:ea typeface="微软雅黑" panose="020B0503020204020204" charset="-122"/>
              </a:rPr>
              <a:t>）；</a:t>
            </a:r>
            <a:r>
              <a:rPr lang="en-US" altLang="zh-CN" sz="3200" b="1" dirty="0">
                <a:latin typeface="微软雅黑" panose="020B0503020204020204" charset="-122"/>
                <a:ea typeface="微软雅黑" panose="020B0503020204020204" charset="-122"/>
              </a:rPr>
              <a:t>1</a:t>
            </a:r>
            <a:r>
              <a:rPr lang="zh-CN" altLang="en-US" sz="3200" b="1" dirty="0">
                <a:latin typeface="微软雅黑" panose="020B0503020204020204" charset="-122"/>
                <a:ea typeface="微软雅黑" panose="020B0503020204020204" charset="-122"/>
              </a:rPr>
              <a:t>层服务台  ：</a:t>
            </a:r>
            <a:r>
              <a:rPr lang="en-US" altLang="zh-CN" sz="3200" b="1" dirty="0">
                <a:latin typeface="微软雅黑" panose="020B0503020204020204" charset="-122"/>
                <a:ea typeface="微软雅黑" panose="020B0503020204020204" charset="-122"/>
              </a:rPr>
              <a:t>85912512</a:t>
            </a:r>
            <a:r>
              <a:rPr lang="zh-CN" altLang="en-US" sz="3200" b="1" dirty="0">
                <a:latin typeface="微软雅黑" panose="020B0503020204020204" charset="-122"/>
                <a:ea typeface="微软雅黑" panose="020B0503020204020204" charset="-122"/>
              </a:rPr>
              <a:t>（校内</a:t>
            </a:r>
            <a:r>
              <a:rPr lang="en-US" altLang="zh-CN" sz="3200" b="1" dirty="0">
                <a:latin typeface="微软雅黑" panose="020B0503020204020204" charset="-122"/>
                <a:ea typeface="微软雅黑" panose="020B0503020204020204" charset="-122"/>
              </a:rPr>
              <a:t>12512</a:t>
            </a:r>
            <a:r>
              <a:rPr lang="zh-CN" altLang="en-US" sz="3200" b="1" dirty="0">
                <a:latin typeface="微软雅黑" panose="020B0503020204020204" charset="-122"/>
                <a:ea typeface="微软雅黑" panose="020B0503020204020204" charset="-122"/>
              </a:rPr>
              <a:t>）</a:t>
            </a:r>
            <a:endParaRPr lang="en-US" altLang="zh-CN" sz="3200" b="1"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通过学科服务平台咨询：如</a:t>
            </a:r>
            <a:r>
              <a:rPr lang="zh-CN" altLang="en-US" sz="3200" b="1" dirty="0">
                <a:solidFill>
                  <a:srgbClr val="C00000"/>
                </a:solidFill>
                <a:latin typeface="微软雅黑" panose="020B0503020204020204" charset="-122"/>
                <a:ea typeface="微软雅黑" panose="020B0503020204020204" charset="-122"/>
              </a:rPr>
              <a:t>食品科学与工程学科服务平台</a:t>
            </a:r>
            <a:endParaRPr lang="en-US" altLang="zh-CN" sz="3200" b="1" dirty="0">
              <a:solidFill>
                <a:srgbClr val="C00000"/>
              </a:solidFill>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sz="3200" b="1" dirty="0">
                <a:latin typeface="微软雅黑" panose="020B0503020204020204" charset="-122"/>
                <a:ea typeface="微软雅黑" panose="020B0503020204020204" charset="-122"/>
              </a:rPr>
              <a:t>通过江南大学图书馆</a:t>
            </a:r>
            <a:r>
              <a:rPr lang="zh-CN" altLang="en-US" sz="3200" b="1" dirty="0">
                <a:solidFill>
                  <a:srgbClr val="C00000"/>
                </a:solidFill>
                <a:latin typeface="微软雅黑" panose="020B0503020204020204" charset="-122"/>
                <a:ea typeface="微软雅黑" panose="020B0503020204020204" charset="-122"/>
              </a:rPr>
              <a:t>微信公众号、</a:t>
            </a:r>
            <a:r>
              <a:rPr lang="en-US" altLang="zh-CN" sz="3200" b="1" dirty="0">
                <a:solidFill>
                  <a:srgbClr val="C00000"/>
                </a:solidFill>
                <a:latin typeface="微软雅黑" panose="020B0503020204020204" charset="-122"/>
                <a:ea typeface="微软雅黑" panose="020B0503020204020204" charset="-122"/>
              </a:rPr>
              <a:t>AI</a:t>
            </a:r>
            <a:r>
              <a:rPr lang="zh-CN" altLang="en-US" sz="3200" b="1" dirty="0">
                <a:solidFill>
                  <a:srgbClr val="C00000"/>
                </a:solidFill>
                <a:latin typeface="微软雅黑" panose="020B0503020204020204" charset="-122"/>
                <a:ea typeface="微软雅黑" panose="020B0503020204020204" charset="-122"/>
              </a:rPr>
              <a:t>馆员</a:t>
            </a:r>
            <a:r>
              <a:rPr lang="zh-CN" altLang="en-US" sz="3200" b="1" dirty="0">
                <a:latin typeface="微软雅黑" panose="020B0503020204020204" charset="-122"/>
                <a:ea typeface="微软雅黑" panose="020B0503020204020204" charset="-122"/>
              </a:rPr>
              <a:t>咨询</a:t>
            </a:r>
            <a:endParaRPr lang="zh-CN" altLang="en-US" sz="3200" dirty="0">
              <a:solidFill>
                <a:srgbClr val="C00000"/>
              </a:solidFill>
              <a:latin typeface="微软雅黑" panose="020B0503020204020204" charset="-122"/>
              <a:ea typeface="微软雅黑" panose="020B0503020204020204" charset="-122"/>
            </a:endParaRPr>
          </a:p>
        </p:txBody>
      </p:sp>
      <p:sp>
        <p:nvSpPr>
          <p:cNvPr id="9" name="MH_Number_1"/>
          <p:cNvSpPr/>
          <p:nvPr>
            <p:custDataLst>
              <p:tags r:id="rId1"/>
            </p:custDataLst>
          </p:nvPr>
        </p:nvSpPr>
        <p:spPr>
          <a:xfrm>
            <a:off x="430306" y="233606"/>
            <a:ext cx="544452" cy="499961"/>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8</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
        <p:nvSpPr>
          <p:cNvPr id="8" name="圆角矩形 115"/>
          <p:cNvSpPr/>
          <p:nvPr/>
        </p:nvSpPr>
        <p:spPr>
          <a:xfrm flipV="1">
            <a:off x="430306" y="847572"/>
            <a:ext cx="8573845" cy="6999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11" name="图片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4144" y="3172121"/>
            <a:ext cx="3030016" cy="311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897" y="1805245"/>
            <a:ext cx="9523413"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Placeholder 1"/>
          <p:cNvSpPr>
            <a:spLocks noGrp="1"/>
          </p:cNvSpPr>
          <p:nvPr/>
        </p:nvSpPr>
        <p:spPr>
          <a:xfrm>
            <a:off x="322658" y="1178939"/>
            <a:ext cx="5434330" cy="971108"/>
          </a:xfrm>
          <a:prstGeom prst="roundRect">
            <a:avLst>
              <a:gd name="adj" fmla="val 16667"/>
            </a:avLst>
          </a:prstGeom>
          <a:solidFill>
            <a:srgbClr val="0070C0"/>
          </a:solidFill>
          <a:ln w="9525" cap="flat" cmpd="sng">
            <a:solidFill>
              <a:schemeClr val="accent1"/>
            </a:solidFill>
            <a:prstDash val="dash"/>
            <a:miter/>
            <a:headEnd type="none" w="med" len="med"/>
            <a:tailEnd type="none" w="med" len="med"/>
          </a:ln>
        </p:spPr>
        <p:txBody>
          <a:bodyPr/>
          <a:lstStyle/>
          <a:p>
            <a:pPr eaLnBrk="1" hangingPunct="1">
              <a:buFont typeface="Arial" panose="020B0604020202020204" pitchFamily="34" charset="0"/>
              <a:buNone/>
              <a:defRPr/>
            </a:pPr>
            <a:r>
              <a:rPr lang="en-US" altLang="zh-CN" sz="2400" noProof="1">
                <a:solidFill>
                  <a:schemeClr val="bg1"/>
                </a:solidFill>
              </a:rPr>
              <a:t>A</a:t>
            </a:r>
            <a:r>
              <a:rPr lang="zh-CN" altLang="en-US" sz="2400" noProof="1">
                <a:solidFill>
                  <a:schemeClr val="bg1"/>
                </a:solidFill>
              </a:rPr>
              <a:t>区：自习、休闲、电子阅览室、学术报告厅、密集书库</a:t>
            </a:r>
            <a:endParaRPr lang="en-US" altLang="en-US" sz="2800" noProof="1">
              <a:solidFill>
                <a:schemeClr val="bg1"/>
              </a:solidFill>
            </a:endParaRPr>
          </a:p>
          <a:p>
            <a:pPr eaLnBrk="1" hangingPunct="1">
              <a:buFont typeface="Arial" panose="020B0604020202020204" pitchFamily="34" charset="0"/>
              <a:buNone/>
              <a:defRPr/>
            </a:pPr>
            <a:endParaRPr lang="en-US" altLang="zh-CN" sz="2800" noProof="1">
              <a:solidFill>
                <a:schemeClr val="bg1"/>
              </a:solidFill>
            </a:endParaRPr>
          </a:p>
        </p:txBody>
      </p:sp>
      <p:sp>
        <p:nvSpPr>
          <p:cNvPr id="30726" name="Text Placeholder 1"/>
          <p:cNvSpPr>
            <a:spLocks noGrp="1"/>
          </p:cNvSpPr>
          <p:nvPr/>
        </p:nvSpPr>
        <p:spPr>
          <a:xfrm>
            <a:off x="6302375" y="5590295"/>
            <a:ext cx="4185233" cy="992188"/>
          </a:xfrm>
          <a:prstGeom prst="roundRect">
            <a:avLst>
              <a:gd name="adj" fmla="val 16667"/>
            </a:avLst>
          </a:prstGeom>
          <a:solidFill>
            <a:srgbClr val="0070C0"/>
          </a:solidFill>
          <a:ln w="9525" cap="flat" cmpd="sng">
            <a:solidFill>
              <a:schemeClr val="accent1"/>
            </a:solidFill>
            <a:prstDash val="dash"/>
            <a:miter/>
            <a:headEnd type="none" w="med" len="med"/>
            <a:tailEnd type="none" w="med" len="med"/>
          </a:ln>
        </p:spPr>
        <p:txBody>
          <a:bodyPr/>
          <a:lstStyle/>
          <a:p>
            <a:pPr>
              <a:defRPr/>
            </a:pPr>
            <a:r>
              <a:rPr lang="en-US" altLang="zh-CN" sz="2400" noProof="1">
                <a:solidFill>
                  <a:schemeClr val="bg1"/>
                </a:solidFill>
              </a:rPr>
              <a:t>B</a:t>
            </a:r>
            <a:r>
              <a:rPr lang="zh-CN" altLang="en-US" sz="2400" noProof="1">
                <a:solidFill>
                  <a:schemeClr val="bg1"/>
                </a:solidFill>
              </a:rPr>
              <a:t>区：研讨间、鼋元阅享空间、荣毅仁纪念馆</a:t>
            </a:r>
            <a:endParaRPr lang="en-US" altLang="en-US" sz="2400" noProof="1">
              <a:solidFill>
                <a:schemeClr val="bg1"/>
              </a:solidFill>
            </a:endParaRPr>
          </a:p>
          <a:p>
            <a:pPr eaLnBrk="1" hangingPunct="1">
              <a:buFont typeface="Arial" panose="020B0604020202020204" pitchFamily="34" charset="0"/>
              <a:buNone/>
              <a:defRPr/>
            </a:pPr>
            <a:endParaRPr lang="en-US" altLang="zh-CN" sz="2800" noProof="1">
              <a:solidFill>
                <a:srgbClr val="FF0000"/>
              </a:solidFill>
            </a:endParaRPr>
          </a:p>
        </p:txBody>
      </p:sp>
      <p:sp>
        <p:nvSpPr>
          <p:cNvPr id="3" name="直角上箭头 2"/>
          <p:cNvSpPr/>
          <p:nvPr/>
        </p:nvSpPr>
        <p:spPr>
          <a:xfrm rot="5400000">
            <a:off x="5450084" y="5554127"/>
            <a:ext cx="901700" cy="7731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等线" panose="02010600030101010101" charset="-122"/>
              <a:ea typeface="等线" panose="02010600030101010101" charset="-122"/>
              <a:cs typeface="等线" panose="02010600030101010101" charset="-122"/>
            </a:endParaRPr>
          </a:p>
        </p:txBody>
      </p:sp>
      <p:sp>
        <p:nvSpPr>
          <p:cNvPr id="8" name="上箭头 7"/>
          <p:cNvSpPr/>
          <p:nvPr/>
        </p:nvSpPr>
        <p:spPr>
          <a:xfrm>
            <a:off x="2427246" y="2212917"/>
            <a:ext cx="504825" cy="863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等线" panose="02010600030101010101" charset="-122"/>
              <a:ea typeface="等线" panose="02010600030101010101" charset="-122"/>
              <a:cs typeface="等线" panose="02010600030101010101" charset="-122"/>
            </a:endParaRPr>
          </a:p>
        </p:txBody>
      </p:sp>
      <p:sp>
        <p:nvSpPr>
          <p:cNvPr id="11" name="Text Placeholder 1"/>
          <p:cNvSpPr txBox="1"/>
          <p:nvPr/>
        </p:nvSpPr>
        <p:spPr>
          <a:xfrm>
            <a:off x="9560719" y="1138238"/>
            <a:ext cx="2389940" cy="1074679"/>
          </a:xfrm>
          <a:prstGeom prst="roundRect">
            <a:avLst>
              <a:gd name="adj" fmla="val 16667"/>
            </a:avLst>
          </a:prstGeom>
          <a:solidFill>
            <a:srgbClr val="0070C0"/>
          </a:solidFill>
          <a:ln>
            <a:solidFill>
              <a:schemeClr val="accent1"/>
            </a:solidFill>
            <a:prstDash val="dash"/>
            <a:miter/>
          </a:ln>
        </p:spPr>
        <p:txBody>
          <a:bodyPr/>
          <a:lstStyle>
            <a:lvl1pPr marL="455930" lvl="0" indent="-455930" algn="l" defTabSz="121793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1pPr>
            <a:lvl2pPr marL="989330" lvl="1" indent="-379730" algn="l" defTabSz="121793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2pPr>
            <a:lvl3pPr marL="1522730" lvl="2" indent="-303530" algn="l" defTabSz="12179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2132330" lvl="3" indent="-303530" algn="l" defTabSz="12179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2741930" lvl="4" indent="-303530" algn="l" defTabSz="121793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buFont typeface="Arial" panose="020B0604020202020204" pitchFamily="34" charset="0"/>
              <a:buNone/>
              <a:defRPr/>
            </a:pPr>
            <a:r>
              <a:rPr lang="en-US" altLang="en-US" sz="2400" noProof="1">
                <a:solidFill>
                  <a:schemeClr val="bg1"/>
                </a:solidFill>
              </a:rPr>
              <a:t>C</a:t>
            </a:r>
            <a:r>
              <a:rPr lang="zh-CN" altLang="en-US" sz="2400" noProof="1">
                <a:solidFill>
                  <a:schemeClr val="bg1"/>
                </a:solidFill>
              </a:rPr>
              <a:t>区：流阅一体的书库阅览室</a:t>
            </a:r>
            <a:endParaRPr lang="en-US" altLang="zh-CN" sz="2800" noProof="1">
              <a:solidFill>
                <a:schemeClr val="bg1"/>
              </a:solidFill>
            </a:endParaRPr>
          </a:p>
        </p:txBody>
      </p:sp>
      <p:sp>
        <p:nvSpPr>
          <p:cNvPr id="12" name="圆角右箭头 6"/>
          <p:cNvSpPr/>
          <p:nvPr/>
        </p:nvSpPr>
        <p:spPr>
          <a:xfrm>
            <a:off x="7471569" y="1412435"/>
            <a:ext cx="2089150" cy="93503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dirty="0">
              <a:latin typeface="等线" panose="02010600030101010101" charset="-122"/>
              <a:ea typeface="等线" panose="02010600030101010101" charset="-122"/>
              <a:cs typeface="等线" panose="02010600030101010101" charset="-122"/>
            </a:endParaRPr>
          </a:p>
        </p:txBody>
      </p:sp>
      <p:sp>
        <p:nvSpPr>
          <p:cNvPr id="14" name="TextBox 3"/>
          <p:cNvSpPr txBox="1">
            <a:spLocks noChangeArrowheads="1"/>
          </p:cNvSpPr>
          <p:nvPr/>
        </p:nvSpPr>
        <p:spPr bwMode="auto">
          <a:xfrm>
            <a:off x="1206500" y="142644"/>
            <a:ext cx="8862543" cy="646331"/>
          </a:xfrm>
          <a:prstGeom prst="rect">
            <a:avLst/>
          </a:prstGeom>
          <a:noFill/>
          <a:ln w="9525">
            <a:noFill/>
            <a:miter lim="800000"/>
          </a:ln>
        </p:spPr>
        <p:txBody>
          <a:bodyPr wrap="square">
            <a:spAutoFit/>
          </a:bodyPr>
          <a:lstStyle/>
          <a:p>
            <a:r>
              <a:rPr lang="zh-CN" altLang="en-US" sz="3600" b="1" dirty="0">
                <a:solidFill>
                  <a:srgbClr val="054487"/>
                </a:solidFill>
                <a:latin typeface="微软雅黑" panose="020B0503020204020204" charset="-122"/>
                <a:ea typeface="微软雅黑" panose="020B0503020204020204" charset="-122"/>
              </a:rPr>
              <a:t>图书馆有哪些地方可以逛？（总馆）</a:t>
            </a:r>
          </a:p>
        </p:txBody>
      </p:sp>
      <p:sp>
        <p:nvSpPr>
          <p:cNvPr id="15" name="圆角矩形 115"/>
          <p:cNvSpPr/>
          <p:nvPr/>
        </p:nvSpPr>
        <p:spPr>
          <a:xfrm>
            <a:off x="931863" y="750060"/>
            <a:ext cx="8012080"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16" name="MH_Number_1"/>
          <p:cNvSpPr/>
          <p:nvPr>
            <p:custDataLst>
              <p:tags r:id="rId1"/>
            </p:custDataLst>
          </p:nvPr>
        </p:nvSpPr>
        <p:spPr>
          <a:xfrm>
            <a:off x="815867" y="158750"/>
            <a:ext cx="535855" cy="509700"/>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2</a:t>
            </a:r>
            <a:endParaRPr lang="zh-CN" altLang="en-US" sz="2000" b="1" dirty="0">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63218"/>
            <a:ext cx="1770047" cy="2560320"/>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579" y="234880"/>
            <a:ext cx="10515600" cy="1325563"/>
          </a:xfrm>
        </p:spPr>
        <p:txBody>
          <a:bodyPr>
            <a:normAutofit/>
          </a:bodyPr>
          <a:lstStyle/>
          <a:p>
            <a:pPr>
              <a:buClr>
                <a:srgbClr val="C00000"/>
              </a:buClr>
              <a:buFont typeface="Wingdings" panose="05000000000000000000" pitchFamily="2" charset="2"/>
              <a:buChar char="u"/>
            </a:pPr>
            <a:r>
              <a:rPr lang="zh-CN" altLang="en-US" sz="3200" b="1" dirty="0">
                <a:solidFill>
                  <a:srgbClr val="002060"/>
                </a:solidFill>
                <a:latin typeface="微软雅黑" panose="020B0503020204020204" charset="-122"/>
                <a:ea typeface="微软雅黑" panose="020B0503020204020204" charset="-122"/>
              </a:rPr>
              <a:t>通过江南大学图书馆</a:t>
            </a:r>
            <a:r>
              <a:rPr lang="zh-CN" altLang="en-US" sz="3200" b="1" dirty="0">
                <a:solidFill>
                  <a:srgbClr val="C00000"/>
                </a:solidFill>
                <a:latin typeface="微软雅黑" panose="020B0503020204020204" charset="-122"/>
                <a:ea typeface="微软雅黑" panose="020B0503020204020204" charset="-122"/>
              </a:rPr>
              <a:t>微信公众号</a:t>
            </a:r>
            <a:r>
              <a:rPr lang="zh-CN" altLang="en-US" sz="3200" b="1" dirty="0">
                <a:solidFill>
                  <a:srgbClr val="002060"/>
                </a:solidFill>
                <a:latin typeface="微软雅黑" panose="020B0503020204020204" charset="-122"/>
                <a:ea typeface="微软雅黑" panose="020B0503020204020204" charset="-122"/>
              </a:rPr>
              <a:t>咨询</a:t>
            </a:r>
          </a:p>
        </p:txBody>
      </p:sp>
      <p:sp>
        <p:nvSpPr>
          <p:cNvPr id="3" name="内容占位符 2"/>
          <p:cNvSpPr>
            <a:spLocks noGrp="1"/>
          </p:cNvSpPr>
          <p:nvPr>
            <p:ph idx="1"/>
          </p:nvPr>
        </p:nvSpPr>
        <p:spPr>
          <a:xfrm>
            <a:off x="638817" y="1225895"/>
            <a:ext cx="7793791" cy="4284012"/>
          </a:xfrm>
        </p:spPr>
        <p:txBody>
          <a:bodyPr>
            <a:normAutofit/>
          </a:bodyPr>
          <a:lstStyle/>
          <a:p>
            <a:pPr marL="0" indent="0">
              <a:buNone/>
            </a:pPr>
            <a:r>
              <a:rPr lang="zh-CN" altLang="en-US" b="1" dirty="0">
                <a:solidFill>
                  <a:srgbClr val="C00000"/>
                </a:solidFill>
                <a:latin typeface="微软雅黑" panose="020B0503020204020204" charset="-122"/>
                <a:ea typeface="微软雅黑" panose="020B0503020204020204" charset="-122"/>
              </a:rPr>
              <a:t>关注江南大学图书馆微信公众号</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用微信“添加朋友” 搜索“江南大学图书馆”或者“jndxlib”；或扫描下方或者图书馆主页的微信二维码，即可关注</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图书馆微信订阅号的服务功能有：发布图书馆公共信息及资源动态、图书馆讲座通知、提供咨询服务、阅读推广</a:t>
            </a:r>
            <a:endParaRPr lang="en-US" altLang="zh-CN" dirty="0">
              <a:latin typeface="微软雅黑" panose="020B0503020204020204" charset="-122"/>
              <a:ea typeface="微软雅黑" panose="020B0503020204020204" charset="-122"/>
            </a:endParaRPr>
          </a:p>
          <a:p>
            <a:pPr>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有我的图书馆、</a:t>
            </a:r>
            <a:r>
              <a:rPr lang="en-US" altLang="zh-CN" dirty="0">
                <a:latin typeface="微软雅黑" panose="020B0503020204020204" charset="-122"/>
                <a:ea typeface="微软雅黑" panose="020B0503020204020204" charset="-122"/>
              </a:rPr>
              <a:t>AI</a:t>
            </a:r>
            <a:r>
              <a:rPr lang="zh-CN" altLang="en-US" dirty="0">
                <a:latin typeface="微软雅黑" panose="020B0503020204020204" charset="-122"/>
                <a:ea typeface="微软雅黑" panose="020B0503020204020204" charset="-122"/>
              </a:rPr>
              <a:t>馆员、信息服务三大模块</a:t>
            </a:r>
            <a:endParaRPr lang="en-US" altLang="zh-CN" dirty="0">
              <a:latin typeface="微软雅黑" panose="020B0503020204020204" charset="-122"/>
              <a:ea typeface="微软雅黑" panose="020B0503020204020204" charset="-122"/>
            </a:endParaRPr>
          </a:p>
          <a:p>
            <a:pPr>
              <a:buFont typeface="Wingdings" panose="05000000000000000000" pitchFamily="2" charset="2"/>
              <a:buChar char="p"/>
            </a:pPr>
            <a:endParaRPr lang="zh-CN" altLang="en-US" dirty="0">
              <a:latin typeface="微软雅黑" panose="020B0503020204020204" charset="-122"/>
              <a:ea typeface="微软雅黑" panose="020B0503020204020204" charset="-122"/>
            </a:endParaRPr>
          </a:p>
        </p:txBody>
      </p:sp>
      <p:pic>
        <p:nvPicPr>
          <p:cNvPr id="5" name="图片 4" descr="图书馆logo-横版-2018.9.7-01"/>
          <p:cNvPicPr>
            <a:picLocks noChangeAspect="1"/>
          </p:cNvPicPr>
          <p:nvPr/>
        </p:nvPicPr>
        <p:blipFill>
          <a:blip r:embed="rId2" cstate="print"/>
          <a:stretch>
            <a:fillRect/>
          </a:stretch>
        </p:blipFill>
        <p:spPr>
          <a:xfrm>
            <a:off x="9303771" y="234661"/>
            <a:ext cx="2394585" cy="787400"/>
          </a:xfrm>
          <a:prstGeom prst="rect">
            <a:avLst/>
          </a:prstGeom>
        </p:spPr>
      </p:pic>
      <p:sp>
        <p:nvSpPr>
          <p:cNvPr id="8" name="圆角矩形 115"/>
          <p:cNvSpPr/>
          <p:nvPr/>
        </p:nvSpPr>
        <p:spPr>
          <a:xfrm flipV="1">
            <a:off x="235666" y="1180176"/>
            <a:ext cx="8058479"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0571" t="30994" r="26200" b="20232"/>
          <a:stretch>
            <a:fillRect/>
          </a:stretch>
        </p:blipFill>
        <p:spPr>
          <a:xfrm>
            <a:off x="5687491" y="4767309"/>
            <a:ext cx="2107620" cy="2090691"/>
          </a:xfrm>
          <a:prstGeom prst="rect">
            <a:avLst/>
          </a:prstGeom>
        </p:spPr>
      </p:pic>
      <p:pic>
        <p:nvPicPr>
          <p:cNvPr id="6" name="图片 5"/>
          <p:cNvPicPr>
            <a:picLocks noChangeAspect="1"/>
          </p:cNvPicPr>
          <p:nvPr/>
        </p:nvPicPr>
        <p:blipFill>
          <a:blip r:embed="rId4"/>
          <a:srcRect t="5235" b="7022"/>
          <a:stretch>
            <a:fillRect/>
          </a:stretch>
        </p:blipFill>
        <p:spPr>
          <a:xfrm>
            <a:off x="8594725" y="960755"/>
            <a:ext cx="3346450" cy="589724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862" y="168763"/>
            <a:ext cx="7056782" cy="1325563"/>
          </a:xfrm>
        </p:spPr>
        <p:txBody>
          <a:bodyPr>
            <a:normAutofit/>
          </a:bodyPr>
          <a:lstStyle/>
          <a:p>
            <a:r>
              <a:rPr lang="zh-CN" altLang="en-US" sz="3200" b="1" dirty="0">
                <a:solidFill>
                  <a:srgbClr val="002060"/>
                </a:solidFill>
                <a:latin typeface="微软雅黑" panose="020B0503020204020204" charset="-122"/>
                <a:ea typeface="微软雅黑" panose="020B0503020204020204" charset="-122"/>
              </a:rPr>
              <a:t>江南大学图书馆微信订阅号</a:t>
            </a:r>
            <a:br>
              <a:rPr lang="en-US" altLang="zh-CN" sz="3200" dirty="0">
                <a:solidFill>
                  <a:srgbClr val="002060"/>
                </a:solidFill>
                <a:latin typeface="微软雅黑" panose="020B0503020204020204" charset="-122"/>
                <a:ea typeface="微软雅黑" panose="020B0503020204020204" charset="-122"/>
              </a:rPr>
            </a:br>
            <a:endParaRPr lang="zh-CN" altLang="en-US" sz="3200" dirty="0">
              <a:solidFill>
                <a:srgbClr val="002060"/>
              </a:solidFill>
            </a:endParaRPr>
          </a:p>
        </p:txBody>
      </p:sp>
      <p:sp>
        <p:nvSpPr>
          <p:cNvPr id="9" name="内容占位符 8"/>
          <p:cNvSpPr>
            <a:spLocks noGrp="1"/>
          </p:cNvSpPr>
          <p:nvPr>
            <p:ph idx="1"/>
          </p:nvPr>
        </p:nvSpPr>
        <p:spPr>
          <a:xfrm>
            <a:off x="539750" y="933450"/>
            <a:ext cx="6520815" cy="5857875"/>
          </a:xfrm>
        </p:spPr>
        <p:txBody>
          <a:bodyPr>
            <a:normAutofit/>
          </a:bodyPr>
          <a:lstStyle/>
          <a:p>
            <a:pPr>
              <a:lnSpc>
                <a:spcPct val="100000"/>
              </a:lnSpc>
              <a:buClr>
                <a:srgbClr val="C00000"/>
              </a:buClr>
              <a:buFont typeface="Wingdings" panose="05000000000000000000" pitchFamily="2" charset="2"/>
              <a:buChar char="p"/>
              <a:defRPr/>
            </a:pPr>
            <a:r>
              <a:rPr lang="zh-CN" altLang="en-US" b="1" dirty="0">
                <a:solidFill>
                  <a:srgbClr val="002060"/>
                </a:solidFill>
                <a:latin typeface="微软雅黑" panose="020B0503020204020204" charset="-122"/>
                <a:ea typeface="微软雅黑" panose="020B0503020204020204" charset="-122"/>
              </a:rPr>
              <a:t>我的图书馆</a:t>
            </a:r>
            <a:r>
              <a:rPr lang="zh-CN" altLang="en-US" dirty="0">
                <a:solidFill>
                  <a:srgbClr val="000000"/>
                </a:solidFill>
                <a:latin typeface="微软雅黑" panose="020B0503020204020204" charset="-122"/>
                <a:ea typeface="微软雅黑" panose="020B0503020204020204" charset="-122"/>
              </a:rPr>
              <a:t>包含</a:t>
            </a:r>
            <a:r>
              <a:rPr lang="zh-CN" altLang="en-US" dirty="0">
                <a:solidFill>
                  <a:srgbClr val="C00000"/>
                </a:solidFill>
                <a:latin typeface="微软雅黑" panose="020B0503020204020204" charset="-122"/>
                <a:ea typeface="微软雅黑" panose="020B0503020204020204" charset="-122"/>
              </a:rPr>
              <a:t>馆藏查询</a:t>
            </a:r>
            <a:r>
              <a:rPr lang="zh-CN" altLang="en-US" dirty="0">
                <a:solidFill>
                  <a:srgbClr val="000000"/>
                </a:solidFill>
                <a:latin typeface="微软雅黑" panose="020B0503020204020204" charset="-122"/>
                <a:ea typeface="微软雅黑" panose="020B0503020204020204" charset="-122"/>
              </a:rPr>
              <a:t>，证件绑定、我的借阅、</a:t>
            </a:r>
            <a:r>
              <a:rPr lang="zh-CN" altLang="en-US" dirty="0">
                <a:solidFill>
                  <a:srgbClr val="C00000"/>
                </a:solidFill>
                <a:latin typeface="微软雅黑" panose="020B0503020204020204" charset="-122"/>
                <a:ea typeface="微软雅黑" panose="020B0503020204020204" charset="-122"/>
              </a:rPr>
              <a:t>座位预约及研讨间预约</a:t>
            </a:r>
            <a:r>
              <a:rPr lang="zh-CN" altLang="en-US" dirty="0">
                <a:latin typeface="微软雅黑" panose="020B0503020204020204" charset="-122"/>
                <a:ea typeface="微软雅黑" panose="020B0503020204020204" charset="-122"/>
              </a:rPr>
              <a:t>。“</a:t>
            </a:r>
            <a:r>
              <a:rPr lang="zh-CN" altLang="zh-CN" dirty="0">
                <a:solidFill>
                  <a:srgbClr val="000000"/>
                </a:solidFill>
                <a:latin typeface="微软雅黑" panose="020B0503020204020204" charset="-122"/>
                <a:ea typeface="微软雅黑" panose="020B0503020204020204" charset="-122"/>
              </a:rPr>
              <a:t>证件绑定</a:t>
            </a:r>
            <a:r>
              <a:rPr lang="zh-CN" altLang="en-US" dirty="0">
                <a:solidFill>
                  <a:srgbClr val="000000"/>
                </a:solidFill>
                <a:latin typeface="微软雅黑" panose="020B0503020204020204" charset="-122"/>
                <a:ea typeface="微软雅黑" panose="020B0503020204020204" charset="-122"/>
              </a:rPr>
              <a:t>”是</a:t>
            </a:r>
            <a:r>
              <a:rPr lang="zh-CN" altLang="zh-CN" dirty="0">
                <a:solidFill>
                  <a:srgbClr val="000000"/>
                </a:solidFill>
                <a:latin typeface="微软雅黑" panose="020B0503020204020204" charset="-122"/>
                <a:ea typeface="微软雅黑" panose="020B0503020204020204" charset="-122"/>
              </a:rPr>
              <a:t>绑定自己的校园一卡通</a:t>
            </a:r>
            <a:r>
              <a:rPr lang="zh-CN" altLang="en-US" dirty="0">
                <a:solidFill>
                  <a:srgbClr val="000000"/>
                </a:solidFill>
                <a:latin typeface="微软雅黑" panose="020B0503020204020204" charset="-122"/>
                <a:ea typeface="微软雅黑" panose="020B0503020204020204" charset="-122"/>
              </a:rPr>
              <a:t>，绑定初始密码同一卡通号。</a:t>
            </a:r>
            <a:r>
              <a:rPr lang="zh-CN" altLang="en-US" dirty="0">
                <a:solidFill>
                  <a:srgbClr val="C00000"/>
                </a:solidFill>
                <a:latin typeface="微软雅黑" panose="020B0503020204020204" charset="-122"/>
                <a:ea typeface="微软雅黑" panose="020B0503020204020204" charset="-122"/>
              </a:rPr>
              <a:t>友情提醒：绑定可以在校园网外，馆藏查询和我的借阅一定要用学校的无线网；</a:t>
            </a:r>
          </a:p>
          <a:p>
            <a:pPr lvl="1">
              <a:lnSpc>
                <a:spcPct val="100000"/>
              </a:lnSpc>
              <a:buClr>
                <a:srgbClr val="C00000"/>
              </a:buClr>
              <a:buFont typeface="Wingdings" panose="05000000000000000000" pitchFamily="2" charset="2"/>
              <a:buChar char="p"/>
              <a:defRPr/>
            </a:pPr>
            <a:r>
              <a:rPr lang="zh-CN" altLang="en-US" sz="2800" dirty="0">
                <a:solidFill>
                  <a:schemeClr val="tx1"/>
                </a:solidFill>
                <a:latin typeface="微软雅黑" panose="020B0503020204020204" charset="-122"/>
                <a:ea typeface="微软雅黑" panose="020B0503020204020204" charset="-122"/>
              </a:rPr>
              <a:t>点</a:t>
            </a:r>
            <a:r>
              <a:rPr lang="en-US" altLang="zh-CN" sz="2800" dirty="0">
                <a:solidFill>
                  <a:srgbClr val="C00000"/>
                </a:solidFill>
                <a:latin typeface="微软雅黑" panose="020B0503020204020204" charset="-122"/>
                <a:ea typeface="微软雅黑" panose="020B0503020204020204" charset="-122"/>
              </a:rPr>
              <a:t>“</a:t>
            </a:r>
            <a:r>
              <a:rPr lang="zh-CN" altLang="en-US" sz="2800" dirty="0">
                <a:solidFill>
                  <a:srgbClr val="C00000"/>
                </a:solidFill>
                <a:latin typeface="微软雅黑" panose="020B0503020204020204" charset="-122"/>
                <a:ea typeface="微软雅黑" panose="020B0503020204020204" charset="-122"/>
              </a:rPr>
              <a:t>馆藏查询</a:t>
            </a:r>
            <a:r>
              <a:rPr lang="en-US" altLang="zh-CN" sz="2800" dirty="0">
                <a:solidFill>
                  <a:srgbClr val="C00000"/>
                </a:solidFill>
                <a:latin typeface="微软雅黑" panose="020B0503020204020204" charset="-122"/>
                <a:ea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rPr>
              <a:t>可打开</a:t>
            </a:r>
            <a:r>
              <a:rPr lang="en-US" altLang="zh-CN" sz="2800" dirty="0">
                <a:solidFill>
                  <a:schemeClr val="tx1"/>
                </a:solidFill>
                <a:latin typeface="微软雅黑" panose="020B0503020204020204" charset="-122"/>
                <a:ea typeface="微软雅黑" panose="020B0503020204020204" charset="-122"/>
                <a:sym typeface="+mn-ea"/>
              </a:rPr>
              <a:t>“</a:t>
            </a:r>
            <a:r>
              <a:rPr lang="zh-CN" altLang="en-US" sz="2800" dirty="0">
                <a:solidFill>
                  <a:srgbClr val="C00000"/>
                </a:solidFill>
                <a:latin typeface="微软雅黑" panose="020B0503020204020204" charset="-122"/>
                <a:ea typeface="微软雅黑" panose="020B0503020204020204" charset="-122"/>
              </a:rPr>
              <a:t>智慧图书馆</a:t>
            </a:r>
            <a:r>
              <a:rPr lang="en-US" altLang="zh-CN" sz="2800" dirty="0">
                <a:solidFill>
                  <a:schemeClr val="tx1"/>
                </a:solidFill>
                <a:latin typeface="微软雅黑" panose="020B0503020204020204" charset="-122"/>
                <a:ea typeface="微软雅黑" panose="020B0503020204020204" charset="-122"/>
                <a:sym typeface="+mn-ea"/>
              </a:rPr>
              <a:t>”</a:t>
            </a:r>
            <a:r>
              <a:rPr lang="zh-CN" altLang="en-US" sz="2800" dirty="0">
                <a:solidFill>
                  <a:schemeClr val="tx1"/>
                </a:solidFill>
                <a:latin typeface="微软雅黑" panose="020B0503020204020204" charset="-122"/>
                <a:ea typeface="微软雅黑" panose="020B0503020204020204" charset="-122"/>
              </a:rPr>
              <a:t>，智慧图书馆包括馆藏查询、新书通报、借阅排行榜、我的借阅、我的请求、资源荐购、</a:t>
            </a:r>
            <a:r>
              <a:rPr lang="en-US" altLang="zh-CN" sz="2800" dirty="0">
                <a:solidFill>
                  <a:schemeClr val="tx1"/>
                </a:solidFill>
                <a:latin typeface="微软雅黑" panose="020B0503020204020204" charset="-122"/>
                <a:ea typeface="微软雅黑" panose="020B0503020204020204" charset="-122"/>
              </a:rPr>
              <a:t>AI</a:t>
            </a:r>
            <a:r>
              <a:rPr lang="zh-CN" altLang="en-US" sz="2800" dirty="0">
                <a:solidFill>
                  <a:schemeClr val="tx1"/>
                </a:solidFill>
                <a:latin typeface="微软雅黑" panose="020B0503020204020204" charset="-122"/>
                <a:ea typeface="微软雅黑" panose="020B0503020204020204" charset="-122"/>
              </a:rPr>
              <a:t>馆员等栏目</a:t>
            </a:r>
            <a:r>
              <a:rPr lang="zh-CN" altLang="en-US" dirty="0">
                <a:solidFill>
                  <a:schemeClr val="tx1"/>
                </a:solidFill>
                <a:latin typeface="微软雅黑" panose="020B0503020204020204" charset="-122"/>
                <a:ea typeface="微软雅黑" panose="020B0503020204020204" charset="-122"/>
              </a:rPr>
              <a:t>。</a:t>
            </a:r>
            <a:endParaRPr lang="en-US" altLang="zh-CN" dirty="0">
              <a:solidFill>
                <a:srgbClr val="C00000"/>
              </a:solidFill>
              <a:latin typeface="微软雅黑" panose="020B0503020204020204" charset="-122"/>
              <a:ea typeface="微软雅黑" panose="020B0503020204020204" charset="-122"/>
            </a:endParaRPr>
          </a:p>
          <a:p>
            <a:pPr marL="0" indent="0">
              <a:lnSpc>
                <a:spcPct val="100000"/>
              </a:lnSpc>
              <a:buClr>
                <a:srgbClr val="C00000"/>
              </a:buClr>
              <a:buFont typeface="Wingdings" panose="05000000000000000000" pitchFamily="2" charset="2"/>
              <a:buNone/>
              <a:defRPr/>
            </a:pPr>
            <a:endParaRPr lang="zh-CN" altLang="zh-CN" dirty="0">
              <a:solidFill>
                <a:srgbClr val="002060"/>
              </a:solidFill>
            </a:endParaRPr>
          </a:p>
        </p:txBody>
      </p:sp>
      <p:pic>
        <p:nvPicPr>
          <p:cNvPr id="12" name="图片 11" descr="图书馆logo-横版-2018.9.7-01"/>
          <p:cNvPicPr>
            <a:picLocks noChangeAspect="1"/>
          </p:cNvPicPr>
          <p:nvPr/>
        </p:nvPicPr>
        <p:blipFill>
          <a:blip r:embed="rId3" cstate="print"/>
          <a:stretch>
            <a:fillRect/>
          </a:stretch>
        </p:blipFill>
        <p:spPr>
          <a:xfrm>
            <a:off x="9362386" y="0"/>
            <a:ext cx="2394585" cy="787400"/>
          </a:xfrm>
          <a:prstGeom prst="rect">
            <a:avLst/>
          </a:prstGeom>
        </p:spPr>
      </p:pic>
      <p:sp>
        <p:nvSpPr>
          <p:cNvPr id="10" name="圆角矩形 115"/>
          <p:cNvSpPr/>
          <p:nvPr/>
        </p:nvSpPr>
        <p:spPr>
          <a:xfrm>
            <a:off x="334657" y="887423"/>
            <a:ext cx="7544927"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p:nvPr/>
        </p:nvPicPr>
        <p:blipFill>
          <a:blip r:embed="rId4"/>
          <a:srcRect t="4639" b="23521"/>
          <a:stretch>
            <a:fillRect/>
          </a:stretch>
        </p:blipFill>
        <p:spPr>
          <a:xfrm>
            <a:off x="7606665" y="787400"/>
            <a:ext cx="4015105" cy="60706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862" y="168763"/>
            <a:ext cx="7056782" cy="1325563"/>
          </a:xfrm>
        </p:spPr>
        <p:txBody>
          <a:bodyPr>
            <a:normAutofit/>
          </a:bodyPr>
          <a:lstStyle/>
          <a:p>
            <a:r>
              <a:rPr lang="zh-CN" altLang="en-US" sz="3200" b="1" dirty="0">
                <a:solidFill>
                  <a:srgbClr val="002060"/>
                </a:solidFill>
                <a:latin typeface="微软雅黑" panose="020B0503020204020204" charset="-122"/>
                <a:ea typeface="微软雅黑" panose="020B0503020204020204" charset="-122"/>
              </a:rPr>
              <a:t>江南大学图书馆微信订阅号</a:t>
            </a:r>
            <a:br>
              <a:rPr lang="en-US" altLang="zh-CN" sz="3200" dirty="0">
                <a:solidFill>
                  <a:srgbClr val="002060"/>
                </a:solidFill>
                <a:latin typeface="微软雅黑" panose="020B0503020204020204" charset="-122"/>
                <a:ea typeface="微软雅黑" panose="020B0503020204020204" charset="-122"/>
              </a:rPr>
            </a:br>
            <a:endParaRPr lang="zh-CN" altLang="en-US" sz="3200" dirty="0">
              <a:solidFill>
                <a:srgbClr val="002060"/>
              </a:solidFill>
            </a:endParaRPr>
          </a:p>
        </p:txBody>
      </p:sp>
      <p:sp>
        <p:nvSpPr>
          <p:cNvPr id="9" name="内容占位符 8"/>
          <p:cNvSpPr>
            <a:spLocks noGrp="1"/>
          </p:cNvSpPr>
          <p:nvPr>
            <p:ph idx="1"/>
          </p:nvPr>
        </p:nvSpPr>
        <p:spPr>
          <a:xfrm>
            <a:off x="539482" y="1204807"/>
            <a:ext cx="7340102" cy="5857589"/>
          </a:xfrm>
        </p:spPr>
        <p:txBody>
          <a:bodyPr>
            <a:normAutofit/>
          </a:bodyPr>
          <a:lstStyle/>
          <a:p>
            <a:pPr>
              <a:lnSpc>
                <a:spcPct val="100000"/>
              </a:lnSpc>
              <a:buClr>
                <a:srgbClr val="C00000"/>
              </a:buClr>
              <a:buFont typeface="Wingdings" panose="05000000000000000000" pitchFamily="2" charset="2"/>
              <a:buChar char="p"/>
              <a:defRPr/>
            </a:pPr>
            <a:r>
              <a:rPr lang="zh-CN" altLang="en-US" b="1" dirty="0">
                <a:solidFill>
                  <a:srgbClr val="002060"/>
                </a:solidFill>
                <a:latin typeface="微软雅黑" panose="020B0503020204020204" charset="-122"/>
                <a:ea typeface="微软雅黑" panose="020B0503020204020204" charset="-122"/>
              </a:rPr>
              <a:t>云资源</a:t>
            </a:r>
            <a:r>
              <a:rPr lang="zh-CN" altLang="en-US" dirty="0">
                <a:latin typeface="微软雅黑" panose="020B0503020204020204" charset="-122"/>
                <a:ea typeface="微软雅黑" panose="020B0503020204020204" charset="-122"/>
              </a:rPr>
              <a:t>包含资源荐购、本馆微课堂；</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defRPr/>
            </a:pPr>
            <a:r>
              <a:rPr lang="zh-CN" altLang="en-US" b="1" dirty="0">
                <a:solidFill>
                  <a:srgbClr val="C00000"/>
                </a:solidFill>
                <a:latin typeface="微软雅黑" panose="020B0503020204020204" charset="-122"/>
                <a:ea typeface="微软雅黑" panose="020B0503020204020204" charset="-122"/>
              </a:rPr>
              <a:t>服务咨询</a:t>
            </a:r>
            <a:r>
              <a:rPr lang="zh-CN" altLang="en-US" dirty="0">
                <a:latin typeface="微软雅黑" panose="020B0503020204020204" charset="-122"/>
                <a:ea typeface="微软雅黑" panose="020B0503020204020204" charset="-122"/>
              </a:rPr>
              <a:t>包含</a:t>
            </a:r>
            <a:r>
              <a:rPr lang="zh-CN" altLang="en-US" dirty="0">
                <a:solidFill>
                  <a:srgbClr val="C00000"/>
                </a:solidFill>
                <a:latin typeface="微软雅黑" panose="020B0503020204020204" charset="-122"/>
                <a:ea typeface="微软雅黑" panose="020B0503020204020204" charset="-122"/>
              </a:rPr>
              <a:t>新生入馆学习、新生入馆考试</a:t>
            </a:r>
            <a:r>
              <a:rPr lang="zh-CN" altLang="en-US" dirty="0">
                <a:latin typeface="微软雅黑" panose="020B0503020204020204" charset="-122"/>
                <a:ea typeface="微软雅黑" panose="020B0503020204020204" charset="-122"/>
              </a:rPr>
              <a:t>、本馆讲座、</a:t>
            </a:r>
            <a:r>
              <a:rPr lang="zh-CN" altLang="en-US" dirty="0">
                <a:solidFill>
                  <a:schemeClr val="tx1"/>
                </a:solidFill>
                <a:latin typeface="微软雅黑" panose="020B0503020204020204" charset="-122"/>
                <a:ea typeface="微软雅黑" panose="020B0503020204020204" charset="-122"/>
              </a:rPr>
              <a:t>读者须知、关于我们</a:t>
            </a:r>
            <a:r>
              <a:rPr lang="zh-CN" altLang="en-US" dirty="0">
                <a:latin typeface="微软雅黑" panose="020B0503020204020204" charset="-122"/>
                <a:ea typeface="微软雅黑" panose="020B0503020204020204" charset="-122"/>
              </a:rPr>
              <a:t>。</a:t>
            </a:r>
          </a:p>
          <a:p>
            <a:pPr lvl="1">
              <a:lnSpc>
                <a:spcPct val="100000"/>
              </a:lnSpc>
              <a:buClr>
                <a:srgbClr val="C00000"/>
              </a:buClr>
              <a:buFont typeface="Wingdings" panose="05000000000000000000" charset="0"/>
              <a:buChar char="Ø"/>
              <a:defRPr/>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萌新同学们经过</a:t>
            </a:r>
            <a:r>
              <a:rPr lang="zh-CN" altLang="en-US" sz="2800" dirty="0">
                <a:solidFill>
                  <a:srgbClr val="C00000"/>
                </a:solidFill>
                <a:latin typeface="微软雅黑" panose="020B0503020204020204" charset="-122"/>
                <a:ea typeface="微软雅黑" panose="020B0503020204020204" charset="-122"/>
                <a:sym typeface="+mn-ea"/>
              </a:rPr>
              <a:t>新生入馆学习，</a:t>
            </a:r>
            <a:r>
              <a:rPr lang="zh-CN" altLang="en-US" sz="2800" dirty="0">
                <a:solidFill>
                  <a:schemeClr val="tx1"/>
                </a:solidFill>
                <a:latin typeface="微软雅黑" panose="020B0503020204020204" charset="-122"/>
                <a:ea typeface="微软雅黑" panose="020B0503020204020204" charset="-122"/>
                <a:sym typeface="+mn-ea"/>
              </a:rPr>
              <a:t>通过</a:t>
            </a:r>
            <a:r>
              <a:rPr lang="zh-CN" altLang="en-US" sz="2800" dirty="0">
                <a:solidFill>
                  <a:srgbClr val="C00000"/>
                </a:solidFill>
                <a:latin typeface="微软雅黑" panose="020B0503020204020204" charset="-122"/>
                <a:ea typeface="微软雅黑" panose="020B0503020204020204" charset="-122"/>
                <a:sym typeface="+mn-ea"/>
              </a:rPr>
              <a:t>新生入馆考试</a:t>
            </a:r>
            <a:r>
              <a:rPr lang="zh-CN" altLang="en-US" sz="2800" dirty="0">
                <a:solidFill>
                  <a:schemeClr val="tx1"/>
                </a:solidFill>
                <a:latin typeface="微软雅黑" panose="020B0503020204020204" charset="-122"/>
                <a:ea typeface="微软雅黑" panose="020B0503020204020204" charset="-122"/>
                <a:sym typeface="+mn-ea"/>
              </a:rPr>
              <a:t>后方可获得图书借阅权限。</a:t>
            </a:r>
          </a:p>
          <a:p>
            <a:pPr lvl="1">
              <a:lnSpc>
                <a:spcPct val="100000"/>
              </a:lnSpc>
              <a:buClr>
                <a:srgbClr val="C00000"/>
              </a:buClr>
              <a:buFont typeface="Wingdings" panose="05000000000000000000" charset="0"/>
              <a:buChar char="Ø"/>
              <a:defRPr/>
            </a:pPr>
            <a:r>
              <a:rPr lang="zh-CN" altLang="en-US" sz="2800" dirty="0">
                <a:solidFill>
                  <a:schemeClr val="tx1"/>
                </a:solidFill>
                <a:latin typeface="微软雅黑" panose="020B0503020204020204" charset="-122"/>
                <a:ea typeface="微软雅黑" panose="020B0503020204020204" charset="-122"/>
                <a:sym typeface="+mn-ea"/>
              </a:rPr>
              <a:t> </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有问题可点</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读者须知</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获取答案，</a:t>
            </a:r>
            <a:r>
              <a:rPr lang="zh-CN" altLang="en-US" sz="2800" dirty="0">
                <a:latin typeface="微软雅黑" panose="020B0503020204020204" charset="-122"/>
                <a:ea typeface="微软雅黑" panose="020B0503020204020204" charset="-122"/>
                <a:cs typeface="微软雅黑" panose="020B0503020204020204" charset="-122"/>
                <a:sym typeface="+mn-ea"/>
              </a:rPr>
              <a:t>或</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在下方输入问题获得回复；或在</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智慧图书馆</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中咨询</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AI</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馆员。</a:t>
            </a:r>
          </a:p>
          <a:p>
            <a:pPr marL="0" indent="0">
              <a:lnSpc>
                <a:spcPct val="100000"/>
              </a:lnSpc>
              <a:buClr>
                <a:srgbClr val="C00000"/>
              </a:buClr>
              <a:buFont typeface="Wingdings" panose="05000000000000000000" pitchFamily="2" charset="2"/>
              <a:buNone/>
              <a:defRPr/>
            </a:pPr>
            <a:endParaRPr lang="zh-CN" altLang="en-US" sz="2800" dirty="0">
              <a:solidFill>
                <a:schemeClr val="tx1"/>
              </a:solidFill>
            </a:endParaRPr>
          </a:p>
          <a:p>
            <a:pPr marL="0" indent="0">
              <a:lnSpc>
                <a:spcPct val="100000"/>
              </a:lnSpc>
              <a:buClr>
                <a:srgbClr val="C00000"/>
              </a:buClr>
              <a:buFont typeface="Wingdings" panose="05000000000000000000" pitchFamily="2" charset="2"/>
              <a:buNone/>
              <a:defRPr/>
            </a:pPr>
            <a:endParaRPr lang="zh-CN" altLang="zh-CN" sz="2800" dirty="0">
              <a:solidFill>
                <a:schemeClr val="tx1"/>
              </a:solidFill>
            </a:endParaRPr>
          </a:p>
        </p:txBody>
      </p:sp>
      <p:pic>
        <p:nvPicPr>
          <p:cNvPr id="12" name="图片 11" descr="图书馆logo-横版-2018.9.7-01"/>
          <p:cNvPicPr>
            <a:picLocks noChangeAspect="1"/>
          </p:cNvPicPr>
          <p:nvPr/>
        </p:nvPicPr>
        <p:blipFill>
          <a:blip r:embed="rId3" cstate="print"/>
          <a:stretch>
            <a:fillRect/>
          </a:stretch>
        </p:blipFill>
        <p:spPr>
          <a:xfrm>
            <a:off x="9362386" y="0"/>
            <a:ext cx="2394585" cy="787400"/>
          </a:xfrm>
          <a:prstGeom prst="rect">
            <a:avLst/>
          </a:prstGeom>
        </p:spPr>
      </p:pic>
      <p:sp>
        <p:nvSpPr>
          <p:cNvPr id="10" name="圆角矩形 115"/>
          <p:cNvSpPr/>
          <p:nvPr/>
        </p:nvSpPr>
        <p:spPr>
          <a:xfrm>
            <a:off x="334657" y="887423"/>
            <a:ext cx="7544927"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4" name="图片 3"/>
          <p:cNvPicPr>
            <a:picLocks noChangeAspect="1"/>
          </p:cNvPicPr>
          <p:nvPr/>
        </p:nvPicPr>
        <p:blipFill>
          <a:blip r:embed="rId4"/>
          <a:srcRect t="4499" b="4096"/>
          <a:stretch>
            <a:fillRect/>
          </a:stretch>
        </p:blipFill>
        <p:spPr>
          <a:xfrm>
            <a:off x="8337550" y="726440"/>
            <a:ext cx="3489960" cy="6033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9">
                                            <p:txEl>
                                              <p:pRg st="1" end="1"/>
                                            </p:txEl>
                                          </p:spTgt>
                                        </p:tgtEl>
                                        <p:attrNameLst>
                                          <p:attrName>style.fontStyle</p:attrName>
                                        </p:attrNameLst>
                                      </p:cBhvr>
                                      <p:to>
                                        <p:strVal val="normal"/>
                                      </p:to>
                                    </p:set>
                                    <p:set>
                                      <p:cBhvr override="childStyle">
                                        <p:cTn id="7" dur="indefinite"/>
                                        <p:tgtEl>
                                          <p:spTgt spid="9">
                                            <p:txEl>
                                              <p:pRg st="1" end="1"/>
                                            </p:txEl>
                                          </p:spTgt>
                                        </p:tgtEl>
                                        <p:attrNameLst>
                                          <p:attrName>style.fontWeight</p:attrName>
                                        </p:attrNameLst>
                                      </p:cBhvr>
                                      <p:to>
                                        <p:strVal val="bold"/>
                                      </p:to>
                                    </p:set>
                                    <p:set>
                                      <p:cBhvr override="childStyle">
                                        <p:cTn id="8" dur="indefinite"/>
                                        <p:tgtEl>
                                          <p:spTgt spid="9">
                                            <p:txEl>
                                              <p:pRg st="1" end="1"/>
                                            </p:txEl>
                                          </p:spTgt>
                                        </p:tgtEl>
                                        <p:attrNameLst>
                                          <p:attrName>style.textDecorationUnderline</p:attrName>
                                        </p:attrNameLst>
                                      </p:cBhvr>
                                      <p:to>
                                        <p:strVal val="false"/>
                                      </p:to>
                                    </p:set>
                                  </p:childTnLst>
                                </p:cTn>
                              </p:par>
                            </p:childTnLst>
                          </p:cTn>
                        </p:par>
                      </p:childTnLst>
                    </p:cTn>
                  </p:par>
                  <p:par>
                    <p:cTn id="9" fill="hold">
                      <p:stCondLst>
                        <p:cond delay="indefinite"/>
                      </p:stCondLst>
                      <p:childTnLst>
                        <p:par>
                          <p:cTn id="10" fill="hold">
                            <p:stCondLst>
                              <p:cond delay="0"/>
                            </p:stCondLst>
                            <p:childTnLst>
                              <p:par>
                                <p:cTn id="11" presetID="5" presetClass="emph" presetSubtype="1" nodeType="clickEffect">
                                  <p:stCondLst>
                                    <p:cond delay="0"/>
                                  </p:stCondLst>
                                  <p:childTnLst>
                                    <p:set>
                                      <p:cBhvr override="childStyle">
                                        <p:cTn id="12" dur="indefinite"/>
                                        <p:tgtEl>
                                          <p:spTgt spid="9">
                                            <p:txEl>
                                              <p:pRg st="2" end="2"/>
                                            </p:txEl>
                                          </p:spTgt>
                                        </p:tgtEl>
                                        <p:attrNameLst>
                                          <p:attrName>style.fontStyle</p:attrName>
                                        </p:attrNameLst>
                                      </p:cBhvr>
                                      <p:to>
                                        <p:strVal val="normal"/>
                                      </p:to>
                                    </p:set>
                                    <p:set>
                                      <p:cBhvr override="childStyle">
                                        <p:cTn id="13" dur="indefinite"/>
                                        <p:tgtEl>
                                          <p:spTgt spid="9">
                                            <p:txEl>
                                              <p:pRg st="2" end="2"/>
                                            </p:txEl>
                                          </p:spTgt>
                                        </p:tgtEl>
                                        <p:attrNameLst>
                                          <p:attrName>style.fontWeight</p:attrName>
                                        </p:attrNameLst>
                                      </p:cBhvr>
                                      <p:to>
                                        <p:strVal val="bold"/>
                                      </p:to>
                                    </p:set>
                                    <p:set>
                                      <p:cBhvr override="childStyle">
                                        <p:cTn id="14" dur="indefinite"/>
                                        <p:tgtEl>
                                          <p:spTgt spid="9">
                                            <p:txEl>
                                              <p:pRg st="2" end="2"/>
                                            </p:txEl>
                                          </p:spTgt>
                                        </p:tgtEl>
                                        <p:attrNameLst>
                                          <p:attrName>style.textDecorationUnderline</p:attrName>
                                        </p:attrNameLst>
                                      </p:cBhvr>
                                      <p:to>
                                        <p:strVal val="false"/>
                                      </p:to>
                                    </p:set>
                                  </p:childTnLst>
                                </p:cTn>
                              </p:par>
                            </p:childTnLst>
                          </p:cTn>
                        </p:par>
                      </p:childTnLst>
                    </p:cTn>
                  </p:par>
                  <p:par>
                    <p:cTn id="15" fill="hold">
                      <p:stCondLst>
                        <p:cond delay="indefinite"/>
                      </p:stCondLst>
                      <p:childTnLst>
                        <p:par>
                          <p:cTn id="16" fill="hold">
                            <p:stCondLst>
                              <p:cond delay="0"/>
                            </p:stCondLst>
                            <p:childTnLst>
                              <p:par>
                                <p:cTn id="17" presetID="5" presetClass="emph" presetSubtype="1" nodeType="clickEffect">
                                  <p:stCondLst>
                                    <p:cond delay="0"/>
                                  </p:stCondLst>
                                  <p:childTnLst>
                                    <p:set>
                                      <p:cBhvr override="childStyle">
                                        <p:cTn id="18" dur="indefinite"/>
                                        <p:tgtEl>
                                          <p:spTgt spid="9">
                                            <p:txEl>
                                              <p:pRg st="3" end="3"/>
                                            </p:txEl>
                                          </p:spTgt>
                                        </p:tgtEl>
                                        <p:attrNameLst>
                                          <p:attrName>style.fontStyle</p:attrName>
                                        </p:attrNameLst>
                                      </p:cBhvr>
                                      <p:to>
                                        <p:strVal val="normal"/>
                                      </p:to>
                                    </p:set>
                                    <p:set>
                                      <p:cBhvr override="childStyle">
                                        <p:cTn id="19" dur="indefinite"/>
                                        <p:tgtEl>
                                          <p:spTgt spid="9">
                                            <p:txEl>
                                              <p:pRg st="3" end="3"/>
                                            </p:txEl>
                                          </p:spTgt>
                                        </p:tgtEl>
                                        <p:attrNameLst>
                                          <p:attrName>style.fontWeight</p:attrName>
                                        </p:attrNameLst>
                                      </p:cBhvr>
                                      <p:to>
                                        <p:strVal val="bold"/>
                                      </p:to>
                                    </p:set>
                                    <p:set>
                                      <p:cBhvr override="childStyle">
                                        <p:cTn id="20" dur="indefinite"/>
                                        <p:tgtEl>
                                          <p:spTgt spid="9">
                                            <p:txEl>
                                              <p:pRg st="3" end="3"/>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0" y="-79975"/>
            <a:ext cx="5830645" cy="3171429"/>
          </a:xfrm>
          <a:prstGeom prst="rect">
            <a:avLst/>
          </a:prstGeom>
        </p:spPr>
      </p:pic>
      <p:pic>
        <p:nvPicPr>
          <p:cNvPr id="5" name="图片 4"/>
          <p:cNvPicPr>
            <a:picLocks noChangeAspect="1"/>
          </p:cNvPicPr>
          <p:nvPr/>
        </p:nvPicPr>
        <p:blipFill>
          <a:blip r:embed="rId3" cstate="print"/>
          <a:stretch>
            <a:fillRect/>
          </a:stretch>
        </p:blipFill>
        <p:spPr>
          <a:xfrm>
            <a:off x="6096001" y="3152135"/>
            <a:ext cx="6096000" cy="3705866"/>
          </a:xfrm>
          <a:prstGeom prst="rect">
            <a:avLst/>
          </a:prstGeom>
        </p:spPr>
      </p:pic>
      <p:sp>
        <p:nvSpPr>
          <p:cNvPr id="6" name="矩形 5"/>
          <p:cNvSpPr/>
          <p:nvPr/>
        </p:nvSpPr>
        <p:spPr>
          <a:xfrm>
            <a:off x="6096000" y="1447382"/>
            <a:ext cx="5726654" cy="1677382"/>
          </a:xfrm>
          <a:prstGeom prst="rect">
            <a:avLst/>
          </a:prstGeom>
        </p:spPr>
        <p:txBody>
          <a:bodyPr wrap="square">
            <a:spAutoFit/>
          </a:bodyPr>
          <a:lstStyle/>
          <a:p>
            <a:pPr algn="just"/>
            <a:r>
              <a:rPr lang="zh-CN" altLang="en-US" sz="2500" dirty="0">
                <a:solidFill>
                  <a:srgbClr val="333333"/>
                </a:solidFill>
                <a:latin typeface="-apple-system"/>
              </a:rPr>
              <a:t> </a:t>
            </a:r>
            <a:r>
              <a:rPr lang="zh-CN" altLang="en-US" dirty="0">
                <a:solidFill>
                  <a:srgbClr val="333333"/>
                </a:solidFill>
                <a:latin typeface="微软雅黑" panose="020B0503020204020204" charset="-122"/>
                <a:ea typeface="微软雅黑" panose="020B0503020204020204" charset="-122"/>
              </a:rPr>
              <a:t>    </a:t>
            </a:r>
            <a:endParaRPr lang="en-US" altLang="zh-CN" dirty="0">
              <a:solidFill>
                <a:srgbClr val="333333"/>
              </a:solidFill>
              <a:latin typeface="微软雅黑" panose="020B0503020204020204" charset="-122"/>
              <a:ea typeface="微软雅黑" panose="020B0503020204020204" charset="-122"/>
            </a:endParaRPr>
          </a:p>
          <a:p>
            <a:pPr algn="just"/>
            <a:endParaRPr lang="en-US" altLang="zh-CN" dirty="0">
              <a:solidFill>
                <a:srgbClr val="333333"/>
              </a:solidFill>
              <a:latin typeface="微软雅黑" panose="020B0503020204020204" charset="-122"/>
              <a:ea typeface="微软雅黑" panose="020B0503020204020204" charset="-122"/>
            </a:endParaRPr>
          </a:p>
          <a:p>
            <a:pPr algn="just"/>
            <a:r>
              <a:rPr lang="zh-CN" altLang="en-US" sz="2000" b="1" dirty="0">
                <a:solidFill>
                  <a:srgbClr val="00B0F0"/>
                </a:solidFill>
                <a:latin typeface="微软雅黑" panose="020B0503020204020204" charset="-122"/>
                <a:ea typeface="微软雅黑" panose="020B0503020204020204" charset="-122"/>
              </a:rPr>
              <a:t>美妙的图书馆探索之旅、阅读时光等待你的开启！</a:t>
            </a:r>
            <a:endParaRPr lang="en-US" altLang="zh-CN" sz="2000" b="1" dirty="0">
              <a:solidFill>
                <a:srgbClr val="00B0F0"/>
              </a:solidFill>
              <a:latin typeface="微软雅黑" panose="020B0503020204020204" charset="-122"/>
              <a:ea typeface="微软雅黑" panose="020B0503020204020204" charset="-122"/>
            </a:endParaRPr>
          </a:p>
          <a:p>
            <a:pPr algn="just"/>
            <a:endParaRPr lang="en-US" altLang="zh-CN" sz="2000" b="1" dirty="0">
              <a:solidFill>
                <a:srgbClr val="00B0F0"/>
              </a:solidFill>
              <a:latin typeface="微软雅黑" panose="020B0503020204020204" charset="-122"/>
              <a:ea typeface="微软雅黑" panose="020B0503020204020204" charset="-122"/>
            </a:endParaRPr>
          </a:p>
          <a:p>
            <a:pPr algn="just"/>
            <a:r>
              <a:rPr lang="zh-CN" altLang="en-US" sz="2000" b="1" dirty="0">
                <a:solidFill>
                  <a:srgbClr val="00B0F0"/>
                </a:solidFill>
                <a:latin typeface="微软雅黑" panose="020B0503020204020204" charset="-122"/>
                <a:ea typeface="微软雅黑" panose="020B0503020204020204" charset="-122"/>
              </a:rPr>
              <a:t>愿你遇见更智慧的自己！</a:t>
            </a:r>
          </a:p>
        </p:txBody>
      </p:sp>
      <p:sp>
        <p:nvSpPr>
          <p:cNvPr id="7" name="矩形 6"/>
          <p:cNvSpPr/>
          <p:nvPr/>
        </p:nvSpPr>
        <p:spPr>
          <a:xfrm>
            <a:off x="258184" y="4492220"/>
            <a:ext cx="5314275" cy="477054"/>
          </a:xfrm>
          <a:prstGeom prst="rect">
            <a:avLst/>
          </a:prstGeom>
        </p:spPr>
        <p:txBody>
          <a:bodyPr wrap="none">
            <a:spAutoFit/>
          </a:bodyPr>
          <a:lstStyle/>
          <a:p>
            <a:pPr algn="just"/>
            <a:r>
              <a:rPr lang="zh-CN" altLang="en-US" sz="2500" b="1" dirty="0">
                <a:solidFill>
                  <a:srgbClr val="002060"/>
                </a:solidFill>
                <a:latin typeface="微软雅黑" panose="020B0503020204020204" charset="-122"/>
                <a:ea typeface="微软雅黑" panose="020B0503020204020204" charset="-122"/>
              </a:rPr>
              <a:t>新起点，新希望，新征程，新收获！</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mmexport1625451771299.jpg"/>
          <p:cNvPicPr>
            <a:picLocks noGrp="1" noChangeAspect="1"/>
          </p:cNvPicPr>
          <p:nvPr>
            <p:ph idx="1"/>
          </p:nvPr>
        </p:nvPicPr>
        <p:blipFill>
          <a:blip r:embed="rId2" cstate="print"/>
          <a:stretch>
            <a:fillRect/>
          </a:stretch>
        </p:blipFill>
        <p:spPr>
          <a:xfrm>
            <a:off x="0" y="0"/>
            <a:ext cx="12192000" cy="6858000"/>
          </a:xfrm>
        </p:spPr>
      </p:pic>
      <p:sp>
        <p:nvSpPr>
          <p:cNvPr id="5" name="矩形 4"/>
          <p:cNvSpPr/>
          <p:nvPr/>
        </p:nvSpPr>
        <p:spPr>
          <a:xfrm>
            <a:off x="0" y="2067449"/>
            <a:ext cx="3882794" cy="923330"/>
          </a:xfrm>
          <a:prstGeom prst="rect">
            <a:avLst/>
          </a:prstGeom>
          <a:noFill/>
        </p:spPr>
        <p:txBody>
          <a:bodyPr wrap="none" lIns="91440" tIns="45720" rIns="91440" bIns="45720">
            <a:spAutoFit/>
            <a:scene3d>
              <a:camera prst="isometricOffAxis1Right"/>
              <a:lightRig rig="threePt" dir="t"/>
            </a:scene3d>
          </a:bodyPr>
          <a:lstStyle/>
          <a:p>
            <a:pPr algn="ctr"/>
            <a:r>
              <a:rPr lang="en-US" altLang="zh-CN" sz="5400" b="1" dirty="0">
                <a:ln w="10541" cmpd="sng">
                  <a:solidFill>
                    <a:srgbClr val="FEDEFC"/>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THANKS</a:t>
            </a:r>
            <a:r>
              <a:rPr lang="zh-CN" alt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1160915" y="143249"/>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读书学习的最佳去处（总馆）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pic>
        <p:nvPicPr>
          <p:cNvPr id="1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59" y="934583"/>
            <a:ext cx="3771114" cy="234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流程图: 可选过程 18"/>
          <p:cNvSpPr/>
          <p:nvPr/>
        </p:nvSpPr>
        <p:spPr>
          <a:xfrm>
            <a:off x="670040" y="3317710"/>
            <a:ext cx="2489085" cy="400165"/>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流阅</a:t>
            </a:r>
            <a:r>
              <a:rPr lang="en-US" altLang="zh-CN" b="1" dirty="0">
                <a:solidFill>
                  <a:srgbClr val="FFFFFF"/>
                </a:solidFill>
                <a:latin typeface="微软雅黑" panose="020B0503020204020204" charset="-122"/>
                <a:ea typeface="微软雅黑" panose="020B0503020204020204" charset="-122"/>
                <a:cs typeface="微软雅黑" panose="020B0503020204020204" charset="-122"/>
                <a:sym typeface="+mn-ea"/>
              </a:rPr>
              <a:t>C</a:t>
            </a:r>
            <a:r>
              <a:rPr lang="zh-CN" altLang="en-US" b="1" dirty="0">
                <a:solidFill>
                  <a:srgbClr val="FFFFFF"/>
                </a:solidFill>
                <a:latin typeface="微软雅黑" panose="020B0503020204020204" charset="-122"/>
                <a:ea typeface="微软雅黑" panose="020B0503020204020204" charset="-122"/>
                <a:cs typeface="微软雅黑" panose="020B0503020204020204" charset="-122"/>
                <a:sym typeface="+mn-ea"/>
              </a:rPr>
              <a:t>区</a:t>
            </a:r>
            <a:endParaRPr lang="zh-CN" altLang="en-US" dirty="0">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pic>
        <p:nvPicPr>
          <p:cNvPr id="2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884" y="3787603"/>
            <a:ext cx="3515289" cy="235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流程图: 可选过程 22"/>
          <p:cNvSpPr/>
          <p:nvPr/>
        </p:nvSpPr>
        <p:spPr>
          <a:xfrm>
            <a:off x="670180" y="6212518"/>
            <a:ext cx="2244013" cy="462591"/>
          </a:xfrm>
          <a:prstGeom prst="flowChartAlternateProces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b="1" dirty="0">
                <a:solidFill>
                  <a:srgbClr val="FFFFFF"/>
                </a:solidFill>
                <a:latin typeface="微软雅黑" panose="020B0503020204020204" charset="-122"/>
                <a:ea typeface="微软雅黑" panose="020B0503020204020204" charset="-122"/>
                <a:cs typeface="等线" panose="02010600030101010101" charset="-122"/>
                <a:sym typeface="等线" panose="02010600030101010101" charset="-122"/>
              </a:rPr>
              <a:t>C</a:t>
            </a:r>
            <a:r>
              <a:rPr lang="zh-CN" altLang="en-US" b="1" dirty="0">
                <a:solidFill>
                  <a:srgbClr val="FFFFFF"/>
                </a:solidFill>
                <a:latin typeface="微软雅黑" panose="020B0503020204020204" charset="-122"/>
                <a:ea typeface="微软雅黑" panose="020B0503020204020204" charset="-122"/>
                <a:cs typeface="等线" panose="02010600030101010101" charset="-122"/>
                <a:sym typeface="等线" panose="02010600030101010101" charset="-122"/>
              </a:rPr>
              <a:t>区书库</a:t>
            </a:r>
            <a:endParaRPr lang="zh-CN" altLang="en-US" dirty="0">
              <a:solidFill>
                <a:srgbClr val="FFFFFF"/>
              </a:solidFill>
              <a:latin typeface="微软雅黑" panose="020B0503020204020204" charset="-122"/>
              <a:ea typeface="微软雅黑" panose="020B0503020204020204" charset="-122"/>
              <a:cs typeface="等线" panose="02010600030101010101" charset="-122"/>
              <a:sym typeface="+mn-ea"/>
            </a:endParaRPr>
          </a:p>
        </p:txBody>
      </p:sp>
      <p:sp>
        <p:nvSpPr>
          <p:cNvPr id="21" name="矩形 20"/>
          <p:cNvSpPr/>
          <p:nvPr/>
        </p:nvSpPr>
        <p:spPr>
          <a:xfrm>
            <a:off x="5189220" y="1162050"/>
            <a:ext cx="6656705" cy="1124585"/>
          </a:xfrm>
          <a:prstGeom prst="rect">
            <a:avLst/>
          </a:prstGeom>
        </p:spPr>
        <p:txBody>
          <a:bodyPr wrap="square">
            <a:spAutoFit/>
          </a:bodyPr>
          <a:lstStyle/>
          <a:p>
            <a:pPr lvl="0" fontAlgn="base">
              <a:lnSpc>
                <a:spcPct val="120000"/>
              </a:lnSpc>
              <a:defRPr/>
            </a:pP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江南大学图书馆</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C</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区</a:t>
            </a:r>
            <a:r>
              <a:rPr lang="zh-CN" altLang="en-US" sz="2800" dirty="0">
                <a:solidFill>
                  <a:srgbClr val="FF0000"/>
                </a:solidFill>
                <a:latin typeface="微软雅黑" panose="020B0503020204020204" charset="-122"/>
                <a:ea typeface="微软雅黑" panose="020B0503020204020204" charset="-122"/>
                <a:cs typeface="微软雅黑" panose="020B0503020204020204" charset="-122"/>
                <a:sym typeface="+mn-ea"/>
              </a:rPr>
              <a:t>一至五层</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是图书馆最主要的流通阅览一体化空间。</a:t>
            </a:r>
            <a:endPar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5"/>
          <a:stretch>
            <a:fillRect/>
          </a:stretch>
        </p:blipFill>
        <p:spPr>
          <a:xfrm>
            <a:off x="5397500" y="2286635"/>
            <a:ext cx="6083300" cy="4279900"/>
          </a:xfrm>
          <a:prstGeom prst="rect">
            <a:avLst/>
          </a:prstGeom>
        </p:spPr>
      </p:pic>
      <p:sp>
        <p:nvSpPr>
          <p:cNvPr id="4" name="矩形 3"/>
          <p:cNvSpPr/>
          <p:nvPr/>
        </p:nvSpPr>
        <p:spPr>
          <a:xfrm>
            <a:off x="4615815" y="2609850"/>
            <a:ext cx="573405" cy="3532505"/>
          </a:xfrm>
          <a:prstGeom prst="rect">
            <a:avLst/>
          </a:prstGeom>
          <a:solidFill>
            <a:srgbClr val="C00000"/>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000" b="1" dirty="0">
                <a:solidFill>
                  <a:schemeClr val="bg1"/>
                </a:solidFill>
                <a:latin typeface="微软雅黑" panose="020B0503020204020204" charset="-122"/>
                <a:ea typeface="微软雅黑" panose="020B0503020204020204" charset="-122"/>
                <a:cs typeface="等线" panose="02010600030101010101" charset="-122"/>
                <a:sym typeface="等线" panose="02010600030101010101" charset="-122"/>
              </a:rPr>
              <a:t>C</a:t>
            </a:r>
          </a:p>
          <a:p>
            <a:pPr algn="ctr"/>
            <a:r>
              <a:rPr lang="zh-CN" altLang="en-US" sz="2000" b="1" dirty="0">
                <a:solidFill>
                  <a:schemeClr val="bg1"/>
                </a:solidFill>
                <a:latin typeface="微软雅黑" panose="020B0503020204020204" charset="-122"/>
                <a:ea typeface="微软雅黑" panose="020B0503020204020204" charset="-122"/>
                <a:cs typeface="等线" panose="02010600030101010101" charset="-122"/>
                <a:sym typeface="等线" panose="02010600030101010101" charset="-122"/>
              </a:rPr>
              <a:t>区一层的专题图书展示</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3"/>
          <p:cNvSpPr txBox="1">
            <a:spLocks noChangeArrowheads="1"/>
          </p:cNvSpPr>
          <p:nvPr/>
        </p:nvSpPr>
        <p:spPr bwMode="auto">
          <a:xfrm>
            <a:off x="862867" y="414086"/>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还有哪些读书的好去处？（总馆）</a:t>
            </a:r>
          </a:p>
        </p:txBody>
      </p:sp>
      <p:sp>
        <p:nvSpPr>
          <p:cNvPr id="49" name="圆角矩形 115"/>
          <p:cNvSpPr/>
          <p:nvPr/>
        </p:nvSpPr>
        <p:spPr>
          <a:xfrm flipV="1">
            <a:off x="954547" y="1013237"/>
            <a:ext cx="7511721"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8756" y="4666986"/>
            <a:ext cx="1981200" cy="156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36"/>
          <p:cNvSpPr txBox="1"/>
          <p:nvPr/>
        </p:nvSpPr>
        <p:spPr>
          <a:xfrm>
            <a:off x="9990455" y="4255135"/>
            <a:ext cx="1953260" cy="368300"/>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A310图书漂流角</a:t>
            </a:r>
          </a:p>
        </p:txBody>
      </p:sp>
      <p:sp>
        <p:nvSpPr>
          <p:cNvPr id="26" name="矩形 25"/>
          <p:cNvSpPr/>
          <p:nvPr/>
        </p:nvSpPr>
        <p:spPr>
          <a:xfrm>
            <a:off x="3282978" y="6244658"/>
            <a:ext cx="1338828" cy="369332"/>
          </a:xfrm>
          <a:prstGeom prst="rect">
            <a:avLst/>
          </a:prstGeom>
          <a:solidFill>
            <a:srgbClr val="C00000"/>
          </a:solidFill>
        </p:spPr>
        <p:txBody>
          <a:bodyPr wrap="none">
            <a:spAutoFit/>
          </a:bodyPr>
          <a:lstStyle/>
          <a:p>
            <a:r>
              <a:rPr lang="zh-CN" altLang="en-US" b="1" dirty="0">
                <a:solidFill>
                  <a:schemeClr val="bg1"/>
                </a:solidFill>
                <a:latin typeface="微软雅黑" panose="020B0503020204020204" charset="-122"/>
                <a:ea typeface="微软雅黑" panose="020B0503020204020204" charset="-122"/>
              </a:rPr>
              <a:t>视听影音室</a:t>
            </a:r>
            <a:endParaRPr lang="zh-CN" altLang="en-US" dirty="0">
              <a:solidFill>
                <a:schemeClr val="bg1"/>
              </a:solidFill>
            </a:endParaRPr>
          </a:p>
        </p:txBody>
      </p:sp>
      <p:pic>
        <p:nvPicPr>
          <p:cNvPr id="27" name="图片 26" descr="图书馆logo-横版-2018.9.7-01"/>
          <p:cNvPicPr>
            <a:picLocks noChangeAspect="1"/>
          </p:cNvPicPr>
          <p:nvPr/>
        </p:nvPicPr>
        <p:blipFill>
          <a:blip r:embed="rId4" cstate="print"/>
          <a:stretch>
            <a:fillRect/>
          </a:stretch>
        </p:blipFill>
        <p:spPr>
          <a:xfrm>
            <a:off x="9242510" y="101976"/>
            <a:ext cx="2394585" cy="787400"/>
          </a:xfrm>
          <a:prstGeom prst="rect">
            <a:avLst/>
          </a:prstGeom>
        </p:spPr>
      </p:pic>
      <p:sp>
        <p:nvSpPr>
          <p:cNvPr id="3" name="内容占位符 2"/>
          <p:cNvSpPr>
            <a:spLocks noGrp="1"/>
          </p:cNvSpPr>
          <p:nvPr>
            <p:ph idx="1"/>
          </p:nvPr>
        </p:nvSpPr>
        <p:spPr>
          <a:xfrm>
            <a:off x="175846" y="1305943"/>
            <a:ext cx="9390185" cy="4351338"/>
          </a:xfrm>
        </p:spPr>
        <p:txBody>
          <a:bodyPr/>
          <a:lstStyle/>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清新素净的</a:t>
            </a:r>
            <a:r>
              <a:rPr lang="en-US" altLang="zh-CN" dirty="0">
                <a:latin typeface="微软雅黑" panose="020B0503020204020204" charset="-122"/>
                <a:ea typeface="微软雅黑" panose="020B0503020204020204" charset="-122"/>
              </a:rPr>
              <a:t>B</a:t>
            </a:r>
            <a:r>
              <a:rPr lang="zh-CN" altLang="en-US" dirty="0">
                <a:latin typeface="微软雅黑" panose="020B0503020204020204" charset="-122"/>
                <a:ea typeface="微软雅黑" panose="020B0503020204020204" charset="-122"/>
              </a:rPr>
              <a:t>区二楼晨读空间，雅致全能的</a:t>
            </a:r>
            <a:r>
              <a:rPr lang="en-US" altLang="zh-CN" dirty="0">
                <a:latin typeface="微软雅黑" panose="020B0503020204020204" charset="-122"/>
                <a:ea typeface="微软雅黑" panose="020B0503020204020204" charset="-122"/>
              </a:rPr>
              <a:t>B</a:t>
            </a:r>
            <a:r>
              <a:rPr lang="zh-CN" altLang="en-US" dirty="0">
                <a:latin typeface="微软雅黑" panose="020B0503020204020204" charset="-122"/>
                <a:ea typeface="微软雅黑" panose="020B0503020204020204" charset="-122"/>
              </a:rPr>
              <a:t>区三楼</a:t>
            </a:r>
            <a:r>
              <a:rPr lang="zh-CN" altLang="en-US" dirty="0">
                <a:solidFill>
                  <a:srgbClr val="C00000"/>
                </a:solidFill>
                <a:latin typeface="微软雅黑" panose="020B0503020204020204" charset="-122"/>
                <a:ea typeface="微软雅黑" panose="020B0503020204020204" charset="-122"/>
              </a:rPr>
              <a:t>鼋元阅享空间</a:t>
            </a:r>
            <a:r>
              <a:rPr lang="zh-CN" altLang="en-US" dirty="0">
                <a:latin typeface="微软雅黑" panose="020B0503020204020204" charset="-122"/>
                <a:ea typeface="微软雅黑" panose="020B0503020204020204" charset="-122"/>
              </a:rPr>
              <a:t>，以及</a:t>
            </a:r>
            <a:r>
              <a:rPr lang="en-US" altLang="zh-CN" dirty="0">
                <a:latin typeface="微软雅黑" panose="020B0503020204020204" charset="-122"/>
                <a:ea typeface="微软雅黑" panose="020B0503020204020204" charset="-122"/>
              </a:rPr>
              <a:t>1-5</a:t>
            </a:r>
            <a:r>
              <a:rPr lang="zh-CN" altLang="en-US" dirty="0">
                <a:latin typeface="微软雅黑" panose="020B0503020204020204" charset="-122"/>
                <a:ea typeface="微软雅黑" panose="020B0503020204020204" charset="-122"/>
              </a:rPr>
              <a:t>楼流通阅览区外以及走廊随处可见的休闲阅读空间等。</a:t>
            </a:r>
            <a:endParaRPr lang="en-US" altLang="zh-CN" dirty="0">
              <a:latin typeface="微软雅黑" panose="020B0503020204020204" charset="-122"/>
              <a:ea typeface="微软雅黑" panose="020B0503020204020204" charset="-122"/>
            </a:endParaRPr>
          </a:p>
          <a:p>
            <a:pPr>
              <a:lnSpc>
                <a:spcPct val="100000"/>
              </a:lnSpc>
              <a:buClr>
                <a:srgbClr val="C00000"/>
              </a:buClr>
              <a:buFont typeface="Wingdings" panose="05000000000000000000" pitchFamily="2" charset="2"/>
              <a:buChar char="p"/>
            </a:pPr>
            <a:r>
              <a:rPr lang="zh-CN" altLang="en-US" dirty="0">
                <a:latin typeface="微软雅黑" panose="020B0503020204020204" charset="-122"/>
                <a:ea typeface="微软雅黑" panose="020B0503020204020204" charset="-122"/>
              </a:rPr>
              <a:t>高大上的</a:t>
            </a:r>
            <a:r>
              <a:rPr lang="zh-CN" altLang="en-US" dirty="0">
                <a:solidFill>
                  <a:srgbClr val="FF0000"/>
                </a:solidFill>
                <a:latin typeface="微软雅黑" panose="020B0503020204020204" charset="-122"/>
                <a:ea typeface="微软雅黑" panose="020B0503020204020204" charset="-122"/>
              </a:rPr>
              <a:t>鼋元阅享空间</a:t>
            </a:r>
            <a:r>
              <a:rPr lang="zh-CN" altLang="en-US" dirty="0">
                <a:latin typeface="微软雅黑" panose="020B0503020204020204" charset="-122"/>
                <a:ea typeface="微软雅黑" panose="020B0503020204020204" charset="-122"/>
              </a:rPr>
              <a:t>：集多媒体空间、文化空间、研究空间、知识空间为一体的信息共享空间，设有视听影音室、鼋阅江南讲堂、团体研修室等；在</a:t>
            </a:r>
            <a:r>
              <a:rPr lang="en-US" altLang="zh-CN" dirty="0">
                <a:latin typeface="微软雅黑" panose="020B0503020204020204" charset="-122"/>
                <a:ea typeface="微软雅黑" panose="020B0503020204020204" charset="-122"/>
              </a:rPr>
              <a:t>A310</a:t>
            </a:r>
            <a:r>
              <a:rPr lang="zh-CN" altLang="en-US" dirty="0">
                <a:latin typeface="微软雅黑" panose="020B0503020204020204" charset="-122"/>
                <a:ea typeface="微软雅黑" panose="020B0503020204020204" charset="-122"/>
              </a:rPr>
              <a:t>自修室还有图书漂流角。</a:t>
            </a:r>
            <a:endParaRPr lang="en-US" altLang="zh-CN" dirty="0">
              <a:latin typeface="微软雅黑" panose="020B0503020204020204" charset="-122"/>
              <a:ea typeface="微软雅黑" panose="020B0503020204020204" charset="-122"/>
            </a:endParaRPr>
          </a:p>
          <a:p>
            <a:endParaRPr lang="zh-CN" altLang="en-US" dirty="0">
              <a:latin typeface="微软雅黑" panose="020B0503020204020204" charset="-122"/>
              <a:ea typeface="微软雅黑" panose="020B0503020204020204" charset="-122"/>
            </a:endParaRPr>
          </a:p>
        </p:txBody>
      </p:sp>
      <p:sp>
        <p:nvSpPr>
          <p:cNvPr id="17" name="文本框 36"/>
          <p:cNvSpPr txBox="1"/>
          <p:nvPr/>
        </p:nvSpPr>
        <p:spPr>
          <a:xfrm>
            <a:off x="361949" y="6210300"/>
            <a:ext cx="2340219" cy="368714"/>
          </a:xfrm>
          <a:prstGeom prst="rect">
            <a:avLst/>
          </a:prstGeom>
          <a:solidFill>
            <a:srgbClr val="C00000"/>
          </a:solidFill>
        </p:spPr>
        <p:txBody>
          <a:bodyPr wrap="square">
            <a:spAutoFit/>
          </a:bodyPr>
          <a:lstStyle/>
          <a:p>
            <a:r>
              <a:rPr lang="en-US" altLang="zh-CN" b="1" dirty="0">
                <a:solidFill>
                  <a:schemeClr val="bg1"/>
                </a:solidFill>
                <a:latin typeface="微软雅黑" panose="020B0503020204020204" charset="-122"/>
                <a:ea typeface="微软雅黑" panose="020B0503020204020204" charset="-122"/>
              </a:rPr>
              <a:t>B</a:t>
            </a:r>
            <a:r>
              <a:rPr lang="zh-CN" altLang="en-US" b="1" dirty="0">
                <a:solidFill>
                  <a:schemeClr val="bg1"/>
                </a:solidFill>
                <a:latin typeface="微软雅黑" panose="020B0503020204020204" charset="-122"/>
                <a:ea typeface="微软雅黑" panose="020B0503020204020204" charset="-122"/>
              </a:rPr>
              <a:t>区</a:t>
            </a:r>
            <a:r>
              <a:rPr lang="en-US" altLang="zh-CN" b="1" dirty="0">
                <a:solidFill>
                  <a:schemeClr val="bg1"/>
                </a:solidFill>
                <a:latin typeface="微软雅黑" panose="020B0503020204020204" charset="-122"/>
                <a:ea typeface="微软雅黑" panose="020B0503020204020204" charset="-122"/>
              </a:rPr>
              <a:t>3</a:t>
            </a:r>
            <a:r>
              <a:rPr lang="zh-CN" altLang="en-US" b="1" dirty="0">
                <a:solidFill>
                  <a:schemeClr val="bg1"/>
                </a:solidFill>
                <a:latin typeface="微软雅黑" panose="020B0503020204020204" charset="-122"/>
                <a:ea typeface="微软雅黑" panose="020B0503020204020204" charset="-122"/>
              </a:rPr>
              <a:t>楼鼋元阅享空间</a:t>
            </a:r>
            <a:endParaRPr lang="zh-CN" altLang="en-US" dirty="0">
              <a:solidFill>
                <a:schemeClr val="bg1"/>
              </a:solidFill>
            </a:endParaRPr>
          </a:p>
        </p:txBody>
      </p:sp>
      <p:sp>
        <p:nvSpPr>
          <p:cNvPr id="18" name="文本框 36"/>
          <p:cNvSpPr txBox="1"/>
          <p:nvPr/>
        </p:nvSpPr>
        <p:spPr>
          <a:xfrm>
            <a:off x="10373371" y="6271214"/>
            <a:ext cx="1570566"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休闲阅读空间</a:t>
            </a:r>
            <a:endParaRPr lang="zh-CN" altLang="en-US" dirty="0">
              <a:solidFill>
                <a:schemeClr val="bg1"/>
              </a:solidFill>
            </a:endParaRPr>
          </a:p>
        </p:txBody>
      </p:sp>
      <p:pic>
        <p:nvPicPr>
          <p:cNvPr id="19" name="图片 18" descr="640.webp.jpg"/>
          <p:cNvPicPr>
            <a:picLocks noChangeAspect="1"/>
          </p:cNvPicPr>
          <p:nvPr/>
        </p:nvPicPr>
        <p:blipFill>
          <a:blip r:embed="rId5" cstate="print"/>
          <a:stretch>
            <a:fillRect/>
          </a:stretch>
        </p:blipFill>
        <p:spPr>
          <a:xfrm>
            <a:off x="328205" y="4568513"/>
            <a:ext cx="2373964" cy="1574641"/>
          </a:xfrm>
          <a:prstGeom prst="rect">
            <a:avLst/>
          </a:prstGeom>
        </p:spPr>
      </p:pic>
      <p:pic>
        <p:nvPicPr>
          <p:cNvPr id="20" name="内容占位符 3" descr="640.webp (1).jpg"/>
          <p:cNvPicPr>
            <a:picLocks noChangeAspect="1"/>
          </p:cNvPicPr>
          <p:nvPr/>
        </p:nvPicPr>
        <p:blipFill>
          <a:blip r:embed="rId6" cstate="print"/>
          <a:stretch>
            <a:fillRect/>
          </a:stretch>
        </p:blipFill>
        <p:spPr>
          <a:xfrm>
            <a:off x="2907325" y="4607168"/>
            <a:ext cx="2248298" cy="1535985"/>
          </a:xfrm>
          <a:prstGeom prst="rect">
            <a:avLst/>
          </a:prstGeom>
        </p:spPr>
      </p:pic>
      <p:pic>
        <p:nvPicPr>
          <p:cNvPr id="22" name="图片 21" descr="640.webp (2).jpg"/>
          <p:cNvPicPr>
            <a:picLocks noChangeAspect="1"/>
          </p:cNvPicPr>
          <p:nvPr/>
        </p:nvPicPr>
        <p:blipFill>
          <a:blip r:embed="rId7" cstate="print"/>
          <a:stretch>
            <a:fillRect/>
          </a:stretch>
        </p:blipFill>
        <p:spPr>
          <a:xfrm>
            <a:off x="5228492" y="4602605"/>
            <a:ext cx="2386864" cy="1587179"/>
          </a:xfrm>
          <a:prstGeom prst="rect">
            <a:avLst/>
          </a:prstGeom>
        </p:spPr>
      </p:pic>
      <p:sp>
        <p:nvSpPr>
          <p:cNvPr id="23" name="TextBox 22"/>
          <p:cNvSpPr txBox="1"/>
          <p:nvPr/>
        </p:nvSpPr>
        <p:spPr>
          <a:xfrm>
            <a:off x="5556738" y="6271214"/>
            <a:ext cx="1582616" cy="369332"/>
          </a:xfrm>
          <a:prstGeom prst="rect">
            <a:avLst/>
          </a:prstGeom>
          <a:solidFill>
            <a:srgbClr val="C00000"/>
          </a:solidFill>
        </p:spPr>
        <p:txBody>
          <a:bodyPr wrap="square" rtlCol="0">
            <a:spAutoFit/>
          </a:bodyPr>
          <a:lstStyle/>
          <a:p>
            <a:r>
              <a:rPr lang="zh-CN" altLang="en-US" b="1" dirty="0">
                <a:solidFill>
                  <a:schemeClr val="bg1"/>
                </a:solidFill>
                <a:latin typeface="微软雅黑" panose="020B0503020204020204" charset="-122"/>
                <a:ea typeface="微软雅黑" panose="020B0503020204020204" charset="-122"/>
              </a:rPr>
              <a:t>鼋阅江南讲堂</a:t>
            </a:r>
          </a:p>
        </p:txBody>
      </p:sp>
      <p:pic>
        <p:nvPicPr>
          <p:cNvPr id="24" name="图片 23" descr="640.webp (3).jpg"/>
          <p:cNvPicPr>
            <a:picLocks noChangeAspect="1"/>
          </p:cNvPicPr>
          <p:nvPr/>
        </p:nvPicPr>
        <p:blipFill>
          <a:blip r:embed="rId8" cstate="print"/>
          <a:stretch>
            <a:fillRect/>
          </a:stretch>
        </p:blipFill>
        <p:spPr>
          <a:xfrm rot="10800000" flipV="1">
            <a:off x="7713784" y="4624936"/>
            <a:ext cx="2385608" cy="1582267"/>
          </a:xfrm>
          <a:prstGeom prst="rect">
            <a:avLst/>
          </a:prstGeom>
        </p:spPr>
      </p:pic>
      <p:sp>
        <p:nvSpPr>
          <p:cNvPr id="28" name="TextBox 27"/>
          <p:cNvSpPr txBox="1"/>
          <p:nvPr/>
        </p:nvSpPr>
        <p:spPr>
          <a:xfrm>
            <a:off x="8102959" y="6271214"/>
            <a:ext cx="1364153" cy="369332"/>
          </a:xfrm>
          <a:prstGeom prst="rect">
            <a:avLst/>
          </a:prstGeom>
          <a:solidFill>
            <a:srgbClr val="C00000"/>
          </a:solidFill>
        </p:spPr>
        <p:txBody>
          <a:bodyPr wrap="square" rtlCol="0">
            <a:spAutoFit/>
          </a:bodyPr>
          <a:lstStyle/>
          <a:p>
            <a:r>
              <a:rPr lang="zh-CN" altLang="en-US" b="1" dirty="0">
                <a:solidFill>
                  <a:schemeClr val="bg1"/>
                </a:solidFill>
                <a:latin typeface="微软雅黑" panose="020B0503020204020204" charset="-122"/>
                <a:ea typeface="微软雅黑" panose="020B0503020204020204" charset="-122"/>
              </a:rPr>
              <a:t>团体研修室</a:t>
            </a:r>
          </a:p>
        </p:txBody>
      </p:sp>
      <p:pic>
        <p:nvPicPr>
          <p:cNvPr id="2" name="图片 1"/>
          <p:cNvPicPr>
            <a:picLocks noChangeAspect="1"/>
          </p:cNvPicPr>
          <p:nvPr/>
        </p:nvPicPr>
        <p:blipFill>
          <a:blip r:embed="rId9"/>
          <a:stretch>
            <a:fillRect/>
          </a:stretch>
        </p:blipFill>
        <p:spPr>
          <a:xfrm>
            <a:off x="9725660" y="898525"/>
            <a:ext cx="2472055" cy="329057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1160915" y="143249"/>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霞客湾校区图书馆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sp>
        <p:nvSpPr>
          <p:cNvPr id="21" name="矩形 20"/>
          <p:cNvSpPr/>
          <p:nvPr/>
        </p:nvSpPr>
        <p:spPr>
          <a:xfrm>
            <a:off x="4485759" y="796643"/>
            <a:ext cx="7172841" cy="1599733"/>
          </a:xfrm>
          <a:prstGeom prst="rect">
            <a:avLst/>
          </a:prstGeom>
        </p:spPr>
        <p:txBody>
          <a:bodyPr wrap="square">
            <a:spAutoFit/>
          </a:bodyPr>
          <a:lstStyle/>
          <a:p>
            <a:pPr lvl="0" fontAlgn="base">
              <a:lnSpc>
                <a:spcPct val="120000"/>
              </a:lnSpc>
              <a:defRPr/>
            </a:pP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1</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楼主要是文献贮藏中心，</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2-6</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楼为图书馆知识流动、知识创想、静谧学习、智享交流等功能区，</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7</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楼为档案馆，</a:t>
            </a:r>
            <a:r>
              <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rPr>
              <a:t>8</a:t>
            </a: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楼是业务办公区。</a:t>
            </a:r>
            <a:endPar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3"/>
          <a:stretch>
            <a:fillRect/>
          </a:stretch>
        </p:blipFill>
        <p:spPr>
          <a:xfrm>
            <a:off x="670180" y="1001940"/>
            <a:ext cx="3314515" cy="236704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80" y="3593904"/>
            <a:ext cx="4202286" cy="3001039"/>
          </a:xfrm>
          <a:prstGeom prst="rect">
            <a:avLst/>
          </a:prstGeom>
        </p:spPr>
      </p:pic>
      <p:pic>
        <p:nvPicPr>
          <p:cNvPr id="7" name="图片 6"/>
          <p:cNvPicPr>
            <a:picLocks noChangeAspect="1"/>
          </p:cNvPicPr>
          <p:nvPr/>
        </p:nvPicPr>
        <p:blipFill>
          <a:blip r:embed="rId5"/>
          <a:stretch>
            <a:fillRect/>
          </a:stretch>
        </p:blipFill>
        <p:spPr>
          <a:xfrm>
            <a:off x="5350536" y="2581194"/>
            <a:ext cx="5713542" cy="3819525"/>
          </a:xfrm>
          <a:prstGeom prst="rect">
            <a:avLst/>
          </a:prstGeom>
        </p:spPr>
      </p:pic>
      <p:pic>
        <p:nvPicPr>
          <p:cNvPr id="27" name="图片 26" descr="图书馆logo-横版-2018.9.7-01"/>
          <p:cNvPicPr>
            <a:picLocks noChangeAspect="1"/>
          </p:cNvPicPr>
          <p:nvPr/>
        </p:nvPicPr>
        <p:blipFill>
          <a:blip r:embed="rId6" cstate="print"/>
          <a:stretch>
            <a:fillRect/>
          </a:stretch>
        </p:blipFill>
        <p:spPr>
          <a:xfrm>
            <a:off x="9242510" y="101976"/>
            <a:ext cx="2394585" cy="78740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
          <p:cNvSpPr txBox="1">
            <a:spLocks noChangeArrowheads="1"/>
          </p:cNvSpPr>
          <p:nvPr/>
        </p:nvSpPr>
        <p:spPr bwMode="auto">
          <a:xfrm>
            <a:off x="1160915" y="143249"/>
            <a:ext cx="8862543" cy="584775"/>
          </a:xfrm>
          <a:prstGeom prst="rect">
            <a:avLst/>
          </a:prstGeom>
          <a:noFill/>
          <a:ln w="9525">
            <a:noFill/>
            <a:miter lim="800000"/>
          </a:ln>
        </p:spPr>
        <p:txBody>
          <a:bodyPr wrap="square">
            <a:spAutoFit/>
          </a:bodyPr>
          <a:lstStyle/>
          <a:p>
            <a:r>
              <a:rPr lang="zh-CN" altLang="en-US" sz="3200" b="1" dirty="0">
                <a:solidFill>
                  <a:srgbClr val="002060"/>
                </a:solidFill>
                <a:latin typeface="微软雅黑" panose="020B0503020204020204" charset="-122"/>
                <a:ea typeface="微软雅黑" panose="020B0503020204020204" charset="-122"/>
              </a:rPr>
              <a:t>霞客湾校区图书馆</a:t>
            </a:r>
          </a:p>
        </p:txBody>
      </p:sp>
      <p:sp>
        <p:nvSpPr>
          <p:cNvPr id="15" name="圆角矩形 115"/>
          <p:cNvSpPr/>
          <p:nvPr/>
        </p:nvSpPr>
        <p:spPr>
          <a:xfrm flipV="1">
            <a:off x="951742" y="731299"/>
            <a:ext cx="7073463" cy="45719"/>
          </a:xfrm>
          <a:prstGeom prst="roundRect">
            <a:avLst>
              <a:gd name="adj" fmla="val 50000"/>
            </a:avLst>
          </a:prstGeom>
          <a:solidFill>
            <a:srgbClr val="054487"/>
          </a:solidFill>
          <a:ln w="25400" cap="flat" cmpd="sng" algn="ctr">
            <a:noFill/>
            <a:prstDash val="solid"/>
          </a:ln>
          <a:effectLst/>
        </p:spPr>
        <p:txBody>
          <a:bodyPr lIns="131420" tIns="65709" rIns="131420" bIns="65709" anchor="ctr"/>
          <a:lstStyle/>
          <a:p>
            <a:pPr algn="ctr" defTabSz="1219200" fontAlgn="auto">
              <a:spcBef>
                <a:spcPts val="0"/>
              </a:spcBef>
              <a:spcAft>
                <a:spcPts val="0"/>
              </a:spcAft>
              <a:defRPr/>
            </a:pPr>
            <a:endParaRPr lang="zh-CN" altLang="en-US" sz="2400" kern="0">
              <a:solidFill>
                <a:prstClr val="black"/>
              </a:solidFill>
              <a:latin typeface="Calibri" panose="020F0502020204030204"/>
              <a:ea typeface="宋体" panose="02010600030101010101" pitchFamily="2" charset="-122"/>
            </a:endParaRPr>
          </a:p>
        </p:txBody>
      </p:sp>
      <p:sp>
        <p:nvSpPr>
          <p:cNvPr id="24" name="矩形 2"/>
          <p:cNvSpPr>
            <a:spLocks noChangeArrowheads="1"/>
          </p:cNvSpPr>
          <p:nvPr/>
        </p:nvSpPr>
        <p:spPr bwMode="auto">
          <a:xfrm>
            <a:off x="279400" y="5054743"/>
            <a:ext cx="2879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b="1">
              <a:latin typeface="等线" panose="02010600030101010101" charset="-122"/>
              <a:ea typeface="等线" panose="02010600030101010101" charset="-122"/>
            </a:endParaRPr>
          </a:p>
          <a:p>
            <a:pPr eaLnBrk="1" hangingPunct="1"/>
            <a:endParaRPr lang="zh-CN" altLang="en-US" b="1">
              <a:latin typeface="等线" panose="02010600030101010101" charset="-122"/>
              <a:ea typeface="等线" panose="02010600030101010101" charset="-122"/>
            </a:endParaRPr>
          </a:p>
        </p:txBody>
      </p:sp>
      <p:sp>
        <p:nvSpPr>
          <p:cNvPr id="21" name="矩形 20"/>
          <p:cNvSpPr/>
          <p:nvPr/>
        </p:nvSpPr>
        <p:spPr>
          <a:xfrm>
            <a:off x="633153" y="1069455"/>
            <a:ext cx="7901247" cy="1599733"/>
          </a:xfrm>
          <a:prstGeom prst="rect">
            <a:avLst/>
          </a:prstGeom>
        </p:spPr>
        <p:txBody>
          <a:bodyPr wrap="square">
            <a:spAutoFit/>
          </a:bodyPr>
          <a:lstStyle/>
          <a:p>
            <a:pPr fontAlgn="base">
              <a:lnSpc>
                <a:spcPct val="120000"/>
              </a:lnSpc>
              <a:defRPr/>
            </a:pPr>
            <a:r>
              <a:rPr lang="zh-CN" altLang="en-US" sz="2800" dirty="0">
                <a:solidFill>
                  <a:srgbClr val="333333"/>
                </a:solidFill>
                <a:latin typeface="微软雅黑" panose="020B0503020204020204" charset="-122"/>
                <a:ea typeface="微软雅黑" panose="020B0503020204020204" charset="-122"/>
                <a:cs typeface="微软雅黑" panose="020B0503020204020204" charset="-122"/>
                <a:sym typeface="+mn-ea"/>
              </a:rPr>
              <a:t>霞客湾校区图书馆的新环境，开放式设计，</a:t>
            </a:r>
            <a:r>
              <a:rPr lang="zh-CN" altLang="en-US" sz="2800" dirty="0">
                <a:solidFill>
                  <a:srgbClr val="333333"/>
                </a:solidFill>
                <a:latin typeface="微软雅黑" panose="020B0503020204020204" charset="-122"/>
                <a:ea typeface="微软雅黑" panose="020B0503020204020204" charset="-122"/>
              </a:rPr>
              <a:t>给读者带来崭新的阅读学习体验。</a:t>
            </a:r>
          </a:p>
          <a:p>
            <a:pPr lvl="0" fontAlgn="base">
              <a:lnSpc>
                <a:spcPct val="120000"/>
              </a:lnSpc>
              <a:defRPr/>
            </a:pPr>
            <a:endParaRPr lang="en-US" altLang="zh-CN" sz="2800" dirty="0">
              <a:solidFill>
                <a:srgbClr val="333333"/>
              </a:solidFill>
              <a:latin typeface="微软雅黑" panose="020B0503020204020204" charset="-122"/>
              <a:ea typeface="微软雅黑" panose="020B0503020204020204" charset="-122"/>
              <a:cs typeface="微软雅黑" panose="020B0503020204020204" charset="-122"/>
              <a:sym typeface="+mn-ea"/>
            </a:endParaRPr>
          </a:p>
        </p:txBody>
      </p:sp>
      <p:sp>
        <p:nvSpPr>
          <p:cNvPr id="2" name="AutoShape 2" descr="图片"/>
          <p:cNvSpPr>
            <a:spLocks noChangeAspect="1" noChangeArrowheads="1"/>
          </p:cNvSpPr>
          <p:nvPr/>
        </p:nvSpPr>
        <p:spPr bwMode="auto">
          <a:xfrm>
            <a:off x="5943600" y="35512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785340" y="2230443"/>
            <a:ext cx="2752608" cy="1840169"/>
          </a:xfrm>
          <a:prstGeom prst="rect">
            <a:avLst/>
          </a:prstGeom>
        </p:spPr>
      </p:pic>
      <p:sp>
        <p:nvSpPr>
          <p:cNvPr id="5" name="AutoShape 4" descr="图片"/>
          <p:cNvSpPr>
            <a:spLocks noChangeAspect="1" noChangeArrowheads="1"/>
          </p:cNvSpPr>
          <p:nvPr/>
        </p:nvSpPr>
        <p:spPr bwMode="auto">
          <a:xfrm>
            <a:off x="6096000" y="37036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AutoShape 6" descr="图片"/>
          <p:cNvSpPr>
            <a:spLocks noChangeAspect="1" noChangeArrowheads="1"/>
          </p:cNvSpPr>
          <p:nvPr/>
        </p:nvSpPr>
        <p:spPr bwMode="auto">
          <a:xfrm>
            <a:off x="6248400" y="38560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9" name="图片 8"/>
          <p:cNvPicPr>
            <a:picLocks noChangeAspect="1"/>
          </p:cNvPicPr>
          <p:nvPr/>
        </p:nvPicPr>
        <p:blipFill>
          <a:blip r:embed="rId4"/>
          <a:stretch>
            <a:fillRect/>
          </a:stretch>
        </p:blipFill>
        <p:spPr>
          <a:xfrm>
            <a:off x="4456799" y="2136001"/>
            <a:ext cx="2830125" cy="1891991"/>
          </a:xfrm>
          <a:prstGeom prst="rect">
            <a:avLst/>
          </a:prstGeom>
        </p:spPr>
      </p:pic>
      <p:sp>
        <p:nvSpPr>
          <p:cNvPr id="16" name="文本框 36"/>
          <p:cNvSpPr txBox="1"/>
          <p:nvPr/>
        </p:nvSpPr>
        <p:spPr>
          <a:xfrm>
            <a:off x="1366358" y="4128546"/>
            <a:ext cx="1156399"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室外阳台</a:t>
            </a:r>
            <a:endParaRPr lang="zh-CN" altLang="en-US" dirty="0">
              <a:solidFill>
                <a:schemeClr val="bg1"/>
              </a:solidFill>
            </a:endParaRPr>
          </a:p>
        </p:txBody>
      </p:sp>
      <p:sp>
        <p:nvSpPr>
          <p:cNvPr id="17" name="文本框 36"/>
          <p:cNvSpPr txBox="1"/>
          <p:nvPr/>
        </p:nvSpPr>
        <p:spPr>
          <a:xfrm>
            <a:off x="4884979" y="4096280"/>
            <a:ext cx="1872230"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影音资料放映厅</a:t>
            </a:r>
            <a:endParaRPr lang="zh-CN" altLang="en-US" dirty="0">
              <a:solidFill>
                <a:schemeClr val="bg1"/>
              </a:solidFill>
            </a:endParaRPr>
          </a:p>
        </p:txBody>
      </p:sp>
      <p:pic>
        <p:nvPicPr>
          <p:cNvPr id="10" name="图片 9"/>
          <p:cNvPicPr>
            <a:picLocks noChangeAspect="1"/>
          </p:cNvPicPr>
          <p:nvPr/>
        </p:nvPicPr>
        <p:blipFill>
          <a:blip r:embed="rId5"/>
          <a:stretch>
            <a:fillRect/>
          </a:stretch>
        </p:blipFill>
        <p:spPr>
          <a:xfrm>
            <a:off x="8743573" y="4543667"/>
            <a:ext cx="2752608" cy="1840169"/>
          </a:xfrm>
          <a:prstGeom prst="rect">
            <a:avLst/>
          </a:prstGeom>
        </p:spPr>
      </p:pic>
      <p:sp>
        <p:nvSpPr>
          <p:cNvPr id="11" name="AutoShape 8" descr="图片"/>
          <p:cNvSpPr>
            <a:spLocks noChangeAspect="1" noChangeArrowheads="1"/>
          </p:cNvSpPr>
          <p:nvPr/>
        </p:nvSpPr>
        <p:spPr bwMode="auto">
          <a:xfrm>
            <a:off x="6400800" y="400841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文本框 36"/>
          <p:cNvSpPr txBox="1"/>
          <p:nvPr/>
        </p:nvSpPr>
        <p:spPr>
          <a:xfrm>
            <a:off x="9334993" y="6424911"/>
            <a:ext cx="1376930"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沙龙会议室</a:t>
            </a:r>
            <a:endParaRPr lang="zh-CN" altLang="en-US" dirty="0">
              <a:solidFill>
                <a:schemeClr val="bg1"/>
              </a:solidFill>
            </a:endParaRPr>
          </a:p>
        </p:txBody>
      </p:sp>
      <p:pic>
        <p:nvPicPr>
          <p:cNvPr id="13" name="图片 12"/>
          <p:cNvPicPr>
            <a:picLocks noChangeAspect="1"/>
          </p:cNvPicPr>
          <p:nvPr/>
        </p:nvPicPr>
        <p:blipFill>
          <a:blip r:embed="rId6"/>
          <a:stretch>
            <a:fillRect/>
          </a:stretch>
        </p:blipFill>
        <p:spPr>
          <a:xfrm>
            <a:off x="8743573" y="755630"/>
            <a:ext cx="2205161" cy="3299575"/>
          </a:xfrm>
          <a:prstGeom prst="rect">
            <a:avLst/>
          </a:prstGeom>
        </p:spPr>
      </p:pic>
      <p:sp>
        <p:nvSpPr>
          <p:cNvPr id="22" name="文本框 36"/>
          <p:cNvSpPr txBox="1"/>
          <p:nvPr/>
        </p:nvSpPr>
        <p:spPr>
          <a:xfrm>
            <a:off x="9334993" y="4096280"/>
            <a:ext cx="919457"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阅览区</a:t>
            </a:r>
            <a:endParaRPr lang="zh-CN" altLang="en-US" dirty="0">
              <a:solidFill>
                <a:schemeClr val="bg1"/>
              </a:solidFill>
            </a:endParaRPr>
          </a:p>
        </p:txBody>
      </p:sp>
      <p:pic>
        <p:nvPicPr>
          <p:cNvPr id="20" name="图片 19"/>
          <p:cNvPicPr>
            <a:picLocks noChangeAspect="1"/>
          </p:cNvPicPr>
          <p:nvPr/>
        </p:nvPicPr>
        <p:blipFill>
          <a:blip r:embed="rId7"/>
          <a:stretch>
            <a:fillRect/>
          </a:stretch>
        </p:blipFill>
        <p:spPr>
          <a:xfrm>
            <a:off x="865304" y="4584782"/>
            <a:ext cx="2752608" cy="1840129"/>
          </a:xfrm>
          <a:prstGeom prst="rect">
            <a:avLst/>
          </a:prstGeom>
        </p:spPr>
      </p:pic>
      <p:sp>
        <p:nvSpPr>
          <p:cNvPr id="29" name="文本框 36"/>
          <p:cNvSpPr txBox="1"/>
          <p:nvPr/>
        </p:nvSpPr>
        <p:spPr>
          <a:xfrm>
            <a:off x="1663408" y="6456167"/>
            <a:ext cx="975017"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研讨间</a:t>
            </a:r>
            <a:endParaRPr lang="zh-CN" altLang="en-US" dirty="0">
              <a:solidFill>
                <a:schemeClr val="bg1"/>
              </a:solidFill>
            </a:endParaRPr>
          </a:p>
        </p:txBody>
      </p:sp>
      <p:pic>
        <p:nvPicPr>
          <p:cNvPr id="30" name="图片 29"/>
          <p:cNvPicPr>
            <a:picLocks noChangeAspect="1"/>
          </p:cNvPicPr>
          <p:nvPr/>
        </p:nvPicPr>
        <p:blipFill>
          <a:blip r:embed="rId8"/>
          <a:stretch>
            <a:fillRect/>
          </a:stretch>
        </p:blipFill>
        <p:spPr>
          <a:xfrm>
            <a:off x="4456799" y="4497878"/>
            <a:ext cx="2890837" cy="1931749"/>
          </a:xfrm>
          <a:prstGeom prst="rect">
            <a:avLst/>
          </a:prstGeom>
        </p:spPr>
      </p:pic>
      <p:sp>
        <p:nvSpPr>
          <p:cNvPr id="31" name="文本框 36"/>
          <p:cNvSpPr txBox="1"/>
          <p:nvPr/>
        </p:nvSpPr>
        <p:spPr>
          <a:xfrm>
            <a:off x="5008825" y="6471763"/>
            <a:ext cx="1630099" cy="369332"/>
          </a:xfrm>
          <a:prstGeom prst="rect">
            <a:avLst/>
          </a:prstGeom>
          <a:solidFill>
            <a:srgbClr val="C00000"/>
          </a:solidFill>
        </p:spPr>
        <p:txBody>
          <a:bodyPr wrap="square">
            <a:spAutoFit/>
          </a:bodyPr>
          <a:lstStyle/>
          <a:p>
            <a:r>
              <a:rPr lang="zh-CN" altLang="en-US" b="1" dirty="0">
                <a:solidFill>
                  <a:schemeClr val="bg1"/>
                </a:solidFill>
                <a:latin typeface="微软雅黑" panose="020B0503020204020204" charset="-122"/>
                <a:ea typeface="微软雅黑" panose="020B0503020204020204" charset="-122"/>
              </a:rPr>
              <a:t>电子书瀑布流</a:t>
            </a:r>
            <a:endParaRPr lang="zh-CN" altLang="en-US" dirty="0">
              <a:solidFill>
                <a:schemeClr val="bg1"/>
              </a:solidFill>
            </a:endParaRPr>
          </a:p>
        </p:txBody>
      </p:sp>
      <p:pic>
        <p:nvPicPr>
          <p:cNvPr id="27" name="图片 26" descr="图书馆logo-横版-2018.9.7-01"/>
          <p:cNvPicPr>
            <a:picLocks noChangeAspect="1"/>
          </p:cNvPicPr>
          <p:nvPr/>
        </p:nvPicPr>
        <p:blipFill>
          <a:blip r:embed="rId9" cstate="print"/>
          <a:stretch>
            <a:fillRect/>
          </a:stretch>
        </p:blipFill>
        <p:spPr>
          <a:xfrm>
            <a:off x="9242510" y="-259"/>
            <a:ext cx="2394585" cy="78740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90feae98-0707-46d6-b0a3-9a1d2b4feb79"/>
  <p:tag name="COMMONDATA" val="eyJoZGlkIjoiZGQ1ZGUyNjQ4YjA4OTgxZjllYTE5ZDY1MjUwODVhM2QifQ=="/>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ISLIDE.DIAGRAM" val="#4670;"/>
</p:tagLst>
</file>

<file path=ppt/tags/tag14.xml><?xml version="1.0" encoding="utf-8"?>
<p:tagLst xmlns:a="http://schemas.openxmlformats.org/drawingml/2006/main" xmlns:r="http://schemas.openxmlformats.org/officeDocument/2006/relationships" xmlns:p="http://schemas.openxmlformats.org/presentationml/2006/main">
  <p:tag name="ISLIDE.DIAGRAM" val="#4670;"/>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ISLIDE.DIAGRAM" val="#4670;"/>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TABLE_ENDDRAG_ORIGIN_RECT" val="917*457"/>
  <p:tag name="TABLE_ENDDRAG_RECT" val="35*44*917*457"/>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5346</TotalTime>
  <Words>5399</Words>
  <Application>Microsoft Office PowerPoint</Application>
  <PresentationFormat>宽屏</PresentationFormat>
  <Paragraphs>376</Paragraphs>
  <Slides>54</Slides>
  <Notes>16</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54</vt:i4>
      </vt:variant>
    </vt:vector>
  </HeadingPairs>
  <TitlesOfParts>
    <vt:vector size="66" baseType="lpstr">
      <vt:lpstr>-apple-system</vt:lpstr>
      <vt:lpstr>等线</vt:lpstr>
      <vt:lpstr>等线 Light</vt:lpstr>
      <vt:lpstr>华文行楷</vt:lpstr>
      <vt:lpstr>隶书</vt:lpstr>
      <vt:lpstr>宋体</vt:lpstr>
      <vt:lpstr>微软雅黑</vt:lpstr>
      <vt:lpstr>Arial</vt:lpstr>
      <vt:lpstr>Calibri</vt:lpstr>
      <vt:lpstr>Palatino Linotype</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各流通阅览空间收藏文献、 楼层和开放时间（总馆）</vt:lpstr>
      <vt:lpstr>想读的书怎么借？</vt:lpstr>
      <vt:lpstr>想读的书怎么借？</vt:lpstr>
      <vt:lpstr>想读的书怎么借？</vt:lpstr>
      <vt:lpstr>想读的书怎么借？</vt:lpstr>
      <vt:lpstr>想读的书怎么借？</vt:lpstr>
      <vt:lpstr>想读的书怎么借？</vt:lpstr>
      <vt:lpstr>怎样借阅图书？</vt:lpstr>
      <vt:lpstr>PowerPoint 演示文稿</vt:lpstr>
      <vt:lpstr>PowerPoint 演示文稿</vt:lpstr>
      <vt:lpstr>怎样借阅纸本图书？(书库中找书的主要信息））息） </vt:lpstr>
      <vt:lpstr>怎样借阅纸本图书？(书库中找书的主要信息））息） </vt:lpstr>
      <vt:lpstr>怎样借阅纸本图书？息） </vt:lpstr>
      <vt:lpstr>PowerPoint 演示文稿</vt:lpstr>
      <vt:lpstr>相关的自助设备（总馆）</vt:lpstr>
      <vt:lpstr>PowerPoint 演示文稿</vt:lpstr>
      <vt:lpstr>相关的自助设备（霞客湾校区）</vt:lpstr>
      <vt:lpstr>需要的书在图书馆借不到怎么办？                                              --利用电子图书数据库</vt:lpstr>
      <vt:lpstr>江南大学图书馆馆藏电子图书入口 </vt:lpstr>
      <vt:lpstr>江南大学馆藏电子图书数据库</vt:lpstr>
      <vt:lpstr>PowerPoint 演示文稿</vt:lpstr>
      <vt:lpstr>PowerPoint 演示文稿</vt:lpstr>
      <vt:lpstr>需要的书在图书馆借不到怎么办？                                                   --利用文献传递与馆际互借服务</vt:lpstr>
      <vt:lpstr>PowerPoint 演示文稿</vt:lpstr>
      <vt:lpstr>PowerPoint 演示文稿</vt:lpstr>
      <vt:lpstr>外文数据库</vt:lpstr>
      <vt:lpstr>PowerPoint 演示文稿</vt:lpstr>
      <vt:lpstr>PowerPoint 演示文稿</vt:lpstr>
      <vt:lpstr>PowerPoint 演示文稿</vt:lpstr>
      <vt:lpstr>PowerPoint 演示文稿</vt:lpstr>
      <vt:lpstr>研习小间及研讨间预约方法</vt:lpstr>
      <vt:lpstr>PowerPoint 演示文稿</vt:lpstr>
      <vt:lpstr>PowerPoint 演示文稿</vt:lpstr>
      <vt:lpstr>PowerPoint 演示文稿</vt:lpstr>
      <vt:lpstr>培训与讲座活动                    --笃学讲堂与数字资源推广月</vt:lpstr>
      <vt:lpstr>PowerPoint 演示文稿</vt:lpstr>
      <vt:lpstr>PowerPoint 演示文稿</vt:lpstr>
      <vt:lpstr>通过江南大学图书馆微信公众号咨询</vt:lpstr>
      <vt:lpstr>江南大学图书馆微信订阅号 </vt:lpstr>
      <vt:lpstr>江南大学图书馆微信订阅号 </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dell</cp:lastModifiedBy>
  <cp:revision>426</cp:revision>
  <dcterms:created xsi:type="dcterms:W3CDTF">2021-11-17T00:10:00Z</dcterms:created>
  <dcterms:modified xsi:type="dcterms:W3CDTF">2025-06-16T02:10:57Z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C5F3CB1106814099B09FF9003D81F55C_13</vt:lpwstr>
  </property>
  <property fmtid="{D5CDD505-2E9C-101B-9397-08002B2CF9AE}" pid="3" name="KSOProductBuildVer">
    <vt:lpwstr>2052-12.1.0.21171</vt:lpwstr>
  </property>
</Properties>
</file>