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57" r:id="rId3"/>
    <p:sldId id="261" r:id="rId4"/>
    <p:sldId id="258" r:id="rId5"/>
    <p:sldId id="259" r:id="rId6"/>
    <p:sldId id="271" r:id="rId7"/>
    <p:sldId id="270" r:id="rId8"/>
    <p:sldId id="263" r:id="rId9"/>
    <p:sldId id="272" r:id="rId10"/>
    <p:sldId id="260" r:id="rId11"/>
    <p:sldId id="264" r:id="rId12"/>
    <p:sldId id="269" r:id="rId13"/>
    <p:sldId id="273" r:id="rId14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4" d="100"/>
          <a:sy n="104" d="100"/>
        </p:scale>
        <p:origin x="756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4E8EE90B-0D8A-4461-AC92-8F1273986C0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4EA30A1-20A6-48A5-BD38-20A5C55FCF1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A9EE5FD-1485-4971-9EB3-342B6C8107DE}" type="datetimeFigureOut">
              <a:rPr lang="zh-CN" altLang="en-US"/>
              <a:pPr>
                <a:defRPr/>
              </a:pPr>
              <a:t>2026/6/3</a:t>
            </a:fld>
            <a:endParaRPr lang="zh-CN" altLang="en-US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87918607-F680-4E30-8AED-101D94C2B5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690FB729-57CC-41E4-B4D6-C7A4B9AB0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5B4292B-0AFD-46A5-8D0F-E68AAE1E035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2BE5D48-7174-46C1-ACDE-0DF753B7A9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67AEC07-9A3C-4F1C-BCD6-8CC3128CDC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>
            <a:extLst>
              <a:ext uri="{FF2B5EF4-FFF2-40B4-BE49-F238E27FC236}">
                <a16:creationId xmlns:a16="http://schemas.microsoft.com/office/drawing/2014/main" id="{CCAA68B4-C198-427A-9FB3-2E61D42482C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>
            <a:extLst>
              <a:ext uri="{FF2B5EF4-FFF2-40B4-BE49-F238E27FC236}">
                <a16:creationId xmlns:a16="http://schemas.microsoft.com/office/drawing/2014/main" id="{2F4F6359-2175-40E2-A754-8222814D61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9220" name="灯片编号占位符 3">
            <a:extLst>
              <a:ext uri="{FF2B5EF4-FFF2-40B4-BE49-F238E27FC236}">
                <a16:creationId xmlns:a16="http://schemas.microsoft.com/office/drawing/2014/main" id="{18A86A10-EF98-4766-8FC0-B0B0FAE4E7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49311773-1007-4522-A1E4-F97593D7D0A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>
            <a:extLst>
              <a:ext uri="{FF2B5EF4-FFF2-40B4-BE49-F238E27FC236}">
                <a16:creationId xmlns:a16="http://schemas.microsoft.com/office/drawing/2014/main" id="{917FEF68-8D72-4E65-937D-85BFDCE3FB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>
            <a:extLst>
              <a:ext uri="{FF2B5EF4-FFF2-40B4-BE49-F238E27FC236}">
                <a16:creationId xmlns:a16="http://schemas.microsoft.com/office/drawing/2014/main" id="{EE2D7DA6-57C2-40FF-A5D9-B60F0D29DD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3316" name="灯片编号占位符 3">
            <a:extLst>
              <a:ext uri="{FF2B5EF4-FFF2-40B4-BE49-F238E27FC236}">
                <a16:creationId xmlns:a16="http://schemas.microsoft.com/office/drawing/2014/main" id="{F40A7860-8A89-4C49-B605-6EC7664B78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FA7ED943-04E7-471C-B0FE-DC216A0C301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772441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99636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51900" y="274638"/>
            <a:ext cx="2745317" cy="559276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274638"/>
            <a:ext cx="8039100" cy="559276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47122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4417" y="1341438"/>
            <a:ext cx="5384800" cy="452596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12417" y="1341438"/>
            <a:ext cx="5384800" cy="452596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76939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1" y="274638"/>
            <a:ext cx="10987617" cy="559276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96130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24417" y="1341438"/>
            <a:ext cx="10972800" cy="4525962"/>
          </a:xfrm>
        </p:spPr>
        <p:txBody>
          <a:bodyPr/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65648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81374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741286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4417" y="1341438"/>
            <a:ext cx="53848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12417" y="1341438"/>
            <a:ext cx="53848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23325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06004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96869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568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793739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14029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>
            <a:extLst>
              <a:ext uri="{FF2B5EF4-FFF2-40B4-BE49-F238E27FC236}">
                <a16:creationId xmlns:a16="http://schemas.microsoft.com/office/drawing/2014/main" id="{8D7AC868-D5DF-4F3D-B0F6-F0BB0BDB67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3888" y="1341438"/>
            <a:ext cx="10972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pic>
        <p:nvPicPr>
          <p:cNvPr id="1027" name="Picture 7" descr="W8B7FWZNVIXJS857N5%87D4">
            <a:extLst>
              <a:ext uri="{FF2B5EF4-FFF2-40B4-BE49-F238E27FC236}">
                <a16:creationId xmlns:a16="http://schemas.microsoft.com/office/drawing/2014/main" id="{17FFB1F4-DA10-45A8-8AC9-F48B2D4969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8" descr="NI{FN)YOPR23CHT8BJ9YDKI">
            <a:extLst>
              <a:ext uri="{FF2B5EF4-FFF2-40B4-BE49-F238E27FC236}">
                <a16:creationId xmlns:a16="http://schemas.microsoft.com/office/drawing/2014/main" id="{6948E2C4-CE23-4907-B6D7-D6474959E5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97650"/>
            <a:ext cx="12192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12">
            <a:extLst>
              <a:ext uri="{FF2B5EF4-FFF2-40B4-BE49-F238E27FC236}">
                <a16:creationId xmlns:a16="http://schemas.microsoft.com/office/drawing/2014/main" id="{7E172204-32E4-490B-B741-D0C02F19807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23888" y="6021388"/>
            <a:ext cx="2689225" cy="576262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/>
          </a:p>
        </p:txBody>
      </p:sp>
      <p:pic>
        <p:nvPicPr>
          <p:cNvPr id="1030" name="Picture 14" descr="89)GWFY481_MMD5}M}GMBBC">
            <a:extLst>
              <a:ext uri="{FF2B5EF4-FFF2-40B4-BE49-F238E27FC236}">
                <a16:creationId xmlns:a16="http://schemas.microsoft.com/office/drawing/2014/main" id="{1A602B36-E50B-4469-AE8E-921BF3F58E6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6003925"/>
            <a:ext cx="2400300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" descr="C:\Users\JD\AppData\Roaming\Tencent\Users\846640027\QQ\WinTemp\RichOle\QT[QFAN(ER0IUMK%6HTNG_G.png">
            <a:extLst>
              <a:ext uri="{FF2B5EF4-FFF2-40B4-BE49-F238E27FC236}">
                <a16:creationId xmlns:a16="http://schemas.microsoft.com/office/drawing/2014/main" id="{055137E2-BFCE-4826-8E21-BA9C862FC9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4724400"/>
            <a:ext cx="695960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yantaojian.jiangnan.edu.cn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 1">
            <a:extLst>
              <a:ext uri="{FF2B5EF4-FFF2-40B4-BE49-F238E27FC236}">
                <a16:creationId xmlns:a16="http://schemas.microsoft.com/office/drawing/2014/main" id="{786CA160-07E1-4628-BD5C-4254F864DC1A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7896225" y="3789363"/>
            <a:ext cx="4103688" cy="1439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z="4000" b="1"/>
              <a:t>图书馆自助设备使用指南</a:t>
            </a:r>
            <a:br>
              <a:rPr lang="en-US" altLang="zh-CN" sz="4000" b="1"/>
            </a:br>
            <a:r>
              <a:rPr lang="en-US" altLang="zh-CN" sz="4000" b="1"/>
              <a:t> </a:t>
            </a:r>
            <a:r>
              <a:rPr lang="zh-CN" altLang="en-US" sz="3200" b="1"/>
              <a:t>（江阴霞客湾校区）</a:t>
            </a:r>
          </a:p>
        </p:txBody>
      </p:sp>
      <p:pic>
        <p:nvPicPr>
          <p:cNvPr id="3075" name="图片 2">
            <a:extLst>
              <a:ext uri="{FF2B5EF4-FFF2-40B4-BE49-F238E27FC236}">
                <a16:creationId xmlns:a16="http://schemas.microsoft.com/office/drawing/2014/main" id="{E677DF98-3CE6-4E46-BF37-B16F7EF04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836613"/>
            <a:ext cx="7200900" cy="481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标题 1">
            <a:extLst>
              <a:ext uri="{FF2B5EF4-FFF2-40B4-BE49-F238E27FC236}">
                <a16:creationId xmlns:a16="http://schemas.microsoft.com/office/drawing/2014/main" id="{F3A0A398-8968-4F3A-9349-420F1A668A6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006600" y="307975"/>
            <a:ext cx="8229600" cy="72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z="3600" b="1"/>
              <a:t>九、自助打印复印扫描一体机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4AF4646-FC1D-4558-9DDC-A595060BE0B1}"/>
              </a:ext>
            </a:extLst>
          </p:cNvPr>
          <p:cNvSpPr/>
          <p:nvPr/>
        </p:nvSpPr>
        <p:spPr>
          <a:xfrm>
            <a:off x="998538" y="5181600"/>
            <a:ext cx="1033145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sz="2000" kern="100" dirty="0">
                <a:latin typeface="+mn-ea"/>
                <a:ea typeface="+mn-ea"/>
                <a:cs typeface="Times New Roman" panose="02020603050405020304" pitchFamily="18" charset="0"/>
              </a:rPr>
              <a:t>霞客湾校区</a:t>
            </a:r>
            <a:r>
              <a:rPr lang="zh-CN" altLang="zh-CN" sz="2000" kern="100" dirty="0">
                <a:latin typeface="+mn-ea"/>
                <a:ea typeface="+mn-ea"/>
                <a:cs typeface="Times New Roman" panose="02020603050405020304" pitchFamily="18" charset="0"/>
              </a:rPr>
              <a:t>图书馆</a:t>
            </a:r>
            <a:r>
              <a:rPr lang="zh-CN" altLang="en-US" sz="2000" kern="100" dirty="0">
                <a:latin typeface="+mn-ea"/>
                <a:ea typeface="+mn-ea"/>
                <a:cs typeface="Times New Roman" panose="02020603050405020304" pitchFamily="18" charset="0"/>
              </a:rPr>
              <a:t>二三四楼各</a:t>
            </a:r>
            <a:r>
              <a:rPr lang="zh-CN" altLang="zh-CN" sz="2000" kern="100" dirty="0">
                <a:latin typeface="+mn-ea"/>
                <a:ea typeface="+mn-ea"/>
                <a:cs typeface="Times New Roman" panose="02020603050405020304" pitchFamily="18" charset="0"/>
              </a:rPr>
              <a:t>设有</a:t>
            </a:r>
            <a:r>
              <a:rPr lang="en-US" altLang="zh-CN" sz="2000" kern="100" dirty="0">
                <a:latin typeface="+mn-ea"/>
                <a:ea typeface="+mn-ea"/>
                <a:cs typeface="Times New Roman" panose="02020603050405020304" pitchFamily="18" charset="0"/>
              </a:rPr>
              <a:t>1</a:t>
            </a:r>
            <a:r>
              <a:rPr lang="zh-CN" altLang="en-US" sz="2000" kern="100" dirty="0">
                <a:latin typeface="+mn-ea"/>
                <a:ea typeface="+mn-ea"/>
                <a:cs typeface="Times New Roman" panose="02020603050405020304" pitchFamily="18" charset="0"/>
              </a:rPr>
              <a:t>台</a:t>
            </a:r>
            <a:r>
              <a:rPr lang="zh-CN" altLang="zh-CN" sz="2000" kern="100" dirty="0">
                <a:latin typeface="+mn-ea"/>
                <a:ea typeface="+mn-ea"/>
                <a:cs typeface="Times New Roman" panose="02020603050405020304" pitchFamily="18" charset="0"/>
              </a:rPr>
              <a:t>自助打印复印扫描一体机</a:t>
            </a:r>
            <a:r>
              <a:rPr lang="zh-CN" altLang="en-US" sz="2000" kern="100" dirty="0">
                <a:latin typeface="+mn-ea"/>
                <a:ea typeface="+mn-ea"/>
                <a:cs typeface="Times New Roman" panose="02020603050405020304" pitchFamily="18" charset="0"/>
              </a:rPr>
              <a:t>，</a:t>
            </a:r>
            <a:r>
              <a:rPr lang="zh-CN" altLang="zh-CN" sz="2000" kern="100" dirty="0">
                <a:latin typeface="+mn-ea"/>
                <a:ea typeface="+mn-ea"/>
                <a:cs typeface="Times New Roman" panose="02020603050405020304" pitchFamily="18" charset="0"/>
              </a:rPr>
              <a:t>方便读者自助文印。</a:t>
            </a:r>
            <a:endParaRPr lang="en-US" altLang="zh-CN" sz="2000" kern="100" dirty="0">
              <a:latin typeface="+mn-ea"/>
              <a:ea typeface="+mn-ea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zh-CN" altLang="en-US" sz="2000" kern="100" dirty="0">
                <a:latin typeface="+mn-ea"/>
                <a:ea typeface="+mn-ea"/>
                <a:cs typeface="Times New Roman" panose="02020603050405020304" pitchFamily="18" charset="0"/>
              </a:rPr>
              <a:t>具体使用方式可参见机器旁易拉宝提示。</a:t>
            </a:r>
            <a:endParaRPr lang="zh-CN" altLang="en-US" sz="2000" dirty="0">
              <a:latin typeface="+mn-ea"/>
              <a:ea typeface="+mn-ea"/>
            </a:endParaRPr>
          </a:p>
        </p:txBody>
      </p:sp>
      <p:pic>
        <p:nvPicPr>
          <p:cNvPr id="14340" name="图片 5">
            <a:extLst>
              <a:ext uri="{FF2B5EF4-FFF2-40B4-BE49-F238E27FC236}">
                <a16:creationId xmlns:a16="http://schemas.microsoft.com/office/drawing/2014/main" id="{1A796D76-E564-43F8-852C-60F45B78C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1216025"/>
            <a:ext cx="4824413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图片 7">
            <a:extLst>
              <a:ext uri="{FF2B5EF4-FFF2-40B4-BE49-F238E27FC236}">
                <a16:creationId xmlns:a16="http://schemas.microsoft.com/office/drawing/2014/main" id="{AA82BC74-0B71-4163-AE93-0218ECF9C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1196975"/>
            <a:ext cx="5078412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标题 1">
            <a:extLst>
              <a:ext uri="{FF2B5EF4-FFF2-40B4-BE49-F238E27FC236}">
                <a16:creationId xmlns:a16="http://schemas.microsoft.com/office/drawing/2014/main" id="{54BF22A2-2696-4CBC-ADD4-704A1ACE0C0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981200" y="404813"/>
            <a:ext cx="8229600" cy="72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z="3600" b="1"/>
              <a:t>十、自助存包柜</a:t>
            </a:r>
          </a:p>
        </p:txBody>
      </p:sp>
      <p:sp>
        <p:nvSpPr>
          <p:cNvPr id="10243" name="矩形 1">
            <a:extLst>
              <a:ext uri="{FF2B5EF4-FFF2-40B4-BE49-F238E27FC236}">
                <a16:creationId xmlns:a16="http://schemas.microsoft.com/office/drawing/2014/main" id="{03C5809A-F5FA-4088-AA4E-6F1DC1363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2263" y="1717675"/>
            <a:ext cx="405765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zh-CN" altLang="en-US" sz="2000" dirty="0">
                <a:latin typeface="+mn-ea"/>
                <a:ea typeface="+mn-ea"/>
                <a:cs typeface="Times New Roman" panose="02020603050405020304" pitchFamily="18" charset="0"/>
              </a:rPr>
              <a:t>    霞客湾校区图书馆自助存包柜位于四楼和五楼电梯口，采用微信扫码方式存物和取物。</a:t>
            </a:r>
            <a:r>
              <a:rPr lang="zh-CN" altLang="en-US" sz="2000" dirty="0">
                <a:latin typeface="+mn-ea"/>
                <a:ea typeface="+mn-ea"/>
              </a:rPr>
              <a:t>第一次使用请扫码注册，绑定学校信息。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zh-CN" altLang="en-US" sz="2000" dirty="0">
                <a:latin typeface="+mn-ea"/>
                <a:ea typeface="+mn-ea"/>
              </a:rPr>
              <a:t>    存物必须当天</a:t>
            </a:r>
            <a:r>
              <a:rPr lang="en-US" altLang="zh-CN" sz="2000" dirty="0">
                <a:latin typeface="+mn-ea"/>
                <a:ea typeface="+mn-ea"/>
              </a:rPr>
              <a:t>10</a:t>
            </a:r>
            <a:r>
              <a:rPr lang="zh-CN" altLang="en-US" sz="2000" dirty="0">
                <a:latin typeface="+mn-ea"/>
                <a:ea typeface="+mn-ea"/>
              </a:rPr>
              <a:t>点闭馆前取出，</a:t>
            </a:r>
            <a:r>
              <a:rPr lang="en-US" altLang="zh-CN" sz="2000" dirty="0">
                <a:latin typeface="+mn-ea"/>
                <a:ea typeface="+mn-ea"/>
              </a:rPr>
              <a:t>9</a:t>
            </a:r>
            <a:r>
              <a:rPr lang="zh-CN" altLang="en-US" sz="2000" dirty="0">
                <a:latin typeface="+mn-ea"/>
                <a:ea typeface="+mn-ea"/>
              </a:rPr>
              <a:t>点半系统会自动发送取物提醒。如超时第二天可以取出物品，但是会被计入系统黑名单。如需存物，请至二楼总服务台老师说明情况解除。</a:t>
            </a:r>
          </a:p>
        </p:txBody>
      </p:sp>
      <p:pic>
        <p:nvPicPr>
          <p:cNvPr id="15364" name="图片 4">
            <a:extLst>
              <a:ext uri="{FF2B5EF4-FFF2-40B4-BE49-F238E27FC236}">
                <a16:creationId xmlns:a16="http://schemas.microsoft.com/office/drawing/2014/main" id="{7B66020B-E8DD-4264-93DF-72AAAD327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128713"/>
            <a:ext cx="4176712" cy="463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图片 5">
            <a:extLst>
              <a:ext uri="{FF2B5EF4-FFF2-40B4-BE49-F238E27FC236}">
                <a16:creationId xmlns:a16="http://schemas.microsoft.com/office/drawing/2014/main" id="{8851EB3D-0FB9-4DA9-823E-6963F0D67F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1125538"/>
            <a:ext cx="3232150" cy="46609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>
            <a:extLst>
              <a:ext uri="{FF2B5EF4-FFF2-40B4-BE49-F238E27FC236}">
                <a16:creationId xmlns:a16="http://schemas.microsoft.com/office/drawing/2014/main" id="{E9E3D244-0C7B-40B6-8D9B-ACEB5211AD1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z="3600" b="1"/>
              <a:t>十一、数字交互设备</a:t>
            </a:r>
            <a:endParaRPr lang="zh-CN" altLang="en-US" sz="3600"/>
          </a:p>
        </p:txBody>
      </p:sp>
      <p:pic>
        <p:nvPicPr>
          <p:cNvPr id="16387" name="内容占位符 4">
            <a:extLst>
              <a:ext uri="{FF2B5EF4-FFF2-40B4-BE49-F238E27FC236}">
                <a16:creationId xmlns:a16="http://schemas.microsoft.com/office/drawing/2014/main" id="{16DB926D-273B-416F-8909-D0C1D5B5C5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047750"/>
            <a:ext cx="3394075" cy="4525963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C28AEF8-43F9-4B4C-AA17-E4F0B2DE1888}"/>
              </a:ext>
            </a:extLst>
          </p:cNvPr>
          <p:cNvSpPr/>
          <p:nvPr/>
        </p:nvSpPr>
        <p:spPr>
          <a:xfrm>
            <a:off x="1406525" y="5624513"/>
            <a:ext cx="1800225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dirty="0">
                <a:latin typeface="+mn-ea"/>
                <a:cs typeface="Times New Roman" panose="02020603050405020304" pitchFamily="18" charset="0"/>
              </a:rPr>
              <a:t>AI</a:t>
            </a:r>
            <a:r>
              <a:rPr lang="zh-CN" altLang="en-US" dirty="0">
                <a:latin typeface="+mn-ea"/>
                <a:cs typeface="Times New Roman" panose="02020603050405020304" pitchFamily="18" charset="0"/>
              </a:rPr>
              <a:t>数字人互动屏</a:t>
            </a:r>
            <a:endParaRPr lang="zh-CN" altLang="en-US" dirty="0"/>
          </a:p>
        </p:txBody>
      </p:sp>
      <p:pic>
        <p:nvPicPr>
          <p:cNvPr id="16389" name="图片 9">
            <a:extLst>
              <a:ext uri="{FF2B5EF4-FFF2-40B4-BE49-F238E27FC236}">
                <a16:creationId xmlns:a16="http://schemas.microsoft.com/office/drawing/2014/main" id="{9EAB1657-7F76-4338-860D-6BCE323B6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1055688"/>
            <a:ext cx="3103562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5CE8D7CE-7C6A-4940-8321-3A1E426A2734}"/>
              </a:ext>
            </a:extLst>
          </p:cNvPr>
          <p:cNvSpPr/>
          <p:nvPr/>
        </p:nvSpPr>
        <p:spPr>
          <a:xfrm>
            <a:off x="5657850" y="5724525"/>
            <a:ext cx="8763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dirty="0">
                <a:latin typeface="+mn-ea"/>
                <a:cs typeface="Times New Roman" panose="02020603050405020304" pitchFamily="18" charset="0"/>
              </a:rPr>
              <a:t>瀑布流</a:t>
            </a:r>
            <a:endParaRPr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38CE023-E77D-4E25-B8DF-5A078AC8D1EC}"/>
              </a:ext>
            </a:extLst>
          </p:cNvPr>
          <p:cNvSpPr/>
          <p:nvPr/>
        </p:nvSpPr>
        <p:spPr>
          <a:xfrm>
            <a:off x="8985250" y="5624513"/>
            <a:ext cx="2030413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dirty="0">
                <a:latin typeface="+mn-ea"/>
                <a:cs typeface="Times New Roman" panose="02020603050405020304" pitchFamily="18" charset="0"/>
              </a:rPr>
              <a:t>歌德电子书借阅机</a:t>
            </a:r>
            <a:endParaRPr lang="zh-CN" altLang="en-US" dirty="0"/>
          </a:p>
        </p:txBody>
      </p:sp>
      <p:pic>
        <p:nvPicPr>
          <p:cNvPr id="16392" name="图片 7">
            <a:extLst>
              <a:ext uri="{FF2B5EF4-FFF2-40B4-BE49-F238E27FC236}">
                <a16:creationId xmlns:a16="http://schemas.microsoft.com/office/drawing/2014/main" id="{C5468785-065E-4BFA-BE7A-F0E9918F9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1047750"/>
            <a:ext cx="31051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标题 1">
            <a:extLst>
              <a:ext uri="{FF2B5EF4-FFF2-40B4-BE49-F238E27FC236}">
                <a16:creationId xmlns:a16="http://schemas.microsoft.com/office/drawing/2014/main" id="{8DB6381C-8C44-4E05-A5CC-342F7D8E262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z="3600" b="1"/>
              <a:t>十二、其他</a:t>
            </a:r>
            <a:endParaRPr lang="zh-CN" altLang="en-US" sz="3600"/>
          </a:p>
        </p:txBody>
      </p:sp>
      <p:pic>
        <p:nvPicPr>
          <p:cNvPr id="17411" name="图片 11">
            <a:extLst>
              <a:ext uri="{FF2B5EF4-FFF2-40B4-BE49-F238E27FC236}">
                <a16:creationId xmlns:a16="http://schemas.microsoft.com/office/drawing/2014/main" id="{88B1B9C3-449E-42B5-B81A-705A155BF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1279525"/>
            <a:ext cx="3744912" cy="358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0A346DED-C248-4310-94FC-F6AE35B57682}"/>
              </a:ext>
            </a:extLst>
          </p:cNvPr>
          <p:cNvSpPr/>
          <p:nvPr/>
        </p:nvSpPr>
        <p:spPr>
          <a:xfrm>
            <a:off x="1538288" y="5262563"/>
            <a:ext cx="1338262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dirty="0">
                <a:latin typeface="+mn-ea"/>
                <a:cs typeface="Times New Roman" panose="02020603050405020304" pitchFamily="18" charset="0"/>
              </a:rPr>
              <a:t>音乐留声机</a:t>
            </a:r>
            <a:endParaRPr lang="zh-CN" altLang="en-US" dirty="0"/>
          </a:p>
        </p:txBody>
      </p:sp>
      <p:pic>
        <p:nvPicPr>
          <p:cNvPr id="17413" name="图片 13">
            <a:extLst>
              <a:ext uri="{FF2B5EF4-FFF2-40B4-BE49-F238E27FC236}">
                <a16:creationId xmlns:a16="http://schemas.microsoft.com/office/drawing/2014/main" id="{3331AF4E-5073-4EAA-A3D7-7A1407E95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25" y="1257300"/>
            <a:ext cx="3505200" cy="361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36EC69D1-FAC4-45F7-8489-1310F284CEDE}"/>
              </a:ext>
            </a:extLst>
          </p:cNvPr>
          <p:cNvSpPr/>
          <p:nvPr/>
        </p:nvSpPr>
        <p:spPr>
          <a:xfrm>
            <a:off x="5541963" y="5208588"/>
            <a:ext cx="1108075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dirty="0">
                <a:latin typeface="+mn-ea"/>
                <a:cs typeface="Times New Roman" panose="02020603050405020304" pitchFamily="18" charset="0"/>
              </a:rPr>
              <a:t>静音钢琴</a:t>
            </a:r>
            <a:endParaRPr lang="zh-CN" altLang="en-US" dirty="0"/>
          </a:p>
        </p:txBody>
      </p:sp>
      <p:pic>
        <p:nvPicPr>
          <p:cNvPr id="17415" name="图片 15">
            <a:extLst>
              <a:ext uri="{FF2B5EF4-FFF2-40B4-BE49-F238E27FC236}">
                <a16:creationId xmlns:a16="http://schemas.microsoft.com/office/drawing/2014/main" id="{092690D6-D088-4ACA-BC6F-4011EEB0F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038" y="1279525"/>
            <a:ext cx="4064000" cy="358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889EAE2-C532-4CA3-8856-A5DAD349CC37}"/>
              </a:ext>
            </a:extLst>
          </p:cNvPr>
          <p:cNvSpPr/>
          <p:nvPr/>
        </p:nvSpPr>
        <p:spPr>
          <a:xfrm>
            <a:off x="9315450" y="5262563"/>
            <a:ext cx="87630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dirty="0">
                <a:latin typeface="+mn-ea"/>
                <a:cs typeface="Times New Roman" panose="02020603050405020304" pitchFamily="18" charset="0"/>
              </a:rPr>
              <a:t>静音仓</a:t>
            </a:r>
            <a:endParaRPr lang="zh-CN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 1">
            <a:extLst>
              <a:ext uri="{FF2B5EF4-FFF2-40B4-BE49-F238E27FC236}">
                <a16:creationId xmlns:a16="http://schemas.microsoft.com/office/drawing/2014/main" id="{9F8D12D3-976C-49C1-A4DC-B8F8C06DF55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847850" y="26035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z="3600" b="1"/>
              <a:t>一、门禁系统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A48A14E-26E4-43D6-B435-0738584C8F18}"/>
              </a:ext>
            </a:extLst>
          </p:cNvPr>
          <p:cNvSpPr/>
          <p:nvPr/>
        </p:nvSpPr>
        <p:spPr>
          <a:xfrm>
            <a:off x="395288" y="5286375"/>
            <a:ext cx="1140142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Aft>
                <a:spcPts val="0"/>
              </a:spcAft>
              <a:defRPr/>
            </a:pPr>
            <a:r>
              <a:rPr lang="zh-CN" altLang="en-US" sz="2000" kern="100" dirty="0">
                <a:latin typeface="+mn-ea"/>
                <a:ea typeface="+mn-ea"/>
                <a:cs typeface="Times New Roman" panose="02020603050405020304" pitchFamily="18" charset="0"/>
              </a:rPr>
              <a:t>霞客湾校区</a:t>
            </a:r>
            <a:r>
              <a:rPr lang="zh-CN" altLang="zh-CN" sz="2000" kern="100" dirty="0">
                <a:latin typeface="+mn-ea"/>
                <a:ea typeface="+mn-ea"/>
                <a:cs typeface="Times New Roman" panose="02020603050405020304" pitchFamily="18" charset="0"/>
              </a:rPr>
              <a:t>图书馆</a:t>
            </a:r>
            <a:r>
              <a:rPr lang="zh-CN" altLang="en-US" sz="2000" kern="100" dirty="0">
                <a:latin typeface="+mn-ea"/>
                <a:ea typeface="+mn-ea"/>
                <a:cs typeface="Times New Roman" panose="02020603050405020304" pitchFamily="18" charset="0"/>
              </a:rPr>
              <a:t>二楼大厅</a:t>
            </a:r>
            <a:r>
              <a:rPr lang="zh-CN" altLang="zh-CN" sz="2000" kern="100" dirty="0">
                <a:latin typeface="+mn-ea"/>
                <a:ea typeface="+mn-ea"/>
                <a:cs typeface="Times New Roman" panose="02020603050405020304" pitchFamily="18" charset="0"/>
              </a:rPr>
              <a:t>，全面采用</a:t>
            </a:r>
            <a:r>
              <a:rPr lang="en-US" altLang="zh-CN" sz="2000" kern="100" dirty="0">
                <a:latin typeface="+mn-ea"/>
                <a:ea typeface="+mn-ea"/>
                <a:cs typeface="Times New Roman" panose="02020603050405020304" pitchFamily="18" charset="0"/>
              </a:rPr>
              <a:t>RFID</a:t>
            </a:r>
            <a:r>
              <a:rPr lang="zh-CN" altLang="zh-CN" sz="2000" kern="100" dirty="0">
                <a:latin typeface="+mn-ea"/>
                <a:ea typeface="+mn-ea"/>
                <a:cs typeface="Times New Roman" panose="02020603050405020304" pitchFamily="18" charset="0"/>
              </a:rPr>
              <a:t>道闸</a:t>
            </a:r>
            <a:r>
              <a:rPr lang="en-US" altLang="zh-CN" sz="2000" kern="100" dirty="0">
                <a:latin typeface="+mn-ea"/>
                <a:ea typeface="+mn-ea"/>
                <a:cs typeface="Times New Roman" panose="02020603050405020304" pitchFamily="18" charset="0"/>
              </a:rPr>
              <a:t>+</a:t>
            </a:r>
            <a:r>
              <a:rPr lang="zh-CN" altLang="zh-CN" sz="2000" kern="100" dirty="0">
                <a:latin typeface="+mn-ea"/>
                <a:ea typeface="+mn-ea"/>
                <a:cs typeface="Times New Roman" panose="02020603050405020304" pitchFamily="18" charset="0"/>
              </a:rPr>
              <a:t>监测仪的门禁进行统一管理，</a:t>
            </a:r>
            <a:r>
              <a:rPr lang="zh-CN" altLang="en-US" sz="2000" b="1" kern="100" dirty="0">
                <a:latin typeface="+mn-ea"/>
                <a:ea typeface="+mn-ea"/>
                <a:cs typeface="Times New Roman" panose="02020603050405020304" pitchFamily="18" charset="0"/>
              </a:rPr>
              <a:t>校园</a:t>
            </a:r>
            <a:r>
              <a:rPr lang="zh-CN" altLang="zh-CN" sz="2000" b="1" kern="100" dirty="0">
                <a:latin typeface="+mn-ea"/>
                <a:ea typeface="+mn-ea"/>
                <a:cs typeface="Times New Roman" panose="02020603050405020304" pitchFamily="18" charset="0"/>
              </a:rPr>
              <a:t>一卡通</a:t>
            </a:r>
            <a:r>
              <a:rPr lang="zh-CN" altLang="zh-CN" sz="2000" kern="100" dirty="0">
                <a:latin typeface="+mn-ea"/>
                <a:ea typeface="+mn-ea"/>
                <a:cs typeface="Times New Roman" panose="02020603050405020304" pitchFamily="18" charset="0"/>
              </a:rPr>
              <a:t>刷卡</a:t>
            </a:r>
            <a:r>
              <a:rPr lang="zh-CN" altLang="en-US" sz="2000" b="1" kern="100" dirty="0">
                <a:latin typeface="+mn-ea"/>
                <a:ea typeface="+mn-ea"/>
                <a:cs typeface="Times New Roman" panose="02020603050405020304" pitchFamily="18" charset="0"/>
              </a:rPr>
              <a:t>进出</a:t>
            </a:r>
            <a:r>
              <a:rPr lang="zh-CN" altLang="zh-CN" sz="2000" kern="100" dirty="0">
                <a:latin typeface="+mn-ea"/>
                <a:ea typeface="+mn-ea"/>
                <a:cs typeface="Times New Roman" panose="02020603050405020304" pitchFamily="18" charset="0"/>
              </a:rPr>
              <a:t>。</a:t>
            </a:r>
            <a:endParaRPr lang="zh-CN" altLang="zh-CN" sz="11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00" name="图片 5">
            <a:extLst>
              <a:ext uri="{FF2B5EF4-FFF2-40B4-BE49-F238E27FC236}">
                <a16:creationId xmlns:a16="http://schemas.microsoft.com/office/drawing/2014/main" id="{DDDD03FD-19A7-4F59-A240-B4CA278AF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1011238"/>
            <a:ext cx="5256212" cy="394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图片 11">
            <a:extLst>
              <a:ext uri="{FF2B5EF4-FFF2-40B4-BE49-F238E27FC236}">
                <a16:creationId xmlns:a16="http://schemas.microsoft.com/office/drawing/2014/main" id="{D9BF65DA-2314-4007-8796-7836D8B1E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88" y="1006475"/>
            <a:ext cx="5343525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>
            <a:extLst>
              <a:ext uri="{FF2B5EF4-FFF2-40B4-BE49-F238E27FC236}">
                <a16:creationId xmlns:a16="http://schemas.microsoft.com/office/drawing/2014/main" id="{2007BC11-778C-44C4-A5E4-582BB36E9C8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847850" y="258763"/>
            <a:ext cx="8229600" cy="72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z="3600" b="1"/>
              <a:t>二、查询机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D417CBD-3895-4EFC-AEC7-74B502C89FD2}"/>
              </a:ext>
            </a:extLst>
          </p:cNvPr>
          <p:cNvSpPr/>
          <p:nvPr/>
        </p:nvSpPr>
        <p:spPr>
          <a:xfrm>
            <a:off x="1055688" y="1052513"/>
            <a:ext cx="54356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hangingPunct="1">
              <a:spcAft>
                <a:spcPts val="0"/>
              </a:spcAft>
              <a:defRPr/>
            </a:pPr>
            <a:r>
              <a:rPr lang="zh-CN" altLang="zh-CN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为了方便同学们更快的找到所需图书，</a:t>
            </a:r>
            <a:r>
              <a:rPr lang="zh-CN" altLang="en-US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霞客湾校区图书馆二楼大厅</a:t>
            </a:r>
            <a:r>
              <a:rPr lang="zh-CN" altLang="zh-CN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设置触摸屏查询机，提供图书馆馆藏书目系统的查询服务</a:t>
            </a:r>
            <a:r>
              <a:rPr lang="zh-CN" altLang="en-US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，并可精准定位图书</a:t>
            </a:r>
            <a:r>
              <a:rPr lang="zh-CN" altLang="zh-CN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。</a:t>
            </a:r>
            <a:endParaRPr lang="zh-CN" altLang="zh-CN" sz="11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4" name="图片 5">
            <a:extLst>
              <a:ext uri="{FF2B5EF4-FFF2-40B4-BE49-F238E27FC236}">
                <a16:creationId xmlns:a16="http://schemas.microsoft.com/office/drawing/2014/main" id="{131F6F74-1006-4E64-8AEF-BE9960023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3205163"/>
            <a:ext cx="3957638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6">
            <a:extLst>
              <a:ext uri="{FF2B5EF4-FFF2-40B4-BE49-F238E27FC236}">
                <a16:creationId xmlns:a16="http://schemas.microsoft.com/office/drawing/2014/main" id="{F6B81377-EB24-4057-A21D-9C58C6657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796925"/>
            <a:ext cx="3817938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图片 8">
            <a:extLst>
              <a:ext uri="{FF2B5EF4-FFF2-40B4-BE49-F238E27FC236}">
                <a16:creationId xmlns:a16="http://schemas.microsoft.com/office/drawing/2014/main" id="{FFE8DE4C-95AD-4050-8BD0-A61B704BB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5" y="1949450"/>
            <a:ext cx="5364163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 1">
            <a:extLst>
              <a:ext uri="{FF2B5EF4-FFF2-40B4-BE49-F238E27FC236}">
                <a16:creationId xmlns:a16="http://schemas.microsoft.com/office/drawing/2014/main" id="{FD057C10-88AC-4057-B67C-C4FAF8BFDB2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863725" y="188913"/>
            <a:ext cx="8229600" cy="72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z="3600" b="1"/>
              <a:t>三、自助借还书机</a:t>
            </a:r>
          </a:p>
        </p:txBody>
      </p:sp>
      <p:sp>
        <p:nvSpPr>
          <p:cNvPr id="6147" name="矩形 3">
            <a:extLst>
              <a:ext uri="{FF2B5EF4-FFF2-40B4-BE49-F238E27FC236}">
                <a16:creationId xmlns:a16="http://schemas.microsoft.com/office/drawing/2014/main" id="{71DE0BE3-29EE-446C-B5BF-7544279CD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420938"/>
            <a:ext cx="576103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2000" dirty="0">
                <a:latin typeface="+mn-ea"/>
                <a:ea typeface="+mn-ea"/>
              </a:rPr>
              <a:t>    霞客湾校区</a:t>
            </a:r>
            <a:r>
              <a:rPr lang="zh-CN" altLang="zh-CN" sz="2000" dirty="0">
                <a:latin typeface="+mn-ea"/>
                <a:ea typeface="+mn-ea"/>
              </a:rPr>
              <a:t>图书馆</a:t>
            </a:r>
            <a:r>
              <a:rPr lang="zh-CN" altLang="en-US" sz="2000" dirty="0">
                <a:latin typeface="+mn-ea"/>
                <a:ea typeface="+mn-ea"/>
              </a:rPr>
              <a:t>二楼大厅</a:t>
            </a:r>
            <a:r>
              <a:rPr lang="zh-CN" altLang="zh-CN" sz="2000" dirty="0">
                <a:latin typeface="+mn-ea"/>
                <a:ea typeface="+mn-ea"/>
              </a:rPr>
              <a:t>设有</a:t>
            </a:r>
            <a:r>
              <a:rPr lang="zh-CN" altLang="en-US" sz="2000" dirty="0">
                <a:latin typeface="+mn-ea"/>
                <a:ea typeface="+mn-ea"/>
              </a:rPr>
              <a:t>两台</a:t>
            </a:r>
            <a:r>
              <a:rPr lang="zh-CN" altLang="zh-CN" sz="2000" dirty="0">
                <a:latin typeface="+mn-ea"/>
                <a:ea typeface="+mn-ea"/>
              </a:rPr>
              <a:t>自助借还书机。</a:t>
            </a:r>
            <a:r>
              <a:rPr lang="zh-CN" altLang="en-US" sz="2000" b="1" dirty="0">
                <a:latin typeface="+mn-ea"/>
                <a:ea typeface="+mn-ea"/>
              </a:rPr>
              <a:t>一次可进行多本操作</a:t>
            </a:r>
            <a:r>
              <a:rPr lang="zh-CN" altLang="en-US" sz="2000" dirty="0">
                <a:latin typeface="+mn-ea"/>
                <a:ea typeface="+mn-ea"/>
              </a:rPr>
              <a:t>，但是一次最多</a:t>
            </a:r>
            <a:r>
              <a:rPr lang="en-US" altLang="zh-CN" sz="2000" dirty="0">
                <a:latin typeface="+mn-ea"/>
                <a:ea typeface="+mn-ea"/>
              </a:rPr>
              <a:t>5</a:t>
            </a:r>
            <a:r>
              <a:rPr lang="zh-CN" altLang="en-US" sz="2000" dirty="0">
                <a:latin typeface="+mn-ea"/>
                <a:ea typeface="+mn-ea"/>
              </a:rPr>
              <a:t>本。</a:t>
            </a:r>
            <a:endParaRPr lang="en-US" altLang="zh-CN" sz="2000" dirty="0">
              <a:latin typeface="+mn-ea"/>
              <a:ea typeface="+mn-ea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2000" dirty="0">
                <a:latin typeface="+mn-ea"/>
                <a:ea typeface="+mn-ea"/>
              </a:rPr>
              <a:t>    借还书机仅可以</a:t>
            </a:r>
            <a:r>
              <a:rPr lang="zh-CN" altLang="en-US" sz="2000" b="1" dirty="0">
                <a:latin typeface="+mn-ea"/>
                <a:ea typeface="+mn-ea"/>
              </a:rPr>
              <a:t>借、还霞客湾校区馆藏地的图书</a:t>
            </a:r>
            <a:r>
              <a:rPr lang="zh-CN" altLang="en-US" sz="2000" dirty="0">
                <a:latin typeface="+mn-ea"/>
                <a:ea typeface="+mn-ea"/>
              </a:rPr>
              <a:t>，如需要归还蠡湖校区的图书，请到自助借阅柜进行还书操作。</a:t>
            </a:r>
          </a:p>
        </p:txBody>
      </p:sp>
      <p:pic>
        <p:nvPicPr>
          <p:cNvPr id="6148" name="图片 5">
            <a:extLst>
              <a:ext uri="{FF2B5EF4-FFF2-40B4-BE49-F238E27FC236}">
                <a16:creationId xmlns:a16="http://schemas.microsoft.com/office/drawing/2014/main" id="{4FD81558-00BA-4C51-9AF0-E97F20475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063625"/>
            <a:ext cx="3368675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>
            <a:extLst>
              <a:ext uri="{FF2B5EF4-FFF2-40B4-BE49-F238E27FC236}">
                <a16:creationId xmlns:a16="http://schemas.microsoft.com/office/drawing/2014/main" id="{22E278C9-06C7-4859-8704-B9531EAB02F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847850" y="333375"/>
            <a:ext cx="8229600" cy="72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z="3600" b="1"/>
              <a:t>四、</a:t>
            </a:r>
            <a:r>
              <a:rPr lang="en-US" altLang="zh-CN" sz="3600" b="1"/>
              <a:t>24</a:t>
            </a:r>
            <a:r>
              <a:rPr lang="zh-CN" altLang="en-US" sz="3600" b="1"/>
              <a:t>小时还书机</a:t>
            </a:r>
          </a:p>
        </p:txBody>
      </p:sp>
      <p:sp>
        <p:nvSpPr>
          <p:cNvPr id="7171" name="矩形 3">
            <a:extLst>
              <a:ext uri="{FF2B5EF4-FFF2-40B4-BE49-F238E27FC236}">
                <a16:creationId xmlns:a16="http://schemas.microsoft.com/office/drawing/2014/main" id="{4984494F-3E64-4A7B-8D10-F65AE4529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3363" y="2133600"/>
            <a:ext cx="40322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2000" dirty="0">
                <a:latin typeface="+mn-ea"/>
                <a:ea typeface="+mn-ea"/>
              </a:rPr>
              <a:t>    江阴霞客湾校区图书馆</a:t>
            </a:r>
            <a:r>
              <a:rPr lang="en-US" altLang="zh-CN" sz="2000" dirty="0">
                <a:latin typeface="+mn-ea"/>
                <a:ea typeface="+mn-ea"/>
              </a:rPr>
              <a:t>24</a:t>
            </a:r>
            <a:r>
              <a:rPr lang="zh-CN" altLang="en-US" sz="2000" dirty="0">
                <a:latin typeface="+mn-ea"/>
                <a:ea typeface="+mn-ea"/>
              </a:rPr>
              <a:t>小时还书机位于图书馆南大门左侧一楼的小房间内（如图箭头所示）。</a:t>
            </a:r>
            <a:endParaRPr lang="en-US" altLang="zh-CN" sz="2000" dirty="0">
              <a:latin typeface="+mn-ea"/>
              <a:ea typeface="+mn-ea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2000" dirty="0">
                <a:latin typeface="+mn-ea"/>
                <a:ea typeface="+mn-ea"/>
              </a:rPr>
              <a:t>    还书时请按照屏幕上的说明进行操作，一次一本，确认还书成功后再离开。</a:t>
            </a:r>
            <a:endParaRPr lang="en-US" altLang="zh-CN" sz="2000" dirty="0">
              <a:latin typeface="+mn-ea"/>
              <a:ea typeface="+mn-ea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2000" dirty="0">
                <a:latin typeface="+mn-ea"/>
                <a:ea typeface="+mn-ea"/>
              </a:rPr>
              <a:t>    </a:t>
            </a:r>
            <a:r>
              <a:rPr lang="zh-CN" altLang="en-US" sz="2000" b="1" dirty="0">
                <a:latin typeface="+mn-ea"/>
                <a:ea typeface="+mn-ea"/>
              </a:rPr>
              <a:t>仅可以归还霞客湾校区馆藏地的图书</a:t>
            </a:r>
            <a:r>
              <a:rPr lang="zh-CN" altLang="en-US" sz="2000" dirty="0">
                <a:latin typeface="+mn-ea"/>
                <a:ea typeface="+mn-ea"/>
              </a:rPr>
              <a:t>，如需要归还蠡湖校区的图书，请到自助借阅柜进行还书操作。</a:t>
            </a:r>
          </a:p>
        </p:txBody>
      </p:sp>
      <p:pic>
        <p:nvPicPr>
          <p:cNvPr id="7172" name="图片 2">
            <a:extLst>
              <a:ext uri="{FF2B5EF4-FFF2-40B4-BE49-F238E27FC236}">
                <a16:creationId xmlns:a16="http://schemas.microsoft.com/office/drawing/2014/main" id="{0D665477-F875-4255-8F7E-4625F8B9D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5" y="1214438"/>
            <a:ext cx="3101975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图片 4">
            <a:extLst>
              <a:ext uri="{FF2B5EF4-FFF2-40B4-BE49-F238E27FC236}">
                <a16:creationId xmlns:a16="http://schemas.microsoft.com/office/drawing/2014/main" id="{AD808C95-FF1C-4C5A-983E-C26D5A00E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196975"/>
            <a:ext cx="4175125" cy="464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 1">
            <a:extLst>
              <a:ext uri="{FF2B5EF4-FFF2-40B4-BE49-F238E27FC236}">
                <a16:creationId xmlns:a16="http://schemas.microsoft.com/office/drawing/2014/main" id="{C0524162-DE65-4E98-9501-3CC046BABB4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z="3600" b="1"/>
              <a:t>五、江阴霞客湾校区借阅柜</a:t>
            </a:r>
            <a:endParaRPr lang="zh-CN" altLang="en-US" sz="3600"/>
          </a:p>
        </p:txBody>
      </p:sp>
      <p:pic>
        <p:nvPicPr>
          <p:cNvPr id="8195" name="图片 2">
            <a:extLst>
              <a:ext uri="{FF2B5EF4-FFF2-40B4-BE49-F238E27FC236}">
                <a16:creationId xmlns:a16="http://schemas.microsoft.com/office/drawing/2014/main" id="{C0BCAC7C-0ADA-482D-A7EB-9BF1FD9D9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73188"/>
            <a:ext cx="5856288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内容占位符 4">
            <a:extLst>
              <a:ext uri="{FF2B5EF4-FFF2-40B4-BE49-F238E27FC236}">
                <a16:creationId xmlns:a16="http://schemas.microsoft.com/office/drawing/2014/main" id="{B759F4B2-D83F-4473-AC12-882651B99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390650"/>
            <a:ext cx="5473700" cy="452596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zh-CN" altLang="en-US" sz="2000" b="1" dirty="0">
                <a:latin typeface="+mn-ea"/>
              </a:rPr>
              <a:t>用于借阅和归还蠡湖校区馆藏地的图书：</a:t>
            </a:r>
            <a:endParaRPr lang="en-US" altLang="zh-CN" sz="2000" b="1" dirty="0">
              <a:latin typeface="+mn-ea"/>
            </a:endParaRPr>
          </a:p>
          <a:p>
            <a:pPr marL="0" indent="0">
              <a:buFontTx/>
              <a:buNone/>
              <a:defRPr/>
            </a:pPr>
            <a:endParaRPr lang="en-US" altLang="zh-CN" sz="2000" b="1" dirty="0">
              <a:latin typeface="+mn-ea"/>
            </a:endParaRPr>
          </a:p>
          <a:p>
            <a:pPr marL="0" indent="0">
              <a:buFontTx/>
              <a:buNone/>
              <a:defRPr/>
            </a:pPr>
            <a:r>
              <a:rPr lang="zh-CN" altLang="en-US" sz="1800" dirty="0">
                <a:latin typeface="+mn-ea"/>
              </a:rPr>
              <a:t>●提交借书请求：</a:t>
            </a:r>
          </a:p>
          <a:p>
            <a:pPr marL="0" indent="0">
              <a:buFontTx/>
              <a:buNone/>
              <a:defRPr/>
            </a:pPr>
            <a:r>
              <a:rPr lang="zh-CN" altLang="en-US" sz="1800" dirty="0">
                <a:latin typeface="+mn-ea"/>
              </a:rPr>
              <a:t>图书馆主页登录“我的图书馆”，完善手机号；在书目检索系统中查询图书，点击委托请求，</a:t>
            </a:r>
            <a:r>
              <a:rPr lang="zh-CN" altLang="en-US" sz="1800" b="1" dirty="0">
                <a:latin typeface="+mn-ea"/>
              </a:rPr>
              <a:t>取书地</a:t>
            </a:r>
            <a:r>
              <a:rPr lang="zh-CN" altLang="en-US" sz="1800" dirty="0">
                <a:latin typeface="+mn-ea"/>
              </a:rPr>
              <a:t>选择</a:t>
            </a:r>
            <a:r>
              <a:rPr lang="zh-CN" altLang="en-US" sz="1800" b="1" dirty="0">
                <a:latin typeface="+mn-ea"/>
              </a:rPr>
              <a:t>霞客湾校区</a:t>
            </a:r>
            <a:r>
              <a:rPr lang="zh-CN" altLang="en-US" sz="1800" dirty="0">
                <a:latin typeface="+mn-ea"/>
              </a:rPr>
              <a:t>；等待取书短信通知。</a:t>
            </a:r>
          </a:p>
          <a:p>
            <a:pPr marL="0" indent="0">
              <a:buFontTx/>
              <a:buNone/>
              <a:defRPr/>
            </a:pPr>
            <a:r>
              <a:rPr lang="zh-CN" altLang="en-US" sz="1800" dirty="0">
                <a:latin typeface="+mn-ea"/>
              </a:rPr>
              <a:t>●现场取书：</a:t>
            </a:r>
          </a:p>
          <a:p>
            <a:pPr marL="0" indent="0">
              <a:buFontTx/>
              <a:buNone/>
              <a:defRPr/>
            </a:pPr>
            <a:r>
              <a:rPr lang="zh-CN" altLang="en-US" sz="1800" dirty="0">
                <a:latin typeface="+mn-ea"/>
              </a:rPr>
              <a:t>至霞客湾校区图书馆二楼大厅借阅柜处，点击屏幕上的“</a:t>
            </a:r>
            <a:r>
              <a:rPr lang="zh-CN" altLang="en-US" sz="1800" b="1" dirty="0">
                <a:latin typeface="+mn-ea"/>
              </a:rPr>
              <a:t>取委托书</a:t>
            </a:r>
            <a:r>
              <a:rPr lang="zh-CN" altLang="en-US" sz="1800" dirty="0">
                <a:latin typeface="+mn-ea"/>
              </a:rPr>
              <a:t>”，刷校园一卡通或使用短信取书码取书，借阅成功拿出书籍后请关闭柜门。</a:t>
            </a:r>
            <a:endParaRPr lang="en-US" altLang="zh-CN" sz="1800" dirty="0">
              <a:latin typeface="+mn-ea"/>
            </a:endParaRPr>
          </a:p>
          <a:p>
            <a:pPr marL="0" indent="0">
              <a:buFontTx/>
              <a:buNone/>
              <a:defRPr/>
            </a:pPr>
            <a:r>
              <a:rPr lang="zh-CN" altLang="en-US" sz="1800" dirty="0">
                <a:latin typeface="+mn-ea"/>
              </a:rPr>
              <a:t>●归还图书：</a:t>
            </a:r>
          </a:p>
          <a:p>
            <a:pPr marL="0" indent="0">
              <a:buFontTx/>
              <a:buNone/>
              <a:defRPr/>
            </a:pPr>
            <a:r>
              <a:rPr lang="zh-CN" altLang="en-US" sz="1800" dirty="0">
                <a:latin typeface="+mn-ea"/>
              </a:rPr>
              <a:t>点击还书按钮；扫图书条形码还书；还书口打开后将书放入，还完关闭还书口，请逐本扫码还书。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标题 1">
            <a:extLst>
              <a:ext uri="{FF2B5EF4-FFF2-40B4-BE49-F238E27FC236}">
                <a16:creationId xmlns:a16="http://schemas.microsoft.com/office/drawing/2014/main" id="{343ACC37-B5D0-4A95-90AF-398AAEE7BA0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34950"/>
            <a:ext cx="109728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z="3600" b="1"/>
              <a:t>六、图书杀菌机</a:t>
            </a:r>
            <a:endParaRPr lang="zh-CN" altLang="en-US" sz="3600"/>
          </a:p>
        </p:txBody>
      </p:sp>
      <p:sp>
        <p:nvSpPr>
          <p:cNvPr id="15363" name="内容占位符 2">
            <a:extLst>
              <a:ext uri="{FF2B5EF4-FFF2-40B4-BE49-F238E27FC236}">
                <a16:creationId xmlns:a16="http://schemas.microsoft.com/office/drawing/2014/main" id="{021AB913-BDB7-432D-B5F5-62EB19D58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4313"/>
            <a:ext cx="6650038" cy="388937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zh-CN" altLang="en-US" sz="2000" dirty="0">
                <a:latin typeface="+mn-ea"/>
              </a:rPr>
              <a:t>    为了给师生提供安全卫生的纸质图书借还环境，霞客湾校区图书馆二楼大厅设有一台图书杀菌机，读者可自行操作图书杀菌作业，每次最多可杀菌</a:t>
            </a:r>
            <a:r>
              <a:rPr lang="en-US" altLang="zh-CN" sz="2000" dirty="0">
                <a:latin typeface="+mn-ea"/>
              </a:rPr>
              <a:t>6</a:t>
            </a:r>
            <a:r>
              <a:rPr lang="zh-CN" altLang="en-US" sz="2000" dirty="0">
                <a:latin typeface="+mn-ea"/>
              </a:rPr>
              <a:t>册图书。</a:t>
            </a:r>
            <a:endParaRPr lang="en-US" altLang="zh-CN" sz="2000" dirty="0">
              <a:latin typeface="+mn-ea"/>
            </a:endParaRPr>
          </a:p>
          <a:p>
            <a:pPr marL="0" indent="0">
              <a:buFontTx/>
              <a:buNone/>
              <a:defRPr/>
            </a:pPr>
            <a:endParaRPr lang="en-US" altLang="zh-CN" sz="2000" dirty="0">
              <a:latin typeface="+mn-ea"/>
            </a:endParaRPr>
          </a:p>
          <a:p>
            <a:pPr>
              <a:defRPr/>
            </a:pPr>
            <a:r>
              <a:rPr lang="zh-CN" altLang="en-US" sz="2000" dirty="0">
                <a:latin typeface="+mn-ea"/>
              </a:rPr>
              <a:t>打开防护门，拉开内箱中的书夹环，将书籍内页均分并竖直放置，松开书夹将书籍加紧固定；</a:t>
            </a:r>
            <a:endParaRPr lang="en-US" altLang="zh-CN" sz="2000" dirty="0">
              <a:latin typeface="+mn-ea"/>
            </a:endParaRPr>
          </a:p>
          <a:p>
            <a:pPr>
              <a:defRPr/>
            </a:pPr>
            <a:r>
              <a:rPr lang="zh-CN" altLang="en-US" sz="2000" dirty="0">
                <a:latin typeface="+mn-ea"/>
              </a:rPr>
              <a:t>关闭防护门，按圆形操作面板中心的运行按钮，设备杀菌功能启动；</a:t>
            </a:r>
            <a:endParaRPr lang="en-US" altLang="zh-CN" sz="2000" dirty="0">
              <a:latin typeface="+mn-ea"/>
            </a:endParaRPr>
          </a:p>
          <a:p>
            <a:pPr>
              <a:defRPr/>
            </a:pPr>
            <a:r>
              <a:rPr lang="zh-CN" altLang="en-US" sz="2000" dirty="0">
                <a:latin typeface="+mn-ea"/>
              </a:rPr>
              <a:t>等待</a:t>
            </a:r>
            <a:r>
              <a:rPr lang="en-US" altLang="zh-CN" sz="2000" dirty="0">
                <a:latin typeface="+mn-ea"/>
              </a:rPr>
              <a:t>30</a:t>
            </a:r>
            <a:r>
              <a:rPr lang="zh-CN" altLang="en-US" sz="2000" dirty="0">
                <a:latin typeface="+mn-ea"/>
              </a:rPr>
              <a:t>秒，待圆形彩色盘灯转一圈至完全闭合，且听到“滴滴”两声后，图书杀菌完毕；</a:t>
            </a:r>
            <a:endParaRPr lang="en-US" altLang="zh-CN" sz="2000" dirty="0">
              <a:latin typeface="+mn-ea"/>
            </a:endParaRPr>
          </a:p>
          <a:p>
            <a:pPr>
              <a:defRPr/>
            </a:pPr>
            <a:r>
              <a:rPr lang="zh-CN" altLang="en-US" sz="2000" dirty="0">
                <a:latin typeface="+mn-ea"/>
              </a:rPr>
              <a:t>打开防护门，拉开内箱书夹，取走书籍并关闭防护门。</a:t>
            </a:r>
          </a:p>
        </p:txBody>
      </p:sp>
      <p:pic>
        <p:nvPicPr>
          <p:cNvPr id="10244" name="图片 2">
            <a:extLst>
              <a:ext uri="{FF2B5EF4-FFF2-40B4-BE49-F238E27FC236}">
                <a16:creationId xmlns:a16="http://schemas.microsoft.com/office/drawing/2014/main" id="{15D62354-989C-4245-99F8-F512C383F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055688"/>
            <a:ext cx="3560763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标题 1">
            <a:extLst>
              <a:ext uri="{FF2B5EF4-FFF2-40B4-BE49-F238E27FC236}">
                <a16:creationId xmlns:a16="http://schemas.microsoft.com/office/drawing/2014/main" id="{CBE93D7D-E51F-4DD4-A74B-A9AE537A549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847850" y="207963"/>
            <a:ext cx="8229600" cy="72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z="3600" b="1"/>
              <a:t>七、座位管理系统</a:t>
            </a:r>
          </a:p>
        </p:txBody>
      </p:sp>
      <p:sp>
        <p:nvSpPr>
          <p:cNvPr id="11267" name="矩形 1">
            <a:extLst>
              <a:ext uri="{FF2B5EF4-FFF2-40B4-BE49-F238E27FC236}">
                <a16:creationId xmlns:a16="http://schemas.microsoft.com/office/drawing/2014/main" id="{51C976F4-8E34-4B2F-877B-30CB08197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3" y="5157788"/>
            <a:ext cx="113061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800">
                <a:cs typeface="Times New Roman" panose="02020603050405020304" pitchFamily="18" charset="0"/>
              </a:rPr>
              <a:t>霞客湾校区图书馆二楼大厅设有选座终端，支持手机预约和现场选座两种方式。关注“</a:t>
            </a:r>
            <a:r>
              <a:rPr lang="zh-CN" altLang="en-US" sz="1800" b="1">
                <a:cs typeface="Times New Roman" panose="02020603050405020304" pitchFamily="18" charset="0"/>
              </a:rPr>
              <a:t>江南大学图书馆</a:t>
            </a:r>
            <a:r>
              <a:rPr lang="zh-CN" altLang="en-US" sz="1800">
                <a:cs typeface="Times New Roman" panose="02020603050405020304" pitchFamily="18" charset="0"/>
              </a:rPr>
              <a:t>” 微信公众号进行</a:t>
            </a:r>
            <a:r>
              <a:rPr lang="zh-CN" altLang="en-US" sz="1800" b="1">
                <a:cs typeface="Times New Roman" panose="02020603050405020304" pitchFamily="18" charset="0"/>
              </a:rPr>
              <a:t>座位预约</a:t>
            </a:r>
            <a:r>
              <a:rPr lang="zh-CN" altLang="en-US" sz="1800">
                <a:cs typeface="Times New Roman" panose="02020603050405020304" pitchFamily="18" charset="0"/>
              </a:rPr>
              <a:t>，注意校区选择“</a:t>
            </a:r>
            <a:r>
              <a:rPr lang="zh-CN" altLang="en-US" sz="1800" b="1">
                <a:solidFill>
                  <a:srgbClr val="FF0000"/>
                </a:solidFill>
                <a:cs typeface="Times New Roman" panose="02020603050405020304" pitchFamily="18" charset="0"/>
              </a:rPr>
              <a:t>江阴校区</a:t>
            </a:r>
            <a:r>
              <a:rPr lang="zh-CN" altLang="en-US" sz="1800">
                <a:cs typeface="Times New Roman" panose="02020603050405020304" pitchFamily="18" charset="0"/>
              </a:rPr>
              <a:t>”，选完之后需到终端屏</a:t>
            </a:r>
            <a:r>
              <a:rPr lang="zh-CN" altLang="en-US" sz="1800" b="1">
                <a:cs typeface="Times New Roman" panose="02020603050405020304" pitchFamily="18" charset="0"/>
              </a:rPr>
              <a:t>扫码签到，</a:t>
            </a:r>
            <a:r>
              <a:rPr lang="zh-CN" altLang="en-US" sz="1800">
                <a:cs typeface="Times New Roman" panose="02020603050405020304" pitchFamily="18" charset="0"/>
              </a:rPr>
              <a:t>在刷卡机附近十米左右区域</a:t>
            </a:r>
            <a:r>
              <a:rPr lang="zh-CN" altLang="en-US" sz="1800" b="1">
                <a:cs typeface="Times New Roman" panose="02020603050405020304" pitchFamily="18" charset="0"/>
              </a:rPr>
              <a:t>蓝牙签到</a:t>
            </a:r>
            <a:r>
              <a:rPr lang="zh-CN" altLang="en-US" sz="1800">
                <a:cs typeface="Times New Roman" panose="02020603050405020304" pitchFamily="18" charset="0"/>
              </a:rPr>
              <a:t>。如直接在终端刷校园卡选座，则不需签到。</a:t>
            </a:r>
            <a:endParaRPr lang="zh-CN" altLang="en-US" sz="1800"/>
          </a:p>
        </p:txBody>
      </p:sp>
      <p:pic>
        <p:nvPicPr>
          <p:cNvPr id="11268" name="图片 1">
            <a:extLst>
              <a:ext uri="{FF2B5EF4-FFF2-40B4-BE49-F238E27FC236}">
                <a16:creationId xmlns:a16="http://schemas.microsoft.com/office/drawing/2014/main" id="{7E0D6618-D009-45AF-9424-978EB4A14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613" y="944563"/>
            <a:ext cx="215900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图片 3">
            <a:extLst>
              <a:ext uri="{FF2B5EF4-FFF2-40B4-BE49-F238E27FC236}">
                <a16:creationId xmlns:a16="http://schemas.microsoft.com/office/drawing/2014/main" id="{851D6DD4-C0F0-4D60-B287-925236DAD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893763"/>
            <a:ext cx="2232025" cy="414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图片 2">
            <a:extLst>
              <a:ext uri="{FF2B5EF4-FFF2-40B4-BE49-F238E27FC236}">
                <a16:creationId xmlns:a16="http://schemas.microsoft.com/office/drawing/2014/main" id="{6DC58BA0-FEDC-49FA-B794-A9E28EC47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963613"/>
            <a:ext cx="2022475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图片 4">
            <a:extLst>
              <a:ext uri="{FF2B5EF4-FFF2-40B4-BE49-F238E27FC236}">
                <a16:creationId xmlns:a16="http://schemas.microsoft.com/office/drawing/2014/main" id="{7BAC3E2D-D73D-4180-8792-DC87CA27D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931863"/>
            <a:ext cx="2100263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图片 10">
            <a:extLst>
              <a:ext uri="{FF2B5EF4-FFF2-40B4-BE49-F238E27FC236}">
                <a16:creationId xmlns:a16="http://schemas.microsoft.com/office/drawing/2014/main" id="{36EAA10E-A2EC-4DD4-8E2B-57C30347A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525" y="928688"/>
            <a:ext cx="2989263" cy="416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标题 1">
            <a:extLst>
              <a:ext uri="{FF2B5EF4-FFF2-40B4-BE49-F238E27FC236}">
                <a16:creationId xmlns:a16="http://schemas.microsoft.com/office/drawing/2014/main" id="{8EA3F141-8BB2-4977-941F-10DE2DACEA7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66763" y="239713"/>
            <a:ext cx="109728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z="3600" b="1"/>
              <a:t>八、研讨间预约系统</a:t>
            </a:r>
            <a:endParaRPr lang="zh-CN" altLang="en-US" sz="3600"/>
          </a:p>
        </p:txBody>
      </p:sp>
      <p:sp>
        <p:nvSpPr>
          <p:cNvPr id="17414" name="矩形 2">
            <a:extLst>
              <a:ext uri="{FF2B5EF4-FFF2-40B4-BE49-F238E27FC236}">
                <a16:creationId xmlns:a16="http://schemas.microsoft.com/office/drawing/2014/main" id="{25B5628B-3D61-4EBD-96D3-A85805FF5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25" y="1150938"/>
            <a:ext cx="55070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zh-CN" altLang="en-US" sz="2000" dirty="0">
                <a:latin typeface="+mn-ea"/>
                <a:ea typeface="+mn-ea"/>
                <a:cs typeface="Times New Roman" panose="02020603050405020304" pitchFamily="18" charset="0"/>
              </a:rPr>
              <a:t>霞客湾校区图书馆研讨间分为单人间和多人间，其中单人间</a:t>
            </a:r>
            <a:r>
              <a:rPr lang="zh-CN" altLang="zh-CN" sz="2000" dirty="0">
                <a:latin typeface="+mn-ea"/>
                <a:ea typeface="+mn-ea"/>
                <a:cs typeface="Times New Roman" panose="02020603050405020304" pitchFamily="18" charset="0"/>
              </a:rPr>
              <a:t>位于</a:t>
            </a:r>
            <a:r>
              <a:rPr lang="zh-CN" altLang="en-US" sz="2000" dirty="0">
                <a:latin typeface="+mn-ea"/>
                <a:ea typeface="+mn-ea"/>
                <a:cs typeface="Times New Roman" panose="02020603050405020304" pitchFamily="18" charset="0"/>
              </a:rPr>
              <a:t>二</a:t>
            </a:r>
            <a:r>
              <a:rPr lang="zh-CN" altLang="zh-CN" sz="2000" dirty="0">
                <a:latin typeface="+mn-ea"/>
                <a:ea typeface="+mn-ea"/>
                <a:cs typeface="Times New Roman" panose="02020603050405020304" pitchFamily="18" charset="0"/>
              </a:rPr>
              <a:t>层、四层、五层，</a:t>
            </a:r>
            <a:r>
              <a:rPr lang="zh-CN" altLang="en-US" sz="2000" dirty="0">
                <a:latin typeface="+mn-ea"/>
                <a:ea typeface="+mn-ea"/>
                <a:cs typeface="Times New Roman" panose="02020603050405020304" pitchFamily="18" charset="0"/>
              </a:rPr>
              <a:t>多人间位于一楼和二楼，均</a:t>
            </a:r>
            <a:r>
              <a:rPr lang="zh-CN" altLang="zh-CN" sz="2000" dirty="0">
                <a:latin typeface="+mn-ea"/>
                <a:ea typeface="+mn-ea"/>
                <a:cs typeface="Times New Roman" panose="02020603050405020304" pitchFamily="18" charset="0"/>
              </a:rPr>
              <a:t>提供</a:t>
            </a:r>
            <a:r>
              <a:rPr lang="zh-CN" altLang="zh-CN" sz="2000" b="1" dirty="0">
                <a:solidFill>
                  <a:srgbClr val="FF0000"/>
                </a:solidFill>
                <a:latin typeface="+mn-ea"/>
                <a:ea typeface="+mn-ea"/>
                <a:cs typeface="Times New Roman" panose="02020603050405020304" pitchFamily="18" charset="0"/>
              </a:rPr>
              <a:t>网上提前预约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  <a:ea typeface="+mn-ea"/>
                <a:cs typeface="Times New Roman" panose="02020603050405020304" pitchFamily="18" charset="0"/>
              </a:rPr>
              <a:t>，且多人间需要预约审核通过后方可使用。</a:t>
            </a:r>
            <a:endParaRPr lang="zh-CN" altLang="en-US" sz="2000" dirty="0"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1BDC94E-847F-44FE-BAB5-06DD0A43B088}"/>
              </a:ext>
            </a:extLst>
          </p:cNvPr>
          <p:cNvSpPr/>
          <p:nvPr/>
        </p:nvSpPr>
        <p:spPr>
          <a:xfrm>
            <a:off x="515938" y="2636838"/>
            <a:ext cx="5580062" cy="25542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000" dirty="0">
                <a:solidFill>
                  <a:srgbClr val="000000"/>
                </a:solidFill>
                <a:latin typeface="+mn-ea"/>
                <a:ea typeface="+mn-ea"/>
              </a:rPr>
              <a:t>1</a:t>
            </a:r>
            <a:r>
              <a:rPr lang="zh-CN" altLang="en-US" sz="2000" dirty="0">
                <a:solidFill>
                  <a:srgbClr val="000000"/>
                </a:solidFill>
                <a:latin typeface="+mn-ea"/>
                <a:ea typeface="+mn-ea"/>
              </a:rPr>
              <a:t>、网上预约需要连接校园网或者校园无线网络</a:t>
            </a:r>
            <a:r>
              <a:rPr lang="en-US" altLang="zh-CN" sz="2000" dirty="0">
                <a:solidFill>
                  <a:srgbClr val="000000"/>
                </a:solidFill>
                <a:latin typeface="+mn-ea"/>
                <a:ea typeface="+mn-ea"/>
              </a:rPr>
              <a:t>JNU-WLAN</a:t>
            </a:r>
            <a:r>
              <a:rPr lang="zh-CN" altLang="en-US" sz="2000" dirty="0">
                <a:solidFill>
                  <a:srgbClr val="000000"/>
                </a:solidFill>
                <a:latin typeface="+mn-ea"/>
                <a:ea typeface="+mn-ea"/>
              </a:rPr>
              <a:t>或者</a:t>
            </a:r>
            <a:r>
              <a:rPr lang="en-US" altLang="zh-CN" sz="2000" dirty="0">
                <a:solidFill>
                  <a:srgbClr val="000000"/>
                </a:solidFill>
                <a:latin typeface="+mn-ea"/>
                <a:ea typeface="+mn-ea"/>
              </a:rPr>
              <a:t>JUN-Secure</a:t>
            </a:r>
            <a:r>
              <a:rPr lang="zh-CN" altLang="en-US" sz="2000" dirty="0">
                <a:solidFill>
                  <a:srgbClr val="000000"/>
                </a:solidFill>
                <a:latin typeface="+mn-ea"/>
                <a:ea typeface="+mn-ea"/>
              </a:rPr>
              <a:t>；</a:t>
            </a:r>
          </a:p>
          <a:p>
            <a:pPr>
              <a:defRPr/>
            </a:pPr>
            <a:r>
              <a:rPr lang="en-US" altLang="zh-CN" sz="2000" dirty="0">
                <a:solidFill>
                  <a:srgbClr val="000000"/>
                </a:solidFill>
                <a:latin typeface="+mn-ea"/>
                <a:ea typeface="+mn-ea"/>
              </a:rPr>
              <a:t>2</a:t>
            </a:r>
            <a:r>
              <a:rPr lang="zh-CN" altLang="en-US" sz="2000" dirty="0">
                <a:solidFill>
                  <a:srgbClr val="000000"/>
                </a:solidFill>
                <a:latin typeface="+mn-ea"/>
                <a:ea typeface="+mn-ea"/>
              </a:rPr>
              <a:t>、预约网址：</a:t>
            </a:r>
            <a:r>
              <a:rPr lang="en-US" altLang="zh-CN" sz="2000" u="sng" dirty="0">
                <a:solidFill>
                  <a:srgbClr val="1E50A2"/>
                </a:solidFill>
                <a:latin typeface="+mn-ea"/>
                <a:ea typeface="+mn-ea"/>
                <a:hlinkClick r:id="rId3"/>
              </a:rPr>
              <a:t>yantaojian.jiangnan.edu.cn</a:t>
            </a:r>
            <a:r>
              <a:rPr lang="zh-CN" altLang="en-US" sz="2000" dirty="0">
                <a:solidFill>
                  <a:srgbClr val="000000"/>
                </a:solidFill>
                <a:latin typeface="+mn-ea"/>
                <a:ea typeface="+mn-ea"/>
              </a:rPr>
              <a:t>；目前蠡湖校区和江阴霞客湾校区都在使用本系统，选择房间时请注意不要选错。</a:t>
            </a:r>
          </a:p>
          <a:p>
            <a:pPr>
              <a:defRPr/>
            </a:pPr>
            <a:r>
              <a:rPr lang="en-US" altLang="zh-CN" sz="2000" dirty="0">
                <a:solidFill>
                  <a:srgbClr val="000000"/>
                </a:solidFill>
                <a:latin typeface="+mn-ea"/>
                <a:ea typeface="+mn-ea"/>
              </a:rPr>
              <a:t>3</a:t>
            </a:r>
            <a:r>
              <a:rPr lang="zh-CN" altLang="en-US" sz="2000" dirty="0">
                <a:solidFill>
                  <a:srgbClr val="000000"/>
                </a:solidFill>
                <a:latin typeface="+mn-ea"/>
                <a:ea typeface="+mn-ea"/>
              </a:rPr>
              <a:t>、移动端预约：关注江南大学图书馆微信公众号（</a:t>
            </a:r>
            <a:r>
              <a:rPr lang="en-US" altLang="zh-CN" sz="2000" dirty="0" err="1">
                <a:solidFill>
                  <a:srgbClr val="000000"/>
                </a:solidFill>
                <a:latin typeface="+mn-ea"/>
                <a:ea typeface="+mn-ea"/>
              </a:rPr>
              <a:t>jndxlib</a:t>
            </a:r>
            <a:r>
              <a:rPr lang="zh-CN" altLang="en-US" sz="2000" dirty="0">
                <a:solidFill>
                  <a:srgbClr val="000000"/>
                </a:solidFill>
                <a:latin typeface="+mn-ea"/>
                <a:ea typeface="+mn-ea"/>
              </a:rPr>
              <a:t>），从底部菜单“我的图书馆”</a:t>
            </a:r>
            <a:r>
              <a:rPr lang="en-US" altLang="zh-CN" sz="2000" dirty="0">
                <a:solidFill>
                  <a:srgbClr val="000000"/>
                </a:solidFill>
                <a:latin typeface="+mn-ea"/>
                <a:ea typeface="+mn-ea"/>
              </a:rPr>
              <a:t>--“</a:t>
            </a:r>
            <a:r>
              <a:rPr lang="zh-CN" altLang="en-US" sz="2000" dirty="0">
                <a:solidFill>
                  <a:srgbClr val="000000"/>
                </a:solidFill>
                <a:latin typeface="+mn-ea"/>
                <a:ea typeface="+mn-ea"/>
              </a:rPr>
              <a:t>研讨间预约”进行预约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293" name="矩形 4">
            <a:extLst>
              <a:ext uri="{FF2B5EF4-FFF2-40B4-BE49-F238E27FC236}">
                <a16:creationId xmlns:a16="http://schemas.microsoft.com/office/drawing/2014/main" id="{C8671C47-1AF2-48D9-8C80-3ECF07B5C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5253038"/>
            <a:ext cx="67008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000" b="1">
                <a:latin typeface="Calibri" panose="020F0502020204030204" pitchFamily="34" charset="0"/>
                <a:cs typeface="Times New Roman" panose="02020603050405020304" pitchFamily="18" charset="0"/>
              </a:rPr>
              <a:t>具体预约方式及使用规则，详见图书馆主页的服务栏目。</a:t>
            </a:r>
            <a:endParaRPr lang="zh-CN" altLang="en-US" sz="2000" b="1"/>
          </a:p>
        </p:txBody>
      </p:sp>
      <p:pic>
        <p:nvPicPr>
          <p:cNvPr id="12294" name="图片 2">
            <a:extLst>
              <a:ext uri="{FF2B5EF4-FFF2-40B4-BE49-F238E27FC236}">
                <a16:creationId xmlns:a16="http://schemas.microsoft.com/office/drawing/2014/main" id="{4F79568D-C8E9-4533-BE07-80EC95C1A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1700213"/>
            <a:ext cx="4213225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1188</TotalTime>
  <Words>977</Words>
  <Application>Microsoft Office PowerPoint</Application>
  <PresentationFormat>宽屏</PresentationFormat>
  <Paragraphs>52</Paragraphs>
  <Slides>13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1" baseType="lpstr">
      <vt:lpstr>等线</vt:lpstr>
      <vt:lpstr>宋体</vt:lpstr>
      <vt:lpstr>Microsoft YaHei</vt:lpstr>
      <vt:lpstr>Microsoft YaHei</vt:lpstr>
      <vt:lpstr>Arial</vt:lpstr>
      <vt:lpstr>Calibri</vt:lpstr>
      <vt:lpstr>Times New Roman</vt:lpstr>
      <vt:lpstr>默认设计模板</vt:lpstr>
      <vt:lpstr>图书馆自助设备使用指南  （江阴霞客湾校区）</vt:lpstr>
      <vt:lpstr>一、门禁系统</vt:lpstr>
      <vt:lpstr>二、查询机</vt:lpstr>
      <vt:lpstr>三、自助借还书机</vt:lpstr>
      <vt:lpstr>四、24小时还书机</vt:lpstr>
      <vt:lpstr>五、江阴霞客湾校区借阅柜</vt:lpstr>
      <vt:lpstr>六、图书杀菌机</vt:lpstr>
      <vt:lpstr>七、座位管理系统</vt:lpstr>
      <vt:lpstr>八、研讨间预约系统</vt:lpstr>
      <vt:lpstr>九、自助打印复印扫描一体机</vt:lpstr>
      <vt:lpstr>十、自助存包柜</vt:lpstr>
      <vt:lpstr>十一、数字交互设备</vt:lpstr>
      <vt:lpstr>十二、其他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JD</dc:creator>
  <cp:lastModifiedBy>dell</cp:lastModifiedBy>
  <cp:revision>175</cp:revision>
  <dcterms:created xsi:type="dcterms:W3CDTF">2015-12-30T01:01:46Z</dcterms:created>
  <dcterms:modified xsi:type="dcterms:W3CDTF">2026-06-03T07:03:41Z</dcterms:modified>
</cp:coreProperties>
</file>