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handoutMasterIdLst>
    <p:handoutMasterId r:id="rId31"/>
  </p:handoutMasterIdLst>
  <p:sldIdLst>
    <p:sldId id="452" r:id="rId3"/>
    <p:sldId id="523" r:id="rId4"/>
    <p:sldId id="524" r:id="rId5"/>
    <p:sldId id="525" r:id="rId6"/>
    <p:sldId id="527" r:id="rId7"/>
    <p:sldId id="603" r:id="rId8"/>
    <p:sldId id="591" r:id="rId9"/>
    <p:sldId id="551" r:id="rId10"/>
    <p:sldId id="592" r:id="rId11"/>
    <p:sldId id="593" r:id="rId12"/>
    <p:sldId id="595" r:id="rId13"/>
    <p:sldId id="594" r:id="rId14"/>
    <p:sldId id="596" r:id="rId15"/>
    <p:sldId id="597" r:id="rId16"/>
    <p:sldId id="601" r:id="rId18"/>
    <p:sldId id="599" r:id="rId19"/>
    <p:sldId id="600" r:id="rId20"/>
    <p:sldId id="604" r:id="rId21"/>
    <p:sldId id="605" r:id="rId22"/>
    <p:sldId id="628" r:id="rId23"/>
    <p:sldId id="629" r:id="rId24"/>
    <p:sldId id="630" r:id="rId25"/>
    <p:sldId id="607" r:id="rId26"/>
    <p:sldId id="622" r:id="rId27"/>
    <p:sldId id="636" r:id="rId28"/>
    <p:sldId id="584" r:id="rId29"/>
    <p:sldId id="489" r:id="rId30"/>
  </p:sldIdLst>
  <p:sldSz cx="9144000" cy="6858000" type="screen4x3"/>
  <p:notesSz cx="6858000" cy="9144000"/>
  <p:embeddedFontLst>
    <p:embeddedFont>
      <p:font typeface="隶书" panose="02010509060101010101" pitchFamily="49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微软雅黑" panose="020B0503020204020204" pitchFamily="34" charset="-122"/>
      <p:regular r:id="rId40"/>
      <p:bold r:id="rId41"/>
    </p:embeddedFont>
    <p:embeddedFont>
      <p:font typeface="华文行楷" panose="02010800040101010101" pitchFamily="2" charset="-122"/>
      <p:regular r:id="rId42"/>
    </p:embeddedFont>
  </p:embeddedFont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3300"/>
    <a:srgbClr val="0099CC"/>
    <a:srgbClr val="00CCFF"/>
    <a:srgbClr val="CC3300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849"/>
    <p:restoredTop sz="95197"/>
  </p:normalViewPr>
  <p:slideViewPr>
    <p:cSldViewPr snapToObjects="1" showGuides="1">
      <p:cViewPr varScale="1">
        <p:scale>
          <a:sx n="110" d="100"/>
          <a:sy n="110" d="100"/>
        </p:scale>
        <p:origin x="20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" Target="slides/slide2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BC026E-BFA6-4BF0-BDCE-7F802691F5E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F7DA9E-BA65-4B66-8DD1-64E461325E8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FB05BB-A0FB-49BD-8A21-E2C318A0C6C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隶书" panose="02010509060101010101" pitchFamily="49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隶书" panose="02010509060101010101" pitchFamily="49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隶书" panose="02010509060101010101" pitchFamily="49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隶书" panose="02010509060101010101" pitchFamily="49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隶书" panose="02010509060101010101" pitchFamily="49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隶书" panose="02010509060101010101" pitchFamily="49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隶书" panose="02010509060101010101" pitchFamily="49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隶书" panose="02010509060101010101" pitchFamily="49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隶书" panose="02010509060101010101" pitchFamily="49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D144FF-CB71-4BEC-86F7-3B857738AF2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隶书" panose="020105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隶书" panose="020105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隶书" panose="020105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隶书" panose="020105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宋体" panose="02010600030101010101" pitchFamily="2" charset="-122"/>
              </a:rPr>
            </a:fld>
            <a:endParaRPr lang="zh-CN" altLang="en-US" sz="12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宋体" panose="02010600030101010101" pitchFamily="2" charset="-122"/>
              </a:rPr>
            </a:fld>
            <a:endParaRPr lang="zh-CN" altLang="en-US" sz="12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694D7F-40C3-4F4E-B953-C0E54FA2ED6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93F3E8-9369-4AE5-8681-B87D7F42E27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1263"/>
            <a:ext cx="9144000" cy="934313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23050"/>
            <a:ext cx="8272434" cy="5434909"/>
          </a:xfrm>
        </p:spPr>
        <p:txBody>
          <a:bodyPr>
            <a:normAutofit/>
          </a:bodyPr>
          <a:lstStyle>
            <a:lvl1pPr>
              <a:buNone/>
              <a:defRPr sz="24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buNone/>
              <a:defRPr sz="2400" b="1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buNone/>
              <a:defRPr sz="2400" b="1"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buNone/>
              <a:defRPr sz="2400" b="1"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buNone/>
              <a:defRPr sz="2400" b="1"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694D7F-40C3-4F4E-B953-C0E54FA2ED6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93F3E8-9369-4AE5-8681-B87D7F42E27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5"/>
          <p:cNvSpPr txBox="1"/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96DD57-2E83-4FBC-B970-636E796E63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099" name="Picture 8" descr="C:\Documents and Settings\Administrator\桌面\logo22.jpg"/>
          <p:cNvPicPr preferRelativeResize="0"/>
          <p:nvPr/>
        </p:nvPicPr>
        <p:blipFill>
          <a:blip r:embed="rId2"/>
          <a:srcRect l="67329"/>
          <a:stretch>
            <a:fillRect/>
          </a:stretch>
        </p:blipFill>
        <p:spPr>
          <a:xfrm>
            <a:off x="0" y="6389688"/>
            <a:ext cx="9144000" cy="468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0" name="组合 7"/>
          <p:cNvGrpSpPr/>
          <p:nvPr/>
        </p:nvGrpSpPr>
        <p:grpSpPr>
          <a:xfrm>
            <a:off x="0" y="-26987"/>
            <a:ext cx="9144000" cy="928687"/>
            <a:chOff x="-1" y="49749"/>
            <a:chExt cx="9144001" cy="928800"/>
          </a:xfrm>
        </p:grpSpPr>
        <p:pic>
          <p:nvPicPr>
            <p:cNvPr id="4105" name="Picture 14" descr="C:\Documents and Settings\Administrator\桌面\flash_bg3.jpg"/>
            <p:cNvPicPr preferRelativeResize="0"/>
            <p:nvPr userDrawn="1"/>
          </p:nvPicPr>
          <p:blipFill>
            <a:blip r:embed="rId3"/>
            <a:srcRect t="68224" r="57449"/>
            <a:stretch>
              <a:fillRect/>
            </a:stretch>
          </p:blipFill>
          <p:spPr>
            <a:xfrm>
              <a:off x="-1" y="49749"/>
              <a:ext cx="6660000" cy="928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6" name="Picture 14" descr="C:\Documents and Settings\Administrator\桌面\flash_bg3.jpg"/>
            <p:cNvPicPr>
              <a:picLocks noChangeAspect="1"/>
            </p:cNvPicPr>
            <p:nvPr userDrawn="1"/>
          </p:nvPicPr>
          <p:blipFill>
            <a:blip r:embed="rId4"/>
            <a:srcRect l="43571"/>
            <a:stretch>
              <a:fillRect/>
            </a:stretch>
          </p:blipFill>
          <p:spPr>
            <a:xfrm>
              <a:off x="6638481" y="49749"/>
              <a:ext cx="2505519" cy="9288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日期占位符 3"/>
          <p:cNvSpPr txBox="1"/>
          <p:nvPr/>
        </p:nvSpPr>
        <p:spPr bwMode="auto">
          <a:xfrm>
            <a:off x="457200" y="6440488"/>
            <a:ext cx="1738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江南大学图书馆</a:t>
            </a:r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20" name="灯片编号占位符 5"/>
          <p:cNvSpPr txBox="1"/>
          <p:nvPr/>
        </p:nvSpPr>
        <p:spPr>
          <a:xfrm>
            <a:off x="6553200" y="6440488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C66000-5502-442D-8B21-6345FD4E36B4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360000" y="972000"/>
            <a:ext cx="8388000" cy="5265312"/>
          </a:xfrm>
        </p:spPr>
        <p:txBody>
          <a:bodyPr>
            <a:normAutofit/>
          </a:bodyPr>
          <a:lstStyle>
            <a:lvl1pPr>
              <a:defRPr sz="2400">
                <a:latin typeface="+mj-ea"/>
                <a:ea typeface="+mj-ea"/>
              </a:defRPr>
            </a:lvl1pPr>
            <a:lvl2pPr>
              <a:defRPr sz="2400">
                <a:latin typeface="+mj-ea"/>
                <a:ea typeface="+mj-ea"/>
              </a:defRPr>
            </a:lvl2pPr>
            <a:lvl3pPr>
              <a:defRPr sz="2400">
                <a:latin typeface="+mj-ea"/>
                <a:ea typeface="+mj-ea"/>
              </a:defRPr>
            </a:lvl3pPr>
            <a:lvl4pPr>
              <a:defRPr sz="2400">
                <a:latin typeface="+mj-ea"/>
                <a:ea typeface="+mj-ea"/>
              </a:defRPr>
            </a:lvl4pPr>
            <a:lvl5pPr>
              <a:defRPr sz="2400"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0" y="-11263"/>
            <a:ext cx="9144000" cy="934313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advTm="7800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360000" y="972000"/>
            <a:ext cx="8388000" cy="54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694D7F-40C3-4F4E-B953-C0E54FA2ED6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93F3E8-9369-4AE5-8681-B87D7F42E27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8" descr="C:\Documents and Settings\Administrator\桌面\logo22.jpg"/>
          <p:cNvPicPr>
            <a:picLocks noChangeAspect="1"/>
          </p:cNvPicPr>
          <p:nvPr/>
        </p:nvPicPr>
        <p:blipFill>
          <a:blip r:embed="rId2"/>
          <a:srcRect l="67329"/>
          <a:stretch>
            <a:fillRect/>
          </a:stretch>
        </p:blipFill>
        <p:spPr>
          <a:xfrm>
            <a:off x="0" y="6357938"/>
            <a:ext cx="9144000" cy="50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2" descr="C:\Documents and Settings\Administrator\桌面\flash_b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26987"/>
            <a:ext cx="9180512" cy="1919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694D7F-40C3-4F4E-B953-C0E54FA2ED6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93F3E8-9369-4AE5-8681-B87D7F42E27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360000" y="972000"/>
            <a:ext cx="8388000" cy="5436000"/>
          </a:xfrm>
        </p:spPr>
        <p:txBody>
          <a:bodyPr>
            <a:normAutofit/>
          </a:bodyPr>
          <a:lstStyle>
            <a:lvl1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4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7596188" y="6381750"/>
            <a:ext cx="1512888" cy="4492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09CE0E-1BED-48E6-94A5-A1CEB856F130}" type="slidenum"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694D7F-40C3-4F4E-B953-C0E54FA2ED6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image" Target="../media/image2.jpeg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3054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694D7F-40C3-4F4E-B953-C0E54FA2ED6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93F3E8-9369-4AE5-8681-B87D7F42E27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灯片编号占位符 5"/>
          <p:cNvSpPr txBox="1"/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64A02B-5C38-4DA8-AAFE-AD37E971A09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8" descr="C:\Documents and Settings\Administrator\桌面\logo22.jpg"/>
          <p:cNvPicPr preferRelativeResize="0"/>
          <p:nvPr/>
        </p:nvPicPr>
        <p:blipFill>
          <a:blip r:embed="rId7"/>
          <a:srcRect l="67329"/>
          <a:stretch>
            <a:fillRect/>
          </a:stretch>
        </p:blipFill>
        <p:spPr>
          <a:xfrm>
            <a:off x="0" y="6389688"/>
            <a:ext cx="9144000" cy="468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32" name="组合 7"/>
          <p:cNvGrpSpPr/>
          <p:nvPr/>
        </p:nvGrpSpPr>
        <p:grpSpPr>
          <a:xfrm>
            <a:off x="0" y="-26987"/>
            <a:ext cx="9144000" cy="928687"/>
            <a:chOff x="-1" y="49749"/>
            <a:chExt cx="9144001" cy="928800"/>
          </a:xfrm>
        </p:grpSpPr>
        <p:pic>
          <p:nvPicPr>
            <p:cNvPr id="1036" name="Picture 14" descr="C:\Documents and Settings\Administrator\桌面\flash_bg3.jpg"/>
            <p:cNvPicPr preferRelativeResize="0"/>
            <p:nvPr userDrawn="1"/>
          </p:nvPicPr>
          <p:blipFill>
            <a:blip r:embed="rId8"/>
            <a:srcRect t="68224" r="57449"/>
            <a:stretch>
              <a:fillRect/>
            </a:stretch>
          </p:blipFill>
          <p:spPr>
            <a:xfrm>
              <a:off x="-1" y="49749"/>
              <a:ext cx="6660000" cy="928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7" name="Picture 14" descr="C:\Documents and Settings\Administrator\桌面\flash_bg3.jpg"/>
            <p:cNvPicPr>
              <a:picLocks noChangeAspect="1"/>
            </p:cNvPicPr>
            <p:nvPr userDrawn="1"/>
          </p:nvPicPr>
          <p:blipFill>
            <a:blip r:embed="rId9"/>
            <a:srcRect l="43571"/>
            <a:stretch>
              <a:fillRect/>
            </a:stretch>
          </p:blipFill>
          <p:spPr>
            <a:xfrm>
              <a:off x="6638481" y="49749"/>
              <a:ext cx="2505519" cy="9288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33" name="标题占位符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" name="日期占位符 3"/>
          <p:cNvSpPr txBox="1"/>
          <p:nvPr/>
        </p:nvSpPr>
        <p:spPr>
          <a:xfrm>
            <a:off x="457200" y="644048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97BFA5-C051-4BDF-B677-6E6828F7D9EE}" type="datetimeFigureOut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fld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灯片编号占位符 5"/>
          <p:cNvSpPr txBox="1"/>
          <p:nvPr/>
        </p:nvSpPr>
        <p:spPr>
          <a:xfrm>
            <a:off x="6553200" y="6440488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1496B1-1E86-4564-8A0E-E1C3F4A5A98E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advTm="7800">
    <p:cover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4000" kern="1200" dirty="0">
          <a:solidFill>
            <a:srgbClr val="FF0000"/>
          </a:solidFill>
          <a:latin typeface="隶书" panose="02010509060101010101" pitchFamily="49" charset="-122"/>
          <a:ea typeface="隶书" panose="020105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隶书" panose="02010509060101010101" pitchFamily="49" charset="-122"/>
          <a:ea typeface="隶书" panose="020105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隶书" panose="02010509060101010101" pitchFamily="49" charset="-122"/>
          <a:ea typeface="隶书" panose="020105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隶书" panose="02010509060101010101" pitchFamily="49" charset="-122"/>
          <a:ea typeface="隶书" panose="020105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隶书" panose="02010509060101010101" pitchFamily="49" charset="-122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方正综艺简体" pitchFamily="65" charset="-122"/>
          <a:ea typeface="方正综艺简体" pitchFamily="65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方正综艺简体" pitchFamily="65" charset="-122"/>
          <a:ea typeface="方正综艺简体" pitchFamily="65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方正综艺简体" pitchFamily="65" charset="-122"/>
          <a:ea typeface="方正综艺简体" pitchFamily="65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方正综艺简体" pitchFamily="65" charset="-122"/>
          <a:ea typeface="方正综艺简体" pitchFamily="65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j-ea"/>
          <a:ea typeface="+mj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400" b="1" kern="1200">
          <a:solidFill>
            <a:schemeClr val="tx1"/>
          </a:solidFill>
          <a:latin typeface="+mj-ea"/>
          <a:ea typeface="+mj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j-ea"/>
          <a:ea typeface="+mj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400" b="1" kern="1200">
          <a:solidFill>
            <a:schemeClr val="tx1"/>
          </a:solidFill>
          <a:latin typeface="+mj-ea"/>
          <a:ea typeface="+mj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400" b="1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hyperlink" Target="https://opac.jiangnan.edu.c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hyperlink" Target="https://opac.jiangnan.edu.cn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lib.jiangnan.edu.cn/info/1131/1759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1"/>
          <p:cNvSpPr txBox="1"/>
          <p:nvPr/>
        </p:nvSpPr>
        <p:spPr>
          <a:xfrm>
            <a:off x="0" y="2060575"/>
            <a:ext cx="9144000" cy="24399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40000"/>
              </a:lnSpc>
              <a:spcBef>
                <a:spcPts val="1800"/>
              </a:spcBef>
              <a:buNone/>
            </a:pPr>
            <a:r>
              <a:rPr lang="zh-CN" altLang="en-US" sz="40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新 生 入 馆 教 育</a:t>
            </a:r>
            <a:endParaRPr lang="zh-CN" altLang="en-US" sz="40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lvl="0" indent="0" algn="ctr" eaLnBrk="1" hangingPunct="1">
              <a:lnSpc>
                <a:spcPct val="140000"/>
              </a:lnSpc>
              <a:spcBef>
                <a:spcPts val="1800"/>
              </a:spcBef>
              <a:buNone/>
            </a:pPr>
            <a:r>
              <a:rPr lang="en-US" altLang="zh-CN" sz="40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--</a:t>
            </a:r>
            <a:r>
              <a:rPr lang="zh-CN" altLang="en-US" sz="40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图书馆文献资源介绍</a:t>
            </a:r>
            <a:endParaRPr lang="en-US" altLang="zh-CN" sz="40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5" name="副标题 2"/>
          <p:cNvSpPr txBox="1"/>
          <p:nvPr/>
        </p:nvSpPr>
        <p:spPr>
          <a:xfrm>
            <a:off x="1385888" y="5033963"/>
            <a:ext cx="6400800" cy="8429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342900" lvl="0" indent="-342900" algn="ctr" eaLnBrk="1" hangingPunct="1">
              <a:spcBef>
                <a:spcPct val="0"/>
              </a:spcBef>
              <a:buNone/>
            </a:pPr>
            <a:r>
              <a:rPr lang="zh-CN" altLang="en-US" sz="2800" b="0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江南大学图书馆</a:t>
            </a:r>
            <a:endParaRPr lang="zh-CN" altLang="en-US" sz="2800" b="0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342900" lvl="0" indent="-342900" algn="ctr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2026-06-08</a:t>
            </a:r>
            <a:endParaRPr lang="en-US" altLang="zh-CN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advTm="78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 二、各类资源介绍</a:t>
            </a:r>
            <a:endParaRPr lang="zh-CN" altLang="en-US" sz="4000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538163" y="1125538"/>
            <a:ext cx="5113337" cy="647700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sz="3200" dirty="0"/>
              <a:t>1</a:t>
            </a:r>
            <a:r>
              <a:rPr lang="zh-CN" altLang="en-US" sz="3200" dirty="0"/>
              <a:t>、中文电子期刊数据库</a:t>
            </a:r>
            <a:endParaRPr lang="zh-CN" altLang="en-US" sz="3200" dirty="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827088" y="1885950"/>
            <a:ext cx="6381750" cy="375443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28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8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中国知网</a:t>
            </a:r>
            <a:r>
              <a:rPr kumimoji="0" lang="en-US" altLang="zh-CN" sz="28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CNKI</a:t>
            </a:r>
            <a:endParaRPr kumimoji="0" lang="zh-CN" altLang="en-US" sz="28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8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万方数据知识服务平台</a:t>
            </a:r>
            <a:endParaRPr kumimoji="0" lang="zh-CN" altLang="en-US" sz="28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8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维普期刊数据库</a:t>
            </a:r>
            <a:endParaRPr kumimoji="0" lang="zh-CN" altLang="en-US" sz="28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8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华艺学术文献数据库</a:t>
            </a:r>
            <a:endParaRPr kumimoji="0" lang="en-US" altLang="zh-CN" sz="28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8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晚清与民国期刊全文数据库</a:t>
            </a:r>
            <a:endParaRPr kumimoji="0" lang="en-US" altLang="zh-CN" sz="28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8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中华医学期刊全文数据库</a:t>
            </a:r>
            <a:endParaRPr kumimoji="0" lang="en-US" altLang="zh-CN" sz="28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 二、各类资源介绍</a:t>
            </a:r>
            <a:endParaRPr lang="zh-CN" altLang="en-US" sz="4000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1619250" y="1435100"/>
            <a:ext cx="4938713" cy="863600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sz="3200" dirty="0"/>
              <a:t>2</a:t>
            </a:r>
            <a:r>
              <a:rPr lang="zh-CN" altLang="en-US" sz="3200" dirty="0"/>
              <a:t>、中文学位论文数据库</a:t>
            </a:r>
            <a:endParaRPr lang="zh-CN" altLang="en-US" sz="3200" dirty="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042988" y="2852738"/>
            <a:ext cx="6481763" cy="36671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zh-CN" altLang="en-US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19250" y="2852738"/>
            <a:ext cx="6408738" cy="13843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中国知网</a:t>
            </a:r>
            <a:r>
              <a:rPr kumimoji="0" lang="en-US" altLang="zh-CN" sz="28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CNKI</a:t>
            </a:r>
            <a:endParaRPr kumimoji="0" lang="zh-CN" altLang="en-US" sz="28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28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万方数据知识服务平台</a:t>
            </a:r>
            <a:endParaRPr kumimoji="0" lang="zh-CN" altLang="en-US" sz="28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 二、各类资源介绍</a:t>
            </a:r>
            <a:endParaRPr lang="zh-CN" altLang="en-US" sz="4000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1982788" y="1114425"/>
            <a:ext cx="5037137" cy="647700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sz="3200" dirty="0"/>
              <a:t>3</a:t>
            </a:r>
            <a:r>
              <a:rPr lang="zh-CN" altLang="en-US" sz="3200" dirty="0"/>
              <a:t>、中文引文文摘数据库</a:t>
            </a:r>
            <a:endParaRPr lang="zh-CN" altLang="en-US" sz="3200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827405" y="2367915"/>
            <a:ext cx="7377113" cy="212280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中文社会科学引文索引（</a:t>
            </a: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CSSCI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zh-CN" altLang="en-US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中国科学引文数据库（</a:t>
            </a: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CSCD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雅学资讯网（</a:t>
            </a: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SCD)</a:t>
            </a: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中国生物医学文献服务系统（</a:t>
            </a:r>
            <a:r>
              <a:rPr kumimoji="0" lang="en-US" altLang="zh-CN" sz="2400" b="1" kern="1200" cap="none" spc="0" normalizeH="0" baseline="0" noProof="0" dirty="0" err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SinoMed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）题录版</a:t>
            </a:r>
            <a:endParaRPr kumimoji="0" lang="zh-CN" altLang="en-US" sz="28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 二、各类资源介绍</a:t>
            </a:r>
            <a:endParaRPr lang="zh-CN" altLang="en-US" sz="4000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2236788" y="1033463"/>
            <a:ext cx="4248150" cy="503237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sz="3200" dirty="0"/>
              <a:t>4</a:t>
            </a:r>
            <a:r>
              <a:rPr lang="zh-CN" altLang="en-US" sz="3200" dirty="0"/>
              <a:t>、中文专题数据库</a:t>
            </a:r>
            <a:endParaRPr lang="zh-CN" altLang="en-US" sz="3200" dirty="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06425" y="1700213"/>
            <a:ext cx="7931150" cy="43307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万方标准数据库：收录了所有的中国国标、行标等</a:t>
            </a:r>
            <a:r>
              <a:rPr kumimoji="0" lang="en-US" altLang="zh-CN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200</a:t>
            </a: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余万条记录；</a:t>
            </a:r>
            <a:endParaRPr kumimoji="0" lang="en-US" altLang="zh-CN" sz="19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北大法宝库：包含法律法规等五大模块；</a:t>
            </a:r>
            <a:endParaRPr kumimoji="0" lang="zh-CN" altLang="en-US" sz="19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北大法意网：提供17个中文法律信息数据库；</a:t>
            </a:r>
            <a:endParaRPr kumimoji="0" lang="zh-CN" altLang="en-US" sz="19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国研网数据库：包括全文报告库和统计库两个经济信息库；</a:t>
            </a:r>
            <a:endParaRPr kumimoji="0" lang="en-US" altLang="zh-CN" sz="19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国泰安中国经济金融研究数据库</a:t>
            </a:r>
            <a:r>
              <a:rPr kumimoji="0" lang="en-US" altLang="zh-CN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CSMAR</a:t>
            </a: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：购买了</a:t>
            </a:r>
            <a:r>
              <a:rPr kumimoji="0" lang="en-US" altLang="zh-CN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个系列的所有子库；</a:t>
            </a:r>
            <a:endParaRPr kumimoji="0" lang="en-US" altLang="zh-CN" sz="19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色诺芬经济金融研究数据库</a:t>
            </a:r>
            <a:r>
              <a:rPr kumimoji="0" lang="en-US" altLang="zh-CN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CCER</a:t>
            </a: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：包含</a:t>
            </a:r>
            <a:r>
              <a:rPr kumimoji="0" lang="en-US" altLang="zh-CN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31</a:t>
            </a: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个子库；</a:t>
            </a:r>
            <a:endParaRPr kumimoji="0" lang="zh-CN" altLang="en-US" sz="19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新东方学习平台：包含新东方开设的四六级考试和口语学习课程；</a:t>
            </a:r>
            <a:endParaRPr kumimoji="0" lang="zh-CN" altLang="en-US" sz="19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超星名师讲坛：收录社会学科各类目的</a:t>
            </a:r>
            <a:r>
              <a:rPr kumimoji="0" lang="en-US" altLang="zh-CN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500</a:t>
            </a: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集视频；</a:t>
            </a:r>
            <a:endParaRPr kumimoji="0" lang="en-US" altLang="zh-CN" sz="19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网上报告厅：收录各个学科</a:t>
            </a:r>
            <a:r>
              <a:rPr kumimoji="0" lang="en-US" altLang="zh-CN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30000</a:t>
            </a: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多个视频的专家报告；</a:t>
            </a:r>
            <a:endParaRPr kumimoji="0" lang="zh-CN" altLang="en-US" sz="19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智慧芽全球专利数据库：可检索全球</a:t>
            </a:r>
            <a:r>
              <a:rPr kumimoji="0" lang="en-US" altLang="zh-CN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126</a:t>
            </a: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个国家超</a:t>
            </a:r>
            <a:r>
              <a:rPr kumimoji="0" lang="en-US" altLang="zh-CN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1.6</a:t>
            </a:r>
            <a:r>
              <a:rPr kumimoji="0" lang="zh-CN" altLang="en-US" sz="19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亿专利数据。</a:t>
            </a:r>
            <a:endParaRPr kumimoji="0" lang="en-US" altLang="zh-CN" sz="19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 二、各类资源介绍</a:t>
            </a:r>
            <a:endParaRPr lang="zh-CN" altLang="en-US" sz="4000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908685"/>
            <a:ext cx="6048375" cy="720725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sz="3200" dirty="0"/>
              <a:t>5</a:t>
            </a:r>
            <a:r>
              <a:rPr lang="zh-CN" altLang="en-US" sz="3200" dirty="0"/>
              <a:t>、综合类外文电子期刊数据库</a:t>
            </a:r>
            <a:endParaRPr lang="zh-CN" altLang="en-US" sz="3200" dirty="0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259205" y="1415415"/>
            <a:ext cx="6399530" cy="415417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Elsevier SD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电子期刊</a:t>
            </a:r>
            <a:endParaRPr kumimoji="0" lang="zh-CN" altLang="en-US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Wiley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电子期刊</a:t>
            </a:r>
            <a:endParaRPr kumimoji="0" lang="zh-CN" altLang="en-US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Springer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电子期刊</a:t>
            </a: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Taylor &amp; Francis ST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期刊</a:t>
            </a:r>
            <a:endParaRPr kumimoji="0" lang="zh-CN" altLang="en-US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Science/ Nature/CELL PRESS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数据库</a:t>
            </a:r>
            <a:endParaRPr kumimoji="0" lang="zh-CN" altLang="en-US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Annual Reviews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综述期刊数据库</a:t>
            </a: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(2024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及以前数据</a:t>
            </a: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</a:t>
            </a: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altLang="zh-CN" sz="2400" b="1" kern="1200" cap="none" spc="0" normalizeH="0" baseline="0" noProof="0" dirty="0" err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JoVE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科学视频期刊数据库</a:t>
            </a: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755650" y="5516880"/>
            <a:ext cx="7539038" cy="83026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注意：所有数据库都应避免过量下载，坚决杜绝批量、无限制或采用下载工具下载数据。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 二、各类资源介绍</a:t>
            </a:r>
            <a:endParaRPr lang="zh-CN" altLang="en-US" sz="4000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1763713" y="1052513"/>
            <a:ext cx="5688012" cy="720725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sz="3200" dirty="0"/>
              <a:t>6</a:t>
            </a:r>
            <a:r>
              <a:rPr lang="zh-CN" altLang="en-US" sz="3200" dirty="0"/>
              <a:t>、外文专题类数据库</a:t>
            </a:r>
            <a:endParaRPr lang="zh-CN" altLang="en-US" sz="3200" dirty="0"/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695325" y="1700213"/>
            <a:ext cx="8424863" cy="45542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IEEE/IEE(IEL)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数据库：计算机学科类最权威的数据库</a:t>
            </a:r>
            <a:endParaRPr kumimoji="0" lang="en-US" altLang="zh-CN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ACM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美国计算机学会数据库</a:t>
            </a:r>
            <a:endParaRPr kumimoji="0" lang="en-US" altLang="zh-CN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ACS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美国化学学会数据库</a:t>
            </a:r>
            <a:endParaRPr kumimoji="0" lang="en-US" altLang="zh-CN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</a:t>
            </a:r>
            <a:r>
              <a:rPr kumimoji="0" lang="en-US" altLang="zh-CN" sz="2000" b="1" kern="1200" cap="none" spc="0" normalizeH="0" baseline="0" noProof="0" dirty="0" err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SciFinder</a:t>
            </a: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Academic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美国化学文摘库</a:t>
            </a:r>
            <a:endParaRPr kumimoji="0" lang="zh-CN" altLang="en-US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RSC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英国皇家化学学会数据库</a:t>
            </a:r>
            <a:endParaRPr kumimoji="0" lang="en-US" altLang="zh-CN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EBSCO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数据库：包含</a:t>
            </a:r>
            <a:r>
              <a:rPr lang="zh-CN" altLang="en-US" sz="2000" b="1" noProof="0" dirty="0">
                <a:sym typeface="+mn-ea"/>
              </a:rPr>
              <a:t>综合、商业、</a:t>
            </a:r>
            <a:r>
              <a:rPr lang="zh-CN" altLang="en-US" sz="2000" b="1" noProof="0" dirty="0">
                <a:sym typeface="+mn-ea"/>
              </a:rPr>
              <a:t>食品</a:t>
            </a: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个子库</a:t>
            </a:r>
            <a:endParaRPr kumimoji="0" lang="zh-CN" altLang="en-US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Emerald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管理学</a:t>
            </a: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/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工程学数据库</a:t>
            </a:r>
            <a:endParaRPr kumimoji="0" lang="en-US" altLang="zh-CN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altLang="zh-CN" sz="2000" b="1" kern="1200" cap="none" spc="0" normalizeH="0" baseline="0" noProof="0" dirty="0" err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HeinOnline</a:t>
            </a: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International Core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法学文献数据库</a:t>
            </a:r>
            <a:endParaRPr kumimoji="0" lang="en-US" altLang="zh-CN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ICDD-PDF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数据库和</a:t>
            </a: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JADE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分析工具（晶体物相分析）</a:t>
            </a:r>
            <a:endParaRPr kumimoji="0" lang="zh-CN" altLang="en-US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u"/>
              <a:defRPr/>
            </a:pPr>
            <a:endParaRPr kumimoji="0" lang="zh-CN" altLang="en-US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9138" y="5756275"/>
            <a:ext cx="7323138" cy="64611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注意：所有数据库都应避免过量下载，坚决杜绝批量、无限制或采用下载工具下载数据。</a:t>
            </a:r>
            <a:endParaRPr kumimoji="0" lang="zh-CN" altLang="en-US" b="1" kern="1200" cap="none" spc="0" normalizeH="0" baseline="0" noProof="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 二、各类资源介绍</a:t>
            </a:r>
            <a:endParaRPr lang="zh-CN" altLang="en-US" sz="4000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157163" y="1417638"/>
            <a:ext cx="5111750" cy="504825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sz="3200" dirty="0"/>
              <a:t>7</a:t>
            </a:r>
            <a:r>
              <a:rPr lang="zh-CN" altLang="en-US" sz="3200" dirty="0"/>
              <a:t>、外文学位论文数据库</a:t>
            </a:r>
            <a:endParaRPr lang="zh-CN" altLang="en-US" sz="3200" dirty="0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2555875" y="2109788"/>
            <a:ext cx="4752975" cy="52387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PQDT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博硕士论文数据库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662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163" y="2822575"/>
            <a:ext cx="8789987" cy="340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7800"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二、各类资源介绍</a:t>
            </a:r>
            <a:endParaRPr lang="zh-CN" altLang="en-US" sz="4000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1547813" y="1341438"/>
            <a:ext cx="5329237" cy="647700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sz="3200" dirty="0"/>
              <a:t>8</a:t>
            </a:r>
            <a:r>
              <a:rPr lang="zh-CN" altLang="en-US" sz="3200" dirty="0"/>
              <a:t>、外文引文索引文摘数据库</a:t>
            </a:r>
            <a:endParaRPr lang="zh-CN" altLang="en-US" sz="3200" dirty="0"/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539750" y="2333625"/>
            <a:ext cx="8393113" cy="323056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ISI </a:t>
            </a: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Web of Science</a:t>
            </a: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-SCIE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：科学引文索引数据库</a:t>
            </a: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ISI </a:t>
            </a: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Web of Science</a:t>
            </a: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-SSCIE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：社会科学引文索引数据库</a:t>
            </a: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ISI </a:t>
            </a: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Web of Science</a:t>
            </a: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-A&amp;HCI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：艺术与人文引文索引数据库</a:t>
            </a:r>
            <a:endParaRPr kumimoji="0" lang="zh-CN" altLang="en-US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JCR《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期刊引用报告</a:t>
            </a: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》</a:t>
            </a: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ESI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基本科学指标数据库</a:t>
            </a: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</a:t>
            </a:r>
            <a:r>
              <a:rPr kumimoji="0" lang="en-US" altLang="zh-CN" sz="2400" b="1" kern="1200" cap="none" spc="0" normalizeH="0" baseline="0" noProof="0" dirty="0" err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SciFinder</a:t>
            </a: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Academic CAS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化学文摘（网络版）</a:t>
            </a:r>
            <a:endParaRPr kumimoji="0" lang="zh-CN" altLang="en-US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  三、资源推荐方式</a:t>
            </a:r>
            <a:endParaRPr lang="zh-CN" altLang="en-US" sz="4000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196975"/>
            <a:ext cx="8424862" cy="4392613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en-US" sz="3200" dirty="0"/>
              <a:t>  </a:t>
            </a:r>
            <a:r>
              <a:rPr lang="zh-CN" altLang="en-US" sz="2800" dirty="0"/>
              <a:t>图书馆资源建设部联系方式</a:t>
            </a:r>
            <a:endParaRPr lang="zh-CN" altLang="en-US" sz="2800" dirty="0"/>
          </a:p>
          <a:p>
            <a:r>
              <a:rPr lang="zh-CN" altLang="en-US" dirty="0"/>
              <a:t>办公地点：图书馆</a:t>
            </a:r>
            <a:r>
              <a:rPr lang="en-US" altLang="zh-CN" dirty="0"/>
              <a:t>B610 B612</a:t>
            </a:r>
            <a:endParaRPr lang="zh-CN" altLang="en-US" dirty="0"/>
          </a:p>
          <a:p>
            <a:r>
              <a:rPr lang="zh-CN" altLang="en-US" dirty="0"/>
              <a:t>办公电话： </a:t>
            </a:r>
            <a:r>
              <a:rPr lang="en-US" altLang="zh-CN" dirty="0"/>
              <a:t>85919997</a:t>
            </a:r>
            <a:r>
              <a:rPr lang="zh-CN" altLang="en-US" dirty="0"/>
              <a:t>（</a:t>
            </a:r>
            <a:r>
              <a:rPr lang="en-US" altLang="zh-CN" dirty="0"/>
              <a:t>89997</a:t>
            </a:r>
            <a:r>
              <a:rPr lang="zh-CN" altLang="en-US" dirty="0"/>
              <a:t>）、</a:t>
            </a:r>
            <a:r>
              <a:rPr lang="en-US" altLang="zh-CN" dirty="0"/>
              <a:t>85327330 (27330)</a:t>
            </a:r>
            <a:endParaRPr lang="zh-CN" altLang="en-US" dirty="0"/>
          </a:p>
          <a:p>
            <a:pPr>
              <a:buNone/>
            </a:pPr>
            <a:endParaRPr lang="en-US" altLang="zh-CN" sz="2000" dirty="0"/>
          </a:p>
          <a:p>
            <a:pPr>
              <a:buNone/>
            </a:pPr>
            <a:r>
              <a:rPr lang="zh-CN" altLang="en-US" sz="2000" dirty="0"/>
              <a:t>叶老师：</a:t>
            </a:r>
            <a:r>
              <a:rPr lang="en-US" altLang="zh-CN" sz="2000" dirty="0"/>
              <a:t>yexy@jiangnan.edu.cn     </a:t>
            </a:r>
            <a:r>
              <a:rPr lang="zh-CN" altLang="en-US" sz="2000" dirty="0"/>
              <a:t>（中文社科图书、外文纸</a:t>
            </a:r>
            <a:r>
              <a:rPr lang="en-US" altLang="zh-CN" sz="2000" dirty="0"/>
              <a:t>/</a:t>
            </a:r>
            <a:r>
              <a:rPr lang="zh-CN" altLang="en-US" sz="2000" dirty="0"/>
              <a:t>电图书</a:t>
            </a:r>
            <a:r>
              <a:rPr lang="en-US" altLang="zh-CN" sz="2000" dirty="0"/>
              <a:t>)</a:t>
            </a:r>
            <a:endParaRPr lang="en-US" altLang="zh-CN" sz="2000" dirty="0"/>
          </a:p>
          <a:p>
            <a:pPr>
              <a:buNone/>
            </a:pPr>
            <a:r>
              <a:rPr lang="zh-CN" altLang="en-US" sz="2000" dirty="0"/>
              <a:t>殷老师：</a:t>
            </a:r>
            <a:r>
              <a:rPr lang="en-US" altLang="zh-CN" sz="2000" dirty="0"/>
              <a:t>jingyin@jiangnan.edu.cn  </a:t>
            </a:r>
            <a:r>
              <a:rPr lang="zh-CN" altLang="en-US" sz="2000" dirty="0"/>
              <a:t>（中文科技图书、中文图书推荐</a:t>
            </a:r>
            <a:r>
              <a:rPr lang="en-US" altLang="zh-CN" sz="2000" dirty="0"/>
              <a:t>)</a:t>
            </a:r>
            <a:endParaRPr lang="en-US" altLang="zh-CN" sz="2000" dirty="0"/>
          </a:p>
          <a:p>
            <a:pPr>
              <a:buNone/>
            </a:pPr>
            <a:r>
              <a:rPr lang="zh-CN" altLang="en-US" sz="2000" dirty="0"/>
              <a:t>何老师：</a:t>
            </a:r>
            <a:r>
              <a:rPr lang="en-US" altLang="zh-CN" sz="2000" dirty="0"/>
              <a:t>hejing@jiangnan.edu.cn    (</a:t>
            </a:r>
            <a:r>
              <a:rPr lang="zh-CN" altLang="en-US" sz="2000" dirty="0"/>
              <a:t>中文数据库、图书资产管理</a:t>
            </a:r>
            <a:r>
              <a:rPr lang="en-US" altLang="zh-CN" sz="2000" dirty="0"/>
              <a:t>)</a:t>
            </a:r>
            <a:endParaRPr lang="en-US" altLang="zh-CN" sz="2000" dirty="0"/>
          </a:p>
          <a:p>
            <a:pPr>
              <a:buNone/>
            </a:pPr>
            <a:r>
              <a:rPr lang="zh-CN" altLang="en-US" sz="2000" dirty="0"/>
              <a:t>张老师：</a:t>
            </a:r>
            <a:r>
              <a:rPr lang="en-US" altLang="zh-CN" sz="2000" dirty="0"/>
              <a:t>zhanglulu@jiangnan.edu.cn (</a:t>
            </a:r>
            <a:r>
              <a:rPr lang="zh-CN" altLang="en-US" sz="2000" dirty="0"/>
              <a:t>外文期刊、外文数据库</a:t>
            </a:r>
            <a:r>
              <a:rPr lang="en-US" altLang="zh-CN" sz="2000" dirty="0"/>
              <a:t>)</a:t>
            </a:r>
            <a:endParaRPr lang="en-US" altLang="zh-CN" sz="2000" dirty="0"/>
          </a:p>
          <a:p>
            <a:pPr>
              <a:buNone/>
            </a:pPr>
            <a:r>
              <a:rPr lang="zh-CN" altLang="en-US" sz="2000" dirty="0"/>
              <a:t>陶老师：</a:t>
            </a:r>
            <a:r>
              <a:rPr lang="en-US" altLang="zh-CN" sz="2000" dirty="0"/>
              <a:t>taolan@jiangnan.edu.cn    (</a:t>
            </a:r>
            <a:r>
              <a:rPr lang="zh-CN" altLang="en-US" sz="2000" dirty="0"/>
              <a:t>外文数据库、数据库推荐</a:t>
            </a:r>
            <a:r>
              <a:rPr lang="en-US" altLang="zh-CN" sz="2000" dirty="0"/>
              <a:t>)</a:t>
            </a:r>
            <a:endParaRPr lang="en-US" altLang="zh-CN" sz="2000" dirty="0"/>
          </a:p>
          <a:p>
            <a:pPr>
              <a:buNone/>
            </a:pPr>
            <a:r>
              <a:rPr lang="zh-CN" altLang="en-US" sz="2000" dirty="0"/>
              <a:t>王老师：</a:t>
            </a:r>
            <a:r>
              <a:rPr lang="en-US" altLang="zh-CN" sz="2000" dirty="0"/>
              <a:t>1803236631@qq.com         (</a:t>
            </a:r>
            <a:r>
              <a:rPr lang="zh-CN" altLang="en-US" sz="2000" dirty="0"/>
              <a:t>中文期刊、图书捐赠</a:t>
            </a:r>
            <a:r>
              <a:rPr lang="en-US" altLang="zh-CN" sz="2000" dirty="0"/>
              <a:t>)</a:t>
            </a:r>
            <a:endParaRPr lang="en-US" altLang="zh-CN" sz="2000" dirty="0"/>
          </a:p>
        </p:txBody>
      </p:sp>
    </p:spTree>
  </p:cSld>
  <p:clrMapOvr>
    <a:masterClrMapping/>
  </p:clrMapOvr>
  <p:transition advTm="7800"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三、资源推荐方式</a:t>
            </a:r>
            <a:endParaRPr lang="zh-CN" altLang="en-US" sz="4000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1908175" y="1268413"/>
            <a:ext cx="4681538" cy="801687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en-US" sz="3600" dirty="0"/>
              <a:t> 中文图书的新书推荐</a:t>
            </a:r>
            <a:endParaRPr lang="zh-CN" altLang="en-US" sz="3600" dirty="0"/>
          </a:p>
        </p:txBody>
      </p:sp>
      <p:sp>
        <p:nvSpPr>
          <p:cNvPr id="29700" name="Rectangle 4"/>
          <p:cNvSpPr/>
          <p:nvPr/>
        </p:nvSpPr>
        <p:spPr>
          <a:xfrm>
            <a:off x="457200" y="2205038"/>
            <a:ext cx="7715250" cy="38163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342900" lvl="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dirty="0"/>
              <a:t>“江南大学图书馆与档案馆”网站上可供全校读者对图书馆采购工作进行网上新书推荐，推荐的方式有以下三种：</a:t>
            </a:r>
            <a:endParaRPr lang="zh-CN" altLang="en-US" dirty="0"/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dirty="0"/>
              <a:t>通过超星发现、读秀以及图书馆其它相关资源平台推荐</a:t>
            </a:r>
            <a:endParaRPr lang="en-US" altLang="zh-CN" dirty="0"/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dirty="0"/>
              <a:t>在</a:t>
            </a:r>
            <a:r>
              <a:rPr lang="zh-CN" altLang="en-US" dirty="0">
                <a:solidFill>
                  <a:srgbClr val="FF0000"/>
                </a:solidFill>
              </a:rPr>
              <a:t>江南大学图书馆信息查询系统（</a:t>
            </a:r>
            <a:r>
              <a:rPr lang="en-US" altLang="zh-CN" dirty="0">
                <a:solidFill>
                  <a:srgbClr val="FF0000"/>
                </a:solidFill>
              </a:rPr>
              <a:t>OPAC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r>
              <a:rPr lang="zh-CN" altLang="en-US" dirty="0"/>
              <a:t>进行单本推荐</a:t>
            </a:r>
            <a:endParaRPr lang="en-US" altLang="zh-CN" dirty="0"/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dirty="0"/>
              <a:t>在</a:t>
            </a:r>
            <a:r>
              <a:rPr lang="zh-CN" altLang="en-US" dirty="0">
                <a:solidFill>
                  <a:srgbClr val="FF0000"/>
                </a:solidFill>
              </a:rPr>
              <a:t>江南大学图书馆信息查询系统（</a:t>
            </a:r>
            <a:r>
              <a:rPr lang="en-US" altLang="zh-CN" dirty="0">
                <a:solidFill>
                  <a:srgbClr val="FF0000"/>
                </a:solidFill>
              </a:rPr>
              <a:t>OPAC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r>
              <a:rPr lang="zh-CN" altLang="en-US" dirty="0"/>
              <a:t>中从征订目录中勾选推荐的图书</a:t>
            </a:r>
            <a:endParaRPr lang="en-US" altLang="zh-CN" dirty="0"/>
          </a:p>
        </p:txBody>
      </p:sp>
    </p:spTree>
  </p:cSld>
  <p:clrMapOvr>
    <a:masterClrMapping/>
  </p:clrMapOvr>
  <p:transition advTm="7800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标题 11"/>
          <p:cNvSpPr txBox="1"/>
          <p:nvPr/>
        </p:nvSpPr>
        <p:spPr>
          <a:xfrm>
            <a:off x="381000" y="-7937"/>
            <a:ext cx="8388350" cy="900113"/>
          </a:xfrm>
          <a:prstGeom prst="rect">
            <a:avLst/>
          </a:prstGeom>
        </p:spPr>
        <p:txBody>
          <a:bodyPr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Arial" panose="020B0604020202020204" pitchFamily="34" charset="0"/>
              </a:rPr>
              <a:t>目 录</a:t>
            </a:r>
            <a:endParaRPr kumimoji="0" lang="zh-CN" altLang="en-US" sz="44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1997075" y="1484313"/>
            <a:ext cx="5146675" cy="1363662"/>
            <a:chOff x="1835696" y="1487674"/>
            <a:chExt cx="5145556" cy="1363914"/>
          </a:xfrm>
        </p:grpSpPr>
        <p:sp>
          <p:nvSpPr>
            <p:cNvPr id="26" name="任意多边形 25"/>
            <p:cNvSpPr/>
            <p:nvPr/>
          </p:nvSpPr>
          <p:spPr>
            <a:xfrm>
              <a:off x="1835696" y="1516254"/>
              <a:ext cx="934835" cy="1335334"/>
            </a:xfrm>
            <a:custGeom>
              <a:avLst/>
              <a:gdLst>
                <a:gd name="connsiteX0" fmla="*/ 0 w 1335337"/>
                <a:gd name="connsiteY0" fmla="*/ 0 h 934736"/>
                <a:gd name="connsiteX1" fmla="*/ 867969 w 1335337"/>
                <a:gd name="connsiteY1" fmla="*/ 0 h 934736"/>
                <a:gd name="connsiteX2" fmla="*/ 1335337 w 1335337"/>
                <a:gd name="connsiteY2" fmla="*/ 467368 h 934736"/>
                <a:gd name="connsiteX3" fmla="*/ 867969 w 1335337"/>
                <a:gd name="connsiteY3" fmla="*/ 934736 h 934736"/>
                <a:gd name="connsiteX4" fmla="*/ 0 w 1335337"/>
                <a:gd name="connsiteY4" fmla="*/ 934736 h 934736"/>
                <a:gd name="connsiteX5" fmla="*/ 467368 w 1335337"/>
                <a:gd name="connsiteY5" fmla="*/ 467368 h 934736"/>
                <a:gd name="connsiteX6" fmla="*/ 0 w 1335337"/>
                <a:gd name="connsiteY6" fmla="*/ 0 h 93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337" h="934736">
                  <a:moveTo>
                    <a:pt x="1335336" y="0"/>
                  </a:moveTo>
                  <a:lnTo>
                    <a:pt x="1335336" y="607578"/>
                  </a:lnTo>
                  <a:lnTo>
                    <a:pt x="667669" y="934736"/>
                  </a:lnTo>
                  <a:lnTo>
                    <a:pt x="1" y="607578"/>
                  </a:lnTo>
                  <a:lnTo>
                    <a:pt x="1" y="0"/>
                  </a:lnTo>
                  <a:lnTo>
                    <a:pt x="667669" y="327158"/>
                  </a:lnTo>
                  <a:lnTo>
                    <a:pt x="1335336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482608" rIns="15240" bIns="482609" spcCol="1270" anchor="ctr"/>
            <a:lstStyle/>
            <a:p>
              <a:pPr marL="0" marR="0" lvl="0" indent="0" algn="ctr" defTabSz="1066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一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2770531" y="1487674"/>
              <a:ext cx="4210721" cy="868522"/>
            </a:xfrm>
            <a:custGeom>
              <a:avLst/>
              <a:gdLst>
                <a:gd name="connsiteX0" fmla="*/ 144741 w 868426"/>
                <a:gd name="connsiteY0" fmla="*/ 0 h 4969919"/>
                <a:gd name="connsiteX1" fmla="*/ 723685 w 868426"/>
                <a:gd name="connsiteY1" fmla="*/ 0 h 4969919"/>
                <a:gd name="connsiteX2" fmla="*/ 868426 w 868426"/>
                <a:gd name="connsiteY2" fmla="*/ 144741 h 4969919"/>
                <a:gd name="connsiteX3" fmla="*/ 868426 w 868426"/>
                <a:gd name="connsiteY3" fmla="*/ 4969919 h 4969919"/>
                <a:gd name="connsiteX4" fmla="*/ 868426 w 868426"/>
                <a:gd name="connsiteY4" fmla="*/ 4969919 h 4969919"/>
                <a:gd name="connsiteX5" fmla="*/ 0 w 868426"/>
                <a:gd name="connsiteY5" fmla="*/ 4969919 h 4969919"/>
                <a:gd name="connsiteX6" fmla="*/ 0 w 868426"/>
                <a:gd name="connsiteY6" fmla="*/ 4969919 h 4969919"/>
                <a:gd name="connsiteX7" fmla="*/ 0 w 868426"/>
                <a:gd name="connsiteY7" fmla="*/ 144741 h 4969919"/>
                <a:gd name="connsiteX8" fmla="*/ 144741 w 868426"/>
                <a:gd name="connsiteY8" fmla="*/ 0 h 496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426" h="4969919">
                  <a:moveTo>
                    <a:pt x="868426" y="828341"/>
                  </a:moveTo>
                  <a:lnTo>
                    <a:pt x="868426" y="4141578"/>
                  </a:lnTo>
                  <a:cubicBezTo>
                    <a:pt x="868426" y="4599055"/>
                    <a:pt x="857102" y="4969916"/>
                    <a:pt x="843134" y="4969916"/>
                  </a:cubicBezTo>
                  <a:lnTo>
                    <a:pt x="0" y="4969916"/>
                  </a:lnTo>
                  <a:lnTo>
                    <a:pt x="0" y="4969916"/>
                  </a:lnTo>
                  <a:lnTo>
                    <a:pt x="0" y="3"/>
                  </a:lnTo>
                  <a:lnTo>
                    <a:pt x="0" y="3"/>
                  </a:lnTo>
                  <a:lnTo>
                    <a:pt x="843134" y="3"/>
                  </a:lnTo>
                  <a:cubicBezTo>
                    <a:pt x="857102" y="3"/>
                    <a:pt x="868426" y="370864"/>
                    <a:pt x="868426" y="828341"/>
                  </a:cubicBezTo>
                  <a:close/>
                </a:path>
              </a:pathLst>
            </a:custGeom>
            <a:solidFill>
              <a:schemeClr val="lt1">
                <a:alpha val="37000"/>
              </a:schemeClr>
            </a:solidFill>
            <a:ln w="158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70689" tIns="57633" rIns="57633" bIns="57634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馆藏资源概况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组合 14"/>
          <p:cNvGrpSpPr/>
          <p:nvPr/>
        </p:nvGrpSpPr>
        <p:grpSpPr>
          <a:xfrm>
            <a:off x="1997075" y="2492375"/>
            <a:ext cx="5146675" cy="1335088"/>
            <a:chOff x="1835696" y="2625202"/>
            <a:chExt cx="5145560" cy="1335338"/>
          </a:xfrm>
        </p:grpSpPr>
        <p:sp>
          <p:nvSpPr>
            <p:cNvPr id="29" name="任意多边形 28"/>
            <p:cNvSpPr/>
            <p:nvPr/>
          </p:nvSpPr>
          <p:spPr>
            <a:xfrm>
              <a:off x="1835696" y="2625202"/>
              <a:ext cx="934835" cy="1335338"/>
            </a:xfrm>
            <a:custGeom>
              <a:avLst/>
              <a:gdLst>
                <a:gd name="connsiteX0" fmla="*/ 0 w 1335337"/>
                <a:gd name="connsiteY0" fmla="*/ 0 h 934736"/>
                <a:gd name="connsiteX1" fmla="*/ 867969 w 1335337"/>
                <a:gd name="connsiteY1" fmla="*/ 0 h 934736"/>
                <a:gd name="connsiteX2" fmla="*/ 1335337 w 1335337"/>
                <a:gd name="connsiteY2" fmla="*/ 467368 h 934736"/>
                <a:gd name="connsiteX3" fmla="*/ 867969 w 1335337"/>
                <a:gd name="connsiteY3" fmla="*/ 934736 h 934736"/>
                <a:gd name="connsiteX4" fmla="*/ 0 w 1335337"/>
                <a:gd name="connsiteY4" fmla="*/ 934736 h 934736"/>
                <a:gd name="connsiteX5" fmla="*/ 467368 w 1335337"/>
                <a:gd name="connsiteY5" fmla="*/ 467368 h 934736"/>
                <a:gd name="connsiteX6" fmla="*/ 0 w 1335337"/>
                <a:gd name="connsiteY6" fmla="*/ 0 h 93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337" h="934736">
                  <a:moveTo>
                    <a:pt x="1335336" y="0"/>
                  </a:moveTo>
                  <a:lnTo>
                    <a:pt x="1335336" y="607578"/>
                  </a:lnTo>
                  <a:lnTo>
                    <a:pt x="667669" y="934736"/>
                  </a:lnTo>
                  <a:lnTo>
                    <a:pt x="1" y="607578"/>
                  </a:lnTo>
                  <a:lnTo>
                    <a:pt x="1" y="0"/>
                  </a:lnTo>
                  <a:lnTo>
                    <a:pt x="667669" y="327158"/>
                  </a:lnTo>
                  <a:lnTo>
                    <a:pt x="1335336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0689" tIns="57610" rIns="57610" bIns="57613" spcCol="1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二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2770531" y="2625202"/>
              <a:ext cx="4210725" cy="868526"/>
            </a:xfrm>
            <a:custGeom>
              <a:avLst/>
              <a:gdLst>
                <a:gd name="connsiteX0" fmla="*/ 144664 w 867969"/>
                <a:gd name="connsiteY0" fmla="*/ 0 h 4969919"/>
                <a:gd name="connsiteX1" fmla="*/ 723305 w 867969"/>
                <a:gd name="connsiteY1" fmla="*/ 0 h 4969919"/>
                <a:gd name="connsiteX2" fmla="*/ 867969 w 867969"/>
                <a:gd name="connsiteY2" fmla="*/ 144664 h 4969919"/>
                <a:gd name="connsiteX3" fmla="*/ 867969 w 867969"/>
                <a:gd name="connsiteY3" fmla="*/ 4969919 h 4969919"/>
                <a:gd name="connsiteX4" fmla="*/ 867969 w 867969"/>
                <a:gd name="connsiteY4" fmla="*/ 4969919 h 4969919"/>
                <a:gd name="connsiteX5" fmla="*/ 0 w 867969"/>
                <a:gd name="connsiteY5" fmla="*/ 4969919 h 4969919"/>
                <a:gd name="connsiteX6" fmla="*/ 0 w 867969"/>
                <a:gd name="connsiteY6" fmla="*/ 4969919 h 4969919"/>
                <a:gd name="connsiteX7" fmla="*/ 0 w 867969"/>
                <a:gd name="connsiteY7" fmla="*/ 144664 h 4969919"/>
                <a:gd name="connsiteX8" fmla="*/ 144664 w 867969"/>
                <a:gd name="connsiteY8" fmla="*/ 0 h 496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7969" h="4969919">
                  <a:moveTo>
                    <a:pt x="867969" y="828336"/>
                  </a:moveTo>
                  <a:lnTo>
                    <a:pt x="867969" y="4141583"/>
                  </a:lnTo>
                  <a:cubicBezTo>
                    <a:pt x="867969" y="4599060"/>
                    <a:pt x="856658" y="4969916"/>
                    <a:pt x="842704" y="4969916"/>
                  </a:cubicBezTo>
                  <a:lnTo>
                    <a:pt x="0" y="4969916"/>
                  </a:lnTo>
                  <a:lnTo>
                    <a:pt x="0" y="4969916"/>
                  </a:lnTo>
                  <a:lnTo>
                    <a:pt x="0" y="3"/>
                  </a:lnTo>
                  <a:lnTo>
                    <a:pt x="0" y="3"/>
                  </a:lnTo>
                  <a:lnTo>
                    <a:pt x="842704" y="3"/>
                  </a:lnTo>
                  <a:cubicBezTo>
                    <a:pt x="856658" y="3"/>
                    <a:pt x="867969" y="370859"/>
                    <a:pt x="867969" y="828336"/>
                  </a:cubicBezTo>
                  <a:close/>
                </a:path>
              </a:pathLst>
            </a:cu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70689" tIns="57610" rIns="57610" bIns="57613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各类资源介绍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组合 12"/>
          <p:cNvGrpSpPr/>
          <p:nvPr/>
        </p:nvGrpSpPr>
        <p:grpSpPr>
          <a:xfrm>
            <a:off x="1997075" y="3500438"/>
            <a:ext cx="5146675" cy="1335087"/>
            <a:chOff x="1835696" y="3762731"/>
            <a:chExt cx="5145560" cy="1335338"/>
          </a:xfrm>
        </p:grpSpPr>
        <p:sp>
          <p:nvSpPr>
            <p:cNvPr id="32" name="任意多边形 31"/>
            <p:cNvSpPr/>
            <p:nvPr/>
          </p:nvSpPr>
          <p:spPr>
            <a:xfrm>
              <a:off x="1835696" y="3762731"/>
              <a:ext cx="934835" cy="1335338"/>
            </a:xfrm>
            <a:custGeom>
              <a:avLst/>
              <a:gdLst>
                <a:gd name="connsiteX0" fmla="*/ 0 w 1335337"/>
                <a:gd name="connsiteY0" fmla="*/ 0 h 934736"/>
                <a:gd name="connsiteX1" fmla="*/ 867969 w 1335337"/>
                <a:gd name="connsiteY1" fmla="*/ 0 h 934736"/>
                <a:gd name="connsiteX2" fmla="*/ 1335337 w 1335337"/>
                <a:gd name="connsiteY2" fmla="*/ 467368 h 934736"/>
                <a:gd name="connsiteX3" fmla="*/ 867969 w 1335337"/>
                <a:gd name="connsiteY3" fmla="*/ 934736 h 934736"/>
                <a:gd name="connsiteX4" fmla="*/ 0 w 1335337"/>
                <a:gd name="connsiteY4" fmla="*/ 934736 h 934736"/>
                <a:gd name="connsiteX5" fmla="*/ 467368 w 1335337"/>
                <a:gd name="connsiteY5" fmla="*/ 467368 h 934736"/>
                <a:gd name="connsiteX6" fmla="*/ 0 w 1335337"/>
                <a:gd name="connsiteY6" fmla="*/ 0 h 93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337" h="934736">
                  <a:moveTo>
                    <a:pt x="1335336" y="0"/>
                  </a:moveTo>
                  <a:lnTo>
                    <a:pt x="1335336" y="607578"/>
                  </a:lnTo>
                  <a:lnTo>
                    <a:pt x="667669" y="934736"/>
                  </a:lnTo>
                  <a:lnTo>
                    <a:pt x="1" y="607578"/>
                  </a:lnTo>
                  <a:lnTo>
                    <a:pt x="1" y="0"/>
                  </a:lnTo>
                  <a:lnTo>
                    <a:pt x="667669" y="327158"/>
                  </a:lnTo>
                  <a:lnTo>
                    <a:pt x="1335336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0689" tIns="57610" rIns="57610" bIns="57613" spcCol="1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三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2770531" y="3762731"/>
              <a:ext cx="4210725" cy="868525"/>
            </a:xfrm>
            <a:custGeom>
              <a:avLst/>
              <a:gdLst>
                <a:gd name="connsiteX0" fmla="*/ 144664 w 867969"/>
                <a:gd name="connsiteY0" fmla="*/ 0 h 4969919"/>
                <a:gd name="connsiteX1" fmla="*/ 723305 w 867969"/>
                <a:gd name="connsiteY1" fmla="*/ 0 h 4969919"/>
                <a:gd name="connsiteX2" fmla="*/ 867969 w 867969"/>
                <a:gd name="connsiteY2" fmla="*/ 144664 h 4969919"/>
                <a:gd name="connsiteX3" fmla="*/ 867969 w 867969"/>
                <a:gd name="connsiteY3" fmla="*/ 4969919 h 4969919"/>
                <a:gd name="connsiteX4" fmla="*/ 867969 w 867969"/>
                <a:gd name="connsiteY4" fmla="*/ 4969919 h 4969919"/>
                <a:gd name="connsiteX5" fmla="*/ 0 w 867969"/>
                <a:gd name="connsiteY5" fmla="*/ 4969919 h 4969919"/>
                <a:gd name="connsiteX6" fmla="*/ 0 w 867969"/>
                <a:gd name="connsiteY6" fmla="*/ 4969919 h 4969919"/>
                <a:gd name="connsiteX7" fmla="*/ 0 w 867969"/>
                <a:gd name="connsiteY7" fmla="*/ 144664 h 4969919"/>
                <a:gd name="connsiteX8" fmla="*/ 144664 w 867969"/>
                <a:gd name="connsiteY8" fmla="*/ 0 h 496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7969" h="4969919">
                  <a:moveTo>
                    <a:pt x="867969" y="828336"/>
                  </a:moveTo>
                  <a:lnTo>
                    <a:pt x="867969" y="4141583"/>
                  </a:lnTo>
                  <a:cubicBezTo>
                    <a:pt x="867969" y="4599060"/>
                    <a:pt x="856658" y="4969916"/>
                    <a:pt x="842704" y="4969916"/>
                  </a:cubicBezTo>
                  <a:lnTo>
                    <a:pt x="0" y="4969916"/>
                  </a:lnTo>
                  <a:lnTo>
                    <a:pt x="0" y="4969916"/>
                  </a:lnTo>
                  <a:lnTo>
                    <a:pt x="0" y="3"/>
                  </a:lnTo>
                  <a:lnTo>
                    <a:pt x="0" y="3"/>
                  </a:lnTo>
                  <a:lnTo>
                    <a:pt x="842704" y="3"/>
                  </a:lnTo>
                  <a:cubicBezTo>
                    <a:pt x="856658" y="3"/>
                    <a:pt x="867969" y="370859"/>
                    <a:pt x="867969" y="828336"/>
                  </a:cubicBezTo>
                  <a:close/>
                </a:path>
              </a:pathLst>
            </a:cu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70689" tIns="57610" rIns="57610" bIns="57613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资源推荐方式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组合 17"/>
          <p:cNvGrpSpPr/>
          <p:nvPr/>
        </p:nvGrpSpPr>
        <p:grpSpPr>
          <a:xfrm>
            <a:off x="1997075" y="4532313"/>
            <a:ext cx="5146675" cy="1335087"/>
            <a:chOff x="1835696" y="3762731"/>
            <a:chExt cx="5145559" cy="1335338"/>
          </a:xfrm>
        </p:grpSpPr>
        <p:sp>
          <p:nvSpPr>
            <p:cNvPr id="35" name="任意多边形 34"/>
            <p:cNvSpPr/>
            <p:nvPr/>
          </p:nvSpPr>
          <p:spPr>
            <a:xfrm>
              <a:off x="1835696" y="3762731"/>
              <a:ext cx="934835" cy="1335338"/>
            </a:xfrm>
            <a:custGeom>
              <a:avLst/>
              <a:gdLst>
                <a:gd name="connsiteX0" fmla="*/ 0 w 1335337"/>
                <a:gd name="connsiteY0" fmla="*/ 0 h 934736"/>
                <a:gd name="connsiteX1" fmla="*/ 867969 w 1335337"/>
                <a:gd name="connsiteY1" fmla="*/ 0 h 934736"/>
                <a:gd name="connsiteX2" fmla="*/ 1335337 w 1335337"/>
                <a:gd name="connsiteY2" fmla="*/ 467368 h 934736"/>
                <a:gd name="connsiteX3" fmla="*/ 867969 w 1335337"/>
                <a:gd name="connsiteY3" fmla="*/ 934736 h 934736"/>
                <a:gd name="connsiteX4" fmla="*/ 0 w 1335337"/>
                <a:gd name="connsiteY4" fmla="*/ 934736 h 934736"/>
                <a:gd name="connsiteX5" fmla="*/ 467368 w 1335337"/>
                <a:gd name="connsiteY5" fmla="*/ 467368 h 934736"/>
                <a:gd name="connsiteX6" fmla="*/ 0 w 1335337"/>
                <a:gd name="connsiteY6" fmla="*/ 0 h 93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5337" h="934736">
                  <a:moveTo>
                    <a:pt x="1335336" y="0"/>
                  </a:moveTo>
                  <a:lnTo>
                    <a:pt x="1335336" y="607578"/>
                  </a:lnTo>
                  <a:lnTo>
                    <a:pt x="667669" y="934736"/>
                  </a:lnTo>
                  <a:lnTo>
                    <a:pt x="1" y="607578"/>
                  </a:lnTo>
                  <a:lnTo>
                    <a:pt x="1" y="0"/>
                  </a:lnTo>
                  <a:lnTo>
                    <a:pt x="667669" y="327158"/>
                  </a:lnTo>
                  <a:lnTo>
                    <a:pt x="1335336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482608" rIns="15240" bIns="482609" spcCol="1270" anchor="ctr"/>
            <a:lstStyle/>
            <a:p>
              <a:pPr marL="0" marR="0" lvl="0" indent="0" algn="ctr" defTabSz="1066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四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2770531" y="3762731"/>
              <a:ext cx="4210724" cy="868525"/>
            </a:xfrm>
            <a:custGeom>
              <a:avLst/>
              <a:gdLst>
                <a:gd name="connsiteX0" fmla="*/ 144664 w 867969"/>
                <a:gd name="connsiteY0" fmla="*/ 0 h 4969919"/>
                <a:gd name="connsiteX1" fmla="*/ 723305 w 867969"/>
                <a:gd name="connsiteY1" fmla="*/ 0 h 4969919"/>
                <a:gd name="connsiteX2" fmla="*/ 867969 w 867969"/>
                <a:gd name="connsiteY2" fmla="*/ 144664 h 4969919"/>
                <a:gd name="connsiteX3" fmla="*/ 867969 w 867969"/>
                <a:gd name="connsiteY3" fmla="*/ 4969919 h 4969919"/>
                <a:gd name="connsiteX4" fmla="*/ 867969 w 867969"/>
                <a:gd name="connsiteY4" fmla="*/ 4969919 h 4969919"/>
                <a:gd name="connsiteX5" fmla="*/ 0 w 867969"/>
                <a:gd name="connsiteY5" fmla="*/ 4969919 h 4969919"/>
                <a:gd name="connsiteX6" fmla="*/ 0 w 867969"/>
                <a:gd name="connsiteY6" fmla="*/ 4969919 h 4969919"/>
                <a:gd name="connsiteX7" fmla="*/ 0 w 867969"/>
                <a:gd name="connsiteY7" fmla="*/ 144664 h 4969919"/>
                <a:gd name="connsiteX8" fmla="*/ 144664 w 867969"/>
                <a:gd name="connsiteY8" fmla="*/ 0 h 496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7969" h="4969919">
                  <a:moveTo>
                    <a:pt x="867969" y="828336"/>
                  </a:moveTo>
                  <a:lnTo>
                    <a:pt x="867969" y="4141583"/>
                  </a:lnTo>
                  <a:cubicBezTo>
                    <a:pt x="867969" y="4599060"/>
                    <a:pt x="856658" y="4969916"/>
                    <a:pt x="842704" y="4969916"/>
                  </a:cubicBezTo>
                  <a:lnTo>
                    <a:pt x="0" y="4969916"/>
                  </a:lnTo>
                  <a:lnTo>
                    <a:pt x="0" y="4969916"/>
                  </a:lnTo>
                  <a:lnTo>
                    <a:pt x="0" y="3"/>
                  </a:lnTo>
                  <a:lnTo>
                    <a:pt x="0" y="3"/>
                  </a:lnTo>
                  <a:lnTo>
                    <a:pt x="842704" y="3"/>
                  </a:lnTo>
                  <a:cubicBezTo>
                    <a:pt x="856658" y="3"/>
                    <a:pt x="867969" y="370859"/>
                    <a:pt x="867969" y="828336"/>
                  </a:cubicBezTo>
                  <a:close/>
                </a:path>
              </a:pathLst>
            </a:cu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70689" tIns="57611" rIns="57610" bIns="57612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思考题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78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三、资源推荐方式</a:t>
            </a:r>
            <a:endParaRPr lang="zh-CN" altLang="en-US" sz="4000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31747" name="Rectangle 7"/>
          <p:cNvSpPr>
            <a:spLocks noGrp="1"/>
          </p:cNvSpPr>
          <p:nvPr>
            <p:ph type="body" idx="4294967295"/>
          </p:nvPr>
        </p:nvSpPr>
        <p:spPr>
          <a:xfrm>
            <a:off x="323850" y="1412875"/>
            <a:ext cx="8928100" cy="647700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en-US" dirty="0">
                <a:latin typeface="Arial" panose="020B0604020202020204" pitchFamily="34" charset="0"/>
              </a:rPr>
              <a:t>进入主页，一站式检索框</a:t>
            </a:r>
            <a:r>
              <a:rPr lang="en-US" altLang="zh-CN" dirty="0">
                <a:latin typeface="Arial" panose="020B0604020202020204" pitchFamily="34" charset="0"/>
              </a:rPr>
              <a:t>——</a:t>
            </a:r>
            <a:r>
              <a:rPr lang="zh-CN" altLang="en-US" dirty="0">
                <a:latin typeface="Arial" panose="020B0604020202020204" pitchFamily="34" charset="0"/>
              </a:rPr>
              <a:t>“知识发现”， </a:t>
            </a:r>
            <a:r>
              <a:rPr lang="zh-CN" altLang="en-US" dirty="0"/>
              <a:t>点击“中文检索”</a:t>
            </a:r>
            <a:endParaRPr lang="zh-CN" altLang="en-US" dirty="0"/>
          </a:p>
        </p:txBody>
      </p:sp>
      <p:pic>
        <p:nvPicPr>
          <p:cNvPr id="3174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916113"/>
            <a:ext cx="8637588" cy="4030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Rectangle 3"/>
          <p:cNvSpPr txBox="1"/>
          <p:nvPr/>
        </p:nvSpPr>
        <p:spPr>
          <a:xfrm>
            <a:off x="19050" y="836613"/>
            <a:ext cx="5761038" cy="5762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342900" lvl="0" indent="-342900"/>
            <a:r>
              <a:rPr lang="zh-CN" altLang="en-US" sz="2800" dirty="0"/>
              <a:t>通过超星发现荐购图书</a:t>
            </a:r>
            <a:endParaRPr lang="zh-CN" altLang="en-US" sz="2800" dirty="0"/>
          </a:p>
        </p:txBody>
      </p:sp>
    </p:spTree>
  </p:cSld>
  <p:clrMapOvr>
    <a:masterClrMapping/>
  </p:clrMapOvr>
  <p:transition advTm="7800"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三、资源推荐方式</a:t>
            </a:r>
            <a:endParaRPr lang="zh-CN" altLang="en-US" sz="4000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32771" name="Rectangle 7"/>
          <p:cNvSpPr>
            <a:spLocks noGrp="1"/>
          </p:cNvSpPr>
          <p:nvPr>
            <p:ph type="body" idx="4294967295"/>
          </p:nvPr>
        </p:nvSpPr>
        <p:spPr>
          <a:xfrm>
            <a:off x="588963" y="1390650"/>
            <a:ext cx="8027987" cy="647700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en-US" dirty="0"/>
              <a:t>对没有“本馆馆藏”的图书进行推荐</a:t>
            </a:r>
            <a:endParaRPr lang="zh-CN" altLang="en-US" dirty="0"/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213" y="1862138"/>
            <a:ext cx="7597775" cy="4491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Oval 5"/>
          <p:cNvSpPr/>
          <p:nvPr/>
        </p:nvSpPr>
        <p:spPr>
          <a:xfrm>
            <a:off x="3757613" y="3195638"/>
            <a:ext cx="900112" cy="37782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b="0" dirty="0">
              <a:latin typeface="Arial" panose="020B0604020202020204" pitchFamily="34" charset="0"/>
            </a:endParaRPr>
          </a:p>
        </p:txBody>
      </p:sp>
      <p:sp>
        <p:nvSpPr>
          <p:cNvPr id="32774" name="Oval 5"/>
          <p:cNvSpPr/>
          <p:nvPr/>
        </p:nvSpPr>
        <p:spPr>
          <a:xfrm>
            <a:off x="3795713" y="4408488"/>
            <a:ext cx="1152525" cy="50323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b="0" dirty="0">
              <a:latin typeface="Arial" panose="020B0604020202020204" pitchFamily="34" charset="0"/>
            </a:endParaRPr>
          </a:p>
        </p:txBody>
      </p:sp>
      <p:cxnSp>
        <p:nvCxnSpPr>
          <p:cNvPr id="5" name="肘形连接符 4"/>
          <p:cNvCxnSpPr/>
          <p:nvPr/>
        </p:nvCxnSpPr>
        <p:spPr>
          <a:xfrm rot="10800000">
            <a:off x="4643438" y="3355975"/>
            <a:ext cx="1079500" cy="217488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5694363" y="3195638"/>
            <a:ext cx="2163763" cy="700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此标识为本馆已采购的纸质资源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肘形连接符 8"/>
          <p:cNvCxnSpPr>
            <a:endCxn id="32774" idx="6"/>
          </p:cNvCxnSpPr>
          <p:nvPr/>
        </p:nvCxnSpPr>
        <p:spPr>
          <a:xfrm rot="10800000">
            <a:off x="4948238" y="4660900"/>
            <a:ext cx="898525" cy="423863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5818188" y="4706938"/>
            <a:ext cx="2209800" cy="700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此标识为本馆尚未采购的纸质资源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79" name="Rectangle 3"/>
          <p:cNvSpPr txBox="1"/>
          <p:nvPr/>
        </p:nvSpPr>
        <p:spPr>
          <a:xfrm>
            <a:off x="14288" y="828675"/>
            <a:ext cx="5761037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342900" lvl="0" indent="-342900"/>
            <a:r>
              <a:rPr lang="zh-CN" altLang="en-US" sz="2800" dirty="0"/>
              <a:t>通过超星发现荐购图书</a:t>
            </a:r>
            <a:endParaRPr lang="zh-CN" altLang="en-US" sz="2800" dirty="0"/>
          </a:p>
        </p:txBody>
      </p:sp>
    </p:spTree>
  </p:cSld>
  <p:clrMapOvr>
    <a:masterClrMapping/>
  </p:clrMapOvr>
  <p:transition advTm="7800"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内容占位符 1"/>
          <p:cNvSpPr>
            <a:spLocks noGrp="1"/>
          </p:cNvSpPr>
          <p:nvPr>
            <p:ph idx="1"/>
          </p:nvPr>
        </p:nvSpPr>
        <p:spPr>
          <a:xfrm>
            <a:off x="360363" y="1412875"/>
            <a:ext cx="8675687" cy="4824413"/>
          </a:xfrm>
          <a:ln/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lang="zh-CN" altLang="en-US" kern="1200" dirty="0">
                <a:latin typeface="+mj-ea"/>
                <a:ea typeface="+mj-ea"/>
                <a:cs typeface="+mn-cs"/>
              </a:rPr>
              <a:t>点击“推荐购买纸本图书”，然后填写您的推荐信息表</a:t>
            </a:r>
            <a:endParaRPr lang="zh-CN" altLang="en-US" kern="1200" dirty="0">
              <a:latin typeface="+mj-ea"/>
              <a:ea typeface="+mj-ea"/>
              <a:cs typeface="+mn-cs"/>
            </a:endParaRPr>
          </a:p>
        </p:txBody>
      </p:sp>
      <p:pic>
        <p:nvPicPr>
          <p:cNvPr id="3379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878013"/>
            <a:ext cx="7739062" cy="4408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Oval 5"/>
          <p:cNvSpPr/>
          <p:nvPr/>
        </p:nvSpPr>
        <p:spPr>
          <a:xfrm>
            <a:off x="1079500" y="4602163"/>
            <a:ext cx="900113" cy="266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b="0" dirty="0">
              <a:latin typeface="Arial" panose="020B0604020202020204" pitchFamily="34" charset="0"/>
            </a:endParaRPr>
          </a:p>
        </p:txBody>
      </p:sp>
      <p:sp>
        <p:nvSpPr>
          <p:cNvPr id="33797" name="Oval 5"/>
          <p:cNvSpPr/>
          <p:nvPr/>
        </p:nvSpPr>
        <p:spPr>
          <a:xfrm>
            <a:off x="1979613" y="4365625"/>
            <a:ext cx="900112" cy="3762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b="0" dirty="0">
              <a:latin typeface="Arial" panose="020B0604020202020204" pitchFamily="34" charset="0"/>
            </a:endParaRPr>
          </a:p>
        </p:txBody>
      </p:sp>
      <p:pic>
        <p:nvPicPr>
          <p:cNvPr id="3379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1866900"/>
            <a:ext cx="4143375" cy="4535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Rectangle 2"/>
          <p:cNvSpPr>
            <a:spLocks noGrp="1"/>
          </p:cNvSpPr>
          <p:nvPr>
            <p:ph type="title"/>
          </p:nvPr>
        </p:nvSpPr>
        <p:spPr>
          <a:xfrm>
            <a:off x="0" y="-11112"/>
            <a:ext cx="9144000" cy="933450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三、资源推荐方式</a:t>
            </a:r>
            <a:endParaRPr lang="zh-CN" altLang="en-US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33800" name="Rectangle 3"/>
          <p:cNvSpPr txBox="1"/>
          <p:nvPr/>
        </p:nvSpPr>
        <p:spPr>
          <a:xfrm>
            <a:off x="130175" y="922338"/>
            <a:ext cx="5761038" cy="5762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342900" lvl="0" indent="-342900"/>
            <a:r>
              <a:rPr lang="zh-CN" altLang="en-US" sz="2800" dirty="0"/>
              <a:t>通过超星发现荐购图书</a:t>
            </a:r>
            <a:endParaRPr lang="zh-CN" altLang="en-US" sz="2800" dirty="0"/>
          </a:p>
        </p:txBody>
      </p:sp>
    </p:spTree>
  </p:cSld>
  <p:clrMapOvr>
    <a:masterClrMapping/>
  </p:clrMapOvr>
  <p:transition advTm="7800"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三、资源推荐方式</a:t>
            </a:r>
            <a:endParaRPr lang="zh-CN" altLang="en-US" sz="4000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34819" name="Rectangle 4"/>
          <p:cNvSpPr>
            <a:spLocks noGrp="1"/>
          </p:cNvSpPr>
          <p:nvPr>
            <p:ph type="body" idx="4294967295"/>
          </p:nvPr>
        </p:nvSpPr>
        <p:spPr>
          <a:xfrm>
            <a:off x="0" y="1017588"/>
            <a:ext cx="9001125" cy="647700"/>
          </a:xfrm>
          <a:ln/>
        </p:spPr>
        <p:txBody>
          <a:bodyPr vert="horz" wrap="square" lIns="91440" tIns="45720" rIns="91440" bIns="45720" anchor="t" anchorCtr="0"/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dirty="0"/>
              <a:t>在</a:t>
            </a:r>
            <a:r>
              <a:rPr lang="zh-CN" altLang="en-US" dirty="0">
                <a:solidFill>
                  <a:srgbClr val="FF0000"/>
                </a:solidFill>
              </a:rPr>
              <a:t>江南大学图书馆信息查询系统（</a:t>
            </a:r>
            <a:r>
              <a:rPr lang="en-US" altLang="zh-CN" dirty="0">
                <a:solidFill>
                  <a:srgbClr val="FF0000"/>
                </a:solidFill>
              </a:rPr>
              <a:t>OPAC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r>
              <a:rPr lang="zh-CN" altLang="en-US" dirty="0"/>
              <a:t>进行单本推荐</a:t>
            </a:r>
            <a:endParaRPr lang="en-US" altLang="zh-CN" dirty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69875" y="1665288"/>
            <a:ext cx="3509963" cy="391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342900" lvl="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zh-CN" sz="1800" dirty="0">
                <a:hlinkClick r:id="rId1"/>
              </a:rPr>
              <a:t>https</a:t>
            </a:r>
            <a:r>
              <a:rPr lang="en-US" altLang="zh-CN" sz="1800" dirty="0">
                <a:hlinkClick r:id="rId1"/>
              </a:rPr>
              <a:t>://opac.jiangnan.edu.cn/#/</a:t>
            </a:r>
            <a:r>
              <a:rPr lang="en-US" altLang="zh-CN" sz="1800" dirty="0">
                <a:hlinkClick r:id="rId1"/>
              </a:rPr>
              <a:t>personalExternal/6</a:t>
            </a:r>
            <a:endParaRPr lang="en-US" altLang="zh-CN" sz="1800" dirty="0"/>
          </a:p>
          <a:p>
            <a:pPr marL="342900" lvl="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可自行推荐，并注明推荐理由，以便采访人员根据采访原则确定购买意向</a:t>
            </a:r>
            <a:endParaRPr lang="en-US" altLang="zh-CN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zh-CN" dirty="0"/>
          </a:p>
          <a:p>
            <a:pPr marL="342900" lvl="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可根据“征订书目”进行新书推荐</a:t>
            </a:r>
            <a:endParaRPr lang="zh-CN" altLang="en-US" dirty="0"/>
          </a:p>
        </p:txBody>
      </p:sp>
      <p:pic>
        <p:nvPicPr>
          <p:cNvPr id="348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1435100"/>
            <a:ext cx="5170488" cy="4840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7800">
    <p:cover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0" y="-11112"/>
            <a:ext cx="9144000" cy="933450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三、资源推荐方式</a:t>
            </a:r>
            <a:endParaRPr lang="zh-CN" altLang="en-US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35843" name="Rectangle 4"/>
          <p:cNvSpPr txBox="1"/>
          <p:nvPr/>
        </p:nvSpPr>
        <p:spPr>
          <a:xfrm>
            <a:off x="0" y="1239838"/>
            <a:ext cx="8243888" cy="647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lvl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dirty="0"/>
              <a:t>在</a:t>
            </a:r>
            <a:r>
              <a:rPr lang="zh-CN" altLang="en-US" dirty="0">
                <a:solidFill>
                  <a:srgbClr val="FF0000"/>
                </a:solidFill>
              </a:rPr>
              <a:t>江南大学图书馆信息查询系统（</a:t>
            </a:r>
            <a:r>
              <a:rPr lang="en-US" altLang="zh-CN" dirty="0">
                <a:solidFill>
                  <a:srgbClr val="FF0000"/>
                </a:solidFill>
              </a:rPr>
              <a:t>OPAC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r>
              <a:rPr lang="zh-CN" altLang="en-US" dirty="0"/>
              <a:t>中从征订目录中勾选推荐的图书</a:t>
            </a:r>
            <a:endParaRPr lang="en-US" altLang="zh-CN" dirty="0"/>
          </a:p>
        </p:txBody>
      </p:sp>
      <p:sp>
        <p:nvSpPr>
          <p:cNvPr id="35844" name="Rectangle 5"/>
          <p:cNvSpPr/>
          <p:nvPr/>
        </p:nvSpPr>
        <p:spPr>
          <a:xfrm>
            <a:off x="269875" y="2708275"/>
            <a:ext cx="3509963" cy="28686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342900" lvl="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zh-CN" sz="1800" dirty="0">
                <a:hlinkClick r:id="rId1"/>
              </a:rPr>
              <a:t>https://opac.jiangnan.edu.cn/#/personalExternal/6</a:t>
            </a:r>
            <a:endParaRPr lang="en-US" altLang="zh-CN" sz="1800" dirty="0"/>
          </a:p>
          <a:p>
            <a:pPr marL="342900" lvl="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zh-CN" sz="1800" dirty="0"/>
          </a:p>
          <a:p>
            <a:pPr marL="342900" lvl="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zh-CN" altLang="en-US" dirty="0"/>
              <a:t>点击“书目推荐”，根据征订书目进行新书推荐。</a:t>
            </a:r>
            <a:endParaRPr lang="zh-CN" altLang="en-US" dirty="0"/>
          </a:p>
        </p:txBody>
      </p:sp>
      <p:pic>
        <p:nvPicPr>
          <p:cNvPr id="35845" name="图片 2"/>
          <p:cNvPicPr>
            <a:picLocks noChangeAspect="1"/>
          </p:cNvPicPr>
          <p:nvPr/>
        </p:nvPicPr>
        <p:blipFill>
          <a:blip r:embed="rId2"/>
          <a:srcRect b="20772"/>
          <a:stretch>
            <a:fillRect/>
          </a:stretch>
        </p:blipFill>
        <p:spPr>
          <a:xfrm>
            <a:off x="3937000" y="2205038"/>
            <a:ext cx="4735513" cy="384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7800">
    <p:cover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三、资源推荐方式</a:t>
            </a:r>
            <a:endParaRPr lang="zh-CN" altLang="en-US" sz="4000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36867" name="Rectangle 4"/>
          <p:cNvSpPr/>
          <p:nvPr/>
        </p:nvSpPr>
        <p:spPr>
          <a:xfrm>
            <a:off x="325438" y="1341438"/>
            <a:ext cx="8229600" cy="46799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342900" lvl="0" indent="-342900">
              <a:lnSpc>
                <a:spcPct val="80000"/>
              </a:lnSpc>
              <a:buFont typeface="Wingdings" panose="05000000000000000000" pitchFamily="2" charset="2"/>
              <a:buChar char="u"/>
            </a:pPr>
            <a:r>
              <a:rPr lang="zh-CN" altLang="en-US" sz="2800" dirty="0"/>
              <a:t>  推荐图书，为避免不同种图书的混淆，要尽可能将该书的基本信息写明，如：</a:t>
            </a:r>
            <a:endParaRPr lang="zh-CN" altLang="en-US" sz="2800" dirty="0"/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   图书书名</a:t>
            </a:r>
            <a:endParaRPr lang="zh-CN" altLang="en-US" sz="2800" dirty="0"/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   作者</a:t>
            </a:r>
            <a:endParaRPr lang="zh-CN" altLang="en-US" sz="2800" dirty="0"/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   </a:t>
            </a:r>
            <a:r>
              <a:rPr lang="zh-CN" altLang="en-US" sz="2800" dirty="0"/>
              <a:t>出版社</a:t>
            </a:r>
            <a:endParaRPr lang="zh-CN" altLang="en-US" sz="2800" dirty="0"/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   出版年</a:t>
            </a:r>
            <a:endParaRPr lang="zh-CN" altLang="en-US" sz="2800" dirty="0"/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   标准书号（</a:t>
            </a:r>
            <a:r>
              <a:rPr lang="en-US" altLang="zh-CN" sz="2800" dirty="0"/>
              <a:t>ISBN)</a:t>
            </a:r>
            <a:endParaRPr lang="en-US" altLang="zh-CN" sz="2800" dirty="0"/>
          </a:p>
          <a:p>
            <a:pPr marL="342900" lvl="0" indent="-342900" eaLnBrk="1" hangingPunct="1"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Arial" panose="020B0604020202020204" pitchFamily="34" charset="0"/>
              </a:rPr>
              <a:t>  暂仅推荐纸本图书；</a:t>
            </a:r>
            <a:endParaRPr lang="zh-CN" altLang="en-US" sz="280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Arial" panose="020B0604020202020204" pitchFamily="34" charset="0"/>
              </a:rPr>
              <a:t>  尽量推荐近年出版的图书（五年及以前出版的图书，很难从供应商处获取）。</a:t>
            </a:r>
            <a:endParaRPr lang="zh-CN" altLang="en-US" sz="2000" dirty="0"/>
          </a:p>
        </p:txBody>
      </p:sp>
    </p:spTree>
  </p:cSld>
  <p:clrMapOvr>
    <a:masterClrMapping/>
  </p:clrMapOvr>
  <p:transition advTm="7800">
    <p:cover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四、思考题</a:t>
            </a:r>
            <a:endParaRPr lang="zh-CN" altLang="en-US" sz="4000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37891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1341438"/>
            <a:ext cx="8229600" cy="4679950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sz="2800" dirty="0"/>
              <a:t>1</a:t>
            </a:r>
            <a:r>
              <a:rPr lang="zh-CN" altLang="en-US" sz="2800" dirty="0"/>
              <a:t>、中文电子图书有哪几个数据库？</a:t>
            </a:r>
            <a:endParaRPr lang="zh-CN" altLang="en-US" sz="2800" dirty="0"/>
          </a:p>
          <a:p>
            <a:pPr>
              <a:buNone/>
            </a:pPr>
            <a:r>
              <a:rPr lang="en-US" altLang="zh-CN" sz="2800" dirty="0"/>
              <a:t>2</a:t>
            </a:r>
            <a:r>
              <a:rPr lang="zh-CN" altLang="en-US" sz="2800" dirty="0"/>
              <a:t>、阅读中文电子图书需要下载浏览器吗？</a:t>
            </a:r>
            <a:endParaRPr lang="zh-CN" altLang="en-US" sz="2800" dirty="0"/>
          </a:p>
          <a:p>
            <a:pPr>
              <a:buNone/>
            </a:pPr>
            <a:r>
              <a:rPr lang="en-US" altLang="zh-CN" sz="2800" dirty="0"/>
              <a:t>3</a:t>
            </a:r>
            <a:r>
              <a:rPr lang="zh-CN" altLang="en-US" sz="2800" dirty="0"/>
              <a:t>、中文电子图书下载后可以随便拷贝吗？</a:t>
            </a:r>
            <a:endParaRPr lang="zh-CN" altLang="en-US" sz="2800" dirty="0"/>
          </a:p>
          <a:p>
            <a:pPr>
              <a:buNone/>
            </a:pPr>
            <a:r>
              <a:rPr lang="en-US" altLang="zh-CN" sz="2800" dirty="0"/>
              <a:t>4</a:t>
            </a:r>
            <a:r>
              <a:rPr lang="zh-CN" altLang="en-US" sz="2800" dirty="0"/>
              <a:t>、中文学位论文有哪几个数据库？</a:t>
            </a:r>
            <a:endParaRPr lang="zh-CN" altLang="en-US" sz="2800" dirty="0"/>
          </a:p>
          <a:p>
            <a:pPr>
              <a:buNone/>
            </a:pPr>
            <a:r>
              <a:rPr lang="en-US" altLang="zh-CN" sz="2800" dirty="0"/>
              <a:t>5</a:t>
            </a:r>
            <a:r>
              <a:rPr lang="zh-CN" altLang="en-US" sz="2800" dirty="0"/>
              <a:t>、中文电子期刊有哪几个数据库？</a:t>
            </a:r>
            <a:endParaRPr lang="zh-CN" altLang="en-US" sz="2800" dirty="0"/>
          </a:p>
          <a:p>
            <a:pPr>
              <a:buNone/>
            </a:pPr>
            <a:r>
              <a:rPr lang="en-US" altLang="zh-CN" sz="2800" dirty="0"/>
              <a:t>6</a:t>
            </a:r>
            <a:r>
              <a:rPr lang="zh-CN" altLang="en-US" sz="2800" dirty="0"/>
              <a:t>、外文学位论文有哪几个数据库？</a:t>
            </a:r>
            <a:endParaRPr lang="zh-CN" altLang="en-US" sz="2800" dirty="0"/>
          </a:p>
          <a:p>
            <a:pPr>
              <a:buNone/>
            </a:pPr>
            <a:r>
              <a:rPr lang="en-US" altLang="zh-CN" sz="2800" dirty="0"/>
              <a:t>7</a:t>
            </a:r>
            <a:r>
              <a:rPr lang="zh-CN" altLang="en-US" sz="2800" dirty="0"/>
              <a:t>、数据库下载可以无限制、批量或采用下载工具下载数据吗？</a:t>
            </a:r>
            <a:endParaRPr lang="en-US" altLang="zh-CN" sz="2800" dirty="0"/>
          </a:p>
          <a:p>
            <a:pPr>
              <a:buNone/>
            </a:pPr>
            <a:r>
              <a:rPr lang="en-US" altLang="zh-CN" sz="2800" dirty="0"/>
              <a:t>8</a:t>
            </a:r>
            <a:r>
              <a:rPr lang="zh-CN" altLang="en-US" sz="2800" dirty="0"/>
              <a:t>、向图书馆推荐中文纸质图书有哪几种方式？</a:t>
            </a:r>
            <a:endParaRPr lang="zh-CN" altLang="en-US" sz="2800" dirty="0"/>
          </a:p>
          <a:p>
            <a:pPr>
              <a:buNone/>
            </a:pPr>
            <a:endParaRPr lang="zh-CN" altLang="en-US" sz="2800" dirty="0"/>
          </a:p>
        </p:txBody>
      </p:sp>
    </p:spTree>
  </p:cSld>
  <p:clrMapOvr>
    <a:masterClrMapping/>
  </p:clrMapOvr>
  <p:transition advTm="7800"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7" descr="3_blu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440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rc 82"/>
          <p:cNvSpPr>
            <a:spLocks noChangeAspect="1"/>
          </p:cNvSpPr>
          <p:nvPr/>
        </p:nvSpPr>
        <p:spPr bwMode="auto">
          <a:xfrm>
            <a:off x="-1652587" y="12700"/>
            <a:ext cx="6256338" cy="6257925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21704 w 43199"/>
              <a:gd name="T1" fmla="*/ 0 h 43200"/>
              <a:gd name="T2" fmla="*/ 0 w 43199"/>
              <a:gd name="T3" fmla="*/ 21768 h 43200"/>
              <a:gd name="T4" fmla="*/ 21599 w 4319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43200" fill="none" extrusionOk="0">
                <a:moveTo>
                  <a:pt x="21703" y="0"/>
                </a:moveTo>
                <a:cubicBezTo>
                  <a:pt x="33592" y="58"/>
                  <a:pt x="43199" y="9711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5" y="43200"/>
                  <a:pt x="91" y="33631"/>
                  <a:pt x="-1" y="21768"/>
                </a:cubicBezTo>
              </a:path>
              <a:path w="43199" h="43200" stroke="0" extrusionOk="0">
                <a:moveTo>
                  <a:pt x="21703" y="0"/>
                </a:moveTo>
                <a:cubicBezTo>
                  <a:pt x="33592" y="58"/>
                  <a:pt x="43199" y="9711"/>
                  <a:pt x="43199" y="21600"/>
                </a:cubicBezTo>
                <a:cubicBezTo>
                  <a:pt x="43199" y="33529"/>
                  <a:pt x="33528" y="43200"/>
                  <a:pt x="21599" y="43200"/>
                </a:cubicBezTo>
                <a:cubicBezTo>
                  <a:pt x="9735" y="43200"/>
                  <a:pt x="91" y="33631"/>
                  <a:pt x="-1" y="21768"/>
                </a:cubicBezTo>
                <a:lnTo>
                  <a:pt x="21599" y="2160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19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2700000" scaled="1"/>
          </a:gradFill>
          <a:ln w="19050">
            <a:solidFill>
              <a:srgbClr val="FFFFFF">
                <a:alpha val="20000"/>
              </a:srgbClr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8916" name="Picture 91" descr="작은글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260350"/>
            <a:ext cx="2592387" cy="193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Rectangle 8"/>
          <p:cNvSpPr/>
          <p:nvPr/>
        </p:nvSpPr>
        <p:spPr>
          <a:xfrm>
            <a:off x="22225" y="3429000"/>
            <a:ext cx="9144000" cy="3457575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b="0" dirty="0">
              <a:latin typeface="Calibri" panose="020F0502020204030204" pitchFamily="34" charset="0"/>
            </a:endParaRPr>
          </a:p>
        </p:txBody>
      </p:sp>
      <p:sp>
        <p:nvSpPr>
          <p:cNvPr id="38918" name="Rectangle 85"/>
          <p:cNvSpPr/>
          <p:nvPr/>
        </p:nvSpPr>
        <p:spPr>
          <a:xfrm>
            <a:off x="0" y="2744788"/>
            <a:ext cx="9180513" cy="1368425"/>
          </a:xfrm>
          <a:prstGeom prst="rect">
            <a:avLst/>
          </a:prstGeom>
          <a:solidFill>
            <a:srgbClr val="000000">
              <a:alpha val="5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b="0" dirty="0">
              <a:latin typeface="Calibri" panose="020F0502020204030204" pitchFamily="34" charset="0"/>
            </a:endParaRPr>
          </a:p>
        </p:txBody>
      </p:sp>
      <p:pic>
        <p:nvPicPr>
          <p:cNvPr id="38919" name="Picture 13" descr="C:\Documents and Settings\Administrator\桌面\flash_bg41.jpg"/>
          <p:cNvPicPr>
            <a:picLocks noChangeAspect="1"/>
          </p:cNvPicPr>
          <p:nvPr/>
        </p:nvPicPr>
        <p:blipFill>
          <a:blip r:embed="rId3"/>
          <a:srcRect l="1259" r="1019"/>
          <a:stretch>
            <a:fillRect/>
          </a:stretch>
        </p:blipFill>
        <p:spPr>
          <a:xfrm>
            <a:off x="22225" y="3413125"/>
            <a:ext cx="9121775" cy="1952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0"/>
          <p:cNvGrpSpPr/>
          <p:nvPr/>
        </p:nvGrpSpPr>
        <p:grpSpPr>
          <a:xfrm>
            <a:off x="-828675" y="0"/>
            <a:ext cx="6256338" cy="6257925"/>
            <a:chOff x="-1652588" y="12701"/>
            <a:chExt cx="6256497" cy="6257925"/>
          </a:xfrm>
        </p:grpSpPr>
        <p:sp>
          <p:nvSpPr>
            <p:cNvPr id="4" name="Arc 82"/>
            <p:cNvSpPr>
              <a:spLocks noChangeAspect="1"/>
            </p:cNvSpPr>
            <p:nvPr/>
          </p:nvSpPr>
          <p:spPr bwMode="auto">
            <a:xfrm>
              <a:off x="-1652588" y="12701"/>
              <a:ext cx="6256497" cy="6257925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21704 w 43199"/>
                <a:gd name="T1" fmla="*/ 0 h 43200"/>
                <a:gd name="T2" fmla="*/ 0 w 43199"/>
                <a:gd name="T3" fmla="*/ 21768 h 43200"/>
                <a:gd name="T4" fmla="*/ 21599 w 4319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43200" fill="none" extrusionOk="0">
                  <a:moveTo>
                    <a:pt x="21703" y="0"/>
                  </a:moveTo>
                  <a:cubicBezTo>
                    <a:pt x="33592" y="58"/>
                    <a:pt x="43199" y="9711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5" y="43200"/>
                    <a:pt x="91" y="33631"/>
                    <a:pt x="-1" y="21768"/>
                  </a:cubicBezTo>
                </a:path>
                <a:path w="43199" h="43200" stroke="0" extrusionOk="0">
                  <a:moveTo>
                    <a:pt x="21703" y="0"/>
                  </a:moveTo>
                  <a:cubicBezTo>
                    <a:pt x="33592" y="58"/>
                    <a:pt x="43199" y="9711"/>
                    <a:pt x="43199" y="21600"/>
                  </a:cubicBezTo>
                  <a:cubicBezTo>
                    <a:pt x="43199" y="33529"/>
                    <a:pt x="33528" y="43200"/>
                    <a:pt x="21599" y="43200"/>
                  </a:cubicBezTo>
                  <a:cubicBezTo>
                    <a:pt x="9735" y="43200"/>
                    <a:pt x="91" y="33631"/>
                    <a:pt x="-1" y="21768"/>
                  </a:cubicBezTo>
                  <a:lnTo>
                    <a:pt x="21599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50000">
                  <a:schemeClr val="bg1">
                    <a:alpha val="19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2700000" scaled="1"/>
            </a:gradFill>
            <a:ln w="19050">
              <a:solidFill>
                <a:srgbClr val="FFFFFF">
                  <a:alpha val="2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23" name="Oval 89" descr="volume (15)"/>
            <p:cNvSpPr>
              <a:spLocks noChangeAspect="1"/>
            </p:cNvSpPr>
            <p:nvPr/>
          </p:nvSpPr>
          <p:spPr>
            <a:xfrm>
              <a:off x="591778" y="2257781"/>
              <a:ext cx="1767764" cy="1767764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1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2pPr>
              <a:lvl3pPr marL="9144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3pPr>
              <a:lvl4pPr marL="1371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 b="1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4pPr>
              <a:lvl5pPr marL="1828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 b="1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b="0" dirty="0">
                <a:latin typeface="Calibri" panose="020F0502020204030204" pitchFamily="34" charset="0"/>
              </a:endParaRPr>
            </a:p>
          </p:txBody>
        </p:sp>
        <p:sp>
          <p:nvSpPr>
            <p:cNvPr id="38924" name="AutoShape 90"/>
            <p:cNvSpPr>
              <a:spLocks noChangeAspect="1"/>
            </p:cNvSpPr>
            <p:nvPr/>
          </p:nvSpPr>
          <p:spPr>
            <a:xfrm>
              <a:off x="-497444" y="1168559"/>
              <a:ext cx="3946208" cy="3946208"/>
            </a:xfrm>
            <a:custGeom>
              <a:avLst/>
              <a:gdLst>
                <a:gd name="txL" fmla="*/ 3163 w 21600"/>
                <a:gd name="txT" fmla="*/ 3163 h 21600"/>
                <a:gd name="txR" fmla="*/ 18437 w 21600"/>
                <a:gd name="txB" fmla="*/ 18437 h 21600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" y="10800"/>
                  </a:moveTo>
                  <a:cubicBezTo>
                    <a:pt x="539" y="16467"/>
                    <a:pt x="5133" y="21061"/>
                    <a:pt x="10800" y="21061"/>
                  </a:cubicBezTo>
                  <a:cubicBezTo>
                    <a:pt x="16467" y="21061"/>
                    <a:pt x="21061" y="16467"/>
                    <a:pt x="21061" y="10800"/>
                  </a:cubicBezTo>
                  <a:cubicBezTo>
                    <a:pt x="21061" y="5133"/>
                    <a:pt x="16467" y="539"/>
                    <a:pt x="10800" y="539"/>
                  </a:cubicBezTo>
                  <a:cubicBezTo>
                    <a:pt x="5133" y="539"/>
                    <a:pt x="539" y="5133"/>
                    <a:pt x="539" y="10800"/>
                  </a:cubicBez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8925" name="AutoShape 93"/>
            <p:cNvSpPr>
              <a:spLocks noChangeAspect="1"/>
            </p:cNvSpPr>
            <p:nvPr/>
          </p:nvSpPr>
          <p:spPr>
            <a:xfrm>
              <a:off x="-50245" y="1615758"/>
              <a:ext cx="3051810" cy="3051810"/>
            </a:xfrm>
            <a:custGeom>
              <a:avLst/>
              <a:gdLst>
                <a:gd name="txL" fmla="*/ 3163 w 21600"/>
                <a:gd name="txT" fmla="*/ 3163 h 21600"/>
                <a:gd name="txR" fmla="*/ 18437 w 21600"/>
                <a:gd name="txB" fmla="*/ 18437 h 21600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730" y="10800"/>
                  </a:moveTo>
                  <a:cubicBezTo>
                    <a:pt x="2730" y="15257"/>
                    <a:pt x="6343" y="18870"/>
                    <a:pt x="10800" y="18870"/>
                  </a:cubicBezTo>
                  <a:cubicBezTo>
                    <a:pt x="15257" y="18870"/>
                    <a:pt x="18870" y="15257"/>
                    <a:pt x="18870" y="10800"/>
                  </a:cubicBezTo>
                  <a:cubicBezTo>
                    <a:pt x="18870" y="6343"/>
                    <a:pt x="15257" y="2730"/>
                    <a:pt x="10800" y="2730"/>
                  </a:cubicBezTo>
                  <a:cubicBezTo>
                    <a:pt x="6343" y="2730"/>
                    <a:pt x="2730" y="6343"/>
                    <a:pt x="2730" y="108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4" name="标题 1"/>
          <p:cNvSpPr txBox="1"/>
          <p:nvPr/>
        </p:nvSpPr>
        <p:spPr>
          <a:xfrm>
            <a:off x="1636713" y="5354638"/>
            <a:ext cx="5870575" cy="1425575"/>
          </a:xfrm>
          <a:prstGeom prst="rect">
            <a:avLst/>
          </a:prstGeom>
        </p:spPr>
        <p:txBody>
          <a:bodyPr/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panose="02010600030101010101" pitchFamily="2" charset="-122"/>
                <a:cs typeface="+mj-cs"/>
              </a:rPr>
              <a:t>Thanks!</a:t>
            </a:r>
            <a:endParaRPr kumimoji="0" lang="zh-CN" altLang="en-US" sz="60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  <p:transition advTm="78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  一、馆藏资源概况</a:t>
            </a:r>
            <a:endParaRPr lang="zh-CN" altLang="en-US" sz="4000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en-US" sz="3200" dirty="0"/>
              <a:t>        资源分类</a:t>
            </a:r>
            <a:endParaRPr lang="zh-CN" altLang="en-US" sz="3200" dirty="0"/>
          </a:p>
          <a:p>
            <a:pPr>
              <a:buNone/>
            </a:pPr>
            <a:endParaRPr lang="zh-CN" altLang="en-US" sz="1100" dirty="0"/>
          </a:p>
          <a:p>
            <a:pPr>
              <a:buNone/>
            </a:pPr>
            <a:r>
              <a:rPr lang="zh-CN" altLang="en-US" dirty="0"/>
              <a:t>          </a:t>
            </a:r>
            <a:r>
              <a:rPr lang="zh-CN" altLang="en-US" sz="2800" dirty="0"/>
              <a:t>中文纸本图书</a:t>
            </a:r>
            <a:endParaRPr lang="zh-CN" altLang="en-US" sz="2800" dirty="0"/>
          </a:p>
          <a:p>
            <a:pPr>
              <a:buNone/>
            </a:pPr>
            <a:r>
              <a:rPr lang="zh-CN" altLang="en-US" sz="2800" dirty="0"/>
              <a:t>         外文纸本图书</a:t>
            </a:r>
            <a:endParaRPr lang="zh-CN" altLang="en-US" sz="2800" dirty="0"/>
          </a:p>
          <a:p>
            <a:pPr>
              <a:buNone/>
            </a:pPr>
            <a:r>
              <a:rPr lang="zh-CN" altLang="en-US" sz="2800" dirty="0"/>
              <a:t>         中文纸本期刊和报纸</a:t>
            </a:r>
            <a:endParaRPr lang="zh-CN" altLang="en-US" sz="2800" dirty="0"/>
          </a:p>
          <a:p>
            <a:pPr>
              <a:buNone/>
            </a:pPr>
            <a:r>
              <a:rPr lang="zh-CN" altLang="en-US" sz="2800" dirty="0"/>
              <a:t>         外文纸本期刊</a:t>
            </a:r>
            <a:endParaRPr lang="zh-CN" altLang="en-US" sz="2800" dirty="0"/>
          </a:p>
          <a:p>
            <a:pPr>
              <a:buNone/>
            </a:pPr>
            <a:r>
              <a:rPr lang="zh-CN" altLang="en-US" sz="2800" dirty="0"/>
              <a:t>         中文电子图书</a:t>
            </a:r>
            <a:endParaRPr lang="zh-CN" altLang="en-US" sz="2800" dirty="0"/>
          </a:p>
          <a:p>
            <a:pPr>
              <a:buNone/>
            </a:pPr>
            <a:r>
              <a:rPr lang="zh-CN" altLang="en-US" sz="2800" dirty="0"/>
              <a:t>         外文电子图书</a:t>
            </a:r>
            <a:endParaRPr lang="zh-CN" altLang="en-US" sz="2800" dirty="0"/>
          </a:p>
          <a:p>
            <a:pPr>
              <a:buNone/>
            </a:pPr>
            <a:r>
              <a:rPr lang="zh-CN" altLang="en-US" sz="2800" dirty="0"/>
              <a:t>         中文数据库</a:t>
            </a:r>
            <a:endParaRPr lang="zh-CN" altLang="en-US" sz="2800" dirty="0"/>
          </a:p>
          <a:p>
            <a:pPr>
              <a:buNone/>
            </a:pPr>
            <a:r>
              <a:rPr lang="zh-CN" altLang="en-US" sz="2800" dirty="0"/>
              <a:t>         外文数据库</a:t>
            </a:r>
            <a:endParaRPr lang="zh-CN" altLang="en-US" sz="2800" dirty="0"/>
          </a:p>
        </p:txBody>
      </p:sp>
      <p:grpSp>
        <p:nvGrpSpPr>
          <p:cNvPr id="12292" name="Group 111"/>
          <p:cNvGrpSpPr/>
          <p:nvPr/>
        </p:nvGrpSpPr>
        <p:grpSpPr>
          <a:xfrm>
            <a:off x="1231900" y="2003425"/>
            <a:ext cx="393700" cy="215900"/>
            <a:chOff x="4678361" y="1274769"/>
            <a:chExt cx="4795838" cy="4159135"/>
          </a:xfrm>
        </p:grpSpPr>
        <p:pic>
          <p:nvPicPr>
            <p:cNvPr id="12363" name="Picture 115" descr="pin3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99000" y="1295399"/>
              <a:ext cx="4775199" cy="413850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364" name="Gruppe 69"/>
            <p:cNvGrpSpPr/>
            <p:nvPr/>
          </p:nvGrpSpPr>
          <p:grpSpPr>
            <a:xfrm>
              <a:off x="4678361" y="1274769"/>
              <a:ext cx="4135439" cy="4115049"/>
              <a:chOff x="6985496" y="4742888"/>
              <a:chExt cx="1340936" cy="1335810"/>
            </a:xfrm>
          </p:grpSpPr>
          <p:sp>
            <p:nvSpPr>
              <p:cNvPr id="2" name="Ellipse 101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2368" name="Måne 64"/>
              <p:cNvGrpSpPr/>
              <p:nvPr/>
            </p:nvGrpSpPr>
            <p:grpSpPr>
              <a:xfrm>
                <a:off x="7000930" y="5345213"/>
                <a:ext cx="1304880" cy="750093"/>
                <a:chOff x="2298192" y="4730496"/>
                <a:chExt cx="359664" cy="207264"/>
              </a:xfrm>
            </p:grpSpPr>
            <p:pic>
              <p:nvPicPr>
                <p:cNvPr id="12370" name="Måne 64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98192" y="4730496"/>
                  <a:ext cx="359664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71" name="Text Box 12"/>
                <p:cNvSpPr txBox="1"/>
                <p:nvPr/>
              </p:nvSpPr>
              <p:spPr>
                <a:xfrm rot="-5047903">
                  <a:off x="2449630" y="4850148"/>
                  <a:ext cx="23915" cy="1146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eaVert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endParaRPr lang="zh-CN" altLang="en-US" sz="18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369" name="Ellipse 103"/>
              <p:cNvSpPr/>
              <p:nvPr/>
            </p:nvSpPr>
            <p:spPr>
              <a:xfrm>
                <a:off x="7169801" y="4788850"/>
                <a:ext cx="984879" cy="718148"/>
              </a:xfrm>
              <a:prstGeom prst="ellipse">
                <a:avLst/>
              </a:prstGeom>
              <a:gradFill rotWithShape="1">
                <a:gsLst>
                  <a:gs pos="0">
                    <a:srgbClr val="8EB4E3">
                      <a:alpha val="0"/>
                    </a:srgbClr>
                  </a:gs>
                  <a:gs pos="100000">
                    <a:srgbClr val="FFFFFF">
                      <a:alpha val="76999"/>
                    </a:srgbClr>
                  </a:gs>
                </a:gsLst>
                <a:lin ang="16200000"/>
                <a:tileRect/>
              </a:gradFill>
              <a:ln w="9525">
                <a:noFill/>
              </a:ln>
            </p:spPr>
            <p:txBody>
              <a:bodyPr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b="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2293" name="Group 111"/>
          <p:cNvGrpSpPr/>
          <p:nvPr/>
        </p:nvGrpSpPr>
        <p:grpSpPr>
          <a:xfrm>
            <a:off x="1230313" y="2514600"/>
            <a:ext cx="393700" cy="215900"/>
            <a:chOff x="4678361" y="1274769"/>
            <a:chExt cx="4795838" cy="4159135"/>
          </a:xfrm>
        </p:grpSpPr>
        <p:pic>
          <p:nvPicPr>
            <p:cNvPr id="12354" name="Picture 115" descr="pin3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99000" y="1295399"/>
              <a:ext cx="4775199" cy="413850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355" name="Gruppe 69"/>
            <p:cNvGrpSpPr/>
            <p:nvPr/>
          </p:nvGrpSpPr>
          <p:grpSpPr>
            <a:xfrm>
              <a:off x="4678361" y="1274769"/>
              <a:ext cx="4135439" cy="4115049"/>
              <a:chOff x="6985496" y="4742888"/>
              <a:chExt cx="1340936" cy="1335810"/>
            </a:xfrm>
          </p:grpSpPr>
          <p:sp>
            <p:nvSpPr>
              <p:cNvPr id="4" name="Ellipse 101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2359" name="Måne 64"/>
              <p:cNvGrpSpPr/>
              <p:nvPr/>
            </p:nvGrpSpPr>
            <p:grpSpPr>
              <a:xfrm>
                <a:off x="7000930" y="5345213"/>
                <a:ext cx="1304880" cy="750093"/>
                <a:chOff x="2298192" y="4730496"/>
                <a:chExt cx="359664" cy="207264"/>
              </a:xfrm>
            </p:grpSpPr>
            <p:pic>
              <p:nvPicPr>
                <p:cNvPr id="12361" name="Måne 64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98192" y="4730496"/>
                  <a:ext cx="359664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62" name="Text Box 22"/>
                <p:cNvSpPr txBox="1"/>
                <p:nvPr/>
              </p:nvSpPr>
              <p:spPr>
                <a:xfrm rot="-5047903">
                  <a:off x="2449630" y="4850148"/>
                  <a:ext cx="23915" cy="1146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eaVert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endParaRPr lang="zh-CN" altLang="en-US" sz="18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360" name="Ellipse 103"/>
              <p:cNvSpPr/>
              <p:nvPr/>
            </p:nvSpPr>
            <p:spPr>
              <a:xfrm>
                <a:off x="7169801" y="4788850"/>
                <a:ext cx="984879" cy="718148"/>
              </a:xfrm>
              <a:prstGeom prst="ellipse">
                <a:avLst/>
              </a:prstGeom>
              <a:gradFill rotWithShape="1">
                <a:gsLst>
                  <a:gs pos="0">
                    <a:srgbClr val="8EB4E3">
                      <a:alpha val="0"/>
                    </a:srgbClr>
                  </a:gs>
                  <a:gs pos="100000">
                    <a:srgbClr val="FFFFFF">
                      <a:alpha val="76999"/>
                    </a:srgbClr>
                  </a:gs>
                </a:gsLst>
                <a:lin ang="16200000"/>
                <a:tileRect/>
              </a:gradFill>
              <a:ln w="9525">
                <a:noFill/>
              </a:ln>
            </p:spPr>
            <p:txBody>
              <a:bodyPr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b="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2294" name="Group 111"/>
          <p:cNvGrpSpPr/>
          <p:nvPr/>
        </p:nvGrpSpPr>
        <p:grpSpPr>
          <a:xfrm>
            <a:off x="1228725" y="3054350"/>
            <a:ext cx="393700" cy="215900"/>
            <a:chOff x="4678361" y="1274769"/>
            <a:chExt cx="4795838" cy="4159135"/>
          </a:xfrm>
        </p:grpSpPr>
        <p:pic>
          <p:nvPicPr>
            <p:cNvPr id="12345" name="Picture 115" descr="pin3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99000" y="1295399"/>
              <a:ext cx="4775199" cy="413850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346" name="Gruppe 69"/>
            <p:cNvGrpSpPr/>
            <p:nvPr/>
          </p:nvGrpSpPr>
          <p:grpSpPr>
            <a:xfrm>
              <a:off x="4678361" y="1274769"/>
              <a:ext cx="4135439" cy="4115049"/>
              <a:chOff x="6985496" y="4742888"/>
              <a:chExt cx="1340936" cy="1335810"/>
            </a:xfrm>
          </p:grpSpPr>
          <p:sp>
            <p:nvSpPr>
              <p:cNvPr id="6" name="Ellipse 101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2350" name="Måne 64"/>
              <p:cNvGrpSpPr/>
              <p:nvPr/>
            </p:nvGrpSpPr>
            <p:grpSpPr>
              <a:xfrm>
                <a:off x="7000930" y="5345213"/>
                <a:ext cx="1304880" cy="750093"/>
                <a:chOff x="2298192" y="4730496"/>
                <a:chExt cx="359664" cy="207264"/>
              </a:xfrm>
            </p:grpSpPr>
            <p:pic>
              <p:nvPicPr>
                <p:cNvPr id="12352" name="Måne 64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98192" y="4730496"/>
                  <a:ext cx="359664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53" name="Text Box 32"/>
                <p:cNvSpPr txBox="1"/>
                <p:nvPr/>
              </p:nvSpPr>
              <p:spPr>
                <a:xfrm rot="-5047903">
                  <a:off x="2449630" y="4850148"/>
                  <a:ext cx="23915" cy="1146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eaVert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endParaRPr lang="zh-CN" altLang="en-US" sz="18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351" name="Ellipse 103"/>
              <p:cNvSpPr/>
              <p:nvPr/>
            </p:nvSpPr>
            <p:spPr>
              <a:xfrm>
                <a:off x="7169801" y="4788850"/>
                <a:ext cx="984879" cy="718148"/>
              </a:xfrm>
              <a:prstGeom prst="ellipse">
                <a:avLst/>
              </a:prstGeom>
              <a:gradFill rotWithShape="1">
                <a:gsLst>
                  <a:gs pos="0">
                    <a:srgbClr val="8EB4E3">
                      <a:alpha val="0"/>
                    </a:srgbClr>
                  </a:gs>
                  <a:gs pos="100000">
                    <a:srgbClr val="FFFFFF">
                      <a:alpha val="76999"/>
                    </a:srgbClr>
                  </a:gs>
                </a:gsLst>
                <a:lin ang="16200000"/>
                <a:tileRect/>
              </a:gradFill>
              <a:ln w="9525">
                <a:noFill/>
              </a:ln>
            </p:spPr>
            <p:txBody>
              <a:bodyPr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b="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2295" name="Group 111"/>
          <p:cNvGrpSpPr/>
          <p:nvPr/>
        </p:nvGrpSpPr>
        <p:grpSpPr>
          <a:xfrm>
            <a:off x="1238250" y="3562350"/>
            <a:ext cx="393700" cy="215900"/>
            <a:chOff x="4678361" y="1274769"/>
            <a:chExt cx="4795838" cy="4159135"/>
          </a:xfrm>
        </p:grpSpPr>
        <p:pic>
          <p:nvPicPr>
            <p:cNvPr id="12336" name="Picture 115" descr="pin3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99000" y="1295399"/>
              <a:ext cx="4775199" cy="413850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337" name="Gruppe 69"/>
            <p:cNvGrpSpPr/>
            <p:nvPr/>
          </p:nvGrpSpPr>
          <p:grpSpPr>
            <a:xfrm>
              <a:off x="4678361" y="1274769"/>
              <a:ext cx="4135439" cy="4115049"/>
              <a:chOff x="6985496" y="4742888"/>
              <a:chExt cx="1340936" cy="1335810"/>
            </a:xfrm>
          </p:grpSpPr>
          <p:sp>
            <p:nvSpPr>
              <p:cNvPr id="8" name="Ellipse 101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2341" name="Måne 64"/>
              <p:cNvGrpSpPr/>
              <p:nvPr/>
            </p:nvGrpSpPr>
            <p:grpSpPr>
              <a:xfrm>
                <a:off x="7000930" y="5345213"/>
                <a:ext cx="1304880" cy="750093"/>
                <a:chOff x="2298192" y="4730496"/>
                <a:chExt cx="359664" cy="207264"/>
              </a:xfrm>
            </p:grpSpPr>
            <p:pic>
              <p:nvPicPr>
                <p:cNvPr id="12343" name="Måne 64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98192" y="4730496"/>
                  <a:ext cx="359664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44" name="Text Box 42"/>
                <p:cNvSpPr txBox="1"/>
                <p:nvPr/>
              </p:nvSpPr>
              <p:spPr>
                <a:xfrm rot="-5047903">
                  <a:off x="2449630" y="4850148"/>
                  <a:ext cx="23915" cy="1146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eaVert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endParaRPr lang="zh-CN" altLang="en-US" sz="18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342" name="Ellipse 103"/>
              <p:cNvSpPr/>
              <p:nvPr/>
            </p:nvSpPr>
            <p:spPr>
              <a:xfrm>
                <a:off x="7169801" y="4788850"/>
                <a:ext cx="984879" cy="718148"/>
              </a:xfrm>
              <a:prstGeom prst="ellipse">
                <a:avLst/>
              </a:prstGeom>
              <a:gradFill rotWithShape="1">
                <a:gsLst>
                  <a:gs pos="0">
                    <a:srgbClr val="8EB4E3">
                      <a:alpha val="0"/>
                    </a:srgbClr>
                  </a:gs>
                  <a:gs pos="100000">
                    <a:srgbClr val="FFFFFF">
                      <a:alpha val="76999"/>
                    </a:srgbClr>
                  </a:gs>
                </a:gsLst>
                <a:lin ang="16200000"/>
                <a:tileRect/>
              </a:gradFill>
              <a:ln w="9525">
                <a:noFill/>
              </a:ln>
            </p:spPr>
            <p:txBody>
              <a:bodyPr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b="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2296" name="Group 111"/>
          <p:cNvGrpSpPr/>
          <p:nvPr/>
        </p:nvGrpSpPr>
        <p:grpSpPr>
          <a:xfrm>
            <a:off x="1239838" y="4084638"/>
            <a:ext cx="393700" cy="215900"/>
            <a:chOff x="4678361" y="1274769"/>
            <a:chExt cx="4795838" cy="4159135"/>
          </a:xfrm>
        </p:grpSpPr>
        <p:pic>
          <p:nvPicPr>
            <p:cNvPr id="12327" name="Picture 115" descr="pin3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99000" y="1295399"/>
              <a:ext cx="4775199" cy="413850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328" name="Gruppe 69"/>
            <p:cNvGrpSpPr/>
            <p:nvPr/>
          </p:nvGrpSpPr>
          <p:grpSpPr>
            <a:xfrm>
              <a:off x="4678361" y="1274769"/>
              <a:ext cx="4135439" cy="4115049"/>
              <a:chOff x="6985496" y="4742888"/>
              <a:chExt cx="1340936" cy="1335810"/>
            </a:xfrm>
          </p:grpSpPr>
          <p:sp>
            <p:nvSpPr>
              <p:cNvPr id="10" name="Ellipse 101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2332" name="Måne 64"/>
              <p:cNvGrpSpPr/>
              <p:nvPr/>
            </p:nvGrpSpPr>
            <p:grpSpPr>
              <a:xfrm>
                <a:off x="7000930" y="5345213"/>
                <a:ext cx="1304880" cy="750093"/>
                <a:chOff x="2298192" y="4730496"/>
                <a:chExt cx="359664" cy="207264"/>
              </a:xfrm>
            </p:grpSpPr>
            <p:pic>
              <p:nvPicPr>
                <p:cNvPr id="12334" name="Måne 64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98192" y="4730496"/>
                  <a:ext cx="359664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35" name="Text Box 52"/>
                <p:cNvSpPr txBox="1"/>
                <p:nvPr/>
              </p:nvSpPr>
              <p:spPr>
                <a:xfrm rot="-5047903">
                  <a:off x="2449630" y="4850148"/>
                  <a:ext cx="23915" cy="1146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eaVert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endParaRPr lang="zh-CN" altLang="en-US" sz="18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333" name="Ellipse 103"/>
              <p:cNvSpPr/>
              <p:nvPr/>
            </p:nvSpPr>
            <p:spPr>
              <a:xfrm>
                <a:off x="7169801" y="4788850"/>
                <a:ext cx="984879" cy="718148"/>
              </a:xfrm>
              <a:prstGeom prst="ellipse">
                <a:avLst/>
              </a:prstGeom>
              <a:gradFill rotWithShape="1">
                <a:gsLst>
                  <a:gs pos="0">
                    <a:srgbClr val="8EB4E3">
                      <a:alpha val="0"/>
                    </a:srgbClr>
                  </a:gs>
                  <a:gs pos="100000">
                    <a:srgbClr val="FFFFFF">
                      <a:alpha val="76999"/>
                    </a:srgbClr>
                  </a:gs>
                </a:gsLst>
                <a:lin ang="16200000"/>
                <a:tileRect/>
              </a:gradFill>
              <a:ln w="9525">
                <a:noFill/>
              </a:ln>
            </p:spPr>
            <p:txBody>
              <a:bodyPr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b="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2297" name="Group 111"/>
          <p:cNvGrpSpPr/>
          <p:nvPr/>
        </p:nvGrpSpPr>
        <p:grpSpPr>
          <a:xfrm>
            <a:off x="1238250" y="4630738"/>
            <a:ext cx="393700" cy="215900"/>
            <a:chOff x="4678361" y="1274769"/>
            <a:chExt cx="4795838" cy="4159135"/>
          </a:xfrm>
        </p:grpSpPr>
        <p:pic>
          <p:nvPicPr>
            <p:cNvPr id="12318" name="Picture 115" descr="pin3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99000" y="1295399"/>
              <a:ext cx="4775199" cy="413850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319" name="Gruppe 69"/>
            <p:cNvGrpSpPr/>
            <p:nvPr/>
          </p:nvGrpSpPr>
          <p:grpSpPr>
            <a:xfrm>
              <a:off x="4678361" y="1274769"/>
              <a:ext cx="4135439" cy="4115049"/>
              <a:chOff x="6985496" y="4742888"/>
              <a:chExt cx="1340936" cy="1335810"/>
            </a:xfrm>
          </p:grpSpPr>
          <p:sp>
            <p:nvSpPr>
              <p:cNvPr id="12" name="Ellipse 101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2323" name="Måne 64"/>
              <p:cNvGrpSpPr/>
              <p:nvPr/>
            </p:nvGrpSpPr>
            <p:grpSpPr>
              <a:xfrm>
                <a:off x="7000930" y="5345213"/>
                <a:ext cx="1304880" cy="750093"/>
                <a:chOff x="2298192" y="4730496"/>
                <a:chExt cx="359664" cy="207264"/>
              </a:xfrm>
            </p:grpSpPr>
            <p:pic>
              <p:nvPicPr>
                <p:cNvPr id="12325" name="Måne 64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98192" y="4730496"/>
                  <a:ext cx="359664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26" name="Text Box 62"/>
                <p:cNvSpPr txBox="1"/>
                <p:nvPr/>
              </p:nvSpPr>
              <p:spPr>
                <a:xfrm rot="-5047903">
                  <a:off x="2449630" y="4850148"/>
                  <a:ext cx="23915" cy="1146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eaVert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endParaRPr lang="zh-CN" altLang="en-US" sz="18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324" name="Ellipse 103"/>
              <p:cNvSpPr/>
              <p:nvPr/>
            </p:nvSpPr>
            <p:spPr>
              <a:xfrm>
                <a:off x="7169801" y="4788850"/>
                <a:ext cx="984879" cy="718148"/>
              </a:xfrm>
              <a:prstGeom prst="ellipse">
                <a:avLst/>
              </a:prstGeom>
              <a:gradFill rotWithShape="1">
                <a:gsLst>
                  <a:gs pos="0">
                    <a:srgbClr val="8EB4E3">
                      <a:alpha val="0"/>
                    </a:srgbClr>
                  </a:gs>
                  <a:gs pos="100000">
                    <a:srgbClr val="FFFFFF">
                      <a:alpha val="76999"/>
                    </a:srgbClr>
                  </a:gs>
                </a:gsLst>
                <a:lin ang="16200000"/>
                <a:tileRect/>
              </a:gradFill>
              <a:ln w="9525">
                <a:noFill/>
              </a:ln>
            </p:spPr>
            <p:txBody>
              <a:bodyPr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b="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2298" name="Group 111"/>
          <p:cNvGrpSpPr/>
          <p:nvPr/>
        </p:nvGrpSpPr>
        <p:grpSpPr>
          <a:xfrm>
            <a:off x="1239838" y="5157788"/>
            <a:ext cx="393700" cy="215900"/>
            <a:chOff x="4678361" y="1274769"/>
            <a:chExt cx="4795838" cy="4159135"/>
          </a:xfrm>
        </p:grpSpPr>
        <p:pic>
          <p:nvPicPr>
            <p:cNvPr id="12309" name="Picture 115" descr="pin3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99000" y="1295399"/>
              <a:ext cx="4775199" cy="413850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310" name="Gruppe 69"/>
            <p:cNvGrpSpPr/>
            <p:nvPr/>
          </p:nvGrpSpPr>
          <p:grpSpPr>
            <a:xfrm>
              <a:off x="4678361" y="1274769"/>
              <a:ext cx="4135439" cy="4115049"/>
              <a:chOff x="6985496" y="4742888"/>
              <a:chExt cx="1340936" cy="1335810"/>
            </a:xfrm>
          </p:grpSpPr>
          <p:sp>
            <p:nvSpPr>
              <p:cNvPr id="14" name="Ellipse 101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2314" name="Måne 64"/>
              <p:cNvGrpSpPr/>
              <p:nvPr/>
            </p:nvGrpSpPr>
            <p:grpSpPr>
              <a:xfrm>
                <a:off x="7000930" y="5345213"/>
                <a:ext cx="1304880" cy="750093"/>
                <a:chOff x="2298192" y="4730496"/>
                <a:chExt cx="359664" cy="207264"/>
              </a:xfrm>
            </p:grpSpPr>
            <p:pic>
              <p:nvPicPr>
                <p:cNvPr id="12316" name="Måne 64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98192" y="4730496"/>
                  <a:ext cx="359664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17" name="Text Box 72"/>
                <p:cNvSpPr txBox="1"/>
                <p:nvPr/>
              </p:nvSpPr>
              <p:spPr>
                <a:xfrm rot="-5047903">
                  <a:off x="2449630" y="4850148"/>
                  <a:ext cx="23915" cy="1146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eaVert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endParaRPr lang="zh-CN" altLang="en-US" sz="18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315" name="Ellipse 103"/>
              <p:cNvSpPr/>
              <p:nvPr/>
            </p:nvSpPr>
            <p:spPr>
              <a:xfrm>
                <a:off x="7169801" y="4788850"/>
                <a:ext cx="984879" cy="718148"/>
              </a:xfrm>
              <a:prstGeom prst="ellipse">
                <a:avLst/>
              </a:prstGeom>
              <a:gradFill rotWithShape="1">
                <a:gsLst>
                  <a:gs pos="0">
                    <a:srgbClr val="8EB4E3">
                      <a:alpha val="0"/>
                    </a:srgbClr>
                  </a:gs>
                  <a:gs pos="100000">
                    <a:srgbClr val="FFFFFF">
                      <a:alpha val="76999"/>
                    </a:srgbClr>
                  </a:gs>
                </a:gsLst>
                <a:lin ang="16200000"/>
                <a:tileRect/>
              </a:gradFill>
              <a:ln w="9525">
                <a:noFill/>
              </a:ln>
            </p:spPr>
            <p:txBody>
              <a:bodyPr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b="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2299" name="Group 111"/>
          <p:cNvGrpSpPr/>
          <p:nvPr/>
        </p:nvGrpSpPr>
        <p:grpSpPr>
          <a:xfrm>
            <a:off x="1241425" y="5661025"/>
            <a:ext cx="393700" cy="215900"/>
            <a:chOff x="4678361" y="1274769"/>
            <a:chExt cx="4795838" cy="4159135"/>
          </a:xfrm>
        </p:grpSpPr>
        <p:pic>
          <p:nvPicPr>
            <p:cNvPr id="12300" name="Picture 115" descr="pin3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99000" y="1295399"/>
              <a:ext cx="4775199" cy="413850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2301" name="Gruppe 69"/>
            <p:cNvGrpSpPr/>
            <p:nvPr/>
          </p:nvGrpSpPr>
          <p:grpSpPr>
            <a:xfrm>
              <a:off x="4678361" y="1274769"/>
              <a:ext cx="4135439" cy="4115049"/>
              <a:chOff x="6985496" y="4742888"/>
              <a:chExt cx="1340936" cy="1335810"/>
            </a:xfrm>
          </p:grpSpPr>
          <p:sp>
            <p:nvSpPr>
              <p:cNvPr id="15" name="Ellipse 101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2305" name="Måne 64"/>
              <p:cNvGrpSpPr/>
              <p:nvPr/>
            </p:nvGrpSpPr>
            <p:grpSpPr>
              <a:xfrm>
                <a:off x="7000930" y="5345213"/>
                <a:ext cx="1304880" cy="750093"/>
                <a:chOff x="2298192" y="4730496"/>
                <a:chExt cx="359664" cy="207264"/>
              </a:xfrm>
            </p:grpSpPr>
            <p:pic>
              <p:nvPicPr>
                <p:cNvPr id="12307" name="Måne 64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98192" y="4730496"/>
                  <a:ext cx="359664" cy="207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308" name="Text Box 82"/>
                <p:cNvSpPr txBox="1"/>
                <p:nvPr/>
              </p:nvSpPr>
              <p:spPr>
                <a:xfrm rot="-5047903">
                  <a:off x="2449630" y="4850148"/>
                  <a:ext cx="23915" cy="1146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eaVert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 b="1" kern="1200">
                      <a:solidFill>
                        <a:schemeClr val="tx1"/>
                      </a:solidFill>
                      <a:latin typeface="+mj-ea"/>
                      <a:ea typeface="+mj-ea"/>
                      <a:cs typeface="+mn-cs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0"/>
                    </a:spcBef>
                    <a:buNone/>
                  </a:pPr>
                  <a:endParaRPr lang="zh-CN" altLang="en-US" sz="1800" b="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306" name="Ellipse 103"/>
              <p:cNvSpPr/>
              <p:nvPr/>
            </p:nvSpPr>
            <p:spPr>
              <a:xfrm>
                <a:off x="7169801" y="4788850"/>
                <a:ext cx="984879" cy="718148"/>
              </a:xfrm>
              <a:prstGeom prst="ellipse">
                <a:avLst/>
              </a:prstGeom>
              <a:gradFill rotWithShape="1">
                <a:gsLst>
                  <a:gs pos="0">
                    <a:srgbClr val="8EB4E3">
                      <a:alpha val="0"/>
                    </a:srgbClr>
                  </a:gs>
                  <a:gs pos="100000">
                    <a:srgbClr val="FFFFFF">
                      <a:alpha val="76999"/>
                    </a:srgbClr>
                  </a:gs>
                </a:gsLst>
                <a:lin ang="16200000"/>
                <a:tileRect/>
              </a:gradFill>
              <a:ln w="9525">
                <a:noFill/>
              </a:ln>
            </p:spPr>
            <p:txBody>
              <a:bodyPr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 b="1" kern="120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1800" b="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p:transition advTm="7800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  一、馆藏资源概况</a:t>
            </a:r>
            <a:endParaRPr lang="zh-CN" altLang="en-US" sz="4000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052513"/>
            <a:ext cx="7559675" cy="5113337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en-US" sz="3200" dirty="0"/>
              <a:t>   资源数量统计</a:t>
            </a:r>
            <a:r>
              <a:rPr lang="zh-CN" altLang="en-US" dirty="0"/>
              <a:t>（截止为</a:t>
            </a:r>
            <a:r>
              <a:rPr lang="en-US" altLang="zh-CN" dirty="0"/>
              <a:t>2025.12</a:t>
            </a:r>
            <a:r>
              <a:rPr lang="zh-CN" altLang="en-US" dirty="0"/>
              <a:t>）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    </a:t>
            </a:r>
            <a:endParaRPr lang="zh-CN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    馆藏纸本书刊超</a:t>
            </a:r>
            <a:r>
              <a:rPr lang="en-US" altLang="zh-CN" dirty="0"/>
              <a:t>306.24</a:t>
            </a:r>
            <a:r>
              <a:rPr lang="zh-CN" altLang="en-US" dirty="0"/>
              <a:t>万册</a:t>
            </a:r>
            <a:endParaRPr lang="zh-CN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    </a:t>
            </a:r>
            <a:r>
              <a:rPr lang="zh-CN" altLang="en-US" dirty="0"/>
              <a:t>电子图书746.5万册</a:t>
            </a:r>
            <a:endParaRPr lang="zh-CN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    中外文纸本期刊超</a:t>
            </a:r>
            <a:r>
              <a:rPr lang="en-US" altLang="zh-CN" dirty="0"/>
              <a:t>350</a:t>
            </a:r>
            <a:r>
              <a:rPr lang="zh-CN" altLang="en-US" dirty="0"/>
              <a:t>种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    中文电子学位论文超</a:t>
            </a:r>
            <a:r>
              <a:rPr lang="en-US" altLang="zh-CN" dirty="0"/>
              <a:t>1300</a:t>
            </a:r>
            <a:r>
              <a:rPr lang="zh-CN" altLang="en-US" dirty="0"/>
              <a:t>万篇</a:t>
            </a:r>
            <a:endParaRPr lang="zh-CN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    外文电子学位论文超</a:t>
            </a:r>
            <a:r>
              <a:rPr lang="en-US" altLang="zh-CN" dirty="0"/>
              <a:t>110</a:t>
            </a:r>
            <a:r>
              <a:rPr lang="zh-CN" altLang="en-US" dirty="0"/>
              <a:t>万篇</a:t>
            </a:r>
            <a:endParaRPr lang="zh-CN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    中文电子期刊超</a:t>
            </a:r>
            <a:r>
              <a:rPr lang="en-US" altLang="zh-CN" dirty="0"/>
              <a:t>6</a:t>
            </a:r>
            <a:r>
              <a:rPr lang="zh-CN" altLang="en-US" dirty="0"/>
              <a:t>万种</a:t>
            </a:r>
            <a:endParaRPr lang="zh-CN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    外文电子期刊超</a:t>
            </a:r>
            <a:r>
              <a:rPr lang="en-US" altLang="zh-CN" dirty="0"/>
              <a:t>4</a:t>
            </a:r>
            <a:r>
              <a:rPr lang="zh-CN" altLang="en-US" dirty="0"/>
              <a:t>万种</a:t>
            </a:r>
            <a:endParaRPr lang="zh-CN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    中文数据库</a:t>
            </a:r>
            <a:r>
              <a:rPr lang="en-US" altLang="zh-CN" dirty="0"/>
              <a:t>50</a:t>
            </a:r>
            <a:r>
              <a:rPr lang="zh-CN" altLang="en-US" dirty="0"/>
              <a:t>多个</a:t>
            </a:r>
            <a:endParaRPr lang="zh-CN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/>
              <a:t>    外文数据库</a:t>
            </a:r>
            <a:r>
              <a:rPr lang="en-US" altLang="zh-CN" dirty="0"/>
              <a:t>50</a:t>
            </a:r>
            <a:r>
              <a:rPr lang="zh-CN" altLang="en-US" dirty="0"/>
              <a:t>多个</a:t>
            </a:r>
            <a:endParaRPr lang="zh-CN" altLang="en-US" dirty="0"/>
          </a:p>
        </p:txBody>
      </p:sp>
    </p:spTree>
  </p:cSld>
  <p:clrMapOvr>
    <a:masterClrMapping/>
  </p:clrMapOvr>
  <p:transition advTm="7800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 二、各类资源介绍</a:t>
            </a:r>
            <a:endParaRPr lang="zh-CN" altLang="en-US" sz="4000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sz="half" idx="1"/>
          </p:nvPr>
        </p:nvSpPr>
        <p:spPr>
          <a:xfrm>
            <a:off x="684213" y="1776413"/>
            <a:ext cx="7345363" cy="43894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中文纸质图书：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每年新增中文图书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2-3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万册；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馆藏的中文纸本图书除当年出版的图书外，均已实现数字化，可访问江南大学馆藏数字化服务平台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  <a:hlinkClick r:id="rId1"/>
              </a:rPr>
              <a:t>https://lib.jiangnan.edu.cn/info/1131/1759.htm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外文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原版纸质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图书：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每年新增数百册，以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英文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为主。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71775" y="1196975"/>
            <a:ext cx="2952750" cy="57943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纸本图书</a:t>
            </a:r>
            <a:endParaRPr kumimoji="0" lang="zh-CN" altLang="en-US" sz="32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 二、各类资源介绍</a:t>
            </a:r>
            <a:endParaRPr lang="zh-CN" altLang="en-US" sz="4000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15363" name="Rectangle 4"/>
          <p:cNvSpPr/>
          <p:nvPr/>
        </p:nvSpPr>
        <p:spPr>
          <a:xfrm>
            <a:off x="723900" y="1484313"/>
            <a:ext cx="7696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1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注意：每年订购的中外文期刊目录详见</a:t>
            </a:r>
            <a:endParaRPr lang="zh-CN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0099FF"/>
                </a:solidFill>
                <a:latin typeface="Arial" panose="020B0604020202020204" pitchFamily="34" charset="0"/>
              </a:rPr>
              <a:t>           </a:t>
            </a:r>
            <a:r>
              <a:rPr lang="en-US" altLang="zh-CN" sz="1800" dirty="0">
                <a:solidFill>
                  <a:srgbClr val="FF9933"/>
                </a:solidFill>
                <a:latin typeface="Arial" panose="020B0604020202020204" pitchFamily="34" charset="0"/>
              </a:rPr>
              <a:t>https://lib.jiangnan.edu.cn/wxzy/gzzzbkml.htm</a:t>
            </a:r>
            <a:endParaRPr lang="en-US" altLang="zh-CN" sz="1800" dirty="0">
              <a:solidFill>
                <a:srgbClr val="FF9933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" y="2132330"/>
            <a:ext cx="7134225" cy="4048125"/>
          </a:xfrm>
          <a:prstGeom prst="rect">
            <a:avLst/>
          </a:prstGeom>
        </p:spPr>
      </p:pic>
    </p:spTree>
  </p:cSld>
  <p:clrMapOvr>
    <a:masterClrMapping/>
  </p:clrMapOvr>
  <p:transition advTm="7800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二、各类资源介绍</a:t>
            </a:r>
            <a:endParaRPr lang="zh-CN" altLang="en-US" sz="4000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854075" y="1023938"/>
            <a:ext cx="3384550" cy="792162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en-US" sz="3600" dirty="0"/>
              <a:t>中文电子图书</a:t>
            </a:r>
            <a:endParaRPr lang="zh-CN" altLang="en-US" sz="3600" dirty="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79388" y="1589088"/>
            <a:ext cx="8470900" cy="150812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江南大学馆藏电子图书数据库</a:t>
            </a: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可以在线阅读，或通过自助文献传递形式获得整本图书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访问地址：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600" b="1" kern="1200" cap="none" spc="0" normalizeH="0" baseline="0" noProof="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https://lib.jiangnan.edu.cn/info/1131/1759.htm</a:t>
            </a:r>
            <a:endParaRPr kumimoji="0" lang="en-US" altLang="zh-CN" sz="1600" b="1" kern="1200" cap="none" spc="0" normalizeH="0" baseline="0" noProof="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598488" y="3097213"/>
            <a:ext cx="5445125" cy="16002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说明：</a:t>
            </a:r>
            <a:endParaRPr kumimoji="0" lang="en-US" altLang="zh-CN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馆藏电子书数据库已升级，提交申请后电子图书将于两个工作日内发送到邮箱。</a:t>
            </a:r>
            <a:endParaRPr kumimoji="0" lang="zh-CN" altLang="en-US" sz="16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85750" marR="0" indent="-28575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馆藏电子书数据库已与学校统一身份认证系统做好对接，使用该数据库会提示需要用统一身份认证登录，用</a:t>
            </a:r>
            <a:r>
              <a:rPr kumimoji="0" lang="en-US" altLang="zh-CN" sz="1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</a:t>
            </a:r>
            <a:r>
              <a:rPr kumimoji="0" lang="zh-CN" altLang="en-US" sz="16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江南统一身份认证的账号密码登录即可正常使用！</a:t>
            </a:r>
            <a:endParaRPr kumimoji="0" lang="zh-CN" altLang="en-US" sz="16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4313" y="4776788"/>
            <a:ext cx="8470900" cy="163036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超星数字图书馆：汇雅电子书</a:t>
            </a:r>
            <a:endParaRPr kumimoji="0" lang="en-US" altLang="zh-CN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 eaLnBrk="1" hangingPunct="1"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华艺电子书数据库</a:t>
            </a:r>
            <a:endParaRPr kumimoji="0" lang="en-US" altLang="zh-CN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 eaLnBrk="1" hangingPunct="1"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京东电子图书（</a:t>
            </a:r>
            <a:r>
              <a:rPr kumimoji="0" lang="en-US" altLang="zh-CN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2024</a:t>
            </a:r>
            <a:r>
              <a:rPr kumimoji="0" lang="zh-CN" altLang="en-US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新增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 eaLnBrk="1" hangingPunct="1"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中国共产党思想理论资源数据库</a:t>
            </a:r>
            <a:endParaRPr kumimoji="0" lang="en-US" altLang="zh-CN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indent="-457200" defTabSz="914400" eaLnBrk="1" hangingPunct="1"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“可知”国家知识服务平台（荐购后可限时全本阅读）</a:t>
            </a:r>
            <a:endParaRPr kumimoji="0" lang="zh-CN" altLang="en-US" sz="20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6391" name="图片 1"/>
          <p:cNvPicPr>
            <a:picLocks noChangeAspect="1"/>
          </p:cNvPicPr>
          <p:nvPr/>
        </p:nvPicPr>
        <p:blipFill>
          <a:blip r:embed="rId1"/>
          <a:srcRect l="8321" t="49490" r="22693"/>
          <a:stretch>
            <a:fillRect/>
          </a:stretch>
        </p:blipFill>
        <p:spPr>
          <a:xfrm>
            <a:off x="6057900" y="2997200"/>
            <a:ext cx="2782888" cy="1611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7800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 二、各类资源介绍</a:t>
            </a:r>
            <a:endParaRPr lang="zh-CN" altLang="en-US" sz="4000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17411" name="Rectangle 4"/>
          <p:cNvSpPr>
            <a:spLocks noGrp="1"/>
          </p:cNvSpPr>
          <p:nvPr>
            <p:ph type="body" idx="4294967295"/>
          </p:nvPr>
        </p:nvSpPr>
        <p:spPr>
          <a:xfrm>
            <a:off x="323850" y="2133600"/>
            <a:ext cx="8316913" cy="3527425"/>
          </a:xfrm>
          <a:solidFill>
            <a:srgbClr val="FFFFFF">
              <a:alpha val="100000"/>
            </a:srgbClr>
          </a:solidFill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dirty="0"/>
              <a:t>1</a:t>
            </a:r>
            <a:r>
              <a:rPr lang="zh-CN" altLang="en-US" dirty="0"/>
              <a:t>、外文电子图书语种以英文为主；</a:t>
            </a:r>
            <a:endParaRPr lang="zh-CN" altLang="en-US" dirty="0"/>
          </a:p>
          <a:p>
            <a:pPr>
              <a:buNone/>
            </a:pPr>
            <a:endParaRPr lang="zh-CN" altLang="en-US" dirty="0"/>
          </a:p>
          <a:p>
            <a:pPr>
              <a:buNone/>
            </a:pPr>
            <a:r>
              <a:rPr lang="en-US" altLang="zh-CN" dirty="0"/>
              <a:t>2</a:t>
            </a:r>
            <a:r>
              <a:rPr lang="zh-CN" altLang="en-US" dirty="0"/>
              <a:t>、电子图书在校园网范围内可阅读或按章节下载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（按各电子图书数据库的规则执行，详情见数据库简介）；</a:t>
            </a:r>
            <a:endParaRPr lang="zh-CN" altLang="en-US" dirty="0"/>
          </a:p>
          <a:p>
            <a:pPr>
              <a:buNone/>
            </a:pPr>
            <a:endParaRPr lang="zh-CN" altLang="en-US" dirty="0"/>
          </a:p>
          <a:p>
            <a:pPr>
              <a:buNone/>
            </a:pPr>
            <a:r>
              <a:rPr lang="en-US" altLang="zh-CN" dirty="0"/>
              <a:t>3</a:t>
            </a:r>
            <a:r>
              <a:rPr lang="zh-CN" altLang="en-US" dirty="0"/>
              <a:t>、外文电子图书学科分布广泛，涉及食品、生物、化学、医药、纺织、物联网和多个人文社科类学科。</a:t>
            </a:r>
            <a:endParaRPr lang="zh-CN" altLang="en-US" dirty="0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700338" y="1341438"/>
            <a:ext cx="3167063" cy="57943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外文电子图书</a:t>
            </a:r>
            <a:endParaRPr kumimoji="0" lang="zh-CN" altLang="en-US" sz="3200" b="1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b="1" kern="1200" dirty="0">
                <a:latin typeface="隶书" panose="02010509060101010101" pitchFamily="49" charset="-122"/>
                <a:ea typeface="隶书" panose="02010509060101010101" pitchFamily="49" charset="-122"/>
                <a:cs typeface="+mj-cs"/>
              </a:rPr>
              <a:t>    二、各类资源介绍</a:t>
            </a:r>
            <a:endParaRPr lang="zh-CN" altLang="en-US" sz="4000" b="1" kern="1200" dirty="0">
              <a:latin typeface="隶书" panose="02010509060101010101" pitchFamily="49" charset="-122"/>
              <a:ea typeface="隶书" panose="02010509060101010101" pitchFamily="49" charset="-122"/>
              <a:cs typeface="+mj-cs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2051050" y="1630363"/>
            <a:ext cx="4176713" cy="4606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持续更新：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Springer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电子图书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iResearch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爱学术电子书数据库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EBC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电子图书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享阅读外文电子书资源库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Literature Online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英美文学网</a:t>
            </a:r>
            <a:endParaRPr kumimoji="0" lang="en-US" altLang="zh-CN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买断资源：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RSC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电子图书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SPIE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电子图书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Elsevier SD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电子图书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Cambridge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剑桥图书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Taylor&amp;Francis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电子图书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Wiley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电子图书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592388" y="1052513"/>
            <a:ext cx="3095625" cy="5778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外文电子图书</a:t>
            </a:r>
            <a:endParaRPr kumimoji="0" lang="zh-CN" altLang="en-US" sz="32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7800">
    <p:cover dir="d"/>
  </p:transition>
</p:sld>
</file>

<file path=ppt/tags/tag1.xml><?xml version="1.0" encoding="utf-8"?>
<p:tagLst xmlns:p="http://schemas.openxmlformats.org/presentationml/2006/main">
  <p:tag name="TIMING" val="|5.8"/>
</p:tagLst>
</file>

<file path=ppt/theme/theme1.xml><?xml version="1.0" encoding="utf-8"?>
<a:theme xmlns:a="http://schemas.openxmlformats.org/drawingml/2006/main" name="入馆教育模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入馆教育模版1</Template>
  <TotalTime>0</TotalTime>
  <Words>3761</Words>
  <Application>WPS 演示</Application>
  <PresentationFormat>全屏显示(4:3)</PresentationFormat>
  <Paragraphs>293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隶书</vt:lpstr>
      <vt:lpstr>Calibri</vt:lpstr>
      <vt:lpstr>微软雅黑</vt:lpstr>
      <vt:lpstr>Times New Roman</vt:lpstr>
      <vt:lpstr>华文行楷</vt:lpstr>
      <vt:lpstr>方正综艺简体</vt:lpstr>
      <vt:lpstr>Arial Unicode MS</vt:lpstr>
      <vt:lpstr>入馆教育模版1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桃子</cp:lastModifiedBy>
  <cp:revision>246</cp:revision>
  <dcterms:created xsi:type="dcterms:W3CDTF">2012-06-06T08:04:35Z</dcterms:created>
  <dcterms:modified xsi:type="dcterms:W3CDTF">2026-06-09T01:17:01Z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26EA32842CCD448597FE7DE3B8A4F91E_12</vt:lpwstr>
  </property>
</Properties>
</file>