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Lst>
  <p:notesMasterIdLst>
    <p:notesMasterId r:id="rId6"/>
  </p:notesMasterIdLst>
  <p:sldIdLst>
    <p:sldId id="886" r:id="rId5"/>
    <p:sldId id="887" r:id="rId7"/>
    <p:sldId id="888" r:id="rId8"/>
    <p:sldId id="889" r:id="rId9"/>
    <p:sldId id="891" r:id="rId10"/>
    <p:sldId id="890"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7" r:id="rId26"/>
    <p:sldId id="908" r:id="rId27"/>
    <p:sldId id="909" r:id="rId28"/>
    <p:sldId id="911" r:id="rId29"/>
    <p:sldId id="912" r:id="rId30"/>
    <p:sldId id="914" r:id="rId31"/>
    <p:sldId id="915" r:id="rId32"/>
    <p:sldId id="916" r:id="rId33"/>
    <p:sldId id="917" r:id="rId34"/>
    <p:sldId id="918" r:id="rId35"/>
    <p:sldId id="919" r:id="rId36"/>
    <p:sldId id="920" r:id="rId37"/>
    <p:sldId id="921" r:id="rId38"/>
    <p:sldId id="922" r:id="rId39"/>
    <p:sldId id="923" r:id="rId40"/>
    <p:sldId id="924" r:id="rId41"/>
    <p:sldId id="925" r:id="rId42"/>
    <p:sldId id="926" r:id="rId43"/>
    <p:sldId id="927" r:id="rId44"/>
    <p:sldId id="928" r:id="rId45"/>
    <p:sldId id="929" r:id="rId46"/>
    <p:sldId id="930" r:id="rId47"/>
    <p:sldId id="931" r:id="rId48"/>
    <p:sldId id="932" r:id="rId49"/>
    <p:sldId id="933" r:id="rId50"/>
  </p:sldIdLst>
  <p:sldSz cx="12192000" cy="6858000"/>
  <p:notesSz cx="6858000" cy="9144000"/>
  <p:custDataLst>
    <p:tags r:id="rId54"/>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85" userDrawn="1">
          <p15:clr>
            <a:srgbClr val="A4A3A4"/>
          </p15:clr>
        </p15:guide>
        <p15:guide id="1" orient="horz" pos="22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8"/>
  </p:normalViewPr>
  <p:slideViewPr>
    <p:cSldViewPr showGuides="1">
      <p:cViewPr varScale="1">
        <p:scale>
          <a:sx n="67" d="100"/>
          <a:sy n="67" d="100"/>
        </p:scale>
        <p:origin x="438" y="72"/>
      </p:cViewPr>
      <p:guideLst>
        <p:guide orient="horz" pos="2205"/>
        <p:guide pos="3885"/>
        <p:guide orient="horz" pos="2293"/>
      </p:guideLst>
    </p:cSldViewPr>
  </p:slideViewPr>
  <p:notesTextViewPr>
    <p:cViewPr>
      <p:scale>
        <a:sx n="100" d="100"/>
        <a:sy n="1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4" Type="http://schemas.openxmlformats.org/officeDocument/2006/relationships/tags" Target="tags/tag2.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BE1CF2C-8B30-47F0-A9EF-CD871BABECB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68E3E1D-AB38-4C13-8882-1DD0038DAA5D}"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latin typeface="宋体" panose="02010600030101010101" pitchFamily="2" charset="-122"/>
              </a:rPr>
            </a:fld>
            <a:endParaRPr lang="zh-CN" altLang="en-US" sz="1200" dirty="0">
              <a:latin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274638"/>
            <a:ext cx="2745317"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39100"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4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87617"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24417" y="1341438"/>
            <a:ext cx="109728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4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274638"/>
            <a:ext cx="2745317"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39100"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4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87617"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24417" y="1341438"/>
            <a:ext cx="109728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4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274638"/>
            <a:ext cx="2745317" cy="559276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39100" cy="55927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4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4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12417" y="1341438"/>
            <a:ext cx="5384800"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87617" cy="55927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24417" y="1341438"/>
            <a:ext cx="109728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9" Type="http://schemas.openxmlformats.org/officeDocument/2006/relationships/theme" Target="../theme/theme2.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9" Type="http://schemas.openxmlformats.org/officeDocument/2006/relationships/theme" Target="../theme/theme3.xml"/><Relationship Id="rId18" Type="http://schemas.openxmlformats.org/officeDocument/2006/relationships/image" Target="../media/image4.png"/><Relationship Id="rId17" Type="http://schemas.openxmlformats.org/officeDocument/2006/relationships/image" Target="../media/image3.jpeg"/><Relationship Id="rId16" Type="http://schemas.openxmlformats.org/officeDocument/2006/relationships/image" Target="../media/image2.jpeg"/><Relationship Id="rId15" Type="http://schemas.openxmlformats.org/officeDocument/2006/relationships/image" Target="../media/image1.jpeg"/><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624417" y="1341438"/>
            <a:ext cx="109728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12192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12192000" cy="260350"/>
          </a:xfrm>
          <a:prstGeom prst="rect">
            <a:avLst/>
          </a:prstGeom>
          <a:noFill/>
          <a:ln w="9525">
            <a:noFill/>
          </a:ln>
        </p:spPr>
      </p:pic>
      <p:sp>
        <p:nvSpPr>
          <p:cNvPr id="1029" name="Rectangle 12"/>
          <p:cNvSpPr>
            <a:spLocks noChangeArrowheads="1"/>
          </p:cNvSpPr>
          <p:nvPr/>
        </p:nvSpPr>
        <p:spPr bwMode="auto">
          <a:xfrm>
            <a:off x="624417" y="6021388"/>
            <a:ext cx="2688167"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1200151" y="6003925"/>
            <a:ext cx="2400300"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5232400" y="4724400"/>
            <a:ext cx="69596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p:cNvSpPr>
          <p:nvPr>
            <p:ph type="body"/>
          </p:nvPr>
        </p:nvSpPr>
        <p:spPr>
          <a:xfrm>
            <a:off x="624417" y="1341438"/>
            <a:ext cx="109728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2051" name="Picture 7" descr="W8B7FWZNVIXJS857N5%87D4"/>
          <p:cNvPicPr>
            <a:picLocks noChangeAspect="1"/>
          </p:cNvPicPr>
          <p:nvPr userDrawn="1"/>
        </p:nvPicPr>
        <p:blipFill>
          <a:blip r:embed="rId15"/>
          <a:stretch>
            <a:fillRect/>
          </a:stretch>
        </p:blipFill>
        <p:spPr>
          <a:xfrm>
            <a:off x="0" y="0"/>
            <a:ext cx="12192000" cy="1133475"/>
          </a:xfrm>
          <a:prstGeom prst="rect">
            <a:avLst/>
          </a:prstGeom>
          <a:noFill/>
          <a:ln w="9525">
            <a:noFill/>
          </a:ln>
        </p:spPr>
      </p:pic>
      <p:pic>
        <p:nvPicPr>
          <p:cNvPr id="2052" name="Picture 8" descr="NI{FN)YOPR23CHT8BJ9YDKI"/>
          <p:cNvPicPr>
            <a:picLocks noChangeAspect="1"/>
          </p:cNvPicPr>
          <p:nvPr userDrawn="1"/>
        </p:nvPicPr>
        <p:blipFill>
          <a:blip r:embed="rId16"/>
          <a:stretch>
            <a:fillRect/>
          </a:stretch>
        </p:blipFill>
        <p:spPr>
          <a:xfrm>
            <a:off x="0" y="6597650"/>
            <a:ext cx="12192000" cy="260350"/>
          </a:xfrm>
          <a:prstGeom prst="rect">
            <a:avLst/>
          </a:prstGeom>
          <a:noFill/>
          <a:ln w="9525">
            <a:noFill/>
          </a:ln>
        </p:spPr>
      </p:pic>
      <p:sp>
        <p:nvSpPr>
          <p:cNvPr id="1029" name="Rectangle 12"/>
          <p:cNvSpPr>
            <a:spLocks noChangeArrowheads="1"/>
          </p:cNvSpPr>
          <p:nvPr/>
        </p:nvSpPr>
        <p:spPr bwMode="auto">
          <a:xfrm>
            <a:off x="624417" y="6021388"/>
            <a:ext cx="2688167"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4" name="Picture 14" descr="89)GWFY481_MMD5}M}GMBBC"/>
          <p:cNvPicPr>
            <a:picLocks noChangeAspect="1"/>
          </p:cNvPicPr>
          <p:nvPr userDrawn="1"/>
        </p:nvPicPr>
        <p:blipFill>
          <a:blip r:embed="rId17"/>
          <a:stretch>
            <a:fillRect/>
          </a:stretch>
        </p:blipFill>
        <p:spPr>
          <a:xfrm>
            <a:off x="1200151" y="6003925"/>
            <a:ext cx="2400300" cy="423863"/>
          </a:xfrm>
          <a:prstGeom prst="rect">
            <a:avLst/>
          </a:prstGeom>
          <a:noFill/>
          <a:ln w="9525">
            <a:noFill/>
          </a:ln>
        </p:spPr>
      </p:pic>
      <p:pic>
        <p:nvPicPr>
          <p:cNvPr id="2055" name="Picture 1" descr="C:\Users\JD\AppData\Roaming\Tencent\Users\846640027\QQ\WinTemp\RichOle\QT[QFAN(ER0IUMK%6HTNG_G.png"/>
          <p:cNvPicPr>
            <a:picLocks noChangeAspect="1"/>
          </p:cNvPicPr>
          <p:nvPr userDrawn="1"/>
        </p:nvPicPr>
        <p:blipFill>
          <a:blip r:embed="rId18"/>
          <a:stretch>
            <a:fillRect/>
          </a:stretch>
        </p:blipFill>
        <p:spPr>
          <a:xfrm>
            <a:off x="5232400" y="4724400"/>
            <a:ext cx="69596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body"/>
          </p:nvPr>
        </p:nvSpPr>
        <p:spPr>
          <a:xfrm>
            <a:off x="624417" y="1341438"/>
            <a:ext cx="10972800" cy="4525962"/>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pic>
        <p:nvPicPr>
          <p:cNvPr id="1027" name="Picture 7" descr="W8B7FWZNVIXJS857N5%87D4"/>
          <p:cNvPicPr>
            <a:picLocks noChangeAspect="1"/>
          </p:cNvPicPr>
          <p:nvPr userDrawn="1"/>
        </p:nvPicPr>
        <p:blipFill>
          <a:blip r:embed="rId15"/>
          <a:stretch>
            <a:fillRect/>
          </a:stretch>
        </p:blipFill>
        <p:spPr>
          <a:xfrm>
            <a:off x="0" y="0"/>
            <a:ext cx="12192000" cy="1133475"/>
          </a:xfrm>
          <a:prstGeom prst="rect">
            <a:avLst/>
          </a:prstGeom>
          <a:noFill/>
          <a:ln w="9525">
            <a:noFill/>
          </a:ln>
        </p:spPr>
      </p:pic>
      <p:pic>
        <p:nvPicPr>
          <p:cNvPr id="1028" name="Picture 8" descr="NI{FN)YOPR23CHT8BJ9YDKI"/>
          <p:cNvPicPr>
            <a:picLocks noChangeAspect="1"/>
          </p:cNvPicPr>
          <p:nvPr userDrawn="1"/>
        </p:nvPicPr>
        <p:blipFill>
          <a:blip r:embed="rId16"/>
          <a:stretch>
            <a:fillRect/>
          </a:stretch>
        </p:blipFill>
        <p:spPr>
          <a:xfrm>
            <a:off x="0" y="6597650"/>
            <a:ext cx="12192000" cy="260350"/>
          </a:xfrm>
          <a:prstGeom prst="rect">
            <a:avLst/>
          </a:prstGeom>
          <a:noFill/>
          <a:ln w="9525">
            <a:noFill/>
          </a:ln>
        </p:spPr>
      </p:pic>
      <p:sp>
        <p:nvSpPr>
          <p:cNvPr id="1029" name="Rectangle 12"/>
          <p:cNvSpPr>
            <a:spLocks noChangeArrowheads="1"/>
          </p:cNvSpPr>
          <p:nvPr/>
        </p:nvSpPr>
        <p:spPr bwMode="auto">
          <a:xfrm>
            <a:off x="624417" y="6021388"/>
            <a:ext cx="2688167" cy="576263"/>
          </a:xfrm>
          <a:prstGeom prst="rect">
            <a:avLst/>
          </a:prstGeom>
          <a:no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0" name="Picture 14" descr="89)GWFY481_MMD5}M}GMBBC"/>
          <p:cNvPicPr>
            <a:picLocks noChangeAspect="1"/>
          </p:cNvPicPr>
          <p:nvPr userDrawn="1"/>
        </p:nvPicPr>
        <p:blipFill>
          <a:blip r:embed="rId17"/>
          <a:stretch>
            <a:fillRect/>
          </a:stretch>
        </p:blipFill>
        <p:spPr>
          <a:xfrm>
            <a:off x="1200151" y="6003925"/>
            <a:ext cx="2400300" cy="423863"/>
          </a:xfrm>
          <a:prstGeom prst="rect">
            <a:avLst/>
          </a:prstGeom>
          <a:noFill/>
          <a:ln w="9525">
            <a:noFill/>
          </a:ln>
        </p:spPr>
      </p:pic>
      <p:pic>
        <p:nvPicPr>
          <p:cNvPr id="1031" name="Picture 1" descr="C:\Users\JD\AppData\Roaming\Tencent\Users\846640027\QQ\WinTemp\RichOle\QT[QFAN(ER0IUMK%6HTNG_G.png"/>
          <p:cNvPicPr>
            <a:picLocks noChangeAspect="1"/>
          </p:cNvPicPr>
          <p:nvPr userDrawn="1"/>
        </p:nvPicPr>
        <p:blipFill>
          <a:blip r:embed="rId18"/>
          <a:stretch>
            <a:fillRect/>
          </a:stretch>
        </p:blipFill>
        <p:spPr>
          <a:xfrm>
            <a:off x="5232400" y="4724400"/>
            <a:ext cx="6959600" cy="1889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ctrTitle"/>
          </p:nvPr>
        </p:nvSpPr>
        <p:spPr>
          <a:xfrm>
            <a:off x="5015548" y="4868863"/>
            <a:ext cx="5832475" cy="1008062"/>
          </a:xfrm>
          <a:noFill/>
          <a:ln>
            <a:noFill/>
          </a:ln>
        </p:spPr>
        <p:txBody>
          <a:bodyPr anchor="t"/>
          <a:lstStyle/>
          <a:p>
            <a:pPr>
              <a:buClrTx/>
            </a:pPr>
            <a:r>
              <a:rPr sz="4000" b="1" dirty="0">
                <a:solidFill>
                  <a:srgbClr val="0070C0"/>
                </a:solidFill>
                <a:latin typeface="Arial" panose="020B0604020202020204" pitchFamily="34" charset="0"/>
                <a:ea typeface="微软雅黑" panose="020B0503020204020204" pitchFamily="34" charset="-122"/>
              </a:rPr>
              <a:t>图书馆数字资源的利用</a:t>
            </a:r>
            <a:br>
              <a:rPr lang="zh-CN" altLang="en-US" sz="2400" b="1" dirty="0">
                <a:solidFill>
                  <a:srgbClr val="0070C0"/>
                </a:solidFill>
                <a:latin typeface="Arial" panose="020B0604020202020204" pitchFamily="34" charset="0"/>
                <a:ea typeface="微软雅黑" panose="020B0503020204020204" pitchFamily="34" charset="-122"/>
              </a:rPr>
            </a:br>
            <a:endParaRPr lang="zh-CN" altLang="en-US" sz="2400" b="1" dirty="0">
              <a:solidFill>
                <a:srgbClr val="0070C0"/>
              </a:solidFill>
              <a:latin typeface="Arial" panose="020B0604020202020204" pitchFamily="34" charset="0"/>
              <a:ea typeface="微软雅黑" panose="020B0503020204020204" pitchFamily="34" charset="-122"/>
            </a:endParaRPr>
          </a:p>
        </p:txBody>
      </p:sp>
      <p:pic>
        <p:nvPicPr>
          <p:cNvPr id="2" name="图片 1"/>
          <p:cNvPicPr/>
          <p:nvPr/>
        </p:nvPicPr>
        <p:blipFill>
          <a:blip r:embed="rId1"/>
          <a:stretch>
            <a:fillRect/>
          </a:stretch>
        </p:blipFill>
        <p:spPr>
          <a:xfrm>
            <a:off x="191770" y="981075"/>
            <a:ext cx="4681855" cy="4575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407670" y="836930"/>
            <a:ext cx="9116695" cy="465455"/>
          </a:xfrm>
        </p:spPr>
        <p:txBody>
          <a:bodyPr vert="horz" wrap="square" lIns="91440" tIns="45720" rIns="91440" bIns="45720" anchor="b"/>
          <a:p>
            <a:pPr marL="0" indent="0" algn="l" eaLnBrk="1" hangingPunct="1">
              <a:buFont typeface="Wingdings" panose="05000000000000000000" charset="0"/>
              <a:buNone/>
            </a:pPr>
            <a:r>
              <a:rPr lang="zh-CN" sz="2800" b="1" dirty="0">
                <a:latin typeface="Arial" panose="020B0604020202020204" pitchFamily="34" charset="0"/>
                <a:ea typeface="微软雅黑" panose="020B0503020204020204" pitchFamily="34" charset="-122"/>
                <a:cs typeface="黑体" panose="02010609060101010101" pitchFamily="49" charset="-122"/>
                <a:sym typeface="+mn-ea"/>
              </a:rPr>
              <a:t>四、</a:t>
            </a:r>
            <a:r>
              <a:rPr sz="2800" b="1" dirty="0">
                <a:latin typeface="Arial" panose="020B0604020202020204" pitchFamily="34" charset="0"/>
                <a:ea typeface="微软雅黑" panose="020B0503020204020204" pitchFamily="34" charset="-122"/>
                <a:cs typeface="黑体" panose="02010609060101010101" pitchFamily="49" charset="-122"/>
                <a:sym typeface="+mn-ea"/>
              </a:rPr>
              <a:t>百链云图书馆</a:t>
            </a:r>
            <a:endParaRPr lang="en-US" altLang="en-US" sz="2800" dirty="0">
              <a:latin typeface="Arial" panose="020B0604020202020204" pitchFamily="34" charset="0"/>
              <a:ea typeface="微软雅黑" panose="020B0503020204020204" pitchFamily="34" charset="-122"/>
              <a:cs typeface="黑体" panose="02010609060101010101" pitchFamily="49" charset="-122"/>
            </a:endParaRPr>
          </a:p>
        </p:txBody>
      </p:sp>
      <p:sp>
        <p:nvSpPr>
          <p:cNvPr id="2" name="文本框 1"/>
          <p:cNvSpPr txBox="1"/>
          <p:nvPr/>
        </p:nvSpPr>
        <p:spPr>
          <a:xfrm>
            <a:off x="551815" y="1412875"/>
            <a:ext cx="8297545" cy="645160"/>
          </a:xfrm>
          <a:prstGeom prst="rect">
            <a:avLst/>
          </a:prstGeom>
          <a:noFill/>
        </p:spPr>
        <p:txBody>
          <a:bodyPr wrap="square" rtlCol="0">
            <a:spAutoFit/>
          </a:bodyPr>
          <a:p>
            <a:pPr marL="285750" indent="-285750" fontAlgn="base">
              <a:buFont typeface="Arial" panose="020B0604020202020204" pitchFamily="34" charset="0"/>
              <a:buChar char="•"/>
            </a:pPr>
            <a:r>
              <a:rPr lang="zh-CN" altLang="en-US" sz="1800">
                <a:latin typeface="Arial" panose="020B0604020202020204" pitchFamily="34" charset="0"/>
                <a:ea typeface="微软雅黑" panose="020B0503020204020204" pitchFamily="34" charset="-122"/>
              </a:rPr>
              <a:t>超星出品的外文资源搜索平台，可对外文期刊、外文图书等学术资源进行搜素</a:t>
            </a:r>
            <a:endParaRPr lang="zh-CN" altLang="en-US" sz="1800">
              <a:latin typeface="Arial" panose="020B0604020202020204" pitchFamily="34" charset="0"/>
              <a:ea typeface="微软雅黑" panose="020B0503020204020204" pitchFamily="34" charset="-122"/>
            </a:endParaRPr>
          </a:p>
          <a:p>
            <a:pPr marL="285750" indent="-285750" fontAlgn="base">
              <a:buFont typeface="Arial" panose="020B0604020202020204" pitchFamily="34" charset="0"/>
              <a:buChar char="•"/>
            </a:pPr>
            <a:r>
              <a:rPr lang="zh-CN" altLang="en-US" sz="1800">
                <a:latin typeface="Arial" panose="020B0604020202020204" pitchFamily="34" charset="0"/>
                <a:ea typeface="微软雅黑" panose="020B0503020204020204" pitchFamily="34" charset="-122"/>
              </a:rPr>
              <a:t>界面上</a:t>
            </a:r>
            <a:r>
              <a:rPr lang="en-US" altLang="zh-CN" sz="1800">
                <a:latin typeface="Arial" panose="020B0604020202020204" pitchFamily="34" charset="0"/>
                <a:ea typeface="微软雅黑" panose="020B0503020204020204" pitchFamily="34" charset="-122"/>
              </a:rPr>
              <a:t>AI</a:t>
            </a:r>
            <a:r>
              <a:rPr lang="zh-CN" altLang="en-US" sz="1800">
                <a:latin typeface="Arial" panose="020B0604020202020204" pitchFamily="34" charset="0"/>
                <a:ea typeface="微软雅黑" panose="020B0503020204020204" pitchFamily="34" charset="-122"/>
              </a:rPr>
              <a:t>传递助手小狐狸可直接对我馆未购买资源进行</a:t>
            </a:r>
            <a:r>
              <a:rPr lang="zh-CN" altLang="en-US" sz="1800">
                <a:latin typeface="Arial" panose="020B0604020202020204" pitchFamily="34" charset="0"/>
                <a:ea typeface="微软雅黑" panose="020B0503020204020204" pitchFamily="34" charset="-122"/>
              </a:rPr>
              <a:t>文献传递</a:t>
            </a:r>
            <a:endParaRPr lang="zh-CN" altLang="en-US" sz="1800">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56005" y="2277110"/>
            <a:ext cx="8830945" cy="35934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85800"/>
            <a:ext cx="3778885" cy="583565"/>
          </a:xfrm>
          <a:prstGeom prst="rect">
            <a:avLst/>
          </a:prstGeom>
          <a:noFill/>
        </p:spPr>
        <p:txBody>
          <a:bodyPr wrap="square" rtlCol="0">
            <a:spAutoFit/>
          </a:bodyPr>
          <a:p>
            <a:pPr fontAlgn="base"/>
            <a:r>
              <a:rPr lang="zh-CN" altLang="en-US" sz="3200" b="1">
                <a:latin typeface="Arial" panose="020B0604020202020204" pitchFamily="34" charset="0"/>
                <a:ea typeface="微软雅黑" panose="020B0503020204020204" pitchFamily="34" charset="-122"/>
              </a:rPr>
              <a:t>超星系统快捷</a:t>
            </a:r>
            <a:r>
              <a:rPr lang="zh-CN" altLang="en-US" sz="3200" b="1">
                <a:latin typeface="Arial" panose="020B0604020202020204" pitchFamily="34" charset="0"/>
                <a:ea typeface="微软雅黑" panose="020B0503020204020204" pitchFamily="34" charset="-122"/>
              </a:rPr>
              <a:t>入口</a:t>
            </a:r>
            <a:endParaRPr lang="zh-CN" altLang="en-US" sz="3200" b="1">
              <a:latin typeface="Arial" panose="020B0604020202020204" pitchFamily="34" charset="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91770" y="2003425"/>
            <a:ext cx="5845810" cy="1271905"/>
          </a:xfrm>
          <a:prstGeom prst="rect">
            <a:avLst/>
          </a:prstGeom>
        </p:spPr>
      </p:pic>
      <p:sp>
        <p:nvSpPr>
          <p:cNvPr id="7" name="文本框 6"/>
          <p:cNvSpPr txBox="1"/>
          <p:nvPr/>
        </p:nvSpPr>
        <p:spPr>
          <a:xfrm>
            <a:off x="975360" y="4077335"/>
            <a:ext cx="9707245" cy="1850390"/>
          </a:xfrm>
          <a:prstGeom prst="rect">
            <a:avLst/>
          </a:prstGeom>
          <a:noFill/>
        </p:spPr>
        <p:txBody>
          <a:bodyPr wrap="square" rtlCol="0">
            <a:spAutoFit/>
          </a:bodyPr>
          <a:p>
            <a:pPr marL="342900" indent="-342900" algn="just" fontAlgn="base">
              <a:lnSpc>
                <a:spcPct val="130000"/>
              </a:lnSpc>
              <a:buFont typeface="Arial" panose="020B0604020202020204" pitchFamily="34" charset="0"/>
              <a:buAutoNum type="arabicPeriod"/>
            </a:pPr>
            <a:r>
              <a:rPr lang="zh-CN" altLang="en-US" sz="2200">
                <a:latin typeface="Arial" panose="020B0604020202020204" pitchFamily="34" charset="0"/>
                <a:ea typeface="微软雅黑" panose="020B0503020204020204" pitchFamily="34" charset="-122"/>
              </a:rPr>
              <a:t>从图书馆主页左侧</a:t>
            </a:r>
            <a:r>
              <a:rPr lang="en-US" altLang="zh-CN" sz="2200">
                <a:latin typeface="Arial" panose="020B0604020202020204" pitchFamily="34" charset="0"/>
                <a:ea typeface="微软雅黑" panose="020B0503020204020204" pitchFamily="34" charset="-122"/>
              </a:rPr>
              <a:t>“</a:t>
            </a:r>
            <a:r>
              <a:rPr lang="zh-CN" altLang="en-US" sz="2200">
                <a:latin typeface="Arial" panose="020B0604020202020204" pitchFamily="34" charset="0"/>
                <a:ea typeface="微软雅黑" panose="020B0503020204020204" pitchFamily="34" charset="-122"/>
              </a:rPr>
              <a:t>搜索图书馆资源</a:t>
            </a:r>
            <a:r>
              <a:rPr lang="en-US" altLang="zh-CN" sz="2200">
                <a:latin typeface="Arial" panose="020B0604020202020204" pitchFamily="34" charset="0"/>
                <a:ea typeface="微软雅黑" panose="020B0503020204020204" pitchFamily="34" charset="-122"/>
              </a:rPr>
              <a:t>”</a:t>
            </a:r>
            <a:r>
              <a:rPr lang="zh-CN" altLang="en-US" sz="2200">
                <a:latin typeface="Arial" panose="020B0604020202020204" pitchFamily="34" charset="0"/>
                <a:ea typeface="微软雅黑" panose="020B0503020204020204" pitchFamily="34" charset="-122"/>
              </a:rPr>
              <a:t>下拉菜单</a:t>
            </a:r>
            <a:r>
              <a:rPr lang="en-US" altLang="zh-CN" sz="2200">
                <a:latin typeface="Arial" panose="020B0604020202020204" pitchFamily="34" charset="0"/>
                <a:ea typeface="微软雅黑" panose="020B0503020204020204" pitchFamily="34" charset="-122"/>
              </a:rPr>
              <a:t>“</a:t>
            </a:r>
            <a:r>
              <a:rPr lang="zh-CN" altLang="en-US" sz="2200">
                <a:latin typeface="Arial" panose="020B0604020202020204" pitchFamily="34" charset="0"/>
                <a:ea typeface="微软雅黑" panose="020B0503020204020204" pitchFamily="34" charset="-122"/>
              </a:rPr>
              <a:t>知识发现</a:t>
            </a:r>
            <a:r>
              <a:rPr lang="en-US" altLang="zh-CN" sz="2200">
                <a:latin typeface="Arial" panose="020B0604020202020204" pitchFamily="34" charset="0"/>
                <a:ea typeface="微软雅黑" panose="020B0503020204020204" pitchFamily="34" charset="-122"/>
              </a:rPr>
              <a:t>”</a:t>
            </a:r>
            <a:r>
              <a:rPr lang="zh-CN" altLang="en-US" sz="2200">
                <a:latin typeface="Arial" panose="020B0604020202020204" pitchFamily="34" charset="0"/>
                <a:ea typeface="微软雅黑" panose="020B0503020204020204" pitchFamily="34" charset="-122"/>
              </a:rPr>
              <a:t>进入超星</a:t>
            </a:r>
            <a:r>
              <a:rPr lang="zh-CN" altLang="en-US" sz="2200">
                <a:latin typeface="Arial" panose="020B0604020202020204" pitchFamily="34" charset="0"/>
                <a:ea typeface="微软雅黑" panose="020B0503020204020204" pitchFamily="34" charset="-122"/>
              </a:rPr>
              <a:t>发现系统</a:t>
            </a:r>
            <a:endParaRPr lang="zh-CN" altLang="en-US" sz="2200">
              <a:latin typeface="Arial" panose="020B0604020202020204" pitchFamily="34" charset="0"/>
              <a:ea typeface="微软雅黑" panose="020B0503020204020204" pitchFamily="34" charset="-122"/>
            </a:endParaRPr>
          </a:p>
          <a:p>
            <a:pPr marL="342900" indent="-342900" algn="just" fontAlgn="base">
              <a:lnSpc>
                <a:spcPct val="130000"/>
              </a:lnSpc>
              <a:buFont typeface="Arial" panose="020B0604020202020204" pitchFamily="34" charset="0"/>
              <a:buAutoNum type="arabicPeriod"/>
            </a:pPr>
            <a:r>
              <a:rPr lang="zh-CN" altLang="en-US" sz="2200">
                <a:latin typeface="Arial" panose="020B0604020202020204" pitchFamily="34" charset="0"/>
                <a:ea typeface="微软雅黑" panose="020B0503020204020204" pitchFamily="34" charset="-122"/>
              </a:rPr>
              <a:t>直接键入关键词，进行中文或外文搜索</a:t>
            </a:r>
            <a:endParaRPr lang="zh-CN" altLang="en-US" sz="2200">
              <a:latin typeface="Arial" panose="020B0604020202020204" pitchFamily="34" charset="0"/>
              <a:ea typeface="微软雅黑" panose="020B0503020204020204" pitchFamily="34" charset="-122"/>
            </a:endParaRPr>
          </a:p>
          <a:p>
            <a:pPr marL="342900" indent="-342900" algn="just" fontAlgn="base">
              <a:lnSpc>
                <a:spcPct val="130000"/>
              </a:lnSpc>
              <a:buFont typeface="Arial" panose="020B0604020202020204" pitchFamily="34" charset="0"/>
              <a:buAutoNum type="arabicPeriod"/>
            </a:pPr>
            <a:r>
              <a:rPr lang="zh-CN" altLang="en-US" sz="2200">
                <a:latin typeface="Arial" panose="020B0604020202020204" pitchFamily="34" charset="0"/>
                <a:ea typeface="微软雅黑" panose="020B0503020204020204" pitchFamily="34" charset="-122"/>
              </a:rPr>
              <a:t>进入后可在左侧筛选器中进一步筛选，右侧可进行可视化</a:t>
            </a:r>
            <a:r>
              <a:rPr lang="zh-CN" altLang="en-US" sz="2200">
                <a:latin typeface="Arial" panose="020B0604020202020204" pitchFamily="34" charset="0"/>
                <a:ea typeface="微软雅黑" panose="020B0503020204020204" pitchFamily="34" charset="-122"/>
              </a:rPr>
              <a:t>分析</a:t>
            </a:r>
            <a:endParaRPr lang="zh-CN" altLang="en-US" sz="2200">
              <a:latin typeface="Arial" panose="020B0604020202020204" pitchFamily="34" charset="0"/>
              <a:ea typeface="微软雅黑" panose="020B0503020204020204" pitchFamily="34" charset="-122"/>
            </a:endParaRPr>
          </a:p>
          <a:p>
            <a:pPr marL="342900" indent="-342900" algn="just" fontAlgn="base">
              <a:lnSpc>
                <a:spcPct val="130000"/>
              </a:lnSpc>
              <a:buFont typeface="Arial" panose="020B0604020202020204" pitchFamily="34" charset="0"/>
              <a:buAutoNum type="arabicPeriod"/>
            </a:pPr>
            <a:r>
              <a:rPr lang="zh-CN" altLang="en-US" sz="2200">
                <a:latin typeface="Arial" panose="020B0604020202020204" pitchFamily="34" charset="0"/>
                <a:ea typeface="微软雅黑" panose="020B0503020204020204" pitchFamily="34" charset="-122"/>
              </a:rPr>
              <a:t>也可使用</a:t>
            </a:r>
            <a:r>
              <a:rPr lang="en-US" altLang="zh-CN" sz="2200">
                <a:latin typeface="Arial" panose="020B0604020202020204" pitchFamily="34" charset="0"/>
                <a:ea typeface="微软雅黑" panose="020B0503020204020204" pitchFamily="34" charset="-122"/>
              </a:rPr>
              <a:t>AI</a:t>
            </a:r>
            <a:r>
              <a:rPr lang="zh-CN" altLang="en-US" sz="2200">
                <a:latin typeface="Arial" panose="020B0604020202020204" pitchFamily="34" charset="0"/>
                <a:ea typeface="微软雅黑" panose="020B0503020204020204" pitchFamily="34" charset="-122"/>
              </a:rPr>
              <a:t>检索用自然语言描述索要查找的</a:t>
            </a:r>
            <a:r>
              <a:rPr lang="zh-CN" altLang="en-US" sz="2200">
                <a:latin typeface="Arial" panose="020B0604020202020204" pitchFamily="34" charset="0"/>
                <a:ea typeface="微软雅黑" panose="020B0503020204020204" pitchFamily="34" charset="-122"/>
              </a:rPr>
              <a:t>资源</a:t>
            </a:r>
            <a:endParaRPr lang="zh-CN" altLang="en-US" sz="2200">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6527800" y="1269365"/>
            <a:ext cx="5436870" cy="25476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a:xfrm>
            <a:off x="695960" y="274955"/>
            <a:ext cx="8229600" cy="577215"/>
          </a:xfrm>
        </p:spPr>
        <p:txBody>
          <a:bodyPr vert="horz" wrap="square" lIns="91440" tIns="45720" rIns="91440" bIns="45720" anchor="b"/>
          <a:p>
            <a:pPr marL="0" indent="0" algn="l" eaLnBrk="1" hangingPunct="1">
              <a:buFont typeface="Wingdings" panose="05000000000000000000" charset="0"/>
              <a:buNone/>
            </a:pPr>
            <a:r>
              <a:rPr lang="zh-CN" altLang="en-US" sz="3600" b="1" dirty="0">
                <a:latin typeface="Arial" panose="020B0604020202020204" pitchFamily="34" charset="0"/>
                <a:ea typeface="微软雅黑" panose="020B0503020204020204" pitchFamily="34" charset="-122"/>
              </a:rPr>
              <a:t>京东读书专业版</a:t>
            </a:r>
            <a:endParaRPr lang="zh-CN" altLang="en-US" sz="3600" b="1" dirty="0">
              <a:latin typeface="Arial" panose="020B0604020202020204" pitchFamily="34" charset="0"/>
              <a:ea typeface="微软雅黑" panose="020B0503020204020204" pitchFamily="34" charset="-122"/>
            </a:endParaRPr>
          </a:p>
        </p:txBody>
      </p:sp>
      <p:sp>
        <p:nvSpPr>
          <p:cNvPr id="5" name="文本框 4"/>
          <p:cNvSpPr txBox="1"/>
          <p:nvPr/>
        </p:nvSpPr>
        <p:spPr>
          <a:xfrm>
            <a:off x="1056005" y="909320"/>
            <a:ext cx="10256520" cy="2028825"/>
          </a:xfrm>
          <a:prstGeom prst="rect">
            <a:avLst/>
          </a:prstGeom>
          <a:noFill/>
        </p:spPr>
        <p:txBody>
          <a:bodyPr wrap="square" rtlCol="0">
            <a:noAutofit/>
          </a:bodyPr>
          <a:p>
            <a:pPr indent="457200" fontAlgn="base"/>
            <a:r>
              <a:rPr lang="zh-CN" altLang="en-US" sz="1800">
                <a:latin typeface="Arial" panose="020B0604020202020204" pitchFamily="34" charset="0"/>
                <a:ea typeface="微软雅黑" panose="020B0503020204020204" pitchFamily="34" charset="-122"/>
              </a:rPr>
              <a:t>京东读书专业版，是集看书与听书于一体的移动阅读平台。平台资源丰富，现有近</a:t>
            </a:r>
            <a:r>
              <a:rPr lang="en-US" altLang="zh-CN" sz="1800">
                <a:latin typeface="Arial" panose="020B0604020202020204" pitchFamily="34" charset="0"/>
                <a:ea typeface="微软雅黑" panose="020B0503020204020204" pitchFamily="34" charset="-122"/>
              </a:rPr>
              <a:t>20</a:t>
            </a:r>
            <a:r>
              <a:rPr lang="zh-CN" altLang="en-US" sz="1800">
                <a:latin typeface="Arial" panose="020B0604020202020204" pitchFamily="34" charset="0"/>
                <a:ea typeface="微软雅黑" panose="020B0503020204020204" pitchFamily="34" charset="-122"/>
              </a:rPr>
              <a:t>万种正版图书，覆盖哲学、经济学、法学、文学、历史学、医学、管理学、艺术、工业科技等十多个学科，共</a:t>
            </a:r>
            <a:r>
              <a:rPr lang="en-US" altLang="zh-CN" sz="1800">
                <a:latin typeface="Arial" panose="020B0604020202020204" pitchFamily="34" charset="0"/>
                <a:ea typeface="微软雅黑" panose="020B0503020204020204" pitchFamily="34" charset="-122"/>
              </a:rPr>
              <a:t>22</a:t>
            </a:r>
            <a:r>
              <a:rPr lang="zh-CN" altLang="en-US" sz="1800">
                <a:latin typeface="Arial" panose="020B0604020202020204" pitchFamily="34" charset="0"/>
                <a:ea typeface="微软雅黑" panose="020B0503020204020204" pitchFamily="34" charset="-122"/>
              </a:rPr>
              <a:t>个一级分类，</a:t>
            </a:r>
            <a:r>
              <a:rPr lang="en-US" altLang="zh-CN" sz="1800">
                <a:latin typeface="Arial" panose="020B0604020202020204" pitchFamily="34" charset="0"/>
                <a:ea typeface="微软雅黑" panose="020B0503020204020204" pitchFamily="34" charset="-122"/>
              </a:rPr>
              <a:t>170</a:t>
            </a:r>
            <a:r>
              <a:rPr lang="zh-CN" altLang="en-US" sz="1800">
                <a:latin typeface="Arial" panose="020B0604020202020204" pitchFamily="34" charset="0"/>
                <a:ea typeface="微软雅黑" panose="020B0503020204020204" pitchFamily="34" charset="-122"/>
              </a:rPr>
              <a:t>多个二级分类，满足各种阅读需求。阅读记录支持手机、电脑、平板等多终端同步，永久保存；访问不受</a:t>
            </a:r>
            <a:r>
              <a:rPr lang="en-US" altLang="zh-CN" sz="1800">
                <a:latin typeface="Arial" panose="020B0604020202020204" pitchFamily="34" charset="0"/>
                <a:ea typeface="微软雅黑" panose="020B0503020204020204" pitchFamily="34" charset="-122"/>
              </a:rPr>
              <a:t>IP</a:t>
            </a:r>
            <a:r>
              <a:rPr lang="zh-CN" altLang="en-US" sz="1800">
                <a:latin typeface="Arial" panose="020B0604020202020204" pitchFamily="34" charset="0"/>
                <a:ea typeface="微软雅黑" panose="020B0503020204020204" pitchFamily="34" charset="-122"/>
              </a:rPr>
              <a:t>限制（首次注册须在校园</a:t>
            </a:r>
            <a:r>
              <a:rPr lang="en-US" altLang="zh-CN" sz="1800">
                <a:latin typeface="Arial" panose="020B0604020202020204" pitchFamily="34" charset="0"/>
                <a:ea typeface="微软雅黑" panose="020B0503020204020204" pitchFamily="34" charset="-122"/>
              </a:rPr>
              <a:t>IP</a:t>
            </a:r>
            <a:r>
              <a:rPr lang="zh-CN" altLang="en-US" sz="1800">
                <a:latin typeface="Arial" panose="020B0604020202020204" pitchFamily="34" charset="0"/>
                <a:ea typeface="微软雅黑" panose="020B0503020204020204" pitchFamily="34" charset="-122"/>
              </a:rPr>
              <a:t>），校内校外、随时随地都可以阅读。</a:t>
            </a:r>
            <a:endParaRPr lang="zh-CN" altLang="en-US" sz="1800">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16050" y="2132965"/>
            <a:ext cx="8731885" cy="3470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Rectangle 3"/>
          <p:cNvSpPr>
            <a:spLocks noGrp="1"/>
          </p:cNvSpPr>
          <p:nvPr>
            <p:ph type="body" idx="4294967295"/>
          </p:nvPr>
        </p:nvSpPr>
        <p:spPr>
          <a:xfrm>
            <a:off x="1055688" y="345123"/>
            <a:ext cx="5113337" cy="647700"/>
          </a:xfrm>
        </p:spPr>
        <p:txBody>
          <a:bodyPr vert="horz" wrap="square" lIns="91440" tIns="45720" rIns="91440" bIns="45720" anchor="t"/>
          <a:p>
            <a:pPr>
              <a:buNone/>
            </a:pPr>
            <a:r>
              <a:rPr lang="en-US" sz="3200" dirty="0">
                <a:latin typeface="Arial" panose="020B0604020202020204" pitchFamily="34" charset="0"/>
                <a:ea typeface="微软雅黑" panose="020B0503020204020204" pitchFamily="34" charset="-122"/>
                <a:cs typeface="黑体" panose="02010609060101010101" pitchFamily="49" charset="-122"/>
              </a:rPr>
              <a:t>2.</a:t>
            </a:r>
            <a:r>
              <a:rPr lang="zh-CN" altLang="en-US" sz="3200" dirty="0">
                <a:latin typeface="Arial" panose="020B0604020202020204" pitchFamily="34" charset="0"/>
                <a:ea typeface="微软雅黑" panose="020B0503020204020204" pitchFamily="34" charset="-122"/>
                <a:cs typeface="黑体" panose="02010609060101010101" pitchFamily="49" charset="-122"/>
              </a:rPr>
              <a:t>中文电子期刊数据库</a:t>
            </a:r>
            <a:endParaRPr lang="zh-CN" altLang="en-US" sz="3200" dirty="0">
              <a:latin typeface="Arial" panose="020B0604020202020204" pitchFamily="34" charset="0"/>
              <a:ea typeface="微软雅黑" panose="020B0503020204020204" pitchFamily="34" charset="-122"/>
              <a:cs typeface="黑体" panose="02010609060101010101" pitchFamily="49" charset="-122"/>
            </a:endParaRPr>
          </a:p>
        </p:txBody>
      </p:sp>
      <p:sp>
        <p:nvSpPr>
          <p:cNvPr id="114692" name="Text Box 4"/>
          <p:cNvSpPr txBox="1">
            <a:spLocks noChangeArrowheads="1"/>
          </p:cNvSpPr>
          <p:nvPr/>
        </p:nvSpPr>
        <p:spPr bwMode="auto">
          <a:xfrm>
            <a:off x="1991678" y="2773045"/>
            <a:ext cx="6381750" cy="34766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ea typeface="微软雅黑" panose="020B0503020204020204" pitchFamily="34" charset="-122"/>
                <a:cs typeface="Arial" panose="020B0604020202020204" pitchFamily="34" charset="0"/>
              </a:rPr>
              <a:t>中国知网</a:t>
            </a:r>
            <a:r>
              <a:rPr kumimoji="0" lang="en-US" altLang="zh-CN" sz="2200" kern="1200" cap="none" spc="0" normalizeH="0" baseline="0" noProof="0" dirty="0">
                <a:ea typeface="微软雅黑" panose="020B0503020204020204" pitchFamily="34" charset="-122"/>
                <a:cs typeface="Arial" panose="020B0604020202020204" pitchFamily="34" charset="0"/>
              </a:rPr>
              <a:t>CNKI</a:t>
            </a:r>
            <a:endParaRPr kumimoji="0" lang="zh-CN" altLang="en-US"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ea typeface="微软雅黑" panose="020B0503020204020204" pitchFamily="34" charset="-122"/>
                <a:cs typeface="Arial" panose="020B0604020202020204" pitchFamily="34" charset="0"/>
              </a:rPr>
              <a:t>万方数据知识服务平台</a:t>
            </a:r>
            <a:endParaRPr kumimoji="0" lang="zh-CN" altLang="en-US"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ea typeface="微软雅黑" panose="020B0503020204020204" pitchFamily="34" charset="-122"/>
                <a:cs typeface="Arial" panose="020B0604020202020204" pitchFamily="34" charset="0"/>
              </a:rPr>
              <a:t>维普期刊数据库</a:t>
            </a:r>
            <a:endParaRPr kumimoji="0" lang="zh-CN" altLang="en-US"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lang="zh-CN" altLang="en-US" sz="2200" noProof="0" dirty="0">
                <a:ea typeface="微软雅黑" panose="020B0503020204020204" pitchFamily="34" charset="-122"/>
                <a:cs typeface="Arial" panose="020B0604020202020204" pitchFamily="34" charset="0"/>
                <a:sym typeface="+mn-ea"/>
              </a:rPr>
              <a:t>华艺学术文献数据库</a:t>
            </a:r>
            <a:endParaRPr kumimoji="0" lang="en-US" altLang="zh-CN"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lang="zh-CN" altLang="en-US" sz="2200" noProof="0" dirty="0">
                <a:ea typeface="微软雅黑" panose="020B0503020204020204" pitchFamily="34" charset="-122"/>
                <a:cs typeface="Arial" panose="020B0604020202020204" pitchFamily="34" charset="0"/>
                <a:sym typeface="+mn-ea"/>
              </a:rPr>
              <a:t>晚清与民国期刊全文数据库</a:t>
            </a:r>
            <a:endParaRPr kumimoji="0" lang="en-US" altLang="zh-CN"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lang="zh-CN" altLang="en-US" sz="2200" noProof="0" dirty="0">
                <a:ea typeface="微软雅黑" panose="020B0503020204020204" pitchFamily="34" charset="-122"/>
                <a:cs typeface="Arial" panose="020B0604020202020204" pitchFamily="34" charset="0"/>
                <a:sym typeface="+mn-ea"/>
              </a:rPr>
              <a:t>中华医学期刊全文数据库</a:t>
            </a:r>
            <a:endParaRPr lang="zh-CN" altLang="en-US" sz="2200" noProof="0" dirty="0">
              <a:ea typeface="微软雅黑" panose="020B0503020204020204" pitchFamily="34" charset="-122"/>
              <a:cs typeface="Arial" panose="020B0604020202020204" pitchFamily="34" charset="0"/>
              <a:sym typeface="+mn-ea"/>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200" kern="1200" cap="none" spc="0" normalizeH="0" baseline="0" noProof="0" dirty="0">
                <a:ea typeface="微软雅黑" panose="020B0503020204020204" pitchFamily="34" charset="-122"/>
                <a:cs typeface="Arial" panose="020B0604020202020204" pitchFamily="34" charset="0"/>
              </a:rPr>
              <a:t>……</a:t>
            </a:r>
            <a:endParaRPr kumimoji="0" lang="en-US" altLang="zh-CN" sz="2200" kern="1200" cap="none" spc="0" normalizeH="0" baseline="0" noProof="0" dirty="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2136140" y="908685"/>
            <a:ext cx="6053455" cy="18643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idx="1"/>
          </p:nvPr>
        </p:nvSpPr>
        <p:spPr>
          <a:xfrm>
            <a:off x="911860" y="1206500"/>
            <a:ext cx="10425430" cy="1469390"/>
          </a:xfrm>
        </p:spPr>
        <p:txBody>
          <a:bodyPr vert="horz" wrap="square" lIns="91440" tIns="45720" rIns="91440" bIns="45720" anchor="t"/>
          <a:p>
            <a:pPr eaLnBrk="1" hangingPunct="1"/>
            <a:r>
              <a:rPr lang="zh-CN" altLang="en-US" sz="2200" dirty="0"/>
              <a:t>可以选择检索字段与跨库检索范围后进行快捷检索，查找所需的文献。</a:t>
            </a:r>
            <a:endParaRPr lang="zh-CN" altLang="en-US" sz="2200" dirty="0"/>
          </a:p>
          <a:p>
            <a:pPr eaLnBrk="1" hangingPunct="1"/>
            <a:r>
              <a:rPr lang="zh-CN" altLang="en-US" sz="2200" dirty="0"/>
              <a:t>快捷检索栏右侧可选择高级检索、出版物检索以及增强检索</a:t>
            </a:r>
            <a:r>
              <a:rPr lang="en-US" altLang="zh-CN" sz="2200" dirty="0"/>
              <a:t>AI</a:t>
            </a:r>
            <a:r>
              <a:rPr lang="zh-CN" altLang="en-US" sz="2200" dirty="0"/>
              <a:t>。</a:t>
            </a:r>
            <a:endParaRPr lang="zh-CN" altLang="en-US" sz="2200" dirty="0"/>
          </a:p>
          <a:p>
            <a:pPr eaLnBrk="1" hangingPunct="1"/>
            <a:endParaRPr lang="en-US" altLang="zh-CN" sz="2200" dirty="0"/>
          </a:p>
          <a:p>
            <a:pPr eaLnBrk="1" hangingPunct="1"/>
            <a:endParaRPr lang="zh-CN" altLang="en-US" sz="2200" dirty="0"/>
          </a:p>
          <a:p>
            <a:pPr eaLnBrk="1" hangingPunct="1"/>
            <a:endParaRPr lang="zh-CN" altLang="en-US" sz="2200" dirty="0"/>
          </a:p>
          <a:p>
            <a:pPr eaLnBrk="1" hangingPunct="1"/>
            <a:endParaRPr lang="zh-CN" altLang="en-US" sz="2200" dirty="0"/>
          </a:p>
          <a:p>
            <a:pPr eaLnBrk="1" hangingPunct="1"/>
            <a:endParaRPr lang="zh-CN" altLang="en-US" sz="2200" dirty="0"/>
          </a:p>
          <a:p>
            <a:pPr eaLnBrk="1" hangingPunct="1"/>
            <a:endParaRPr lang="en-US" altLang="zh-CN" sz="2200" dirty="0"/>
          </a:p>
        </p:txBody>
      </p:sp>
      <p:sp>
        <p:nvSpPr>
          <p:cNvPr id="22530" name="AutoShape 2"/>
          <p:cNvSpPr>
            <a:spLocks noGrp="1"/>
          </p:cNvSpPr>
          <p:nvPr/>
        </p:nvSpPr>
        <p:spPr>
          <a:xfrm>
            <a:off x="767715" y="427990"/>
            <a:ext cx="8229600" cy="696595"/>
          </a:xfrm>
          <a:prstGeom prst="rect">
            <a:avLst/>
          </a:prstGeom>
        </p:spPr>
        <p:txBody>
          <a:bodyPr vert="horz" wrap="square" lIns="91440" tIns="45720" rIns="91440" bIns="4572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buFont typeface="Wingdings" panose="05000000000000000000" charset="0"/>
            </a:pPr>
            <a:r>
              <a:rPr lang="zh-CN" altLang="en-US" sz="3600" b="1" dirty="0">
                <a:latin typeface="Arial" panose="020B0604020202020204" pitchFamily="34" charset="0"/>
                <a:ea typeface="微软雅黑" panose="020B0503020204020204" pitchFamily="34" charset="-122"/>
                <a:sym typeface="Wingdings" panose="05000000000000000000" pitchFamily="2" charset="2"/>
              </a:rPr>
              <a:t>中国知网</a:t>
            </a:r>
            <a:endParaRPr lang="zh-CN" altLang="en-US" sz="3600" b="1" dirty="0">
              <a:latin typeface="Arial" panose="020B0604020202020204" pitchFamily="34" charset="0"/>
              <a:ea typeface="微软雅黑" panose="020B0503020204020204" pitchFamily="34" charset="-122"/>
              <a:sym typeface="Wingdings" panose="05000000000000000000" pitchFamily="2" charset="2"/>
            </a:endParaRPr>
          </a:p>
        </p:txBody>
      </p:sp>
      <p:pic>
        <p:nvPicPr>
          <p:cNvPr id="3" name="图片 2"/>
          <p:cNvPicPr>
            <a:picLocks noChangeAspect="1"/>
          </p:cNvPicPr>
          <p:nvPr/>
        </p:nvPicPr>
        <p:blipFill>
          <a:blip r:embed="rId1"/>
          <a:stretch>
            <a:fillRect/>
          </a:stretch>
        </p:blipFill>
        <p:spPr>
          <a:xfrm>
            <a:off x="984250" y="2565400"/>
            <a:ext cx="9404350" cy="3187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67715" y="673100"/>
            <a:ext cx="10716895" cy="556260"/>
          </a:xfrm>
        </p:spPr>
        <p:txBody>
          <a:bodyPr/>
          <a:p>
            <a:r>
              <a:rPr lang="en-US" altLang="zh-CN" sz="2200" dirty="0">
                <a:latin typeface="Arial" panose="020B0604020202020204" pitchFamily="34" charset="0"/>
                <a:ea typeface="微软雅黑" panose="020B0503020204020204" pitchFamily="34" charset="-122"/>
                <a:cs typeface="Arial" panose="020B0604020202020204" pitchFamily="34" charset="0"/>
                <a:sym typeface="+mn-ea"/>
              </a:rPr>
              <a:t>CNKI AI</a:t>
            </a:r>
            <a:r>
              <a:rPr lang="zh-CN" altLang="en-US" sz="2200" dirty="0">
                <a:latin typeface="Arial" panose="020B0604020202020204" pitchFamily="34" charset="0"/>
                <a:ea typeface="微软雅黑" panose="020B0503020204020204" pitchFamily="34" charset="-122"/>
                <a:cs typeface="Arial" panose="020B0604020202020204" pitchFamily="34" charset="0"/>
                <a:sym typeface="+mn-ea"/>
              </a:rPr>
              <a:t>有知识问答、增强检索、智能研读等多种</a:t>
            </a:r>
            <a:r>
              <a:rPr lang="en-US" altLang="zh-CN" sz="2200" dirty="0">
                <a:latin typeface="Arial" panose="020B0604020202020204" pitchFamily="34" charset="0"/>
                <a:ea typeface="微软雅黑" panose="020B0503020204020204" pitchFamily="34" charset="-122"/>
                <a:cs typeface="Arial" panose="020B0604020202020204" pitchFamily="34" charset="0"/>
                <a:sym typeface="+mn-ea"/>
              </a:rPr>
              <a:t>AI</a:t>
            </a:r>
            <a:r>
              <a:rPr lang="zh-CN" altLang="en-US" sz="2200" dirty="0">
                <a:latin typeface="Arial" panose="020B0604020202020204" pitchFamily="34" charset="0"/>
                <a:ea typeface="微软雅黑" panose="020B0503020204020204" pitchFamily="34" charset="-122"/>
                <a:cs typeface="Arial" panose="020B0604020202020204" pitchFamily="34" charset="0"/>
                <a:sym typeface="+mn-ea"/>
              </a:rPr>
              <a:t>辅助</a:t>
            </a:r>
            <a:r>
              <a:rPr lang="zh-CN" altLang="en-US" sz="2200" dirty="0">
                <a:latin typeface="Arial" panose="020B0604020202020204" pitchFamily="34" charset="0"/>
                <a:ea typeface="微软雅黑" panose="020B0503020204020204" pitchFamily="34" charset="-122"/>
                <a:cs typeface="Arial" panose="020B0604020202020204" pitchFamily="34" charset="0"/>
                <a:sym typeface="+mn-ea"/>
              </a:rPr>
              <a:t>功能</a:t>
            </a:r>
            <a:endParaRPr lang="zh-CN" altLang="en-US" sz="2200">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a:blip r:embed="rId1"/>
          <a:stretch>
            <a:fillRect/>
          </a:stretch>
        </p:blipFill>
        <p:spPr>
          <a:xfrm>
            <a:off x="2712085" y="1229360"/>
            <a:ext cx="5292725" cy="1771650"/>
          </a:xfrm>
          <a:prstGeom prst="rect">
            <a:avLst/>
          </a:prstGeom>
        </p:spPr>
      </p:pic>
      <p:pic>
        <p:nvPicPr>
          <p:cNvPr id="7" name="图片 6"/>
          <p:cNvPicPr>
            <a:picLocks noChangeAspect="1"/>
          </p:cNvPicPr>
          <p:nvPr/>
        </p:nvPicPr>
        <p:blipFill>
          <a:blip r:embed="rId2"/>
          <a:stretch>
            <a:fillRect/>
          </a:stretch>
        </p:blipFill>
        <p:spPr>
          <a:xfrm>
            <a:off x="1920240" y="2997200"/>
            <a:ext cx="7157720" cy="33216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a:xfrm>
            <a:off x="798830" y="189230"/>
            <a:ext cx="8229600" cy="810895"/>
          </a:xfrm>
        </p:spPr>
        <p:txBody>
          <a:bodyPr vert="horz" wrap="square" lIns="91440" tIns="45720" rIns="91440" bIns="45720" anchor="b"/>
          <a:p>
            <a:pPr algn="l" eaLnBrk="1" hangingPunct="1"/>
            <a:r>
              <a:rPr lang="en-US" altLang="en-US" sz="2800" dirty="0">
                <a:latin typeface="Arial" panose="020B0604020202020204" pitchFamily="34" charset="0"/>
                <a:ea typeface="微软雅黑" panose="020B0503020204020204" pitchFamily="34" charset="-122"/>
              </a:rPr>
              <a:t>检索结果</a:t>
            </a:r>
            <a:r>
              <a:rPr lang="zh-CN" altLang="en-US" sz="2800" dirty="0">
                <a:latin typeface="Arial" panose="020B0604020202020204" pitchFamily="34" charset="0"/>
                <a:ea typeface="微软雅黑" panose="020B0503020204020204" pitchFamily="34" charset="-122"/>
              </a:rPr>
              <a:t>示例</a:t>
            </a:r>
            <a:endParaRPr lang="zh-CN" altLang="en-US" sz="2800" dirty="0">
              <a:latin typeface="Arial" panose="020B0604020202020204" pitchFamily="34" charset="0"/>
              <a:ea typeface="微软雅黑" panose="020B0503020204020204" pitchFamily="34" charset="-122"/>
            </a:endParaRPr>
          </a:p>
        </p:txBody>
      </p:sp>
      <p:sp>
        <p:nvSpPr>
          <p:cNvPr id="25603" name="Rectangle 3"/>
          <p:cNvSpPr>
            <a:spLocks noGrp="1"/>
          </p:cNvSpPr>
          <p:nvPr>
            <p:ph idx="1"/>
          </p:nvPr>
        </p:nvSpPr>
        <p:spPr>
          <a:xfrm>
            <a:off x="537210" y="1012190"/>
            <a:ext cx="5072380" cy="2543810"/>
          </a:xfrm>
        </p:spPr>
        <p:txBody>
          <a:bodyPr vert="horz" wrap="square" lIns="91440" tIns="45720" rIns="91440" bIns="45720" anchor="t"/>
          <a:p>
            <a:pPr eaLnBrk="1" hangingPunct="1"/>
            <a:r>
              <a:rPr lang="en-US" altLang="zh-CN" sz="2200" dirty="0">
                <a:solidFill>
                  <a:schemeClr val="tx1"/>
                </a:solidFill>
              </a:rPr>
              <a:t>1.</a:t>
            </a:r>
            <a:r>
              <a:rPr lang="zh-CN" altLang="en-US" sz="2200" dirty="0">
                <a:solidFill>
                  <a:schemeClr val="tx1"/>
                </a:solidFill>
              </a:rPr>
              <a:t>点击检索结果中的篇名链接进入知网节，可以得到文献的摘要、参考文献、引证文献、共引文献、同被引文献等相关信息。</a:t>
            </a:r>
            <a:endParaRPr lang="zh-CN" altLang="en-US" sz="2200" dirty="0">
              <a:solidFill>
                <a:schemeClr val="tx1"/>
              </a:solidFill>
            </a:endParaRPr>
          </a:p>
          <a:p>
            <a:pPr eaLnBrk="1" hangingPunct="1"/>
            <a:endParaRPr lang="zh-CN" altLang="en-US" sz="2200" dirty="0">
              <a:solidFill>
                <a:schemeClr val="tx1"/>
              </a:solidFill>
            </a:endParaRPr>
          </a:p>
        </p:txBody>
      </p:sp>
      <p:pic>
        <p:nvPicPr>
          <p:cNvPr id="2" name="图片 1"/>
          <p:cNvPicPr>
            <a:picLocks noChangeAspect="1"/>
          </p:cNvPicPr>
          <p:nvPr/>
        </p:nvPicPr>
        <p:blipFill>
          <a:blip r:embed="rId1"/>
          <a:stretch>
            <a:fillRect/>
          </a:stretch>
        </p:blipFill>
        <p:spPr>
          <a:xfrm>
            <a:off x="798830" y="2925445"/>
            <a:ext cx="4549775" cy="2452370"/>
          </a:xfrm>
          <a:prstGeom prst="rect">
            <a:avLst/>
          </a:prstGeom>
        </p:spPr>
      </p:pic>
      <p:pic>
        <p:nvPicPr>
          <p:cNvPr id="3" name="图片 2"/>
          <p:cNvPicPr>
            <a:picLocks noChangeAspect="1"/>
          </p:cNvPicPr>
          <p:nvPr/>
        </p:nvPicPr>
        <p:blipFill>
          <a:blip r:embed="rId2"/>
          <a:srcRect r="9219"/>
          <a:stretch>
            <a:fillRect/>
          </a:stretch>
        </p:blipFill>
        <p:spPr>
          <a:xfrm>
            <a:off x="6167755" y="2925445"/>
            <a:ext cx="4608195" cy="1829435"/>
          </a:xfrm>
          <a:prstGeom prst="rect">
            <a:avLst/>
          </a:prstGeom>
        </p:spPr>
      </p:pic>
      <p:sp>
        <p:nvSpPr>
          <p:cNvPr id="4" name="文本框 3"/>
          <p:cNvSpPr txBox="1"/>
          <p:nvPr/>
        </p:nvSpPr>
        <p:spPr>
          <a:xfrm>
            <a:off x="6311900" y="1012190"/>
            <a:ext cx="5256530" cy="1783715"/>
          </a:xfrm>
          <a:prstGeom prst="rect">
            <a:avLst/>
          </a:prstGeom>
          <a:noFill/>
        </p:spPr>
        <p:txBody>
          <a:bodyPr wrap="square" rtlCol="0">
            <a:spAutoFit/>
          </a:bodyPr>
          <a:p>
            <a:pPr fontAlgn="base"/>
            <a:r>
              <a:rPr lang="en-US" altLang="zh-CN" sz="2200" dirty="0">
                <a:latin typeface="Arial" panose="020B0604020202020204" pitchFamily="34" charset="0"/>
                <a:ea typeface="微软雅黑" panose="020B0503020204020204" pitchFamily="34" charset="-122"/>
                <a:sym typeface="+mn-ea"/>
              </a:rPr>
              <a:t>2.</a:t>
            </a:r>
            <a:r>
              <a:rPr lang="zh-CN" altLang="en-US" sz="2200" dirty="0">
                <a:latin typeface="Arial" panose="020B0604020202020204" pitchFamily="34" charset="0"/>
                <a:ea typeface="微软雅黑" panose="020B0503020204020204" pitchFamily="34" charset="-122"/>
                <a:sym typeface="+mn-ea"/>
              </a:rPr>
              <a:t>文献详细页中，可以选择</a:t>
            </a:r>
            <a:r>
              <a:rPr lang="en-US" altLang="zh-CN" sz="2200" dirty="0">
                <a:latin typeface="Arial" panose="020B0604020202020204" pitchFamily="34" charset="0"/>
                <a:ea typeface="微软雅黑" panose="020B0503020204020204" pitchFamily="34" charset="-122"/>
                <a:sym typeface="+mn-ea"/>
              </a:rPr>
              <a:t>HTML</a:t>
            </a:r>
            <a:r>
              <a:rPr lang="zh-CN" altLang="en-US" sz="2200" dirty="0">
                <a:latin typeface="Arial" panose="020B0604020202020204" pitchFamily="34" charset="0"/>
                <a:ea typeface="微软雅黑" panose="020B0503020204020204" pitchFamily="34" charset="-122"/>
                <a:sym typeface="+mn-ea"/>
              </a:rPr>
              <a:t>阅读、</a:t>
            </a:r>
            <a:r>
              <a:rPr lang="en-US" altLang="zh-CN" sz="2200" dirty="0">
                <a:latin typeface="Arial" panose="020B0604020202020204" pitchFamily="34" charset="0"/>
                <a:ea typeface="微软雅黑" panose="020B0503020204020204" pitchFamily="34" charset="-122"/>
                <a:sym typeface="+mn-ea"/>
              </a:rPr>
              <a:t>CAJ</a:t>
            </a:r>
            <a:r>
              <a:rPr lang="zh-CN" altLang="en-US" sz="2200" dirty="0">
                <a:latin typeface="Arial" panose="020B0604020202020204" pitchFamily="34" charset="0"/>
                <a:ea typeface="微软雅黑" panose="020B0503020204020204" pitchFamily="34" charset="-122"/>
                <a:sym typeface="+mn-ea"/>
              </a:rPr>
              <a:t>下载（中国知网自行开发的阅读器格式）、</a:t>
            </a:r>
            <a:r>
              <a:rPr lang="en-US" altLang="zh-CN" sz="2200" dirty="0">
                <a:latin typeface="Arial" panose="020B0604020202020204" pitchFamily="34" charset="0"/>
                <a:ea typeface="微软雅黑" panose="020B0503020204020204" pitchFamily="34" charset="-122"/>
                <a:sym typeface="+mn-ea"/>
              </a:rPr>
              <a:t>PDF</a:t>
            </a:r>
            <a:r>
              <a:rPr lang="zh-CN" altLang="en-US" sz="2200" dirty="0">
                <a:latin typeface="Arial" panose="020B0604020202020204" pitchFamily="34" charset="0"/>
                <a:ea typeface="微软雅黑" panose="020B0503020204020204" pitchFamily="34" charset="-122"/>
                <a:sym typeface="+mn-ea"/>
              </a:rPr>
              <a:t>下载，博硕论文还可以分页、分章或整本下载。</a:t>
            </a:r>
            <a:endParaRPr lang="zh-CN" altLang="en-US" sz="2200" dirty="0">
              <a:solidFill>
                <a:schemeClr val="tx1"/>
              </a:solidFill>
              <a:latin typeface="Arial" panose="020B0604020202020204" pitchFamily="34" charset="0"/>
              <a:ea typeface="微软雅黑" panose="020B0503020204020204" pitchFamily="34" charset="-122"/>
            </a:endParaRPr>
          </a:p>
          <a:p>
            <a:pPr fontAlgn="base"/>
            <a:endParaRPr lang="zh-CN" altLang="en-US" sz="2200" dirty="0">
              <a:solidFill>
                <a:schemeClr val="tx1"/>
              </a:solidFill>
              <a:latin typeface="Arial" panose="020B0604020202020204" pitchFamily="34" charset="0"/>
              <a:ea typeface="微软雅黑" panose="020B0503020204020204" pitchFamily="34" charset="-122"/>
            </a:endParaRPr>
          </a:p>
        </p:txBody>
      </p:sp>
      <p:sp>
        <p:nvSpPr>
          <p:cNvPr id="5" name="文本框 4"/>
          <p:cNvSpPr txBox="1"/>
          <p:nvPr/>
        </p:nvSpPr>
        <p:spPr>
          <a:xfrm>
            <a:off x="6743700" y="5085080"/>
            <a:ext cx="4159250" cy="583565"/>
          </a:xfrm>
          <a:prstGeom prst="rect">
            <a:avLst/>
          </a:prstGeom>
        </p:spPr>
        <p:txBody>
          <a:bodyPr wrap="square">
            <a:spAutoFit/>
          </a:bodyPr>
          <a:p>
            <a:pPr algn="just" fontAlgn="base"/>
            <a:r>
              <a:rPr lang="en-US" altLang="zh-CN" sz="1600" b="0" i="0">
                <a:solidFill>
                  <a:srgbClr val="FF0000"/>
                </a:solidFill>
                <a:latin typeface="Arial" panose="020B0604020202020204" pitchFamily="34" charset="0"/>
                <a:ea typeface="微软雅黑" panose="020B0503020204020204" pitchFamily="34" charset="-122"/>
              </a:rPr>
              <a:t>CNKI</a:t>
            </a:r>
            <a:r>
              <a:rPr lang="zh-CN" altLang="en-US" sz="1600" b="0" i="0">
                <a:solidFill>
                  <a:srgbClr val="FF0000"/>
                </a:solidFill>
                <a:latin typeface="Arial" panose="020B0604020202020204" pitchFamily="34" charset="0"/>
                <a:ea typeface="微软雅黑" panose="020B0503020204020204" pitchFamily="34" charset="-122"/>
              </a:rPr>
              <a:t>设置了下载限制，切勿单次连续下载超过</a:t>
            </a:r>
            <a:r>
              <a:rPr lang="en-US" altLang="zh-CN" sz="1600" b="0" i="0">
                <a:solidFill>
                  <a:srgbClr val="FF0000"/>
                </a:solidFill>
                <a:latin typeface="Arial" panose="020B0604020202020204" pitchFamily="34" charset="0"/>
                <a:ea typeface="微软雅黑" panose="020B0503020204020204" pitchFamily="34" charset="-122"/>
              </a:rPr>
              <a:t>30</a:t>
            </a:r>
            <a:r>
              <a:rPr lang="zh-CN" altLang="en-US" sz="1600" b="0" i="0">
                <a:solidFill>
                  <a:srgbClr val="FF0000"/>
                </a:solidFill>
                <a:latin typeface="Arial" panose="020B0604020202020204" pitchFamily="34" charset="0"/>
                <a:ea typeface="微软雅黑" panose="020B0503020204020204" pitchFamily="34" charset="-122"/>
              </a:rPr>
              <a:t>篇全文，否则将会导致全校</a:t>
            </a:r>
            <a:r>
              <a:rPr lang="en-US" altLang="zh-CN" sz="1600" b="0" i="0">
                <a:solidFill>
                  <a:srgbClr val="FF0000"/>
                </a:solidFill>
                <a:latin typeface="Arial" panose="020B0604020202020204" pitchFamily="34" charset="0"/>
                <a:ea typeface="微软雅黑" panose="020B0503020204020204" pitchFamily="34" charset="-122"/>
              </a:rPr>
              <a:t>ip</a:t>
            </a:r>
            <a:r>
              <a:rPr lang="zh-CN" altLang="en-US" sz="1600" b="0" i="0">
                <a:solidFill>
                  <a:srgbClr val="FF0000"/>
                </a:solidFill>
                <a:latin typeface="Arial" panose="020B0604020202020204" pitchFamily="34" charset="0"/>
                <a:ea typeface="微软雅黑" panose="020B0503020204020204" pitchFamily="34" charset="-122"/>
              </a:rPr>
              <a:t>被封。</a:t>
            </a:r>
            <a:endParaRPr lang="zh-CN" altLang="en-US" sz="1600" b="0" i="0">
              <a:solidFill>
                <a:srgbClr val="FF000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Rectangle 3"/>
          <p:cNvSpPr>
            <a:spLocks noGrp="1"/>
          </p:cNvSpPr>
          <p:nvPr/>
        </p:nvSpPr>
        <p:spPr>
          <a:xfrm>
            <a:off x="2423795" y="4508500"/>
            <a:ext cx="7219315" cy="126809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zh-CN" altLang="en-US" sz="2200" dirty="0">
              <a:solidFill>
                <a:schemeClr val="tx1"/>
              </a:solidFill>
            </a:endParaRPr>
          </a:p>
          <a:p>
            <a:pPr eaLnBrk="1" hangingPunct="1"/>
            <a:endParaRPr lang="zh-CN" altLang="en-US" sz="2200" dirty="0">
              <a:solidFill>
                <a:schemeClr val="tx1"/>
              </a:solidFill>
            </a:endParaRPr>
          </a:p>
        </p:txBody>
      </p:sp>
      <p:sp>
        <p:nvSpPr>
          <p:cNvPr id="26626" name="AutoShape 2"/>
          <p:cNvSpPr>
            <a:spLocks noGrp="1"/>
          </p:cNvSpPr>
          <p:nvPr>
            <p:ph type="title"/>
          </p:nvPr>
        </p:nvSpPr>
        <p:spPr>
          <a:xfrm>
            <a:off x="695960" y="333375"/>
            <a:ext cx="5516880" cy="855980"/>
          </a:xfrm>
        </p:spPr>
        <p:txBody>
          <a:bodyPr vert="horz" wrap="square" lIns="91440" tIns="45720" rIns="91440" bIns="45720" anchor="b"/>
          <a:p>
            <a:pPr marL="0" indent="0" algn="l" eaLnBrk="1" hangingPunct="1">
              <a:buFont typeface="Wingdings" panose="05000000000000000000" charset="0"/>
              <a:buNone/>
            </a:pPr>
            <a:r>
              <a:rPr lang="en-US" altLang="en-US" sz="3600" b="1" dirty="0">
                <a:latin typeface="Arial" panose="020B0604020202020204" pitchFamily="34" charset="0"/>
                <a:ea typeface="微软雅黑" panose="020B0503020204020204" pitchFamily="34" charset="-122"/>
                <a:cs typeface="黑体" panose="02010609060101010101" pitchFamily="49" charset="-122"/>
              </a:rPr>
              <a:t>万方数据知识服务平台 </a:t>
            </a:r>
            <a:endParaRPr lang="en-US" altLang="en-US" sz="3600" b="1" dirty="0">
              <a:latin typeface="Arial" panose="020B0604020202020204" pitchFamily="34" charset="0"/>
              <a:ea typeface="微软雅黑" panose="020B0503020204020204" pitchFamily="34" charset="-122"/>
              <a:cs typeface="黑体" panose="02010609060101010101" pitchFamily="49" charset="-122"/>
            </a:endParaRPr>
          </a:p>
        </p:txBody>
      </p:sp>
      <p:pic>
        <p:nvPicPr>
          <p:cNvPr id="3" name="内容占位符 2"/>
          <p:cNvPicPr>
            <a:picLocks noChangeAspect="1"/>
          </p:cNvPicPr>
          <p:nvPr>
            <p:ph idx="1"/>
          </p:nvPr>
        </p:nvPicPr>
        <p:blipFill>
          <a:blip r:embed="rId1"/>
          <a:stretch>
            <a:fillRect/>
          </a:stretch>
        </p:blipFill>
        <p:spPr>
          <a:xfrm>
            <a:off x="6023610" y="3771900"/>
            <a:ext cx="5537200" cy="2188845"/>
          </a:xfrm>
          <a:prstGeom prst="rect">
            <a:avLst/>
          </a:prstGeom>
        </p:spPr>
      </p:pic>
      <p:pic>
        <p:nvPicPr>
          <p:cNvPr id="5" name="图片 4"/>
          <p:cNvPicPr>
            <a:picLocks noChangeAspect="1"/>
          </p:cNvPicPr>
          <p:nvPr/>
        </p:nvPicPr>
        <p:blipFill>
          <a:blip r:embed="rId2"/>
          <a:stretch>
            <a:fillRect/>
          </a:stretch>
        </p:blipFill>
        <p:spPr>
          <a:xfrm>
            <a:off x="191770" y="1269365"/>
            <a:ext cx="7015480" cy="2072005"/>
          </a:xfrm>
          <a:prstGeom prst="rect">
            <a:avLst/>
          </a:prstGeom>
        </p:spPr>
      </p:pic>
      <p:sp>
        <p:nvSpPr>
          <p:cNvPr id="6" name="Rectangle 3"/>
          <p:cNvSpPr>
            <a:spLocks noGrp="1"/>
          </p:cNvSpPr>
          <p:nvPr/>
        </p:nvSpPr>
        <p:spPr>
          <a:xfrm>
            <a:off x="551815" y="4637405"/>
            <a:ext cx="5072380" cy="113919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altLang="zh-CN" sz="2200" dirty="0">
                <a:solidFill>
                  <a:schemeClr val="tx1"/>
                </a:solidFill>
              </a:rPr>
              <a:t>AI</a:t>
            </a:r>
            <a:r>
              <a:rPr lang="zh-CN" altLang="en-US" sz="2200" dirty="0">
                <a:solidFill>
                  <a:schemeClr val="tx1"/>
                </a:solidFill>
              </a:rPr>
              <a:t>增强检索可输入</a:t>
            </a:r>
            <a:r>
              <a:rPr lang="zh-CN" altLang="en-US" sz="2200" dirty="0">
                <a:solidFill>
                  <a:schemeClr val="tx1"/>
                </a:solidFill>
              </a:rPr>
              <a:t>自然语言检索</a:t>
            </a:r>
            <a:endParaRPr lang="zh-CN" altLang="en-US" sz="2200" dirty="0">
              <a:solidFill>
                <a:schemeClr val="tx1"/>
              </a:solidFill>
            </a:endParaRPr>
          </a:p>
          <a:p>
            <a:pPr eaLnBrk="1" hangingPunct="1"/>
            <a:endParaRPr lang="zh-CN" altLang="en-US" sz="2200" dirty="0">
              <a:solidFill>
                <a:schemeClr val="tx1"/>
              </a:solidFill>
            </a:endParaRPr>
          </a:p>
        </p:txBody>
      </p:sp>
      <p:sp>
        <p:nvSpPr>
          <p:cNvPr id="7" name="Rectangle 3"/>
          <p:cNvSpPr>
            <a:spLocks noGrp="1"/>
          </p:cNvSpPr>
          <p:nvPr/>
        </p:nvSpPr>
        <p:spPr>
          <a:xfrm>
            <a:off x="7447280" y="2044065"/>
            <a:ext cx="5072380" cy="113919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zh-CN" altLang="en-US" sz="2200" dirty="0">
                <a:solidFill>
                  <a:schemeClr val="tx1"/>
                </a:solidFill>
              </a:rPr>
              <a:t>可在检索框中按不同字段</a:t>
            </a:r>
            <a:r>
              <a:rPr lang="zh-CN" altLang="en-US" sz="2200" dirty="0">
                <a:solidFill>
                  <a:schemeClr val="tx1"/>
                </a:solidFill>
              </a:rPr>
              <a:t>检索</a:t>
            </a:r>
            <a:endParaRPr lang="zh-CN" altLang="en-US" sz="2200" dirty="0">
              <a:solidFill>
                <a:schemeClr val="tx1"/>
              </a:solidFill>
            </a:endParaRPr>
          </a:p>
          <a:p>
            <a:pPr eaLnBrk="1" hangingPunct="1"/>
            <a:r>
              <a:rPr lang="zh-CN" altLang="en-US" sz="2200" dirty="0">
                <a:solidFill>
                  <a:schemeClr val="tx1"/>
                </a:solidFill>
              </a:rPr>
              <a:t>可点击右侧高级检索限定</a:t>
            </a:r>
            <a:r>
              <a:rPr lang="zh-CN" altLang="en-US" sz="2200" dirty="0">
                <a:solidFill>
                  <a:schemeClr val="tx1"/>
                </a:solidFill>
              </a:rPr>
              <a:t>更多条件</a:t>
            </a:r>
            <a:endParaRPr lang="zh-CN" altLang="en-US" sz="2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84250" y="3501390"/>
            <a:ext cx="4628515" cy="1939925"/>
          </a:xfrm>
          <a:prstGeom prst="rect">
            <a:avLst/>
          </a:prstGeom>
        </p:spPr>
      </p:pic>
      <p:sp>
        <p:nvSpPr>
          <p:cNvPr id="8" name="文本框 7"/>
          <p:cNvSpPr txBox="1"/>
          <p:nvPr/>
        </p:nvSpPr>
        <p:spPr>
          <a:xfrm>
            <a:off x="911860" y="1340485"/>
            <a:ext cx="4509135" cy="1814830"/>
          </a:xfrm>
          <a:prstGeom prst="rect">
            <a:avLst/>
          </a:prstGeom>
          <a:noFill/>
        </p:spPr>
        <p:txBody>
          <a:bodyPr wrap="square" rtlCol="0" anchor="t">
            <a:spAutoFit/>
          </a:bodyPr>
          <a:p>
            <a:pPr marL="457200" indent="-457200" eaLnBrk="1" fontAlgn="base" hangingPunct="1">
              <a:lnSpc>
                <a:spcPct val="80000"/>
              </a:lnSpc>
              <a:buAutoNum type="arabicPeriod"/>
            </a:pPr>
            <a:r>
              <a:rPr lang="zh-CN" altLang="en-US" sz="2000" dirty="0">
                <a:latin typeface="Arial" panose="020B0604020202020204" pitchFamily="34" charset="0"/>
                <a:ea typeface="微软雅黑" panose="020B0503020204020204" pitchFamily="34" charset="-122"/>
                <a:sym typeface="+mn-ea"/>
              </a:rPr>
              <a:t>检索结果显示题名、刊名（标注被哪些引文数据库收录）、不完整的作者和摘要</a:t>
            </a:r>
            <a:endParaRPr lang="zh-CN" altLang="en-US" sz="2000" dirty="0">
              <a:latin typeface="Arial" panose="020B0604020202020204" pitchFamily="34" charset="0"/>
              <a:ea typeface="微软雅黑" panose="020B0503020204020204" pitchFamily="34" charset="-122"/>
              <a:sym typeface="+mn-ea"/>
            </a:endParaRPr>
          </a:p>
          <a:p>
            <a:pPr marL="457200" indent="-457200" eaLnBrk="1" fontAlgn="base" hangingPunct="1">
              <a:lnSpc>
                <a:spcPct val="80000"/>
              </a:lnSpc>
              <a:buAutoNum type="arabicPeriod"/>
            </a:pPr>
            <a:r>
              <a:rPr lang="zh-CN" altLang="en-US" sz="2000" dirty="0">
                <a:latin typeface="Arial" panose="020B0604020202020204" pitchFamily="34" charset="0"/>
                <a:ea typeface="微软雅黑" panose="020B0503020204020204" pitchFamily="34" charset="-122"/>
                <a:sym typeface="+mn-ea"/>
              </a:rPr>
              <a:t>可通过批量处理下载全文或导出引用（文本、</a:t>
            </a:r>
            <a:r>
              <a:rPr lang="en-US" altLang="zh-CN" sz="2000" dirty="0">
                <a:latin typeface="Arial" panose="020B0604020202020204" pitchFamily="34" charset="0"/>
                <a:ea typeface="微软雅黑" panose="020B0503020204020204" pitchFamily="34" charset="-122"/>
                <a:sym typeface="+mn-ea"/>
              </a:rPr>
              <a:t>NoteExpress</a:t>
            </a:r>
            <a:r>
              <a:rPr lang="zh-CN" altLang="en-US" sz="2000" dirty="0">
                <a:latin typeface="Arial" panose="020B0604020202020204" pitchFamily="34" charset="0"/>
                <a:ea typeface="微软雅黑" panose="020B0503020204020204" pitchFamily="34" charset="-122"/>
                <a:sym typeface="+mn-ea"/>
              </a:rPr>
              <a:t>、</a:t>
            </a:r>
            <a:r>
              <a:rPr lang="en-US" altLang="zh-CN" sz="2000" dirty="0">
                <a:latin typeface="Arial" panose="020B0604020202020204" pitchFamily="34" charset="0"/>
                <a:ea typeface="微软雅黑" panose="020B0503020204020204" pitchFamily="34" charset="-122"/>
                <a:sym typeface="+mn-ea"/>
              </a:rPr>
              <a:t>Refworks</a:t>
            </a:r>
            <a:r>
              <a:rPr lang="zh-CN" altLang="en-US" sz="2000" dirty="0">
                <a:latin typeface="Arial" panose="020B0604020202020204" pitchFamily="34" charset="0"/>
                <a:ea typeface="微软雅黑" panose="020B0503020204020204" pitchFamily="34" charset="-122"/>
                <a:sym typeface="+mn-ea"/>
              </a:rPr>
              <a:t>、</a:t>
            </a:r>
            <a:r>
              <a:rPr lang="en-US" altLang="zh-CN" sz="2000" dirty="0">
                <a:latin typeface="Arial" panose="020B0604020202020204" pitchFamily="34" charset="0"/>
                <a:ea typeface="微软雅黑" panose="020B0503020204020204" pitchFamily="34" charset="-122"/>
                <a:sym typeface="+mn-ea"/>
              </a:rPr>
              <a:t>EndNote</a:t>
            </a:r>
            <a:r>
              <a:rPr lang="zh-CN" altLang="en-US" sz="2000" dirty="0">
                <a:latin typeface="Arial" panose="020B0604020202020204" pitchFamily="34" charset="0"/>
                <a:ea typeface="微软雅黑" panose="020B0503020204020204" pitchFamily="34" charset="-122"/>
                <a:sym typeface="+mn-ea"/>
              </a:rPr>
              <a:t>等）</a:t>
            </a:r>
            <a:endParaRPr lang="zh-CN" altLang="en-US" sz="2000" dirty="0">
              <a:latin typeface="Arial" panose="020B0604020202020204" pitchFamily="34" charset="0"/>
              <a:ea typeface="微软雅黑" panose="020B0503020204020204" pitchFamily="34" charset="-122"/>
              <a:sym typeface="+mn-ea"/>
            </a:endParaRPr>
          </a:p>
          <a:p>
            <a:pPr marL="0" indent="0" eaLnBrk="1" fontAlgn="base" hangingPunct="1">
              <a:lnSpc>
                <a:spcPct val="80000"/>
              </a:lnSpc>
              <a:buNone/>
            </a:pPr>
            <a:endParaRPr lang="zh-CN" altLang="en-US" sz="2000" dirty="0">
              <a:latin typeface="Arial" panose="020B0604020202020204" pitchFamily="34" charset="0"/>
              <a:ea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6600190" y="2708910"/>
            <a:ext cx="4549775" cy="3335655"/>
          </a:xfrm>
          <a:prstGeom prst="rect">
            <a:avLst/>
          </a:prstGeom>
        </p:spPr>
      </p:pic>
      <p:sp>
        <p:nvSpPr>
          <p:cNvPr id="6" name="文本框 5"/>
          <p:cNvSpPr txBox="1"/>
          <p:nvPr/>
        </p:nvSpPr>
        <p:spPr>
          <a:xfrm>
            <a:off x="6600190" y="1340485"/>
            <a:ext cx="4197985" cy="1014730"/>
          </a:xfrm>
          <a:prstGeom prst="rect">
            <a:avLst/>
          </a:prstGeom>
          <a:noFill/>
        </p:spPr>
        <p:txBody>
          <a:bodyPr wrap="square" rtlCol="0">
            <a:spAutoFit/>
          </a:bodyPr>
          <a:p>
            <a:pPr marL="342900" indent="-342900" fontAlgn="base">
              <a:buAutoNum type="arabicPeriod"/>
            </a:pPr>
            <a:r>
              <a:rPr lang="zh-CN" altLang="en-US" sz="2000">
                <a:latin typeface="Arial" panose="020B0604020202020204" pitchFamily="34" charset="0"/>
                <a:ea typeface="微软雅黑" panose="020B0503020204020204" pitchFamily="34" charset="-122"/>
              </a:rPr>
              <a:t>详情页包括完整的作者名、摘要、关键词、基金等</a:t>
            </a:r>
            <a:endParaRPr lang="zh-CN" altLang="en-US" sz="2000">
              <a:latin typeface="Arial" panose="020B0604020202020204" pitchFamily="34" charset="0"/>
              <a:ea typeface="微软雅黑" panose="020B0503020204020204" pitchFamily="34" charset="-122"/>
            </a:endParaRPr>
          </a:p>
          <a:p>
            <a:pPr marL="342900" indent="-342900" fontAlgn="base">
              <a:buAutoNum type="arabicPeriod"/>
            </a:pPr>
            <a:r>
              <a:rPr lang="zh-CN" altLang="en-US" sz="2000">
                <a:latin typeface="Arial" panose="020B0604020202020204" pitchFamily="34" charset="0"/>
                <a:ea typeface="微软雅黑" panose="020B0503020204020204" pitchFamily="34" charset="-122"/>
              </a:rPr>
              <a:t>可在线阅读或下载</a:t>
            </a:r>
            <a:endParaRPr lang="zh-CN" altLang="en-US" sz="2000">
              <a:latin typeface="Arial" panose="020B0604020202020204" pitchFamily="34" charset="0"/>
              <a:ea typeface="微软雅黑" panose="020B0503020204020204" pitchFamily="34" charset="-122"/>
            </a:endParaRPr>
          </a:p>
        </p:txBody>
      </p:sp>
      <p:sp>
        <p:nvSpPr>
          <p:cNvPr id="25602" name="AutoShape 2"/>
          <p:cNvSpPr>
            <a:spLocks noGrp="1"/>
          </p:cNvSpPr>
          <p:nvPr>
            <p:ph type="title"/>
          </p:nvPr>
        </p:nvSpPr>
        <p:spPr>
          <a:xfrm>
            <a:off x="1271905" y="472440"/>
            <a:ext cx="8229600" cy="605790"/>
          </a:xfrm>
        </p:spPr>
        <p:txBody>
          <a:bodyPr vert="horz" wrap="square" lIns="91440" tIns="45720" rIns="91440" bIns="45720" anchor="b"/>
          <a:p>
            <a:pPr algn="l" eaLnBrk="1" hangingPunct="1"/>
            <a:r>
              <a:rPr lang="en-US" altLang="en-US" sz="2800" dirty="0">
                <a:latin typeface="Arial" panose="020B0604020202020204" pitchFamily="34" charset="0"/>
                <a:ea typeface="微软雅黑" panose="020B0503020204020204" pitchFamily="34" charset="-122"/>
              </a:rPr>
              <a:t>检索结果</a:t>
            </a:r>
            <a:r>
              <a:rPr lang="zh-CN" altLang="en-US" sz="2800" dirty="0">
                <a:latin typeface="Arial" panose="020B0604020202020204" pitchFamily="34" charset="0"/>
                <a:ea typeface="微软雅黑" panose="020B0503020204020204" pitchFamily="34" charset="-122"/>
              </a:rPr>
              <a:t>示例</a:t>
            </a:r>
            <a:endParaRPr lang="zh-CN" altLang="en-US" sz="2800" dirty="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0150" y="765175"/>
            <a:ext cx="8229600" cy="732790"/>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600" b="1" dirty="0">
                <a:latin typeface="微软雅黑" panose="020B0503020204020204" pitchFamily="34" charset="-122"/>
                <a:ea typeface="微软雅黑" panose="020B0503020204020204" pitchFamily="34" charset="-122"/>
                <a:cs typeface="黑体" panose="02010609060101010101" pitchFamily="49" charset="-122"/>
                <a:sym typeface="+mn-ea"/>
              </a:rPr>
              <a:t>维普中文期刊服务平台</a:t>
            </a:r>
            <a:endParaRPr lang="en-US" altLang="en-US" sz="3600" b="1" dirty="0">
              <a:latin typeface="微软雅黑" panose="020B0503020204020204" pitchFamily="34" charset="-122"/>
              <a:ea typeface="微软雅黑" panose="020B0503020204020204" pitchFamily="34" charset="-122"/>
              <a:cs typeface="黑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200150" y="2132965"/>
            <a:ext cx="9182100" cy="2305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AutoShape 2"/>
          <p:cNvSpPr>
            <a:spLocks noGrp="1"/>
          </p:cNvSpPr>
          <p:nvPr>
            <p:ph type="title"/>
          </p:nvPr>
        </p:nvSpPr>
        <p:spPr>
          <a:xfrm>
            <a:off x="1919288" y="1916113"/>
            <a:ext cx="8229600" cy="3727450"/>
          </a:xfrm>
        </p:spPr>
        <p:txBody>
          <a:bodyPr vert="horz" wrap="square" lIns="91440" tIns="45720" rIns="91440" bIns="45720" anchor="b"/>
          <a:p>
            <a:pPr eaLnBrk="1" hangingPunct="1"/>
            <a:r>
              <a:rPr lang="en-US" altLang="zh-CN" sz="3600" dirty="0">
                <a:latin typeface="Arial" panose="020B0604020202020204" pitchFamily="34" charset="0"/>
                <a:ea typeface="微软雅黑" panose="020B0503020204020204" pitchFamily="34" charset="-122"/>
              </a:rPr>
              <a:t> </a:t>
            </a:r>
            <a:r>
              <a:rPr lang="en-US" altLang="en-US" sz="3600" dirty="0">
                <a:latin typeface="Arial" panose="020B0604020202020204" pitchFamily="34" charset="0"/>
                <a:ea typeface="微软雅黑" panose="020B0503020204020204" pitchFamily="34" charset="-122"/>
              </a:rPr>
              <a:t>一</a:t>
            </a:r>
            <a:r>
              <a:rPr lang="en-US" altLang="zh-CN" sz="3600" dirty="0">
                <a:latin typeface="Arial" panose="020B0604020202020204" pitchFamily="34" charset="0"/>
                <a:ea typeface="微软雅黑" panose="020B0503020204020204" pitchFamily="34" charset="-122"/>
              </a:rPr>
              <a:t>.</a:t>
            </a:r>
            <a:r>
              <a:rPr lang="en-US" altLang="en-US" sz="3600" dirty="0">
                <a:latin typeface="Arial" panose="020B0604020202020204" pitchFamily="34" charset="0"/>
                <a:ea typeface="微软雅黑" panose="020B0503020204020204" pitchFamily="34" charset="-122"/>
              </a:rPr>
              <a:t>中文数据库的检索利用</a:t>
            </a:r>
            <a:br>
              <a:rPr lang="zh-CN" altLang="en-US" sz="3600" dirty="0">
                <a:latin typeface="Arial" panose="020B0604020202020204" pitchFamily="34" charset="0"/>
                <a:ea typeface="微软雅黑" panose="020B0503020204020204" pitchFamily="34" charset="-122"/>
              </a:rPr>
            </a:br>
            <a:br>
              <a:rPr lang="zh-CN" altLang="en-US" sz="3600" dirty="0">
                <a:latin typeface="Arial" panose="020B0604020202020204" pitchFamily="34" charset="0"/>
                <a:ea typeface="微软雅黑" panose="020B0503020204020204" pitchFamily="34" charset="-122"/>
              </a:rPr>
            </a:br>
            <a:r>
              <a:rPr lang="en-US" altLang="en-US" sz="3600" dirty="0">
                <a:latin typeface="Arial" panose="020B0604020202020204" pitchFamily="34" charset="0"/>
                <a:ea typeface="微软雅黑" panose="020B0503020204020204" pitchFamily="34" charset="-122"/>
              </a:rPr>
              <a:t> 二</a:t>
            </a:r>
            <a:r>
              <a:rPr lang="en-US" altLang="zh-CN" sz="3600" dirty="0">
                <a:latin typeface="Arial" panose="020B0604020202020204" pitchFamily="34" charset="0"/>
                <a:ea typeface="微软雅黑" panose="020B0503020204020204" pitchFamily="34" charset="-122"/>
              </a:rPr>
              <a:t>. </a:t>
            </a:r>
            <a:r>
              <a:rPr lang="en-US" altLang="en-US" sz="3600" dirty="0">
                <a:latin typeface="Arial" panose="020B0604020202020204" pitchFamily="34" charset="0"/>
                <a:ea typeface="微软雅黑" panose="020B0503020204020204" pitchFamily="34" charset="-122"/>
              </a:rPr>
              <a:t>外文数据库的检索利用 </a:t>
            </a:r>
            <a:br>
              <a:rPr lang="en-US" altLang="zh-CN" sz="3600" dirty="0">
                <a:latin typeface="Arial" panose="020B0604020202020204" pitchFamily="34" charset="0"/>
                <a:ea typeface="微软雅黑" panose="020B0503020204020204" pitchFamily="34" charset="-122"/>
              </a:rPr>
            </a:br>
            <a:r>
              <a:rPr lang="en-US" altLang="zh-CN" sz="3600" dirty="0">
                <a:latin typeface="Arial" panose="020B0604020202020204" pitchFamily="34" charset="0"/>
                <a:ea typeface="微软雅黑" panose="020B0503020204020204" pitchFamily="34" charset="-122"/>
              </a:rPr>
              <a:t> </a:t>
            </a:r>
            <a:r>
              <a:rPr lang="en-US" altLang="en-US" sz="3600" dirty="0">
                <a:latin typeface="Arial" panose="020B0604020202020204" pitchFamily="34" charset="0"/>
                <a:ea typeface="微软雅黑" panose="020B0503020204020204" pitchFamily="34" charset="-122"/>
              </a:rPr>
              <a:t>  </a:t>
            </a:r>
            <a:br>
              <a:rPr lang="en-US" altLang="zh-CN" sz="3600" dirty="0">
                <a:latin typeface="Arial" panose="020B0604020202020204" pitchFamily="34" charset="0"/>
                <a:ea typeface="微软雅黑" panose="020B0503020204020204" pitchFamily="34" charset="-122"/>
              </a:rPr>
            </a:br>
            <a:r>
              <a:rPr lang="en-US" altLang="zh-CN" sz="3600" dirty="0">
                <a:latin typeface="Arial" panose="020B0604020202020204" pitchFamily="34" charset="0"/>
                <a:ea typeface="微软雅黑" panose="020B0503020204020204" pitchFamily="34" charset="-122"/>
              </a:rPr>
              <a:t>    </a:t>
            </a:r>
            <a:endParaRPr lang="en-US" altLang="en-US" sz="3600" dirty="0">
              <a:solidFill>
                <a:srgbClr val="FF0000"/>
              </a:solidFill>
              <a:latin typeface="Arial" panose="020B0604020202020204" pitchFamily="34" charset="0"/>
              <a:ea typeface="微软雅黑" panose="020B0503020204020204" pitchFamily="34" charset="-122"/>
              <a:cs typeface="+mn-lt"/>
            </a:endParaRPr>
          </a:p>
        </p:txBody>
      </p:sp>
      <p:sp>
        <p:nvSpPr>
          <p:cNvPr id="2" name="文本框 1"/>
          <p:cNvSpPr txBox="1"/>
          <p:nvPr/>
        </p:nvSpPr>
        <p:spPr>
          <a:xfrm>
            <a:off x="4440555" y="1124585"/>
            <a:ext cx="3048000" cy="737235"/>
          </a:xfrm>
          <a:prstGeom prst="rect">
            <a:avLst/>
          </a:prstGeom>
          <a:noFill/>
        </p:spPr>
        <p:txBody>
          <a:bodyPr wrap="square" rtlCol="0">
            <a:spAutoFit/>
          </a:bodyPr>
          <a:p>
            <a:pPr algn="ctr" fontAlgn="base"/>
            <a:r>
              <a:rPr lang="zh-CN" altLang="en-US" sz="4200">
                <a:latin typeface="Arial" panose="020B0604020202020204" pitchFamily="34" charset="0"/>
                <a:ea typeface="微软雅黑" panose="020B0503020204020204" pitchFamily="34" charset="-122"/>
              </a:rPr>
              <a:t>目</a:t>
            </a:r>
            <a:r>
              <a:rPr lang="en-US" altLang="zh-CN" sz="4200">
                <a:latin typeface="Arial" panose="020B0604020202020204" pitchFamily="34" charset="0"/>
                <a:ea typeface="微软雅黑" panose="020B0503020204020204" pitchFamily="34" charset="-122"/>
              </a:rPr>
              <a:t> </a:t>
            </a:r>
            <a:r>
              <a:rPr lang="zh-CN" altLang="en-US" sz="4200">
                <a:latin typeface="Arial" panose="020B0604020202020204" pitchFamily="34" charset="0"/>
                <a:ea typeface="微软雅黑" panose="020B0503020204020204" pitchFamily="34" charset="-122"/>
              </a:rPr>
              <a:t>录</a:t>
            </a:r>
            <a:endParaRPr lang="zh-CN" altLang="en-US" sz="42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AutoShape 2"/>
          <p:cNvSpPr>
            <a:spLocks noGrp="1"/>
          </p:cNvSpPr>
          <p:nvPr>
            <p:ph type="title"/>
          </p:nvPr>
        </p:nvSpPr>
        <p:spPr>
          <a:xfrm>
            <a:off x="767715" y="116840"/>
            <a:ext cx="8229600" cy="728980"/>
          </a:xfrm>
        </p:spPr>
        <p:txBody>
          <a:bodyPr vert="horz" wrap="square" lIns="91440" tIns="45720" rIns="91440" bIns="45720" anchor="b"/>
          <a:p>
            <a:pPr algn="l" eaLnBrk="1" hangingPunct="1"/>
            <a:r>
              <a:rPr lang="en-US" altLang="en-US" sz="2800" dirty="0">
                <a:latin typeface="Arial" panose="020B0604020202020204" pitchFamily="34" charset="0"/>
                <a:ea typeface="微软雅黑" panose="020B0503020204020204" pitchFamily="34" charset="-122"/>
              </a:rPr>
              <a:t>检索结果</a:t>
            </a:r>
            <a:r>
              <a:rPr lang="zh-CN" altLang="en-US" sz="2800" dirty="0">
                <a:latin typeface="Arial" panose="020B0604020202020204" pitchFamily="34" charset="0"/>
                <a:ea typeface="微软雅黑" panose="020B0503020204020204" pitchFamily="34" charset="-122"/>
              </a:rPr>
              <a:t>示例</a:t>
            </a:r>
            <a:endParaRPr lang="zh-CN" altLang="en-US" sz="2800" dirty="0">
              <a:latin typeface="Arial" panose="020B0604020202020204" pitchFamily="34" charset="0"/>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271905" y="2612390"/>
            <a:ext cx="4225290" cy="3589020"/>
          </a:xfrm>
          <a:prstGeom prst="rect">
            <a:avLst/>
          </a:prstGeom>
        </p:spPr>
      </p:pic>
      <p:sp>
        <p:nvSpPr>
          <p:cNvPr id="8" name="文本框 7"/>
          <p:cNvSpPr txBox="1"/>
          <p:nvPr/>
        </p:nvSpPr>
        <p:spPr>
          <a:xfrm>
            <a:off x="840105" y="845820"/>
            <a:ext cx="4509135" cy="1814830"/>
          </a:xfrm>
          <a:prstGeom prst="rect">
            <a:avLst/>
          </a:prstGeom>
          <a:noFill/>
        </p:spPr>
        <p:txBody>
          <a:bodyPr wrap="square" rtlCol="0" anchor="t">
            <a:spAutoFit/>
          </a:bodyPr>
          <a:p>
            <a:pPr marL="457200" indent="-457200" eaLnBrk="1" fontAlgn="base" hangingPunct="1">
              <a:lnSpc>
                <a:spcPct val="80000"/>
              </a:lnSpc>
              <a:buAutoNum type="arabicPeriod"/>
            </a:pPr>
            <a:r>
              <a:rPr lang="zh-CN" altLang="en-US" sz="2000" dirty="0">
                <a:latin typeface="Arial" panose="020B0604020202020204" pitchFamily="34" charset="0"/>
                <a:ea typeface="微软雅黑" panose="020B0503020204020204" pitchFamily="34" charset="-122"/>
                <a:sym typeface="+mn-ea"/>
              </a:rPr>
              <a:t>检索结果显示题名、作者、机构、出处（注明被哪些引文数据库收录）、基金、摘要、关键词</a:t>
            </a:r>
            <a:endParaRPr lang="zh-CN" altLang="en-US" sz="2000" dirty="0">
              <a:latin typeface="Arial" panose="020B0604020202020204" pitchFamily="34" charset="0"/>
              <a:ea typeface="微软雅黑" panose="020B0503020204020204" pitchFamily="34" charset="-122"/>
              <a:sym typeface="+mn-ea"/>
            </a:endParaRPr>
          </a:p>
          <a:p>
            <a:pPr marL="457200" indent="-457200" eaLnBrk="1" fontAlgn="base" hangingPunct="1">
              <a:lnSpc>
                <a:spcPct val="80000"/>
              </a:lnSpc>
              <a:buAutoNum type="arabicPeriod"/>
            </a:pPr>
            <a:r>
              <a:rPr lang="zh-CN" altLang="en-US" sz="2000" dirty="0">
                <a:latin typeface="Arial" panose="020B0604020202020204" pitchFamily="34" charset="0"/>
                <a:ea typeface="微软雅黑" panose="020B0503020204020204" pitchFamily="34" charset="-122"/>
                <a:sym typeface="+mn-ea"/>
              </a:rPr>
              <a:t>可通过批量处理下载全文或导出题录（文本、</a:t>
            </a:r>
            <a:r>
              <a:rPr lang="en-US" altLang="zh-CN" sz="2000" dirty="0">
                <a:latin typeface="Arial" panose="020B0604020202020204" pitchFamily="34" charset="0"/>
                <a:ea typeface="微软雅黑" panose="020B0503020204020204" pitchFamily="34" charset="-122"/>
                <a:sym typeface="+mn-ea"/>
              </a:rPr>
              <a:t>NoteExpress</a:t>
            </a:r>
            <a:r>
              <a:rPr lang="zh-CN" altLang="en-US" sz="2000" dirty="0">
                <a:latin typeface="Arial" panose="020B0604020202020204" pitchFamily="34" charset="0"/>
                <a:ea typeface="微软雅黑" panose="020B0503020204020204" pitchFamily="34" charset="-122"/>
                <a:sym typeface="+mn-ea"/>
              </a:rPr>
              <a:t>、</a:t>
            </a:r>
            <a:r>
              <a:rPr lang="en-US" altLang="zh-CN" sz="2000" dirty="0">
                <a:latin typeface="Arial" panose="020B0604020202020204" pitchFamily="34" charset="0"/>
                <a:ea typeface="微软雅黑" panose="020B0503020204020204" pitchFamily="34" charset="-122"/>
                <a:sym typeface="+mn-ea"/>
              </a:rPr>
              <a:t>Refworks</a:t>
            </a:r>
            <a:r>
              <a:rPr lang="zh-CN" altLang="en-US" sz="2000" dirty="0">
                <a:latin typeface="Arial" panose="020B0604020202020204" pitchFamily="34" charset="0"/>
                <a:ea typeface="微软雅黑" panose="020B0503020204020204" pitchFamily="34" charset="-122"/>
                <a:sym typeface="+mn-ea"/>
              </a:rPr>
              <a:t>、</a:t>
            </a:r>
            <a:r>
              <a:rPr lang="en-US" altLang="zh-CN" sz="2000" dirty="0">
                <a:latin typeface="Arial" panose="020B0604020202020204" pitchFamily="34" charset="0"/>
                <a:ea typeface="微软雅黑" panose="020B0503020204020204" pitchFamily="34" charset="-122"/>
                <a:sym typeface="+mn-ea"/>
              </a:rPr>
              <a:t>EndNote</a:t>
            </a:r>
            <a:r>
              <a:rPr lang="zh-CN" altLang="en-US" sz="2000" dirty="0">
                <a:latin typeface="Arial" panose="020B0604020202020204" pitchFamily="34" charset="0"/>
                <a:ea typeface="微软雅黑" panose="020B0503020204020204" pitchFamily="34" charset="-122"/>
                <a:sym typeface="+mn-ea"/>
              </a:rPr>
              <a:t>等）</a:t>
            </a:r>
            <a:endParaRPr lang="zh-CN" altLang="en-US" sz="2000" dirty="0">
              <a:latin typeface="Arial" panose="020B0604020202020204" pitchFamily="34" charset="0"/>
              <a:ea typeface="微软雅黑" panose="020B0503020204020204" pitchFamily="34" charset="-122"/>
              <a:sym typeface="+mn-ea"/>
            </a:endParaRPr>
          </a:p>
          <a:p>
            <a:pPr marL="0" indent="0" eaLnBrk="1" fontAlgn="base" hangingPunct="1">
              <a:lnSpc>
                <a:spcPct val="80000"/>
              </a:lnSpc>
              <a:buNone/>
            </a:pPr>
            <a:endParaRPr lang="zh-CN" altLang="en-US" sz="2000" dirty="0">
              <a:latin typeface="Arial" panose="020B0604020202020204" pitchFamily="34" charset="0"/>
              <a:ea typeface="微软雅黑" panose="020B0503020204020204" pitchFamily="34" charset="-122"/>
              <a:sym typeface="+mn-ea"/>
            </a:endParaRPr>
          </a:p>
        </p:txBody>
      </p:sp>
      <p:pic>
        <p:nvPicPr>
          <p:cNvPr id="9" name="图片 8"/>
          <p:cNvPicPr>
            <a:picLocks noChangeAspect="1"/>
          </p:cNvPicPr>
          <p:nvPr/>
        </p:nvPicPr>
        <p:blipFill>
          <a:blip r:embed="rId2"/>
          <a:stretch>
            <a:fillRect/>
          </a:stretch>
        </p:blipFill>
        <p:spPr>
          <a:xfrm>
            <a:off x="6167755" y="2277110"/>
            <a:ext cx="4732655" cy="4104640"/>
          </a:xfrm>
          <a:prstGeom prst="rect">
            <a:avLst/>
          </a:prstGeom>
        </p:spPr>
      </p:pic>
      <p:sp>
        <p:nvSpPr>
          <p:cNvPr id="10" name="文本框 9"/>
          <p:cNvSpPr txBox="1"/>
          <p:nvPr/>
        </p:nvSpPr>
        <p:spPr>
          <a:xfrm>
            <a:off x="5951855" y="836930"/>
            <a:ext cx="4509135" cy="1014730"/>
          </a:xfrm>
          <a:prstGeom prst="rect">
            <a:avLst/>
          </a:prstGeom>
          <a:noFill/>
        </p:spPr>
        <p:txBody>
          <a:bodyPr wrap="square" rtlCol="0" anchor="t">
            <a:spAutoFit/>
          </a:bodyPr>
          <a:p>
            <a:pPr marL="457200" indent="-457200" eaLnBrk="1" fontAlgn="base" hangingPunct="1">
              <a:lnSpc>
                <a:spcPct val="100000"/>
              </a:lnSpc>
              <a:buAutoNum type="arabicPeriod"/>
            </a:pPr>
            <a:r>
              <a:rPr lang="zh-CN" altLang="en-US" sz="2000" dirty="0">
                <a:latin typeface="Arial" panose="020B0604020202020204" pitchFamily="34" charset="0"/>
                <a:ea typeface="微软雅黑" panose="020B0503020204020204" pitchFamily="34" charset="-122"/>
                <a:sym typeface="+mn-ea"/>
              </a:rPr>
              <a:t>文献详情页中可下载完整</a:t>
            </a:r>
            <a:r>
              <a:rPr lang="en-US" altLang="zh-CN" sz="2000" dirty="0">
                <a:latin typeface="Arial" panose="020B0604020202020204" pitchFamily="34" charset="0"/>
                <a:ea typeface="微软雅黑" panose="020B0503020204020204" pitchFamily="34" charset="-122"/>
                <a:sym typeface="+mn-ea"/>
              </a:rPr>
              <a:t>PDF</a:t>
            </a:r>
            <a:endParaRPr lang="en-US" altLang="zh-CN" sz="2000" dirty="0">
              <a:latin typeface="Arial" panose="020B0604020202020204" pitchFamily="34" charset="0"/>
              <a:ea typeface="微软雅黑" panose="020B0503020204020204" pitchFamily="34" charset="-122"/>
              <a:sym typeface="+mn-ea"/>
            </a:endParaRPr>
          </a:p>
          <a:p>
            <a:pPr marL="457200" indent="-457200" eaLnBrk="1" fontAlgn="base" hangingPunct="1">
              <a:lnSpc>
                <a:spcPct val="100000"/>
              </a:lnSpc>
              <a:buAutoNum type="arabicPeriod"/>
            </a:pPr>
            <a:r>
              <a:rPr lang="zh-CN" altLang="en-US" sz="2000" dirty="0">
                <a:latin typeface="Arial" panose="020B0604020202020204" pitchFamily="34" charset="0"/>
                <a:ea typeface="微软雅黑" panose="020B0503020204020204" pitchFamily="34" charset="-122"/>
                <a:sym typeface="+mn-ea"/>
              </a:rPr>
              <a:t>引文网络中可获取参考文献、共引文献、引证文献等列表</a:t>
            </a:r>
            <a:endParaRPr lang="zh-CN" altLang="en-US" sz="2000" dirty="0">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a:spLocks noGrp="1"/>
          </p:cNvSpPr>
          <p:nvPr>
            <p:ph type="body" idx="4294967295"/>
          </p:nvPr>
        </p:nvSpPr>
        <p:spPr>
          <a:xfrm>
            <a:off x="767398" y="333375"/>
            <a:ext cx="5037137" cy="647700"/>
          </a:xfrm>
        </p:spPr>
        <p:txBody>
          <a:bodyPr vert="horz" wrap="square" lIns="91440" tIns="45720" rIns="91440" bIns="45720" anchor="t"/>
          <a:p>
            <a:pPr>
              <a:buNone/>
            </a:pPr>
            <a:r>
              <a:rPr lang="en-US" sz="3200" dirty="0">
                <a:latin typeface="Arial" panose="020B0604020202020204" pitchFamily="34" charset="0"/>
                <a:ea typeface="微软雅黑" panose="020B0503020204020204" pitchFamily="34" charset="-122"/>
                <a:cs typeface="黑体" panose="02010609060101010101" pitchFamily="49" charset="-122"/>
              </a:rPr>
              <a:t>3.</a:t>
            </a:r>
            <a:r>
              <a:rPr lang="zh-CN" altLang="en-US" sz="3200" dirty="0">
                <a:latin typeface="Arial" panose="020B0604020202020204" pitchFamily="34" charset="0"/>
                <a:ea typeface="微软雅黑" panose="020B0503020204020204" pitchFamily="34" charset="-122"/>
                <a:cs typeface="黑体" panose="02010609060101010101" pitchFamily="49" charset="-122"/>
              </a:rPr>
              <a:t>中文引文文摘数据库</a:t>
            </a:r>
            <a:endParaRPr lang="zh-CN" altLang="en-US" sz="3200" dirty="0">
              <a:latin typeface="Arial" panose="020B0604020202020204" pitchFamily="34" charset="0"/>
              <a:ea typeface="微软雅黑" panose="020B0503020204020204" pitchFamily="34" charset="-122"/>
              <a:cs typeface="黑体" panose="02010609060101010101" pitchFamily="49" charset="-122"/>
            </a:endParaRPr>
          </a:p>
        </p:txBody>
      </p:sp>
      <p:sp>
        <p:nvSpPr>
          <p:cNvPr id="115716" name="Text Box 4"/>
          <p:cNvSpPr txBox="1">
            <a:spLocks noChangeArrowheads="1"/>
          </p:cNvSpPr>
          <p:nvPr/>
        </p:nvSpPr>
        <p:spPr bwMode="auto">
          <a:xfrm>
            <a:off x="984250" y="3141345"/>
            <a:ext cx="7377430" cy="2713355"/>
          </a:xfrm>
          <a:prstGeom prst="rect">
            <a:avLst/>
          </a:prstGeom>
          <a:noFill/>
          <a:ln w="9525">
            <a:noFill/>
            <a:miter lim="800000"/>
          </a:ln>
          <a:effectLst>
            <a:prstShdw prst="shdw13" dist="53882" dir="13500000">
              <a:schemeClr val="accent1">
                <a:gamma/>
                <a:shade val="60000"/>
                <a:invGamma/>
                <a:alpha val="50000"/>
              </a:schemeClr>
            </a:prstShdw>
          </a:effectLst>
        </p:spPr>
        <p:txBody>
          <a:bodyPr>
            <a:noAutofit/>
          </a:bodyPr>
          <a:lstStyle/>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中文社会科学引文索引（</a:t>
            </a:r>
            <a:r>
              <a:rPr kumimoji="0" lang="en-US" altLang="zh-CN" sz="2200" kern="1200" cap="none" spc="0" normalizeH="0" baseline="0" noProof="0" dirty="0">
                <a:latin typeface="Arial" panose="020B0604020202020204" pitchFamily="34" charset="0"/>
                <a:ea typeface="微软雅黑" panose="020B0503020204020204" pitchFamily="34" charset="-122"/>
                <a:cs typeface="+mn-cs"/>
              </a:rPr>
              <a:t>CSSCI</a:t>
            </a: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a:t>
            </a:r>
            <a:endParaRPr kumimoji="0" lang="zh-CN" altLang="en-US" sz="22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中国科学引文数据库（</a:t>
            </a:r>
            <a:r>
              <a:rPr kumimoji="0" lang="en-US" altLang="zh-CN" sz="2200" kern="1200" cap="none" spc="0" normalizeH="0" baseline="0" noProof="0" dirty="0">
                <a:latin typeface="Arial" panose="020B0604020202020204" pitchFamily="34" charset="0"/>
                <a:ea typeface="微软雅黑" panose="020B0503020204020204" pitchFamily="34" charset="-122"/>
                <a:cs typeface="+mn-cs"/>
              </a:rPr>
              <a:t>CSCD</a:t>
            </a: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a:t>
            </a:r>
            <a:endParaRPr kumimoji="0" lang="en-US" altLang="zh-CN" sz="22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中国生物医学文献服务系统（</a:t>
            </a:r>
            <a:r>
              <a:rPr kumimoji="0" lang="en-US" altLang="zh-CN" sz="2200" kern="1200" cap="none" spc="0" normalizeH="0" baseline="0" noProof="0" dirty="0" err="1">
                <a:latin typeface="Arial" panose="020B0604020202020204" pitchFamily="34" charset="0"/>
                <a:ea typeface="微软雅黑" panose="020B0503020204020204" pitchFamily="34" charset="-122"/>
                <a:cs typeface="+mn-cs"/>
              </a:rPr>
              <a:t>SinoMed</a:t>
            </a: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）题录版</a:t>
            </a:r>
            <a:endParaRPr kumimoji="0" lang="en-US" altLang="zh-CN" sz="22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2200" kern="1200" cap="none" spc="0" normalizeH="0" baseline="0" noProof="0" dirty="0">
                <a:latin typeface="Arial" panose="020B0604020202020204" pitchFamily="34" charset="0"/>
                <a:ea typeface="微软雅黑" panose="020B0503020204020204" pitchFamily="34" charset="-122"/>
                <a:cs typeface="+mn-cs"/>
              </a:rPr>
              <a:t>中国科学院文献情报中心期刊分区</a:t>
            </a:r>
            <a:endParaRPr kumimoji="0" lang="en-US" altLang="zh-CN" sz="22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endParaRPr kumimoji="0" lang="zh-CN" altLang="en-US" sz="2200" kern="1200" cap="none" spc="0" normalizeH="0" baseline="0" noProof="0" dirty="0">
              <a:solidFill>
                <a:srgbClr val="FF0000"/>
              </a:solidFill>
              <a:latin typeface="Arial" panose="020B0604020202020204" pitchFamily="34" charset="0"/>
              <a:ea typeface="微软雅黑" panose="020B0503020204020204" pitchFamily="34" charset="-122"/>
              <a:cs typeface="+mn-cs"/>
            </a:endParaRPr>
          </a:p>
          <a:p>
            <a:pPr marR="0" defTabSz="914400" eaLnBrk="1" fontAlgn="base" hangingPunct="1">
              <a:spcBef>
                <a:spcPct val="50000"/>
              </a:spcBef>
              <a:buClrTx/>
              <a:buSzTx/>
              <a:buFontTx/>
              <a:defRPr/>
            </a:pPr>
            <a:endParaRPr kumimoji="0" lang="zh-CN" altLang="en-US" sz="2200" kern="1200" cap="none" spc="0" normalizeH="0" baseline="0" noProof="0" dirty="0">
              <a:latin typeface="Arial" panose="020B060402020202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911860" y="981075"/>
            <a:ext cx="6717030" cy="21062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AutoShape 2"/>
          <p:cNvSpPr>
            <a:spLocks noGrp="1"/>
          </p:cNvSpPr>
          <p:nvPr>
            <p:ph type="title"/>
          </p:nvPr>
        </p:nvSpPr>
        <p:spPr>
          <a:xfrm>
            <a:off x="480060" y="476885"/>
            <a:ext cx="8229600" cy="633730"/>
          </a:xfrm>
        </p:spPr>
        <p:txBody>
          <a:bodyPr vert="horz" wrap="square" lIns="91440" tIns="45720" rIns="91440" bIns="45720" anchor="b"/>
          <a:p>
            <a:pPr marL="0" indent="0" algn="l" eaLnBrk="1" hangingPunct="1">
              <a:buFont typeface="Wingdings" panose="05000000000000000000" charset="0"/>
              <a:buNone/>
            </a:pPr>
            <a:r>
              <a:rPr lang="en-US" altLang="en-US" sz="3600" b="1" dirty="0">
                <a:latin typeface="微软雅黑" panose="020B0503020204020204" pitchFamily="34" charset="-122"/>
                <a:ea typeface="微软雅黑" panose="020B0503020204020204" pitchFamily="34" charset="-122"/>
              </a:rPr>
              <a:t>中文社会科学引文索引</a:t>
            </a:r>
            <a:endParaRPr lang="en-US" altLang="en-US" sz="3600" b="1" dirty="0">
              <a:latin typeface="微软雅黑" panose="020B0503020204020204" pitchFamily="34" charset="-122"/>
              <a:ea typeface="微软雅黑" panose="020B0503020204020204" pitchFamily="34" charset="-122"/>
            </a:endParaRPr>
          </a:p>
        </p:txBody>
      </p:sp>
      <p:sp>
        <p:nvSpPr>
          <p:cNvPr id="45059" name="Rectangle 3"/>
          <p:cNvSpPr>
            <a:spLocks noGrp="1"/>
          </p:cNvSpPr>
          <p:nvPr>
            <p:ph idx="1"/>
          </p:nvPr>
        </p:nvSpPr>
        <p:spPr>
          <a:xfrm>
            <a:off x="551815" y="1269365"/>
            <a:ext cx="10456545" cy="2098675"/>
          </a:xfrm>
        </p:spPr>
        <p:txBody>
          <a:bodyPr vert="horz" wrap="square" lIns="91440" tIns="45720" rIns="91440" bIns="45720" anchor="t"/>
          <a:p>
            <a:pPr indent="342265" algn="just" eaLnBrk="1" latinLnBrk="0" hangingPunct="1">
              <a:lnSpc>
                <a:spcPct val="110000"/>
              </a:lnSpc>
              <a:spcBef>
                <a:spcPts val="0"/>
              </a:spcBef>
              <a:buNone/>
            </a:pPr>
            <a:r>
              <a:rPr lang="en-US" sz="2000"/>
              <a:t>     </a:t>
            </a:r>
            <a:r>
              <a:rPr sz="2000"/>
              <a:t>作为我国</a:t>
            </a:r>
            <a:r>
              <a:rPr sz="2000">
                <a:solidFill>
                  <a:srgbClr val="FF0000"/>
                </a:solidFill>
              </a:rPr>
              <a:t>社会科学</a:t>
            </a:r>
            <a:r>
              <a:rPr sz="2000"/>
              <a:t>主要文献信息统计查询与评价的重要工具 ， CSSCI提供多种信息查询、检索途径，可以为社会科学研究者提供国内社会科学研究前沿信息和学科发展的历史轨迹；为社会科学管理者提供地区、机构、学科、学者等多种类型的统计分析数据，从而为制定科学研究发展规划、科研政策提供科学合理的决策参考。</a:t>
            </a:r>
            <a:endParaRPr sz="2000"/>
          </a:p>
        </p:txBody>
      </p:sp>
      <p:pic>
        <p:nvPicPr>
          <p:cNvPr id="2" name="图片 1"/>
          <p:cNvPicPr>
            <a:picLocks noChangeAspect="1"/>
          </p:cNvPicPr>
          <p:nvPr/>
        </p:nvPicPr>
        <p:blipFill>
          <a:blip r:embed="rId1"/>
          <a:stretch>
            <a:fillRect/>
          </a:stretch>
        </p:blipFill>
        <p:spPr>
          <a:xfrm>
            <a:off x="2063750" y="3141345"/>
            <a:ext cx="7352665" cy="18681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AutoShape 2"/>
          <p:cNvSpPr>
            <a:spLocks noGrp="1"/>
          </p:cNvSpPr>
          <p:nvPr>
            <p:ph type="title"/>
          </p:nvPr>
        </p:nvSpPr>
        <p:spPr>
          <a:xfrm>
            <a:off x="1127760" y="476885"/>
            <a:ext cx="8229600" cy="687705"/>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600" b="1" dirty="0">
                <a:latin typeface="微软雅黑" panose="020B0503020204020204" pitchFamily="34" charset="-122"/>
                <a:ea typeface="微软雅黑" panose="020B0503020204020204" pitchFamily="34" charset="-122"/>
                <a:sym typeface="+mn-ea"/>
              </a:rPr>
              <a:t>中国科学引文数据库</a:t>
            </a:r>
            <a:endParaRPr lang="en-US" altLang="en-US" sz="3600" b="1" dirty="0">
              <a:latin typeface="微软雅黑" panose="020B0503020204020204" pitchFamily="34" charset="-122"/>
              <a:ea typeface="微软雅黑" panose="020B0503020204020204" pitchFamily="34" charset="-122"/>
              <a:sym typeface="+mn-ea"/>
            </a:endParaRPr>
          </a:p>
        </p:txBody>
      </p:sp>
      <p:sp>
        <p:nvSpPr>
          <p:cNvPr id="44035" name="Rectangle 3"/>
          <p:cNvSpPr>
            <a:spLocks noGrp="1"/>
          </p:cNvSpPr>
          <p:nvPr>
            <p:ph idx="1"/>
          </p:nvPr>
        </p:nvSpPr>
        <p:spPr>
          <a:xfrm>
            <a:off x="1631950" y="1269365"/>
            <a:ext cx="8458835" cy="1542415"/>
          </a:xfrm>
        </p:spPr>
        <p:txBody>
          <a:bodyPr vert="horz" wrap="square" lIns="91440" tIns="45720" rIns="91440" bIns="45720" anchor="t"/>
          <a:p>
            <a:pPr marL="17145" indent="-17145" eaLnBrk="1" hangingPunct="1">
              <a:lnSpc>
                <a:spcPct val="110000"/>
              </a:lnSpc>
              <a:buNone/>
            </a:pPr>
            <a:r>
              <a:rPr lang="en-US" sz="2000" dirty="0"/>
              <a:t>      </a:t>
            </a:r>
            <a:r>
              <a:rPr sz="2000" dirty="0"/>
              <a:t>中国科学引文数据库（Chinese Science Citation Database，简称CSCD）创建于1989年，收录我国</a:t>
            </a:r>
            <a:r>
              <a:rPr sz="2000" dirty="0">
                <a:solidFill>
                  <a:srgbClr val="FF0000"/>
                </a:solidFill>
              </a:rPr>
              <a:t>数学、物理、化学、天文学、地学、生物学、农林科学、医药卫生、工程技术、环境科学和管理科学</a:t>
            </a:r>
            <a:r>
              <a:rPr sz="2000" dirty="0"/>
              <a:t>等领域出版的中英文科技核心期刊和优秀期刊千余种。</a:t>
            </a:r>
            <a:endParaRPr lang="zh-CN" altLang="en-US" sz="2000" dirty="0"/>
          </a:p>
        </p:txBody>
      </p:sp>
      <p:pic>
        <p:nvPicPr>
          <p:cNvPr id="3" name="图片 2"/>
          <p:cNvPicPr>
            <a:picLocks noChangeAspect="1"/>
          </p:cNvPicPr>
          <p:nvPr/>
        </p:nvPicPr>
        <p:blipFill>
          <a:blip r:embed="rId1"/>
          <a:stretch>
            <a:fillRect/>
          </a:stretch>
        </p:blipFill>
        <p:spPr>
          <a:xfrm>
            <a:off x="2682240" y="3140710"/>
            <a:ext cx="6791325" cy="25527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991995" y="45085"/>
            <a:ext cx="7127875" cy="768350"/>
          </a:xfrm>
          <a:prstGeom prst="rect">
            <a:avLst/>
          </a:prstGeom>
        </p:spPr>
        <p:txBody>
          <a:bodyPr vert="horz" wrap="square" lIns="91440" tIns="45720" rIns="91440" bIns="45720" rtlCol="0" anchor="b">
            <a:noAutofit/>
          </a:bodyPr>
          <a:p>
            <a:pPr lvl="0" algn="l" fontAlgn="base">
              <a:buClrTx/>
              <a:buSzTx/>
              <a:buFont typeface="Wingdings" panose="05000000000000000000" charset="0"/>
            </a:pPr>
            <a:r>
              <a:rPr lang="en-US" altLang="en-US" sz="3200" b="1" kern="0" dirty="0">
                <a:solidFill>
                  <a:schemeClr val="tx2"/>
                </a:solidFill>
                <a:latin typeface="+mj-lt"/>
                <a:ea typeface="微软雅黑" panose="020B0503020204020204" pitchFamily="34" charset="-122"/>
                <a:cs typeface="+mj-cs"/>
                <a:sym typeface="+mn-ea"/>
              </a:rPr>
              <a:t>中国科学院文献情报中心期刊分区</a:t>
            </a:r>
            <a:endParaRPr lang="en-US" altLang="en-US" sz="3200" b="1" kern="0" dirty="0">
              <a:solidFill>
                <a:schemeClr val="tx2"/>
              </a:solidFill>
              <a:latin typeface="+mj-lt"/>
              <a:ea typeface="微软雅黑" panose="020B0503020204020204" pitchFamily="34" charset="-122"/>
              <a:cs typeface="+mj-cs"/>
              <a:sym typeface="+mn-ea"/>
            </a:endParaRPr>
          </a:p>
        </p:txBody>
      </p:sp>
      <p:pic>
        <p:nvPicPr>
          <p:cNvPr id="5" name="图片 4"/>
          <p:cNvPicPr>
            <a:picLocks noChangeAspect="1"/>
          </p:cNvPicPr>
          <p:nvPr/>
        </p:nvPicPr>
        <p:blipFill>
          <a:blip r:embed="rId1"/>
          <a:stretch>
            <a:fillRect/>
          </a:stretch>
        </p:blipFill>
        <p:spPr>
          <a:xfrm>
            <a:off x="1955165" y="908685"/>
            <a:ext cx="8632825" cy="2569210"/>
          </a:xfrm>
          <a:prstGeom prst="rect">
            <a:avLst/>
          </a:prstGeom>
        </p:spPr>
      </p:pic>
      <p:pic>
        <p:nvPicPr>
          <p:cNvPr id="6" name="图片 5"/>
          <p:cNvPicPr>
            <a:picLocks noChangeAspect="1"/>
          </p:cNvPicPr>
          <p:nvPr/>
        </p:nvPicPr>
        <p:blipFill>
          <a:blip r:embed="rId2"/>
          <a:stretch>
            <a:fillRect/>
          </a:stretch>
        </p:blipFill>
        <p:spPr>
          <a:xfrm>
            <a:off x="2961005" y="3478530"/>
            <a:ext cx="6242050" cy="30708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Rectangle 3"/>
          <p:cNvSpPr>
            <a:spLocks noGrp="1"/>
          </p:cNvSpPr>
          <p:nvPr>
            <p:ph type="body" idx="4294967295"/>
          </p:nvPr>
        </p:nvSpPr>
        <p:spPr>
          <a:xfrm>
            <a:off x="551498" y="202248"/>
            <a:ext cx="4248150" cy="503237"/>
          </a:xfrm>
        </p:spPr>
        <p:txBody>
          <a:bodyPr vert="horz" wrap="square" lIns="91440" tIns="45720" rIns="91440" bIns="45720" anchor="t"/>
          <a:p>
            <a:pPr>
              <a:buNone/>
            </a:pPr>
            <a:r>
              <a:rPr lang="en-US" sz="32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cs typeface="微软雅黑" panose="020B0503020204020204" pitchFamily="34" charset="-122"/>
              </a:rPr>
              <a:t>中文专题数据库</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764" name="Text Box 4"/>
          <p:cNvSpPr txBox="1">
            <a:spLocks noChangeArrowheads="1"/>
          </p:cNvSpPr>
          <p:nvPr/>
        </p:nvSpPr>
        <p:spPr bwMode="auto">
          <a:xfrm>
            <a:off x="480060" y="836930"/>
            <a:ext cx="10473055" cy="5354320"/>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万方数据</a:t>
            </a:r>
            <a:r>
              <a:rPr kumimoji="0" lang="en-US" altLang="zh-CN" sz="1900" b="1" kern="1200" cap="none" spc="0" normalizeH="0" baseline="0" noProof="0" dirty="0" smtClean="0">
                <a:latin typeface="Arial" panose="020B0604020202020204" pitchFamily="34" charset="0"/>
                <a:ea typeface="微软雅黑" panose="020B0503020204020204" pitchFamily="34" charset="-122"/>
                <a:cs typeface="+mn-cs"/>
              </a:rPr>
              <a:t>-</a:t>
            </a: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中外标准数据库镜像站</a:t>
            </a:r>
            <a:r>
              <a:rPr kumimoji="0" lang="zh-CN" altLang="en-US" sz="1900" kern="1200" cap="none" spc="0" normalizeH="0" baseline="0" noProof="0" dirty="0" smtClean="0">
                <a:latin typeface="Arial" panose="020B0604020202020204" pitchFamily="34" charset="0"/>
                <a:ea typeface="微软雅黑" panose="020B0503020204020204" pitchFamily="34" charset="-122"/>
                <a:cs typeface="+mn-cs"/>
              </a:rPr>
              <a:t>：包括整个纺织大类、整个机械大类和食品大类下食品加工机械子类的中国行业标准，总计一万三千余条；</a:t>
            </a:r>
            <a:endParaRPr kumimoji="0" lang="en-US" altLang="zh-CN" sz="1900" kern="1200" cap="none" spc="0" normalizeH="0" baseline="0" noProof="0" dirty="0" smtClean="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北大</a:t>
            </a:r>
            <a:r>
              <a:rPr kumimoji="0" lang="zh-CN" altLang="en-US" sz="1900" b="1" kern="1200" cap="none" spc="0" normalizeH="0" baseline="0" noProof="0" dirty="0">
                <a:latin typeface="Arial" panose="020B0604020202020204" pitchFamily="34" charset="0"/>
                <a:ea typeface="微软雅黑" panose="020B0503020204020204" pitchFamily="34" charset="-122"/>
                <a:cs typeface="+mn-cs"/>
              </a:rPr>
              <a:t>法意网</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：包含有</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17</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个法律资讯子库；</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北大法宝库</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：包含法律法规等五大模块；</a:t>
            </a:r>
            <a:endParaRPr kumimoji="0" lang="zh-CN" altLang="en-US"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国研网数据库</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：包括全文报告库和统计库两个经济信息库；</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希施玛CSMAR经济金融数据库</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：与商学院共建购买的数据库，可通过点击右上角的机构名称，点击</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数据权限</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查看可使用的数据范围；</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色诺芬经济金融研究数据库CCER</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：包含</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31</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个子库；</a:t>
            </a:r>
            <a:endParaRPr kumimoji="0" lang="zh-CN" altLang="en-US"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新东方学习平台</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：包含新东方四六级网考平台以及新东方口语学习空间；</a:t>
            </a:r>
            <a:endParaRPr kumimoji="0" lang="zh-CN" altLang="en-US"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超星名师讲坛</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：收录社会学科各类目的</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500</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集视频；</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网上报告厅</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：收录各个学科</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30000</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多个视频的专家报告；</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知识视界</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a:t>
            </a:r>
            <a:r>
              <a:rPr kumimoji="0" lang="en-US" sz="1900" kern="1200" cap="none" spc="0" normalizeH="0" baseline="0" noProof="0" dirty="0">
                <a:latin typeface="Arial" panose="020B0604020202020204" pitchFamily="34" charset="0"/>
                <a:ea typeface="微软雅黑" panose="020B0503020204020204" pitchFamily="34" charset="-122"/>
                <a:cs typeface="+mn-cs"/>
              </a:rPr>
              <a:t>10000</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多部科普节目；</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a:p>
            <a:pPr marL="342900" marR="0" indent="-342900" defTabSz="914400" eaLnBrk="1" fontAlgn="base" hangingPunct="1">
              <a:spcBef>
                <a:spcPct val="50000"/>
              </a:spcBef>
              <a:buClrTx/>
              <a:buSzTx/>
              <a:buFont typeface="Wingdings" panose="05000000000000000000" charset="0"/>
              <a:buChar char="p"/>
              <a:defRPr/>
            </a:pPr>
            <a:r>
              <a:rPr kumimoji="0" lang="zh-CN" altLang="en-US" sz="1900" b="1" kern="1200" cap="none" spc="0" normalizeH="0" baseline="0" noProof="0" dirty="0" smtClean="0">
                <a:latin typeface="Arial" panose="020B0604020202020204" pitchFamily="34" charset="0"/>
                <a:ea typeface="微软雅黑" panose="020B0503020204020204" pitchFamily="34" charset="-122"/>
                <a:cs typeface="+mn-cs"/>
              </a:rPr>
              <a:t>智慧芽全球专利数据库</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：可检索全球</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170</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个国家超</a:t>
            </a:r>
            <a:r>
              <a:rPr kumimoji="0" lang="en-US" altLang="zh-CN" sz="1900" kern="1200" cap="none" spc="0" normalizeH="0" baseline="0" noProof="0" dirty="0">
                <a:latin typeface="Arial" panose="020B0604020202020204" pitchFamily="34" charset="0"/>
                <a:ea typeface="微软雅黑" panose="020B0503020204020204" pitchFamily="34" charset="-122"/>
                <a:cs typeface="+mn-cs"/>
              </a:rPr>
              <a:t>1.8</a:t>
            </a:r>
            <a:r>
              <a:rPr kumimoji="0" lang="zh-CN" altLang="en-US" sz="1900" kern="1200" cap="none" spc="0" normalizeH="0" baseline="0" noProof="0" dirty="0">
                <a:latin typeface="Arial" panose="020B0604020202020204" pitchFamily="34" charset="0"/>
                <a:ea typeface="微软雅黑" panose="020B0503020204020204" pitchFamily="34" charset="-122"/>
                <a:cs typeface="+mn-cs"/>
              </a:rPr>
              <a:t>亿专利数据。</a:t>
            </a:r>
            <a:endParaRPr kumimoji="0" lang="en-US" altLang="zh-CN" sz="1900" kern="1200" cap="none" spc="0" normalizeH="0" baseline="0" noProof="0" dirty="0">
              <a:latin typeface="Arial" panose="020B0604020202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AutoShape 2"/>
          <p:cNvSpPr>
            <a:spLocks noGrp="1"/>
          </p:cNvSpPr>
          <p:nvPr>
            <p:ph type="title"/>
          </p:nvPr>
        </p:nvSpPr>
        <p:spPr>
          <a:xfrm>
            <a:off x="2106295" y="2532063"/>
            <a:ext cx="7726363" cy="1143000"/>
          </a:xfrm>
        </p:spPr>
        <p:txBody>
          <a:bodyPr vert="horz" wrap="square" lIns="91440" tIns="45720" rIns="91440" bIns="45720" anchor="b"/>
          <a:p>
            <a:pPr eaLnBrk="1" hangingPunct="1"/>
            <a:r>
              <a:rPr lang="en-US" altLang="en-US" dirty="0">
                <a:latin typeface="Arial" panose="020B0604020202020204" pitchFamily="34" charset="0"/>
                <a:ea typeface="微软雅黑" panose="020B0503020204020204" pitchFamily="34" charset="-122"/>
                <a:cs typeface="黑体" panose="02010609060101010101" pitchFamily="49" charset="-122"/>
              </a:rPr>
              <a:t>二</a:t>
            </a:r>
            <a:r>
              <a:rPr lang="en-US" altLang="zh-CN" dirty="0">
                <a:latin typeface="Arial" panose="020B0604020202020204" pitchFamily="34" charset="0"/>
                <a:ea typeface="微软雅黑" panose="020B0503020204020204" pitchFamily="34" charset="-122"/>
                <a:cs typeface="黑体" panose="02010609060101010101" pitchFamily="49" charset="-122"/>
              </a:rPr>
              <a:t>. </a:t>
            </a:r>
            <a:r>
              <a:rPr lang="en-US" altLang="en-US" sz="4000" dirty="0">
                <a:latin typeface="Arial" panose="020B0604020202020204" pitchFamily="34" charset="0"/>
                <a:ea typeface="微软雅黑" panose="020B0503020204020204" pitchFamily="34" charset="-122"/>
                <a:cs typeface="黑体" panose="02010609060101010101" pitchFamily="49" charset="-122"/>
              </a:rPr>
              <a:t>外文数据库的检索利用</a:t>
            </a:r>
            <a:endParaRPr lang="en-US" altLang="en-US" sz="4000" dirty="0">
              <a:latin typeface="Arial" panose="020B0604020202020204" pitchFamily="34" charset="0"/>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8" name="Text Box 4"/>
          <p:cNvSpPr txBox="1">
            <a:spLocks noChangeArrowheads="1"/>
          </p:cNvSpPr>
          <p:nvPr/>
        </p:nvSpPr>
        <p:spPr bwMode="auto">
          <a:xfrm>
            <a:off x="407353" y="548958"/>
            <a:ext cx="3095625" cy="58356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R="0" defTabSz="914400" eaLnBrk="1" fontAlgn="base" hangingPunct="1">
              <a:spcBef>
                <a:spcPct val="50000"/>
              </a:spcBef>
              <a:buClrTx/>
              <a:buSzTx/>
              <a:buFontTx/>
              <a:defRPr/>
            </a:pPr>
            <a:r>
              <a:rPr kumimoji="0" lang="en-US" altLang="zh-CN"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rPr>
              <a:t>外文电子图书</a:t>
            </a:r>
            <a:endParaRPr kumimoji="0" lang="zh-CN" altLang="en-US" sz="3200" kern="1200" cap="none" spc="0" normalizeH="0" baseline="0" noProof="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Rectangle 3"/>
          <p:cNvSpPr>
            <a:spLocks noGrp="1"/>
          </p:cNvSpPr>
          <p:nvPr/>
        </p:nvSpPr>
        <p:spPr>
          <a:xfrm>
            <a:off x="551815" y="1557020"/>
            <a:ext cx="4177030" cy="2370455"/>
          </a:xfrm>
          <a:prstGeom prst="rect">
            <a:avLst/>
          </a:prstGeom>
          <a:noFill/>
          <a:ln w="9525">
            <a:noFill/>
          </a:ln>
        </p:spPr>
        <p:txBody>
          <a:bodyPr vert="horz" wrap="square" lIns="91440" tIns="45720" rIns="91440" bIns="45720" numCol="1" anchor="t" anchorCtr="0" compatLnSpc="1">
            <a:normAutofit/>
          </a:bodyPr>
          <a:lstStyle>
            <a:lvl1pPr marL="342900" indent="-342900" algn="l" rtl="0" eaLnBrk="0" fontAlgn="base" hangingPunct="0">
              <a:spcBef>
                <a:spcPct val="20000"/>
              </a:spcBef>
              <a:spcAft>
                <a:spcPct val="0"/>
              </a:spcAft>
              <a:buChar char="•"/>
              <a:defRPr sz="2400" b="1" kern="1200">
                <a:solidFill>
                  <a:schemeClr val="tx1"/>
                </a:solidFill>
                <a:latin typeface="+mj-ea"/>
                <a:ea typeface="+mj-ea"/>
                <a:cs typeface="+mn-cs"/>
              </a:defRPr>
            </a:lvl1pPr>
            <a:lvl2pPr marL="457200" algn="l" rtl="0" eaLnBrk="0" fontAlgn="base" hangingPunct="0">
              <a:spcBef>
                <a:spcPct val="20000"/>
              </a:spcBef>
              <a:spcAft>
                <a:spcPct val="0"/>
              </a:spcAft>
              <a:buChar char="–"/>
              <a:defRPr sz="2400" b="1" kern="1200">
                <a:solidFill>
                  <a:schemeClr val="tx1"/>
                </a:solidFill>
                <a:latin typeface="+mj-ea"/>
                <a:ea typeface="+mj-ea"/>
                <a:cs typeface="+mn-cs"/>
              </a:defRPr>
            </a:lvl2pPr>
            <a:lvl3pPr marL="914400" algn="l" rtl="0" eaLnBrk="0" fontAlgn="base" hangingPunct="0">
              <a:spcBef>
                <a:spcPct val="20000"/>
              </a:spcBef>
              <a:spcAft>
                <a:spcPct val="0"/>
              </a:spcAft>
              <a:buChar char="•"/>
              <a:defRPr sz="2400" b="1" kern="1200">
                <a:solidFill>
                  <a:schemeClr val="tx1"/>
                </a:solidFill>
                <a:latin typeface="+mj-ea"/>
                <a:ea typeface="+mj-ea"/>
                <a:cs typeface="+mn-cs"/>
              </a:defRPr>
            </a:lvl3pPr>
            <a:lvl4pPr marL="1371600" algn="l" rtl="0" eaLnBrk="0" fontAlgn="base" hangingPunct="0">
              <a:spcBef>
                <a:spcPct val="20000"/>
              </a:spcBef>
              <a:spcAft>
                <a:spcPct val="0"/>
              </a:spcAft>
              <a:buChar char="–"/>
              <a:defRPr sz="2400" b="1" kern="1200">
                <a:solidFill>
                  <a:schemeClr val="tx1"/>
                </a:solidFill>
                <a:latin typeface="+mj-ea"/>
                <a:ea typeface="+mj-ea"/>
                <a:cs typeface="+mn-cs"/>
              </a:defRPr>
            </a:lvl4pPr>
            <a:lvl5pPr marL="1828800" algn="l" rtl="0" eaLnBrk="0" fontAlgn="base" hangingPunct="0">
              <a:spcBef>
                <a:spcPct val="20000"/>
              </a:spcBef>
              <a:spcAft>
                <a:spcPct val="0"/>
              </a:spcAft>
              <a:buChar char="»"/>
              <a:defRPr sz="2400" b="1" kern="1200">
                <a:solidFill>
                  <a:schemeClr val="tx1"/>
                </a:solidFill>
                <a:latin typeface="+mj-ea"/>
                <a:ea typeface="+mj-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持续更新：</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Springer</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电子图书</a:t>
            </a:r>
            <a:r>
              <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err="1"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iResearch</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爱学术电子书数据库</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EBC</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电子图书</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享阅读外文电子书资源库</a:t>
            </a:r>
            <a:endPar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Literature Online</a:t>
            </a:r>
            <a:r>
              <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英美文学网</a:t>
            </a: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endParaRPr kumimoji="0" lang="en-US" altLang="zh-CN"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endParaRPr kumimoji="0" lang="zh-CN" altLang="en-US" sz="20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 name="文本框 2"/>
          <p:cNvSpPr txBox="1"/>
          <p:nvPr/>
        </p:nvSpPr>
        <p:spPr>
          <a:xfrm>
            <a:off x="6167755" y="1557020"/>
            <a:ext cx="4048760" cy="2922905"/>
          </a:xfrm>
          <a:prstGeom prst="rect">
            <a:avLst/>
          </a:prstGeom>
          <a:noFill/>
        </p:spPr>
        <p:txBody>
          <a:bodyPr wrap="square" rtlCol="0">
            <a:spAutoFit/>
          </a:bodyPr>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zh-CN" altLang="en-US" sz="2000" noProof="0" dirty="0" smtClean="0">
                <a:ln>
                  <a:noFill/>
                </a:ln>
                <a:effectLst/>
                <a:uLnTx/>
                <a:uFillTx/>
                <a:ea typeface="微软雅黑" panose="020B0503020204020204" pitchFamily="34" charset="-122"/>
                <a:cs typeface="Arial" panose="020B0604020202020204" pitchFamily="34" charset="0"/>
                <a:sym typeface="+mn-ea"/>
              </a:rPr>
              <a:t>买断资源：</a:t>
            </a:r>
            <a:endParaRPr kumimoji="0" lang="en-US" altLang="zh-CN"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ea typeface="微软雅黑" panose="020B0503020204020204" pitchFamily="34" charset="-122"/>
                <a:cs typeface="Arial" panose="020B0604020202020204" pitchFamily="34" charset="0"/>
                <a:sym typeface="+mn-ea"/>
              </a:rPr>
              <a:t>RSC</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ea typeface="微软雅黑" panose="020B0503020204020204" pitchFamily="34" charset="-122"/>
                <a:cs typeface="Arial" panose="020B0604020202020204" pitchFamily="34" charset="0"/>
                <a:sym typeface="+mn-ea"/>
              </a:rPr>
              <a:t>SPIE</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ea typeface="微软雅黑" panose="020B0503020204020204" pitchFamily="34" charset="-122"/>
                <a:cs typeface="Arial" panose="020B0604020202020204" pitchFamily="34" charset="0"/>
                <a:sym typeface="+mn-ea"/>
              </a:rPr>
              <a:t>Elsevier SD</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电子图书</a:t>
            </a:r>
            <a:endParaRPr kumimoji="0" lang="en-US" altLang="zh-CN"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ea typeface="微软雅黑" panose="020B0503020204020204" pitchFamily="34" charset="-122"/>
                <a:cs typeface="Arial" panose="020B0604020202020204" pitchFamily="34" charset="0"/>
                <a:sym typeface="+mn-ea"/>
              </a:rPr>
              <a:t>Cambridge</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剑桥图书</a:t>
            </a:r>
            <a:endParaRPr kumimoji="0" lang="en-US" altLang="zh-CN"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err="1" smtClean="0">
                <a:ln>
                  <a:noFill/>
                </a:ln>
                <a:effectLst/>
                <a:uLnTx/>
                <a:uFillTx/>
                <a:ea typeface="微软雅黑" panose="020B0503020204020204" pitchFamily="34" charset="-122"/>
                <a:cs typeface="Arial" panose="020B0604020202020204" pitchFamily="34" charset="0"/>
                <a:sym typeface="+mn-ea"/>
              </a:rPr>
              <a:t>Taylor&amp;Francis</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电子图书</a:t>
            </a:r>
            <a:endParaRPr kumimoji="0" lang="zh-CN" altLang="en-US"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charset="0"/>
              <a:buChar char="p"/>
              <a:defRPr/>
            </a:pPr>
            <a:r>
              <a:rPr lang="en-US" altLang="zh-CN" sz="2000" noProof="0" dirty="0" smtClean="0">
                <a:ln>
                  <a:noFill/>
                </a:ln>
                <a:effectLst/>
                <a:uLnTx/>
                <a:uFillTx/>
                <a:ea typeface="微软雅黑" panose="020B0503020204020204" pitchFamily="34" charset="-122"/>
                <a:cs typeface="Arial" panose="020B0604020202020204" pitchFamily="34" charset="0"/>
                <a:sym typeface="+mn-ea"/>
              </a:rPr>
              <a:t>Wiley</a:t>
            </a:r>
            <a:r>
              <a:rPr lang="zh-CN" altLang="en-US" sz="2000" noProof="0" dirty="0" smtClean="0">
                <a:ln>
                  <a:noFill/>
                </a:ln>
                <a:effectLst/>
                <a:uLnTx/>
                <a:uFillTx/>
                <a:ea typeface="微软雅黑" panose="020B0503020204020204" pitchFamily="34" charset="-122"/>
                <a:cs typeface="Arial" panose="020B0604020202020204" pitchFamily="34" charset="0"/>
                <a:sym typeface="+mn-ea"/>
              </a:rPr>
              <a:t>电子图书</a:t>
            </a:r>
            <a:endParaRPr kumimoji="0" lang="zh-CN" altLang="en-US" sz="2000" i="0" u="none" strike="noStrike" kern="1200" cap="none" spc="0" normalizeH="0" baseline="0" noProof="0" dirty="0" smtClean="0">
              <a:ln>
                <a:noFill/>
              </a:ln>
              <a:solidFill>
                <a:schemeClr val="tx1"/>
              </a:solidFill>
              <a:effectLst/>
              <a:uLnTx/>
              <a:uFillTx/>
              <a:ea typeface="微软雅黑" panose="020B0503020204020204" pitchFamily="34" charset="-122"/>
              <a:cs typeface="Arial" panose="020B0604020202020204" pitchFamily="34" charset="0"/>
            </a:endParaRPr>
          </a:p>
          <a:p>
            <a:pPr fontAlgn="base"/>
            <a:endParaRPr lang="zh-CN" altLang="en-US" sz="200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txBox="1">
            <a:spLocks noGrp="1"/>
          </p:cNvSpPr>
          <p:nvPr>
            <p:ph type="body" idx="4294967295"/>
          </p:nvPr>
        </p:nvSpPr>
        <p:spPr bwMode="auto">
          <a:xfrm>
            <a:off x="335915" y="548323"/>
            <a:ext cx="6048375" cy="583565"/>
          </a:xfrm>
          <a:noFill/>
          <a:ln w="9525">
            <a:noFill/>
            <a:miter lim="800000"/>
          </a:ln>
          <a:effectLst>
            <a:prstShdw prst="shdw13" dist="53882" dir="13500000">
              <a:schemeClr val="accent1">
                <a:gamma/>
                <a:shade val="60000"/>
                <a:invGamma/>
                <a:alpha val="50000"/>
              </a:schemeClr>
            </a:prstShdw>
          </a:effectLst>
        </p:spPr>
        <p:txBody>
          <a:bodyPr vert="horz" wrap="square" lIns="91440" tIns="45720" rIns="91440" bIns="45720" anchor="t">
            <a:spAutoFit/>
          </a:bodyPr>
          <a:lstStyle/>
          <a:p>
            <a:pPr marL="0" lvl="0" algn="l" defTabSz="914400" eaLnBrk="1" hangingPunct="1">
              <a:spcBef>
                <a:spcPct val="50000"/>
              </a:spcBef>
              <a:buClrTx/>
              <a:buSzTx/>
              <a:buFontTx/>
              <a:buNone/>
              <a:defRPr/>
            </a:pPr>
            <a:r>
              <a:rPr lang="en-US" altLang="zh-CN" kern="1200" noProof="0" dirty="0">
                <a:latin typeface="Arial" panose="020B0604020202020204" pitchFamily="34" charset="0"/>
                <a:ea typeface="微软雅黑" panose="020B0503020204020204" pitchFamily="34" charset="-122"/>
                <a:cs typeface="黑体" panose="02010609060101010101" pitchFamily="49" charset="-122"/>
                <a:sym typeface="+mn-ea"/>
              </a:rPr>
              <a:t>2.综合类外文电子期刊数据库</a:t>
            </a:r>
            <a:endParaRPr lang="en-US" altLang="zh-CN" kern="1200" noProof="0" dirty="0">
              <a:latin typeface="Arial" panose="020B0604020202020204" pitchFamily="34" charset="0"/>
              <a:ea typeface="微软雅黑" panose="020B0503020204020204" pitchFamily="34" charset="-122"/>
              <a:cs typeface="黑体" panose="02010609060101010101" pitchFamily="49" charset="-122"/>
              <a:sym typeface="+mn-ea"/>
            </a:endParaRPr>
          </a:p>
        </p:txBody>
      </p:sp>
      <p:sp>
        <p:nvSpPr>
          <p:cNvPr id="118788" name="Text Box 4"/>
          <p:cNvSpPr txBox="1">
            <a:spLocks noChangeArrowheads="1"/>
          </p:cNvSpPr>
          <p:nvPr/>
        </p:nvSpPr>
        <p:spPr bwMode="auto">
          <a:xfrm>
            <a:off x="407353" y="1241743"/>
            <a:ext cx="6265863" cy="409257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Elsevier SD</a:t>
            </a:r>
            <a:r>
              <a:rPr kumimoji="0" lang="zh-CN" altLang="en-US" sz="2000" kern="1200" cap="none" spc="0" normalizeH="0" baseline="0" noProof="0" dirty="0">
                <a:ea typeface="微软雅黑" panose="020B0503020204020204" pitchFamily="34" charset="-122"/>
                <a:cs typeface="Arial" panose="020B0604020202020204" pitchFamily="34" charset="0"/>
              </a:rPr>
              <a:t>电子期刊</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Wiley</a:t>
            </a:r>
            <a:r>
              <a:rPr kumimoji="0" lang="zh-CN" altLang="en-US" sz="2000" kern="1200" cap="none" spc="0" normalizeH="0" baseline="0" noProof="0" dirty="0">
                <a:ea typeface="微软雅黑" panose="020B0503020204020204" pitchFamily="34" charset="-122"/>
                <a:cs typeface="Arial" panose="020B0604020202020204" pitchFamily="34" charset="0"/>
              </a:rPr>
              <a:t>电子期刊</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Springer</a:t>
            </a:r>
            <a:r>
              <a:rPr kumimoji="0" lang="zh-CN" altLang="en-US" sz="2000" kern="1200" cap="none" spc="0" normalizeH="0" baseline="0" noProof="0" dirty="0">
                <a:ea typeface="微软雅黑" panose="020B0503020204020204" pitchFamily="34" charset="-122"/>
                <a:cs typeface="Arial" panose="020B0604020202020204" pitchFamily="34" charset="0"/>
              </a:rPr>
              <a:t>电子期刊</a:t>
            </a:r>
            <a:endParaRPr kumimoji="0" lang="en-US" altLang="zh-CN"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Taylor &amp; Francis ST</a:t>
            </a:r>
            <a:r>
              <a:rPr kumimoji="0" lang="zh-CN" altLang="en-US" sz="2000" kern="1200" cap="none" spc="0" normalizeH="0" baseline="0" noProof="0" dirty="0">
                <a:ea typeface="微软雅黑" panose="020B0503020204020204" pitchFamily="34" charset="-122"/>
                <a:cs typeface="Arial" panose="020B0604020202020204" pitchFamily="34" charset="0"/>
              </a:rPr>
              <a:t>期刊</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lang="en-US" altLang="zh-CN" sz="2000" noProof="0" dirty="0" smtClean="0">
                <a:ea typeface="微软雅黑" panose="020B0503020204020204" pitchFamily="34" charset="-122"/>
                <a:cs typeface="Arial" panose="020B0604020202020204" pitchFamily="34" charset="0"/>
                <a:sym typeface="+mn-ea"/>
              </a:rPr>
              <a:t>Science/</a:t>
            </a:r>
            <a:r>
              <a:rPr lang="en-US" altLang="zh-CN" sz="2000" noProof="0" dirty="0">
                <a:ea typeface="微软雅黑" panose="020B0503020204020204" pitchFamily="34" charset="-122"/>
                <a:cs typeface="Arial" panose="020B0604020202020204" pitchFamily="34" charset="0"/>
                <a:sym typeface="+mn-ea"/>
              </a:rPr>
              <a:t> </a:t>
            </a:r>
            <a:r>
              <a:rPr lang="en-US" altLang="zh-CN" sz="2000" noProof="0" dirty="0" smtClean="0">
                <a:ea typeface="微软雅黑" panose="020B0503020204020204" pitchFamily="34" charset="-122"/>
                <a:cs typeface="Arial" panose="020B0604020202020204" pitchFamily="34" charset="0"/>
                <a:sym typeface="+mn-ea"/>
              </a:rPr>
              <a:t>Nature/Cell PRESS</a:t>
            </a:r>
            <a:r>
              <a:rPr lang="zh-CN" altLang="en-US" sz="2000" noProof="0" dirty="0" smtClean="0">
                <a:ea typeface="微软雅黑" panose="020B0503020204020204" pitchFamily="34" charset="-122"/>
                <a:cs typeface="Arial" panose="020B0604020202020204" pitchFamily="34" charset="0"/>
                <a:sym typeface="+mn-ea"/>
              </a:rPr>
              <a:t>数据库</a:t>
            </a:r>
            <a:endParaRPr lang="zh-CN" altLang="en-US" sz="2000" noProof="0" dirty="0" smtClean="0">
              <a:ea typeface="微软雅黑" panose="020B0503020204020204" pitchFamily="34" charset="-122"/>
              <a:cs typeface="Arial" panose="020B0604020202020204" pitchFamily="34" charset="0"/>
              <a:sym typeface="+mn-ea"/>
            </a:endParaRPr>
          </a:p>
          <a:p>
            <a:pPr marL="342900" marR="0" indent="-342900" defTabSz="914400" eaLnBrk="1" fontAlgn="base" hangingPunct="1">
              <a:spcBef>
                <a:spcPct val="50000"/>
              </a:spcBef>
              <a:buClrTx/>
              <a:buSzTx/>
              <a:buFont typeface="Wingdings" panose="05000000000000000000" charset="0"/>
              <a:buChar char="p"/>
              <a:defRPr/>
            </a:pPr>
            <a:r>
              <a:rPr lang="en-US" altLang="zh-CN" sz="2000" noProof="0" dirty="0" smtClean="0">
                <a:ea typeface="微软雅黑" panose="020B0503020204020204" pitchFamily="34" charset="-122"/>
                <a:cs typeface="Arial" panose="020B0604020202020204" pitchFamily="34" charset="0"/>
                <a:sym typeface="+mn-ea"/>
              </a:rPr>
              <a:t>Annual </a:t>
            </a:r>
            <a:r>
              <a:rPr lang="en-US" altLang="zh-CN" sz="2000" noProof="0" dirty="0">
                <a:ea typeface="微软雅黑" panose="020B0503020204020204" pitchFamily="34" charset="-122"/>
                <a:cs typeface="Arial" panose="020B0604020202020204" pitchFamily="34" charset="0"/>
                <a:sym typeface="+mn-ea"/>
              </a:rPr>
              <a:t>Reviews</a:t>
            </a:r>
            <a:r>
              <a:rPr lang="zh-CN" altLang="en-US" sz="2000" noProof="0" dirty="0">
                <a:ea typeface="微软雅黑" panose="020B0503020204020204" pitchFamily="34" charset="-122"/>
                <a:cs typeface="Arial" panose="020B0604020202020204" pitchFamily="34" charset="0"/>
                <a:sym typeface="+mn-ea"/>
              </a:rPr>
              <a:t>综述期刊数据库</a:t>
            </a:r>
            <a:endParaRPr lang="zh-CN" altLang="en-US" sz="2000" noProof="0" dirty="0">
              <a:ea typeface="微软雅黑" panose="020B0503020204020204" pitchFamily="34" charset="-122"/>
              <a:cs typeface="Arial" panose="020B0604020202020204" pitchFamily="34" charset="0"/>
              <a:sym typeface="+mn-ea"/>
            </a:endParaRPr>
          </a:p>
          <a:p>
            <a:pPr marL="342900" marR="0" indent="-342900" defTabSz="914400" eaLnBrk="1" fontAlgn="base" hangingPunct="1">
              <a:spcBef>
                <a:spcPct val="50000"/>
              </a:spcBef>
              <a:buClrTx/>
              <a:buSzTx/>
              <a:buFont typeface="Wingdings" panose="05000000000000000000" charset="0"/>
              <a:buChar char="p"/>
              <a:defRPr/>
            </a:pPr>
            <a:r>
              <a:rPr lang="en-US" altLang="zh-CN" sz="2000" noProof="0" dirty="0" err="1">
                <a:ea typeface="微软雅黑" panose="020B0503020204020204" pitchFamily="34" charset="-122"/>
                <a:cs typeface="Arial" panose="020B0604020202020204" pitchFamily="34" charset="0"/>
                <a:sym typeface="+mn-ea"/>
              </a:rPr>
              <a:t>JoVE</a:t>
            </a:r>
            <a:r>
              <a:rPr lang="zh-CN" altLang="en-US" sz="2000" noProof="0" dirty="0">
                <a:ea typeface="微软雅黑" panose="020B0503020204020204" pitchFamily="34" charset="-122"/>
                <a:cs typeface="Arial" panose="020B0604020202020204" pitchFamily="34" charset="0"/>
                <a:sym typeface="+mn-ea"/>
              </a:rPr>
              <a:t>科学</a:t>
            </a:r>
            <a:r>
              <a:rPr lang="zh-CN" altLang="en-US" sz="2000" noProof="0" dirty="0" smtClean="0">
                <a:ea typeface="微软雅黑" panose="020B0503020204020204" pitchFamily="34" charset="-122"/>
                <a:cs typeface="Arial" panose="020B0604020202020204" pitchFamily="34" charset="0"/>
                <a:sym typeface="+mn-ea"/>
              </a:rPr>
              <a:t>视频期刊数据库</a:t>
            </a:r>
            <a:endParaRPr lang="zh-CN" altLang="en-US" sz="2000" noProof="0" dirty="0" smtClean="0">
              <a:ea typeface="微软雅黑" panose="020B0503020204020204" pitchFamily="34" charset="-122"/>
              <a:cs typeface="Arial" panose="020B0604020202020204" pitchFamily="34" charset="0"/>
              <a:sym typeface="+mn-ea"/>
            </a:endParaRPr>
          </a:p>
          <a:p>
            <a:pPr marL="342900" marR="0" indent="-342900" defTabSz="914400" eaLnBrk="1" fontAlgn="base" hangingPunct="1">
              <a:spcBef>
                <a:spcPct val="50000"/>
              </a:spcBef>
              <a:buClrTx/>
              <a:buSzTx/>
              <a:buFont typeface="Wingdings" panose="05000000000000000000" charset="0"/>
              <a:buChar char="p"/>
              <a:defRPr/>
            </a:pPr>
            <a:r>
              <a:rPr lang="en-US" altLang="zh-CN" sz="2000" noProof="0" dirty="0" smtClean="0">
                <a:ea typeface="微软雅黑" panose="020B0503020204020204" pitchFamily="34" charset="-122"/>
                <a:cs typeface="Arial" panose="020B0604020202020204" pitchFamily="34" charset="0"/>
                <a:sym typeface="+mn-ea"/>
              </a:rPr>
              <a:t>……</a:t>
            </a:r>
            <a:endParaRPr kumimoji="0" lang="en-US" altLang="zh-CN" sz="2000" kern="1200" cap="none" spc="0" normalizeH="0" baseline="0" noProof="0" dirty="0">
              <a:ea typeface="微软雅黑" panose="020B0503020204020204" pitchFamily="34" charset="-122"/>
              <a:cs typeface="Arial" panose="020B0604020202020204" pitchFamily="34" charset="0"/>
            </a:endParaRPr>
          </a:p>
          <a:p>
            <a:pPr marR="0" defTabSz="914400" eaLnBrk="1" fontAlgn="base" hangingPunct="1">
              <a:spcBef>
                <a:spcPct val="50000"/>
              </a:spcBef>
              <a:buClrTx/>
              <a:buSzTx/>
              <a:buFont typeface="Wingdings" panose="05000000000000000000" pitchFamily="2" charset="2"/>
              <a:buChar char="u"/>
              <a:defRPr/>
            </a:pPr>
            <a:endParaRPr kumimoji="0" lang="en-US" altLang="zh-CN" sz="2000" kern="1200" cap="none" spc="0" normalizeH="0" baseline="0" noProof="0" dirty="0">
              <a:ea typeface="微软雅黑" panose="020B0503020204020204" pitchFamily="34" charset="-122"/>
              <a:cs typeface="Arial" panose="020B0604020202020204" pitchFamily="34" charset="0"/>
            </a:endParaRPr>
          </a:p>
        </p:txBody>
      </p:sp>
      <p:sp>
        <p:nvSpPr>
          <p:cNvPr id="118789" name="Text Box 5"/>
          <p:cNvSpPr txBox="1">
            <a:spLocks noChangeArrowheads="1"/>
          </p:cNvSpPr>
          <p:nvPr/>
        </p:nvSpPr>
        <p:spPr bwMode="auto">
          <a:xfrm>
            <a:off x="3432175" y="5444173"/>
            <a:ext cx="7085013" cy="76835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fontAlgn="base" hangingPunct="1">
              <a:spcBef>
                <a:spcPct val="50000"/>
              </a:spcBef>
              <a:buClrTx/>
              <a:buSzTx/>
              <a:buFontTx/>
              <a:defRPr/>
            </a:pPr>
            <a:r>
              <a:rPr kumimoji="0" lang="zh-CN" altLang="en-US" sz="2200" b="1" kern="1200" cap="none" spc="0" normalizeH="0" baseline="0" noProof="0" dirty="0">
                <a:solidFill>
                  <a:srgbClr val="FF0000"/>
                </a:solidFill>
                <a:latin typeface="Arial" panose="020B0604020202020204" pitchFamily="34" charset="0"/>
                <a:ea typeface="微软雅黑" panose="020B0503020204020204" pitchFamily="34" charset="-122"/>
                <a:cs typeface="+mn-cs"/>
              </a:rPr>
              <a:t>注意：所有外文数据库都应避免过量下载，坚决杜绝批量、无限制或采用下载工具下载数据。</a:t>
            </a:r>
            <a:endParaRPr kumimoji="0" lang="zh-CN" altLang="en-US" sz="2200" b="1" kern="1200" cap="none" spc="0" normalizeH="0" baseline="0" noProof="0" dirty="0">
              <a:solidFill>
                <a:srgbClr val="FF0000"/>
              </a:solidFill>
              <a:latin typeface="Arial" panose="020B0604020202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AutoShape 2"/>
          <p:cNvSpPr>
            <a:spLocks noGrp="1"/>
          </p:cNvSpPr>
          <p:nvPr>
            <p:ph type="title"/>
          </p:nvPr>
        </p:nvSpPr>
        <p:spPr>
          <a:xfrm>
            <a:off x="695960" y="476885"/>
            <a:ext cx="9923780" cy="616585"/>
          </a:xfrm>
        </p:spPr>
        <p:txBody>
          <a:bodyPr vert="horz" wrap="square" lIns="91440" tIns="45720" rIns="91440" bIns="45720" anchor="b"/>
          <a:p>
            <a:pPr marL="0" indent="0" algn="l" eaLnBrk="1" hangingPunct="1">
              <a:buFont typeface="Wingdings" panose="05000000000000000000" charset="0"/>
              <a:buNone/>
            </a:pPr>
            <a:r>
              <a:rPr lang="en-US" altLang="zh-CN" sz="3200" b="1" dirty="0"/>
              <a:t>Elsevier ScienceDirect</a:t>
            </a:r>
            <a:r>
              <a:rPr lang="zh-CN" altLang="en-US" sz="3200" b="1" dirty="0"/>
              <a:t>电子期刊、电子图书</a:t>
            </a:r>
            <a:endParaRPr lang="zh-CN" altLang="en-US" sz="3200" b="1" dirty="0"/>
          </a:p>
        </p:txBody>
      </p:sp>
      <p:sp>
        <p:nvSpPr>
          <p:cNvPr id="3" name="文本框 2"/>
          <p:cNvSpPr txBox="1"/>
          <p:nvPr/>
        </p:nvSpPr>
        <p:spPr>
          <a:xfrm>
            <a:off x="830580" y="1093470"/>
            <a:ext cx="10883900" cy="1445895"/>
          </a:xfrm>
          <a:prstGeom prst="rect">
            <a:avLst/>
          </a:prstGeom>
          <a:noFill/>
        </p:spPr>
        <p:txBody>
          <a:bodyPr wrap="square" rtlCol="0">
            <a:noAutofit/>
          </a:bodyPr>
          <a:p>
            <a:pPr indent="457200" fontAlgn="base"/>
            <a:r>
              <a:rPr lang="en-US" altLang="zh-CN" sz="1800">
                <a:latin typeface="Arial" panose="020B0604020202020204" pitchFamily="34" charset="0"/>
                <a:ea typeface="微软雅黑" panose="020B0503020204020204" pitchFamily="34" charset="-122"/>
              </a:rPr>
              <a:t>Elsevier ScienceDirect</a:t>
            </a:r>
            <a:r>
              <a:rPr lang="zh-CN" altLang="en-US" sz="1800">
                <a:latin typeface="Arial" panose="020B0604020202020204" pitchFamily="34" charset="0"/>
                <a:ea typeface="微软雅黑" panose="020B0503020204020204" pitchFamily="34" charset="-122"/>
              </a:rPr>
              <a:t>数据库（简称</a:t>
            </a:r>
            <a:r>
              <a:rPr lang="en-US" altLang="zh-CN" sz="1800">
                <a:latin typeface="Arial" panose="020B0604020202020204" pitchFamily="34" charset="0"/>
                <a:ea typeface="微软雅黑" panose="020B0503020204020204" pitchFamily="34" charset="-122"/>
              </a:rPr>
              <a:t>SD</a:t>
            </a:r>
            <a:r>
              <a:rPr lang="zh-CN" altLang="en-US" sz="1800">
                <a:latin typeface="Arial" panose="020B0604020202020204" pitchFamily="34" charset="0"/>
                <a:ea typeface="微软雅黑" panose="020B0503020204020204" pitchFamily="34" charset="-122"/>
              </a:rPr>
              <a:t>）是荷兰爱思唯尔（</a:t>
            </a:r>
            <a:r>
              <a:rPr lang="en-US" altLang="zh-CN" sz="1800">
                <a:latin typeface="Arial" panose="020B0604020202020204" pitchFamily="34" charset="0"/>
                <a:ea typeface="微软雅黑" panose="020B0503020204020204" pitchFamily="34" charset="-122"/>
              </a:rPr>
              <a:t>Elsevier</a:t>
            </a:r>
            <a:r>
              <a:rPr lang="zh-CN" altLang="en-US" sz="1800">
                <a:latin typeface="Arial" panose="020B0604020202020204" pitchFamily="34" charset="0"/>
                <a:ea typeface="微软雅黑" panose="020B0503020204020204" pitchFamily="34" charset="-122"/>
              </a:rPr>
              <a:t>）集团生产的科学文献全文数据库。为全球研究人员提供</a:t>
            </a:r>
            <a:r>
              <a:rPr lang="en-US" altLang="zh-CN" sz="1800">
                <a:latin typeface="Arial" panose="020B0604020202020204" pitchFamily="34" charset="0"/>
                <a:ea typeface="微软雅黑" panose="020B0503020204020204" pitchFamily="34" charset="-122"/>
              </a:rPr>
              <a:t>3,800</a:t>
            </a:r>
            <a:r>
              <a:rPr lang="zh-CN" altLang="en-US" sz="1800">
                <a:latin typeface="Arial" panose="020B0604020202020204" pitchFamily="34" charset="0"/>
                <a:ea typeface="微软雅黑" panose="020B0503020204020204" pitchFamily="34" charset="-122"/>
              </a:rPr>
              <a:t>多种同行评审期刊和</a:t>
            </a:r>
            <a:r>
              <a:rPr lang="en-US" altLang="zh-CN" sz="1800">
                <a:latin typeface="Arial" panose="020B0604020202020204" pitchFamily="34" charset="0"/>
                <a:ea typeface="微软雅黑" panose="020B0503020204020204" pitchFamily="34" charset="-122"/>
              </a:rPr>
              <a:t>37,000</a:t>
            </a:r>
            <a:r>
              <a:rPr lang="zh-CN" altLang="en-US" sz="1800">
                <a:latin typeface="Arial" panose="020B0604020202020204" pitchFamily="34" charset="0"/>
                <a:ea typeface="微软雅黑" panose="020B0503020204020204" pitchFamily="34" charset="-122"/>
              </a:rPr>
              <a:t>余种图书，包括全球影响力极高的</a:t>
            </a:r>
            <a:r>
              <a:rPr lang="en-US" altLang="zh-CN" sz="1800">
                <a:latin typeface="Arial" panose="020B0604020202020204" pitchFamily="34" charset="0"/>
                <a:ea typeface="微软雅黑" panose="020B0503020204020204" pitchFamily="34" charset="-122"/>
              </a:rPr>
              <a:t>Cell</a:t>
            </a:r>
            <a:r>
              <a:rPr lang="zh-CN" altLang="en-US" sz="1800">
                <a:latin typeface="Arial" panose="020B0604020202020204" pitchFamily="34" charset="0"/>
                <a:ea typeface="微软雅黑" panose="020B0503020204020204" pitchFamily="34" charset="-122"/>
              </a:rPr>
              <a:t>《细胞杂志》、</a:t>
            </a:r>
            <a:r>
              <a:rPr lang="en-US" altLang="zh-CN" sz="1800">
                <a:latin typeface="Arial" panose="020B0604020202020204" pitchFamily="34" charset="0"/>
                <a:ea typeface="微软雅黑" panose="020B0503020204020204" pitchFamily="34" charset="-122"/>
              </a:rPr>
              <a:t>The Lancet</a:t>
            </a:r>
            <a:r>
              <a:rPr lang="zh-CN" altLang="en-US" sz="1800">
                <a:latin typeface="Arial" panose="020B0604020202020204" pitchFamily="34" charset="0"/>
                <a:ea typeface="微软雅黑" panose="020B0503020204020204" pitchFamily="34" charset="-122"/>
              </a:rPr>
              <a:t>《柳叶刀杂志》等。在</a:t>
            </a:r>
            <a:r>
              <a:rPr lang="en-US" altLang="zh-CN" sz="1800">
                <a:latin typeface="Arial" panose="020B0604020202020204" pitchFamily="34" charset="0"/>
                <a:ea typeface="微软雅黑" panose="020B0503020204020204" pitchFamily="34" charset="-122"/>
              </a:rPr>
              <a:t>ScienceDirect </a:t>
            </a:r>
            <a:r>
              <a:rPr lang="zh-CN" altLang="en-US" sz="1800">
                <a:latin typeface="Arial" panose="020B0604020202020204" pitchFamily="34" charset="0"/>
                <a:ea typeface="微软雅黑" panose="020B0503020204020204" pitchFamily="34" charset="-122"/>
              </a:rPr>
              <a:t>平台上可以浏览</a:t>
            </a:r>
            <a:r>
              <a:rPr lang="en-US" altLang="zh-CN" sz="1800">
                <a:latin typeface="Arial" panose="020B0604020202020204" pitchFamily="34" charset="0"/>
                <a:ea typeface="微软雅黑" panose="020B0503020204020204" pitchFamily="34" charset="-122"/>
              </a:rPr>
              <a:t>100</a:t>
            </a:r>
            <a:r>
              <a:rPr lang="zh-CN" altLang="en-US" sz="1800">
                <a:latin typeface="Arial" panose="020B0604020202020204" pitchFamily="34" charset="0"/>
                <a:ea typeface="微软雅黑" panose="020B0503020204020204" pitchFamily="34" charset="-122"/>
              </a:rPr>
              <a:t>余位诺贝尔奖获得者的学术研究成果。</a:t>
            </a:r>
            <a:endParaRPr lang="zh-CN" altLang="en-US" sz="1800">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87805" y="2348865"/>
            <a:ext cx="9050020" cy="3746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AutoShape 2"/>
          <p:cNvSpPr>
            <a:spLocks noGrp="1"/>
          </p:cNvSpPr>
          <p:nvPr>
            <p:ph type="title"/>
          </p:nvPr>
        </p:nvSpPr>
        <p:spPr>
          <a:xfrm>
            <a:off x="2238375" y="603250"/>
            <a:ext cx="7924800" cy="2489200"/>
          </a:xfrm>
        </p:spPr>
        <p:txBody>
          <a:bodyPr vert="horz" wrap="square" lIns="91440" tIns="45720" rIns="91440" bIns="45720" anchor="b"/>
          <a:p>
            <a:pPr algn="ctr" eaLnBrk="1" hangingPunct="1"/>
            <a:r>
              <a:rPr lang="en-US" altLang="en-US" sz="2800" dirty="0">
                <a:latin typeface="Arial" panose="020B0604020202020204" pitchFamily="34" charset="0"/>
                <a:ea typeface="微软雅黑" panose="020B0503020204020204" pitchFamily="34" charset="-122"/>
                <a:cs typeface="黑体" panose="02010609060101010101" pitchFamily="49" charset="-122"/>
              </a:rPr>
              <a:t>江南大学图书馆数字资源检索入口：</a:t>
            </a:r>
            <a:br>
              <a:rPr lang="en-US" altLang="en-US" sz="2800" dirty="0">
                <a:latin typeface="Arial" panose="020B0604020202020204" pitchFamily="34" charset="0"/>
                <a:ea typeface="微软雅黑" panose="020B0503020204020204" pitchFamily="34" charset="-122"/>
                <a:cs typeface="黑体" panose="02010609060101010101" pitchFamily="49" charset="-122"/>
              </a:rPr>
            </a:br>
            <a:br>
              <a:rPr lang="en-US" altLang="en-US" sz="2800" dirty="0">
                <a:latin typeface="Arial" panose="020B0604020202020204" pitchFamily="34" charset="0"/>
                <a:ea typeface="微软雅黑" panose="020B0503020204020204" pitchFamily="34" charset="-122"/>
              </a:rPr>
            </a:br>
            <a:r>
              <a:rPr lang="en-US" altLang="zh-CN" sz="2800" dirty="0">
                <a:solidFill>
                  <a:srgbClr val="0000FF"/>
                </a:solidFill>
                <a:latin typeface="Arial" panose="020B0604020202020204" pitchFamily="34" charset="0"/>
                <a:ea typeface="微软雅黑" panose="020B0503020204020204" pitchFamily="34" charset="-122"/>
                <a:sym typeface="+mn-ea"/>
              </a:rPr>
              <a:t>https://lib.jiangnan.edu.cn/wzjs.jsp?urltype=tree.TreeTempUrl&amp;wbtreeid=1131</a:t>
            </a:r>
            <a:r>
              <a:rPr lang="en-US" altLang="en-US" sz="2800" dirty="0">
                <a:solidFill>
                  <a:srgbClr val="FF0000"/>
                </a:solidFill>
                <a:latin typeface="Arial" panose="020B0604020202020204" pitchFamily="34" charset="0"/>
                <a:ea typeface="微软雅黑" panose="020B0503020204020204" pitchFamily="34" charset="-122"/>
                <a:cs typeface="+mn-lt"/>
                <a:sym typeface="+mn-ea"/>
              </a:rPr>
              <a:t> </a:t>
            </a:r>
            <a:br>
              <a:rPr lang="zh-CN" altLang="en-US" sz="2800" dirty="0">
                <a:latin typeface="Arial" panose="020B0604020202020204" pitchFamily="34" charset="0"/>
                <a:ea typeface="微软雅黑" panose="020B0503020204020204" pitchFamily="34" charset="-122"/>
              </a:rPr>
            </a:br>
            <a:endParaRPr lang="en-US" altLang="zh-CN" sz="2800" dirty="0">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776095" y="2708910"/>
            <a:ext cx="8613140" cy="25914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nvSpPr>
        <p:spPr>
          <a:xfrm>
            <a:off x="1991995" y="260985"/>
            <a:ext cx="8229600" cy="678815"/>
          </a:xfrm>
          <a:prstGeom prst="rect">
            <a:avLst/>
          </a:prstGeom>
        </p:spPr>
        <p:txBody>
          <a:bodyPr vert="horz" wrap="square" lIns="91440" tIns="45720" rIns="91440" bIns="45720"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r>
              <a:rPr lang="en-US" altLang="en-US" sz="2800" dirty="0">
                <a:latin typeface="Arial" panose="020B0604020202020204" pitchFamily="34" charset="0"/>
                <a:ea typeface="微软雅黑" panose="020B0503020204020204" pitchFamily="34" charset="-122"/>
                <a:cs typeface="黑体" panose="02010609060101010101" pitchFamily="49" charset="-122"/>
              </a:rPr>
              <a:t>检索</a:t>
            </a:r>
            <a:r>
              <a:rPr lang="zh-CN" altLang="en-US" sz="2800" dirty="0">
                <a:latin typeface="Arial" panose="020B0604020202020204" pitchFamily="34" charset="0"/>
                <a:ea typeface="微软雅黑" panose="020B0503020204020204" pitchFamily="34" charset="-122"/>
                <a:cs typeface="黑体" panose="02010609060101010101" pitchFamily="49" charset="-122"/>
              </a:rPr>
              <a:t>方式</a:t>
            </a:r>
            <a:r>
              <a:rPr lang="en-US" altLang="en-US" sz="2800" dirty="0">
                <a:latin typeface="Arial" panose="020B0604020202020204" pitchFamily="34" charset="0"/>
                <a:ea typeface="微软雅黑" panose="020B0503020204020204" pitchFamily="34" charset="-122"/>
                <a:cs typeface="黑体" panose="02010609060101010101" pitchFamily="49" charset="-122"/>
              </a:rPr>
              <a:t> </a:t>
            </a:r>
            <a:endParaRPr lang="en-US" altLang="en-US" sz="2800" dirty="0">
              <a:latin typeface="Arial" panose="020B0604020202020204" pitchFamily="34" charset="0"/>
              <a:ea typeface="微软雅黑" panose="020B0503020204020204" pitchFamily="34" charset="-122"/>
              <a:cs typeface="黑体" panose="02010609060101010101" pitchFamily="49" charset="-122"/>
            </a:endParaRPr>
          </a:p>
        </p:txBody>
      </p:sp>
      <p:sp>
        <p:nvSpPr>
          <p:cNvPr id="2" name="文本框 1"/>
          <p:cNvSpPr txBox="1"/>
          <p:nvPr/>
        </p:nvSpPr>
        <p:spPr>
          <a:xfrm>
            <a:off x="2136140" y="1052830"/>
            <a:ext cx="3048000" cy="368300"/>
          </a:xfrm>
          <a:prstGeom prst="rect">
            <a:avLst/>
          </a:prstGeom>
          <a:noFill/>
        </p:spPr>
        <p:txBody>
          <a:bodyPr wrap="square" rtlCol="0">
            <a:spAutoFit/>
          </a:bodyPr>
          <a:p>
            <a:pPr fontAlgn="base"/>
            <a:r>
              <a:rPr lang="zh-CN" altLang="en-US" sz="1800">
                <a:latin typeface="Arial" panose="020B0604020202020204" pitchFamily="34" charset="0"/>
                <a:ea typeface="微软雅黑" panose="020B0503020204020204" pitchFamily="34" charset="-122"/>
              </a:rPr>
              <a:t>一般检索</a:t>
            </a:r>
            <a:endParaRPr lang="zh-CN" altLang="en-US" sz="1800">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920240" y="1340485"/>
            <a:ext cx="7356475" cy="977900"/>
          </a:xfrm>
          <a:prstGeom prst="rect">
            <a:avLst/>
          </a:prstGeom>
        </p:spPr>
      </p:pic>
      <p:sp>
        <p:nvSpPr>
          <p:cNvPr id="4" name="文本框 3"/>
          <p:cNvSpPr txBox="1"/>
          <p:nvPr/>
        </p:nvSpPr>
        <p:spPr>
          <a:xfrm>
            <a:off x="2207895" y="2420620"/>
            <a:ext cx="3048000" cy="368300"/>
          </a:xfrm>
          <a:prstGeom prst="rect">
            <a:avLst/>
          </a:prstGeom>
          <a:noFill/>
        </p:spPr>
        <p:txBody>
          <a:bodyPr wrap="square" rtlCol="0">
            <a:spAutoFit/>
          </a:bodyPr>
          <a:p>
            <a:pPr fontAlgn="base"/>
            <a:r>
              <a:rPr lang="zh-CN" altLang="en-US" sz="1800">
                <a:latin typeface="Arial" panose="020B0604020202020204" pitchFamily="34" charset="0"/>
                <a:ea typeface="微软雅黑" panose="020B0503020204020204" pitchFamily="34" charset="-122"/>
              </a:rPr>
              <a:t>高级检索</a:t>
            </a:r>
            <a:endParaRPr lang="zh-CN" altLang="en-US" sz="1800">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4224020" y="2564765"/>
            <a:ext cx="3459480" cy="4140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AutoShape 2"/>
          <p:cNvSpPr>
            <a:spLocks noGrp="1"/>
          </p:cNvSpPr>
          <p:nvPr>
            <p:ph type="title"/>
          </p:nvPr>
        </p:nvSpPr>
        <p:spPr>
          <a:xfrm>
            <a:off x="1991995" y="548640"/>
            <a:ext cx="8229600" cy="678815"/>
          </a:xfrm>
        </p:spPr>
        <p:txBody>
          <a:bodyPr vert="horz" wrap="square" lIns="91440" tIns="45720" rIns="91440" bIns="45720" anchor="b"/>
          <a:p>
            <a:pPr algn="l" eaLnBrk="1" hangingPunct="1"/>
            <a:r>
              <a:rPr lang="en-US" altLang="en-US" sz="2800" dirty="0">
                <a:latin typeface="Arial" panose="020B0604020202020204" pitchFamily="34" charset="0"/>
                <a:ea typeface="微软雅黑" panose="020B0503020204020204" pitchFamily="34" charset="-122"/>
                <a:cs typeface="黑体" panose="02010609060101010101" pitchFamily="49" charset="-122"/>
              </a:rPr>
              <a:t>检索</a:t>
            </a:r>
            <a:r>
              <a:rPr lang="zh-CN" altLang="en-US" sz="2800" dirty="0">
                <a:latin typeface="Arial" panose="020B0604020202020204" pitchFamily="34" charset="0"/>
                <a:ea typeface="微软雅黑" panose="020B0503020204020204" pitchFamily="34" charset="-122"/>
                <a:cs typeface="黑体" panose="02010609060101010101" pitchFamily="49" charset="-122"/>
              </a:rPr>
              <a:t>技巧</a:t>
            </a:r>
            <a:r>
              <a:rPr lang="en-US" altLang="en-US" sz="2800" dirty="0">
                <a:latin typeface="Arial" panose="020B0604020202020204" pitchFamily="34" charset="0"/>
                <a:ea typeface="微软雅黑" panose="020B0503020204020204" pitchFamily="34" charset="-122"/>
                <a:cs typeface="黑体" panose="02010609060101010101" pitchFamily="49" charset="-122"/>
              </a:rPr>
              <a:t> </a:t>
            </a:r>
            <a:endParaRPr lang="en-US" altLang="en-US" sz="2800" dirty="0">
              <a:latin typeface="Arial" panose="020B0604020202020204" pitchFamily="34" charset="0"/>
              <a:ea typeface="微软雅黑" panose="020B0503020204020204" pitchFamily="34" charset="-122"/>
              <a:cs typeface="黑体" panose="02010609060101010101" pitchFamily="49" charset="-122"/>
            </a:endParaRPr>
          </a:p>
        </p:txBody>
      </p:sp>
      <p:sp>
        <p:nvSpPr>
          <p:cNvPr id="59395" name="Rectangle 3"/>
          <p:cNvSpPr>
            <a:spLocks noGrp="1"/>
          </p:cNvSpPr>
          <p:nvPr>
            <p:ph idx="1"/>
          </p:nvPr>
        </p:nvSpPr>
        <p:spPr>
          <a:xfrm>
            <a:off x="1991995" y="1412875"/>
            <a:ext cx="8229600" cy="4103688"/>
          </a:xfrm>
        </p:spPr>
        <p:txBody>
          <a:bodyPr vert="horz" wrap="square" lIns="91440" tIns="45720" rIns="91440" bIns="45720" anchor="t"/>
          <a:p>
            <a:pPr marL="0" indent="0" eaLnBrk="1" hangingPunct="1">
              <a:lnSpc>
                <a:spcPct val="100000"/>
              </a:lnSpc>
              <a:buNone/>
            </a:pPr>
            <a:r>
              <a:rPr lang="zh-CN" altLang="en-US" sz="1800" dirty="0">
                <a:latin typeface="Arial" panose="020B0604020202020204" pitchFamily="34" charset="0"/>
                <a:ea typeface="微软雅黑" panose="020B0503020204020204" pitchFamily="34" charset="-122"/>
                <a:cs typeface="Arial" panose="020B0604020202020204" pitchFamily="34" charset="0"/>
              </a:rPr>
              <a:t>检索时支持以下检索组配运算：</a:t>
            </a:r>
            <a:endParaRPr lang="zh-CN" altLang="en-US" sz="1800" dirty="0">
              <a:latin typeface="Arial" panose="020B0604020202020204" pitchFamily="34" charset="0"/>
              <a:ea typeface="微软雅黑" panose="020B0503020204020204" pitchFamily="34" charset="-122"/>
              <a:cs typeface="Arial" panose="020B0604020202020204" pitchFamily="34" charset="0"/>
            </a:endParaRPr>
          </a:p>
          <a:p>
            <a:pPr eaLnBrk="1" hangingPunct="1">
              <a:lnSpc>
                <a:spcPct val="100000"/>
              </a:lnSpc>
            </a:pPr>
            <a:r>
              <a:rPr lang="zh-CN" altLang="en-US" sz="1800" dirty="0">
                <a:solidFill>
                  <a:srgbClr val="FF3399"/>
                </a:solidFill>
                <a:latin typeface="Arial" panose="020B0604020202020204" pitchFamily="34" charset="0"/>
                <a:ea typeface="微软雅黑" panose="020B0503020204020204" pitchFamily="34" charset="-122"/>
                <a:cs typeface="Arial" panose="020B0604020202020204" pitchFamily="34" charset="0"/>
              </a:rPr>
              <a:t>布尔逻辑检索</a:t>
            </a:r>
            <a:r>
              <a:rPr lang="zh-CN" altLang="en-US" sz="1800" dirty="0">
                <a:latin typeface="Arial" panose="020B0604020202020204" pitchFamily="34" charset="0"/>
                <a:ea typeface="微软雅黑" panose="020B0503020204020204" pitchFamily="34" charset="-122"/>
                <a:cs typeface="Arial" panose="020B0604020202020204" pitchFamily="34" charset="0"/>
              </a:rPr>
              <a:t>：算符为“</a:t>
            </a:r>
            <a:r>
              <a:rPr lang="en-US" altLang="zh-CN" sz="1800" dirty="0">
                <a:latin typeface="Arial" panose="020B0604020202020204" pitchFamily="34" charset="0"/>
                <a:ea typeface="微软雅黑" panose="020B0503020204020204" pitchFamily="34" charset="-122"/>
                <a:cs typeface="Arial" panose="020B0604020202020204" pitchFamily="34" charset="0"/>
              </a:rPr>
              <a:t>AND”</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OR”</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AND NOT”,</a:t>
            </a:r>
            <a:r>
              <a:rPr lang="zh-CN" altLang="en-US" sz="1800" dirty="0">
                <a:latin typeface="Arial" panose="020B0604020202020204" pitchFamily="34" charset="0"/>
                <a:ea typeface="微软雅黑" panose="020B0503020204020204" pitchFamily="34" charset="-122"/>
                <a:cs typeface="Arial" panose="020B0604020202020204" pitchFamily="34" charset="0"/>
              </a:rPr>
              <a:t>分别表示逻辑与、逻辑或、逻辑非。多个检索词之间系统默认逻辑关系为逻辑与“</a:t>
            </a:r>
            <a:r>
              <a:rPr lang="en-US" altLang="zh-CN" sz="1800" dirty="0">
                <a:latin typeface="Arial" panose="020B0604020202020204" pitchFamily="34" charset="0"/>
                <a:ea typeface="微软雅黑" panose="020B0503020204020204" pitchFamily="34" charset="-122"/>
                <a:cs typeface="Arial" panose="020B0604020202020204" pitchFamily="34" charset="0"/>
              </a:rPr>
              <a:t>AND”</a:t>
            </a:r>
            <a:r>
              <a:rPr lang="zh-CN" altLang="en-US" sz="1800" dirty="0">
                <a:latin typeface="Arial" panose="020B0604020202020204" pitchFamily="34" charset="0"/>
                <a:ea typeface="微软雅黑" panose="020B0503020204020204" pitchFamily="34" charset="-122"/>
                <a:cs typeface="Arial" panose="020B0604020202020204" pitchFamily="34" charset="0"/>
              </a:rPr>
              <a:t>。</a:t>
            </a:r>
            <a:endParaRPr lang="zh-CN" altLang="en-US" sz="1800" dirty="0">
              <a:latin typeface="Arial" panose="020B0604020202020204" pitchFamily="34" charset="0"/>
              <a:ea typeface="微软雅黑" panose="020B0503020204020204" pitchFamily="34" charset="-122"/>
              <a:cs typeface="Arial" panose="020B0604020202020204" pitchFamily="34" charset="0"/>
            </a:endParaRPr>
          </a:p>
          <a:p>
            <a:pPr eaLnBrk="1" hangingPunct="1">
              <a:lnSpc>
                <a:spcPct val="100000"/>
              </a:lnSpc>
            </a:pPr>
            <a:r>
              <a:rPr lang="zh-CN" altLang="en-US" sz="1800" dirty="0">
                <a:solidFill>
                  <a:srgbClr val="FF3399"/>
                </a:solidFill>
                <a:latin typeface="Arial" panose="020B0604020202020204" pitchFamily="34" charset="0"/>
                <a:ea typeface="微软雅黑" panose="020B0503020204020204" pitchFamily="34" charset="-122"/>
                <a:cs typeface="Arial" panose="020B0604020202020204" pitchFamily="34" charset="0"/>
              </a:rPr>
              <a:t>截词检索</a:t>
            </a:r>
            <a:r>
              <a:rPr lang="zh-CN" altLang="en-US" sz="1800" dirty="0">
                <a:latin typeface="Arial" panose="020B0604020202020204" pitchFamily="34" charset="0"/>
                <a:ea typeface="微软雅黑" panose="020B0503020204020204" pitchFamily="34" charset="-122"/>
                <a:cs typeface="Arial" panose="020B0604020202020204" pitchFamily="34" charset="0"/>
              </a:rPr>
              <a:t>：算符为“*”和“</a:t>
            </a:r>
            <a:r>
              <a:rPr lang="en-US" altLang="zh-CN" sz="1800" dirty="0">
                <a:latin typeface="Arial" panose="020B0604020202020204" pitchFamily="34" charset="0"/>
                <a:ea typeface="微软雅黑" panose="020B0503020204020204" pitchFamily="34" charset="-122"/>
                <a:cs typeface="Arial" panose="020B0604020202020204" pitchFamily="34" charset="0"/>
              </a:rPr>
              <a:t>?”</a:t>
            </a:r>
            <a:r>
              <a:rPr lang="zh-CN" altLang="en-US" sz="1800" dirty="0">
                <a:latin typeface="Arial" panose="020B0604020202020204" pitchFamily="34" charset="0"/>
                <a:ea typeface="微软雅黑" panose="020B0503020204020204" pitchFamily="34" charset="-122"/>
                <a:cs typeface="Arial" panose="020B0604020202020204" pitchFamily="34" charset="0"/>
              </a:rPr>
              <a:t>。“*”代替任意多个字符，如</a:t>
            </a:r>
            <a:r>
              <a:rPr lang="en-US" altLang="zh-CN" sz="1800" dirty="0">
                <a:latin typeface="Arial" panose="020B0604020202020204" pitchFamily="34" charset="0"/>
                <a:ea typeface="微软雅黑" panose="020B0503020204020204" pitchFamily="34" charset="-122"/>
                <a:cs typeface="Arial" panose="020B0604020202020204" pitchFamily="34" charset="0"/>
              </a:rPr>
              <a:t>analys*</a:t>
            </a:r>
            <a:r>
              <a:rPr lang="zh-CN" altLang="en-US" sz="1800" dirty="0">
                <a:latin typeface="Arial" panose="020B0604020202020204" pitchFamily="34" charset="0"/>
                <a:ea typeface="微软雅黑" panose="020B0503020204020204" pitchFamily="34" charset="-122"/>
                <a:cs typeface="Arial" panose="020B0604020202020204" pitchFamily="34" charset="0"/>
              </a:rPr>
              <a:t>可检出</a:t>
            </a:r>
            <a:r>
              <a:rPr lang="en-US" altLang="zh-CN" sz="1800" dirty="0">
                <a:latin typeface="Arial" panose="020B0604020202020204" pitchFamily="34" charset="0"/>
                <a:ea typeface="微软雅黑" panose="020B0503020204020204" pitchFamily="34" charset="-122"/>
                <a:cs typeface="Arial" panose="020B0604020202020204" pitchFamily="34" charset="0"/>
              </a:rPr>
              <a:t>analysis</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analyses</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analyst</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analysts</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analyse</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analyser</a:t>
            </a:r>
            <a:r>
              <a:rPr lang="zh-CN" altLang="en-US" sz="1800" dirty="0">
                <a:latin typeface="Arial" panose="020B0604020202020204" pitchFamily="34" charset="0"/>
                <a:ea typeface="微软雅黑" panose="020B0503020204020204" pitchFamily="34" charset="-122"/>
                <a:cs typeface="Arial" panose="020B0604020202020204" pitchFamily="34" charset="0"/>
              </a:rPr>
              <a:t>等。“？”代替一个字符，如</a:t>
            </a:r>
            <a:r>
              <a:rPr lang="en-US" altLang="zh-CN" sz="1800" dirty="0">
                <a:latin typeface="Arial" panose="020B0604020202020204" pitchFamily="34" charset="0"/>
                <a:ea typeface="微软雅黑" panose="020B0503020204020204" pitchFamily="34" charset="-122"/>
                <a:cs typeface="Arial" panose="020B0604020202020204" pitchFamily="34" charset="0"/>
              </a:rPr>
              <a:t>analy?e </a:t>
            </a:r>
            <a:r>
              <a:rPr lang="zh-CN" altLang="en-US" sz="1800" dirty="0">
                <a:latin typeface="Arial" panose="020B0604020202020204" pitchFamily="34" charset="0"/>
                <a:ea typeface="微软雅黑" panose="020B0503020204020204" pitchFamily="34" charset="-122"/>
                <a:cs typeface="Arial" panose="020B0604020202020204" pitchFamily="34" charset="0"/>
              </a:rPr>
              <a:t>可检出</a:t>
            </a:r>
            <a:r>
              <a:rPr lang="en-US" altLang="zh-CN" sz="1800" dirty="0">
                <a:latin typeface="Arial" panose="020B0604020202020204" pitchFamily="34" charset="0"/>
                <a:ea typeface="微软雅黑" panose="020B0503020204020204" pitchFamily="34" charset="-122"/>
                <a:cs typeface="Arial" panose="020B0604020202020204" pitchFamily="34" charset="0"/>
              </a:rPr>
              <a:t>analyse</a:t>
            </a:r>
            <a:r>
              <a:rPr lang="zh-CN" altLang="en-US" sz="1800" dirty="0">
                <a:latin typeface="Arial" panose="020B0604020202020204" pitchFamily="34" charset="0"/>
                <a:ea typeface="微软雅黑" panose="020B0503020204020204" pitchFamily="34" charset="-122"/>
                <a:cs typeface="Arial" panose="020B0604020202020204" pitchFamily="34" charset="0"/>
              </a:rPr>
              <a:t>、</a:t>
            </a:r>
            <a:r>
              <a:rPr lang="en-US" altLang="zh-CN" sz="1800" dirty="0">
                <a:latin typeface="Arial" panose="020B0604020202020204" pitchFamily="34" charset="0"/>
                <a:ea typeface="微软雅黑" panose="020B0503020204020204" pitchFamily="34" charset="-122"/>
                <a:cs typeface="Arial" panose="020B0604020202020204" pitchFamily="34" charset="0"/>
              </a:rPr>
              <a:t>analyte</a:t>
            </a:r>
            <a:r>
              <a:rPr lang="zh-CN" altLang="en-US" sz="1800" dirty="0">
                <a:latin typeface="Arial" panose="020B0604020202020204" pitchFamily="34" charset="0"/>
                <a:ea typeface="微软雅黑" panose="020B0503020204020204" pitchFamily="34" charset="-122"/>
                <a:cs typeface="Arial" panose="020B0604020202020204" pitchFamily="34" charset="0"/>
              </a:rPr>
              <a:t>和</a:t>
            </a:r>
            <a:r>
              <a:rPr lang="en-US" altLang="zh-CN" sz="1800" dirty="0">
                <a:latin typeface="Arial" panose="020B0604020202020204" pitchFamily="34" charset="0"/>
                <a:ea typeface="微软雅黑" panose="020B0503020204020204" pitchFamily="34" charset="-122"/>
                <a:cs typeface="Arial" panose="020B0604020202020204" pitchFamily="34" charset="0"/>
              </a:rPr>
              <a:t>analyze</a:t>
            </a:r>
            <a:r>
              <a:rPr lang="zh-CN" altLang="en-US" sz="1800" dirty="0">
                <a:latin typeface="Arial" panose="020B0604020202020204" pitchFamily="34" charset="0"/>
                <a:ea typeface="微软雅黑" panose="020B0503020204020204" pitchFamily="34" charset="-122"/>
                <a:cs typeface="Arial" panose="020B0604020202020204" pitchFamily="34" charset="0"/>
              </a:rPr>
              <a:t>。</a:t>
            </a:r>
            <a:endParaRPr lang="zh-CN" altLang="en-US" sz="1800" dirty="0">
              <a:latin typeface="Arial" panose="020B0604020202020204" pitchFamily="34" charset="0"/>
              <a:ea typeface="微软雅黑" panose="020B0503020204020204" pitchFamily="34" charset="-122"/>
              <a:cs typeface="Arial" panose="020B0604020202020204" pitchFamily="34" charset="0"/>
            </a:endParaRPr>
          </a:p>
          <a:p>
            <a:pPr eaLnBrk="1" hangingPunct="1">
              <a:lnSpc>
                <a:spcPct val="100000"/>
              </a:lnSpc>
            </a:pPr>
            <a:r>
              <a:rPr lang="zh-CN" altLang="en-US" sz="1800" dirty="0">
                <a:solidFill>
                  <a:srgbClr val="FF3399"/>
                </a:solidFill>
                <a:latin typeface="Arial" panose="020B0604020202020204" pitchFamily="34" charset="0"/>
                <a:ea typeface="微软雅黑" panose="020B0503020204020204" pitchFamily="34" charset="-122"/>
                <a:cs typeface="Arial" panose="020B0604020202020204" pitchFamily="34" charset="0"/>
              </a:rPr>
              <a:t>词位置检索</a:t>
            </a:r>
            <a:r>
              <a:rPr lang="zh-CN" altLang="en-US" sz="1800" dirty="0">
                <a:latin typeface="Arial" panose="020B0604020202020204" pitchFamily="34" charset="0"/>
                <a:ea typeface="微软雅黑" panose="020B0503020204020204" pitchFamily="34" charset="-122"/>
                <a:cs typeface="Arial" panose="020B0604020202020204" pitchFamily="34" charset="0"/>
              </a:rPr>
              <a:t>：算符为“</a:t>
            </a:r>
            <a:r>
              <a:rPr lang="en-US" altLang="zh-CN" sz="1800" dirty="0">
                <a:latin typeface="Arial" panose="020B0604020202020204" pitchFamily="34" charset="0"/>
                <a:ea typeface="微软雅黑" panose="020B0503020204020204" pitchFamily="34" charset="-122"/>
                <a:cs typeface="Arial" panose="020B0604020202020204" pitchFamily="34" charset="0"/>
              </a:rPr>
              <a:t>W/</a:t>
            </a:r>
            <a:r>
              <a:rPr lang="en-US" altLang="zh-CN" sz="1800" i="1" dirty="0">
                <a:latin typeface="Arial" panose="020B0604020202020204" pitchFamily="34" charset="0"/>
                <a:ea typeface="微软雅黑" panose="020B0503020204020204" pitchFamily="34" charset="-122"/>
                <a:cs typeface="Arial" panose="020B0604020202020204" pitchFamily="34" charset="0"/>
              </a:rPr>
              <a:t>n”</a:t>
            </a:r>
            <a:r>
              <a:rPr lang="en-US" altLang="zh-CN" sz="1800" dirty="0">
                <a:latin typeface="Arial" panose="020B0604020202020204" pitchFamily="34" charset="0"/>
                <a:ea typeface="微软雅黑" panose="020B0503020204020204" pitchFamily="34" charset="-122"/>
                <a:cs typeface="Arial" panose="020B0604020202020204" pitchFamily="34" charset="0"/>
              </a:rPr>
              <a:t> </a:t>
            </a:r>
            <a:r>
              <a:rPr lang="zh-CN" altLang="en-US" sz="1800" dirty="0">
                <a:latin typeface="Arial" panose="020B0604020202020204" pitchFamily="34" charset="0"/>
                <a:ea typeface="微软雅黑" panose="020B0503020204020204" pitchFamily="34" charset="-122"/>
                <a:cs typeface="Arial" panose="020B0604020202020204" pitchFamily="34" charset="0"/>
              </a:rPr>
              <a:t>用来限定检索词之间位置或距离，例如</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比如检索式</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“journal W/2 publishing”</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表示检索关键词</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“publishing”</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和</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“journal”</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在两个单词距离内的结果；</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“PRE/n”</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表示检索的单词必须是以两个单词之间的特定顺序出现。比如检索式</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“behavioral PRE/3 disturbances”</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表示检索关键词</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“behavioral”</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在</a:t>
            </a:r>
            <a:r>
              <a:rPr lang="en-US" altLang="zh-CN" sz="1800" dirty="0">
                <a:solidFill>
                  <a:schemeClr val="tx1"/>
                </a:solidFill>
                <a:latin typeface="Arial" panose="020B0604020202020204" pitchFamily="34" charset="0"/>
                <a:ea typeface="微软雅黑" panose="020B0503020204020204" pitchFamily="34" charset="-122"/>
                <a:cs typeface="Arial" panose="020B0604020202020204" pitchFamily="34" charset="0"/>
              </a:rPr>
              <a:t>“disturbances”</a:t>
            </a:r>
            <a:r>
              <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rPr>
              <a:t>前的三个单词之内的结果。</a:t>
            </a:r>
            <a:endParaRPr lang="zh-CN" altLang="en-US" sz="18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eaLnBrk="1" hangingPunct="1">
              <a:lnSpc>
                <a:spcPct val="100000"/>
              </a:lnSpc>
            </a:pPr>
            <a:r>
              <a:rPr lang="zh-CN" altLang="en-US" sz="1800" dirty="0">
                <a:solidFill>
                  <a:srgbClr val="FF3399"/>
                </a:solidFill>
                <a:latin typeface="Arial" panose="020B0604020202020204" pitchFamily="34" charset="0"/>
                <a:ea typeface="微软雅黑" panose="020B0503020204020204" pitchFamily="34" charset="-122"/>
                <a:cs typeface="Arial" panose="020B0604020202020204" pitchFamily="34" charset="0"/>
              </a:rPr>
              <a:t>短语或词组检索</a:t>
            </a:r>
            <a:r>
              <a:rPr lang="zh-CN" altLang="en-US" sz="1800" dirty="0">
                <a:latin typeface="Arial" panose="020B0604020202020204" pitchFamily="34" charset="0"/>
                <a:ea typeface="微软雅黑" panose="020B0503020204020204" pitchFamily="34" charset="-122"/>
                <a:cs typeface="Arial" panose="020B0604020202020204" pitchFamily="34" charset="0"/>
              </a:rPr>
              <a:t>：算符为“</a:t>
            </a:r>
            <a:r>
              <a:rPr lang="en-US" altLang="zh-CN" sz="1800" dirty="0">
                <a:latin typeface="Arial" panose="020B0604020202020204" pitchFamily="34" charset="0"/>
                <a:ea typeface="微软雅黑" panose="020B0503020204020204" pitchFamily="34" charset="-122"/>
                <a:cs typeface="Arial" panose="020B0604020202020204" pitchFamily="34" charset="0"/>
              </a:rPr>
              <a:t>" "”</a:t>
            </a:r>
            <a:r>
              <a:rPr lang="zh-CN" altLang="en-US" sz="1800" dirty="0">
                <a:latin typeface="Arial" panose="020B0604020202020204" pitchFamily="34" charset="0"/>
                <a:ea typeface="微软雅黑" panose="020B0503020204020204" pitchFamily="34" charset="-122"/>
                <a:cs typeface="Arial" panose="020B0604020202020204" pitchFamily="34" charset="0"/>
              </a:rPr>
              <a:t>，例如输入“</a:t>
            </a:r>
            <a:r>
              <a:rPr lang="en-US" altLang="zh-CN" sz="1800" dirty="0">
                <a:latin typeface="Arial" panose="020B0604020202020204" pitchFamily="34" charset="0"/>
                <a:ea typeface="微软雅黑" panose="020B0503020204020204" pitchFamily="34" charset="-122"/>
                <a:cs typeface="Arial" panose="020B0604020202020204" pitchFamily="34" charset="0"/>
              </a:rPr>
              <a:t>"cloud computing"”</a:t>
            </a:r>
            <a:r>
              <a:rPr lang="zh-CN" altLang="en-US" sz="1800" dirty="0">
                <a:latin typeface="Arial" panose="020B0604020202020204" pitchFamily="34" charset="0"/>
                <a:ea typeface="微软雅黑" panose="020B0503020204020204" pitchFamily="34" charset="-122"/>
                <a:cs typeface="Arial" panose="020B0604020202020204" pitchFamily="34" charset="0"/>
              </a:rPr>
              <a:t>，系统将把引号中的检索词</a:t>
            </a:r>
            <a:r>
              <a:rPr lang="en-US" altLang="zh-CN" sz="1800" dirty="0">
                <a:latin typeface="Arial" panose="020B0604020202020204" pitchFamily="34" charset="0"/>
                <a:ea typeface="微软雅黑" panose="020B0503020204020204" pitchFamily="34" charset="-122"/>
                <a:cs typeface="Arial" panose="020B0604020202020204" pitchFamily="34" charset="0"/>
              </a:rPr>
              <a:t>cloud computing</a:t>
            </a:r>
            <a:r>
              <a:rPr lang="zh-CN" altLang="en-US" sz="1800" dirty="0">
                <a:latin typeface="Arial" panose="020B0604020202020204" pitchFamily="34" charset="0"/>
                <a:ea typeface="微软雅黑" panose="020B0503020204020204" pitchFamily="34" charset="-122"/>
                <a:cs typeface="Arial" panose="020B0604020202020204" pitchFamily="34" charset="0"/>
              </a:rPr>
              <a:t>作为词组，进行精确匹配检索。</a:t>
            </a:r>
            <a:endParaRPr lang="zh-CN" altLang="en-US" sz="1800" dirty="0">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AutoShape 2"/>
          <p:cNvSpPr>
            <a:spLocks noGrp="1"/>
          </p:cNvSpPr>
          <p:nvPr>
            <p:ph type="title"/>
          </p:nvPr>
        </p:nvSpPr>
        <p:spPr>
          <a:xfrm>
            <a:off x="1991995" y="260985"/>
            <a:ext cx="2493010" cy="642620"/>
          </a:xfrm>
        </p:spPr>
        <p:txBody>
          <a:bodyPr vert="horz" wrap="square" lIns="91440" tIns="45720" rIns="91440" bIns="45720" anchor="b"/>
          <a:p>
            <a:pPr algn="l" eaLnBrk="1" hangingPunct="1"/>
            <a:r>
              <a:rPr lang="zh-CN" altLang="en-US" sz="2800" b="0" dirty="0">
                <a:latin typeface="Arial" panose="020B0604020202020204" pitchFamily="34" charset="0"/>
                <a:ea typeface="微软雅黑" panose="020B0503020204020204" pitchFamily="34" charset="-122"/>
              </a:rPr>
              <a:t>检索结果示例</a:t>
            </a:r>
            <a:endParaRPr lang="zh-CN" altLang="en-US" sz="2800" b="0" dirty="0">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625600" y="908685"/>
            <a:ext cx="4829810" cy="3782060"/>
          </a:xfrm>
          <a:prstGeom prst="rect">
            <a:avLst/>
          </a:prstGeom>
        </p:spPr>
      </p:pic>
      <p:sp>
        <p:nvSpPr>
          <p:cNvPr id="6" name="文本框 5"/>
          <p:cNvSpPr txBox="1"/>
          <p:nvPr/>
        </p:nvSpPr>
        <p:spPr>
          <a:xfrm>
            <a:off x="1610360" y="4756785"/>
            <a:ext cx="4341495" cy="1198880"/>
          </a:xfrm>
          <a:prstGeom prst="rect">
            <a:avLst/>
          </a:prstGeom>
          <a:noFill/>
        </p:spPr>
        <p:txBody>
          <a:bodyPr wrap="square" rtlCol="0">
            <a:spAutoFit/>
          </a:bodyPr>
          <a:p>
            <a:pPr fontAlgn="base"/>
            <a:r>
              <a:rPr lang="zh-CN" altLang="en-US" sz="1800">
                <a:latin typeface="Arial" panose="020B0604020202020204" pitchFamily="34" charset="0"/>
                <a:ea typeface="微软雅黑" panose="020B0503020204020204" pitchFamily="34" charset="-122"/>
              </a:rPr>
              <a:t>有绿色点的包括</a:t>
            </a:r>
            <a:r>
              <a:rPr lang="en-US" altLang="zh-CN" sz="1800">
                <a:latin typeface="Arial" panose="020B0604020202020204" pitchFamily="34" charset="0"/>
                <a:ea typeface="微软雅黑" panose="020B0503020204020204" pitchFamily="34" charset="-122"/>
              </a:rPr>
              <a:t>open access</a:t>
            </a:r>
            <a:r>
              <a:rPr lang="zh-CN" altLang="en-US" sz="1800">
                <a:latin typeface="Arial" panose="020B0604020202020204" pitchFamily="34" charset="0"/>
                <a:ea typeface="微软雅黑" panose="020B0503020204020204" pitchFamily="34" charset="-122"/>
              </a:rPr>
              <a:t>和</a:t>
            </a:r>
            <a:r>
              <a:rPr lang="en-US" altLang="zh-CN" sz="1800">
                <a:latin typeface="Arial" panose="020B0604020202020204" pitchFamily="34" charset="0"/>
                <a:ea typeface="微软雅黑" panose="020B0503020204020204" pitchFamily="34" charset="-122"/>
              </a:rPr>
              <a:t>full text access</a:t>
            </a:r>
            <a:r>
              <a:rPr lang="zh-CN" altLang="en-US" sz="1800">
                <a:latin typeface="Arial" panose="020B0604020202020204" pitchFamily="34" charset="0"/>
                <a:ea typeface="微软雅黑" panose="020B0503020204020204" pitchFamily="34" charset="-122"/>
              </a:rPr>
              <a:t>均可阅读全文</a:t>
            </a:r>
            <a:endParaRPr lang="zh-CN" altLang="en-US" sz="1800">
              <a:latin typeface="Arial" panose="020B0604020202020204" pitchFamily="34" charset="0"/>
              <a:ea typeface="微软雅黑" panose="020B0503020204020204" pitchFamily="34" charset="-122"/>
            </a:endParaRPr>
          </a:p>
          <a:p>
            <a:pPr fontAlgn="base"/>
            <a:r>
              <a:rPr lang="en-US" altLang="zh-CN" sz="1800">
                <a:latin typeface="Arial" panose="020B0604020202020204" pitchFamily="34" charset="0"/>
                <a:ea typeface="微软雅黑" panose="020B0503020204020204" pitchFamily="34" charset="-122"/>
              </a:rPr>
              <a:t>Research article: </a:t>
            </a:r>
            <a:r>
              <a:rPr lang="zh-CN" altLang="en-US" sz="1800">
                <a:latin typeface="Arial" panose="020B0604020202020204" pitchFamily="34" charset="0"/>
                <a:ea typeface="微软雅黑" panose="020B0503020204020204" pitchFamily="34" charset="-122"/>
              </a:rPr>
              <a:t>研究型论文</a:t>
            </a:r>
            <a:endParaRPr lang="zh-CN" altLang="en-US" sz="1800">
              <a:latin typeface="Arial" panose="020B0604020202020204" pitchFamily="34" charset="0"/>
              <a:ea typeface="微软雅黑" panose="020B0503020204020204" pitchFamily="34" charset="-122"/>
            </a:endParaRPr>
          </a:p>
          <a:p>
            <a:pPr fontAlgn="base"/>
            <a:r>
              <a:rPr lang="en-US" altLang="zh-CN" sz="1800">
                <a:latin typeface="Arial" panose="020B0604020202020204" pitchFamily="34" charset="0"/>
                <a:ea typeface="微软雅黑" panose="020B0503020204020204" pitchFamily="34" charset="-122"/>
              </a:rPr>
              <a:t>Review article: </a:t>
            </a:r>
            <a:r>
              <a:rPr lang="zh-CN" altLang="en-US" sz="1800">
                <a:latin typeface="Arial" panose="020B0604020202020204" pitchFamily="34" charset="0"/>
                <a:ea typeface="微软雅黑" panose="020B0503020204020204" pitchFamily="34" charset="-122"/>
              </a:rPr>
              <a:t>综述论文</a:t>
            </a:r>
            <a:endParaRPr lang="zh-CN" altLang="en-US" sz="1800">
              <a:latin typeface="Arial" panose="020B0604020202020204" pitchFamily="34" charset="0"/>
              <a:ea typeface="微软雅黑" panose="020B0503020204020204" pitchFamily="34" charset="-122"/>
            </a:endParaRPr>
          </a:p>
        </p:txBody>
      </p:sp>
      <p:pic>
        <p:nvPicPr>
          <p:cNvPr id="8" name="图片 7"/>
          <p:cNvPicPr>
            <a:picLocks noChangeAspect="1"/>
          </p:cNvPicPr>
          <p:nvPr/>
        </p:nvPicPr>
        <p:blipFill>
          <a:blip r:embed="rId2"/>
          <a:srcRect b="4812"/>
          <a:stretch>
            <a:fillRect/>
          </a:stretch>
        </p:blipFill>
        <p:spPr>
          <a:xfrm>
            <a:off x="6671945" y="332105"/>
            <a:ext cx="1414145" cy="6192520"/>
          </a:xfrm>
          <a:prstGeom prst="rect">
            <a:avLst/>
          </a:prstGeom>
        </p:spPr>
      </p:pic>
      <p:sp>
        <p:nvSpPr>
          <p:cNvPr id="9" name="文本框 8"/>
          <p:cNvSpPr txBox="1"/>
          <p:nvPr/>
        </p:nvSpPr>
        <p:spPr>
          <a:xfrm>
            <a:off x="8498840" y="3429000"/>
            <a:ext cx="2867025" cy="2414905"/>
          </a:xfrm>
          <a:prstGeom prst="rect">
            <a:avLst/>
          </a:prstGeom>
          <a:noFill/>
        </p:spPr>
        <p:txBody>
          <a:bodyPr wrap="square" rtlCol="0">
            <a:noAutofit/>
          </a:bodyPr>
          <a:p>
            <a:pPr fontAlgn="base"/>
            <a:r>
              <a:rPr lang="zh-CN" altLang="en-US" sz="1800">
                <a:latin typeface="Arial" panose="020B0604020202020204" pitchFamily="34" charset="0"/>
                <a:ea typeface="微软雅黑" panose="020B0503020204020204" pitchFamily="34" charset="-122"/>
              </a:rPr>
              <a:t>左侧快捷栏可对年份、论文种类、期刊名称、领域、语言等进行进一步筛选</a:t>
            </a:r>
            <a:endParaRPr lang="zh-CN" altLang="en-US" sz="18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518910" y="2708910"/>
            <a:ext cx="3454400" cy="1476375"/>
          </a:xfrm>
          <a:prstGeom prst="rect">
            <a:avLst/>
          </a:prstGeom>
          <a:noFill/>
        </p:spPr>
        <p:txBody>
          <a:bodyPr wrap="square" rtlCol="0">
            <a:spAutoFit/>
          </a:bodyPr>
          <a:p>
            <a:pPr marL="285750" indent="-285750" fontAlgn="base">
              <a:buFont typeface="Arial" panose="020B0604020202020204" pitchFamily="34" charset="0"/>
              <a:buChar char="•"/>
            </a:pPr>
            <a:r>
              <a:rPr lang="zh-CN" altLang="en-US" sz="1800">
                <a:latin typeface="Arial" panose="020B0604020202020204" pitchFamily="34" charset="0"/>
                <a:ea typeface="微软雅黑" panose="020B0503020204020204" pitchFamily="34" charset="-122"/>
              </a:rPr>
              <a:t>详情页中可线上阅读全文也可下载全文</a:t>
            </a:r>
            <a:endParaRPr lang="zh-CN" altLang="en-US" sz="1800">
              <a:latin typeface="Arial" panose="020B0604020202020204" pitchFamily="34" charset="0"/>
              <a:ea typeface="微软雅黑" panose="020B0503020204020204" pitchFamily="34" charset="-122"/>
            </a:endParaRPr>
          </a:p>
          <a:p>
            <a:pPr marL="285750" indent="-285750" fontAlgn="base">
              <a:buFont typeface="Arial" panose="020B0604020202020204" pitchFamily="34" charset="0"/>
              <a:buChar char="•"/>
            </a:pPr>
            <a:r>
              <a:rPr lang="en-US" altLang="zh-CN" sz="1800">
                <a:latin typeface="Arial" panose="020B0604020202020204" pitchFamily="34" charset="0"/>
                <a:ea typeface="微软雅黑" panose="020B0503020204020204" pitchFamily="34" charset="-122"/>
              </a:rPr>
              <a:t>Cite</a:t>
            </a:r>
            <a:r>
              <a:rPr lang="zh-CN" altLang="en-US" sz="1800">
                <a:latin typeface="Arial" panose="020B0604020202020204" pitchFamily="34" charset="0"/>
                <a:ea typeface="微软雅黑" panose="020B0503020204020204" pitchFamily="34" charset="-122"/>
              </a:rPr>
              <a:t>按钮导出多种引用格式（</a:t>
            </a:r>
            <a:r>
              <a:rPr lang="en-US" altLang="zh-CN" sz="1800">
                <a:latin typeface="Arial" panose="020B0604020202020204" pitchFamily="34" charset="0"/>
                <a:ea typeface="微软雅黑" panose="020B0503020204020204" pitchFamily="34" charset="-122"/>
              </a:rPr>
              <a:t>Refworks</a:t>
            </a:r>
            <a:r>
              <a:rPr lang="zh-CN" altLang="en-US" sz="1800">
                <a:latin typeface="Arial" panose="020B0604020202020204" pitchFamily="34" charset="0"/>
                <a:ea typeface="微软雅黑" panose="020B0503020204020204" pitchFamily="34" charset="-122"/>
              </a:rPr>
              <a:t>、</a:t>
            </a:r>
            <a:r>
              <a:rPr lang="en-US" altLang="zh-CN" sz="1800">
                <a:latin typeface="Arial" panose="020B0604020202020204" pitchFamily="34" charset="0"/>
                <a:ea typeface="微软雅黑" panose="020B0503020204020204" pitchFamily="34" charset="-122"/>
              </a:rPr>
              <a:t>RIS</a:t>
            </a:r>
            <a:r>
              <a:rPr lang="zh-CN" altLang="en-US" sz="1800">
                <a:latin typeface="Arial" panose="020B0604020202020204" pitchFamily="34" charset="0"/>
                <a:ea typeface="微软雅黑" panose="020B0503020204020204" pitchFamily="34" charset="-122"/>
              </a:rPr>
              <a:t>、</a:t>
            </a:r>
            <a:r>
              <a:rPr lang="en-US" altLang="zh-CN" sz="1800">
                <a:latin typeface="Arial" panose="020B0604020202020204" pitchFamily="34" charset="0"/>
                <a:ea typeface="微软雅黑" panose="020B0503020204020204" pitchFamily="34" charset="-122"/>
              </a:rPr>
              <a:t>BibTex</a:t>
            </a:r>
            <a:r>
              <a:rPr lang="zh-CN" altLang="en-US" sz="1800">
                <a:latin typeface="Arial" panose="020B0604020202020204" pitchFamily="34" charset="0"/>
                <a:ea typeface="微软雅黑" panose="020B0503020204020204" pitchFamily="34" charset="-122"/>
              </a:rPr>
              <a:t>、</a:t>
            </a:r>
            <a:r>
              <a:rPr lang="en-US" altLang="zh-CN" sz="1800">
                <a:latin typeface="Arial" panose="020B0604020202020204" pitchFamily="34" charset="0"/>
                <a:ea typeface="微软雅黑" panose="020B0503020204020204" pitchFamily="34" charset="-122"/>
              </a:rPr>
              <a:t>Text</a:t>
            </a:r>
            <a:r>
              <a:rPr lang="zh-CN" altLang="en-US" sz="1800">
                <a:latin typeface="Arial" panose="020B0604020202020204" pitchFamily="34" charset="0"/>
                <a:ea typeface="微软雅黑" panose="020B0503020204020204" pitchFamily="34" charset="-122"/>
              </a:rPr>
              <a:t>）</a:t>
            </a:r>
            <a:endParaRPr lang="zh-CN" altLang="en-US" sz="1800">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063750" y="908685"/>
            <a:ext cx="4041775" cy="5069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AutoShape 2"/>
          <p:cNvSpPr>
            <a:spLocks noGrp="1"/>
          </p:cNvSpPr>
          <p:nvPr>
            <p:ph type="title"/>
          </p:nvPr>
        </p:nvSpPr>
        <p:spPr>
          <a:xfrm>
            <a:off x="551815" y="333375"/>
            <a:ext cx="8229600" cy="760095"/>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600" b="1" dirty="0">
                <a:latin typeface="Arial" panose="020B0604020202020204" pitchFamily="34" charset="0"/>
                <a:ea typeface="微软雅黑" panose="020B0503020204020204" pitchFamily="34" charset="-122"/>
                <a:cs typeface="Arial" panose="020B0604020202020204" pitchFamily="34" charset="0"/>
                <a:sym typeface="+mn-ea"/>
              </a:rPr>
              <a:t>Wiley电子期刊</a:t>
            </a:r>
            <a:r>
              <a:rPr lang="zh-CN" altLang="en-US" sz="3600" b="1" dirty="0">
                <a:latin typeface="Arial" panose="020B0604020202020204" pitchFamily="34" charset="0"/>
                <a:ea typeface="微软雅黑" panose="020B0503020204020204" pitchFamily="34" charset="-122"/>
                <a:cs typeface="Arial" panose="020B0604020202020204" pitchFamily="34" charset="0"/>
                <a:sym typeface="+mn-ea"/>
              </a:rPr>
              <a:t>、</a:t>
            </a:r>
            <a:r>
              <a:rPr lang="zh-CN" altLang="en-US" sz="3600" b="1" dirty="0">
                <a:latin typeface="Arial" panose="020B0604020202020204" pitchFamily="34" charset="0"/>
                <a:ea typeface="微软雅黑" panose="020B0503020204020204" pitchFamily="34" charset="-122"/>
                <a:cs typeface="Arial" panose="020B0604020202020204" pitchFamily="34" charset="0"/>
                <a:sym typeface="+mn-ea"/>
              </a:rPr>
              <a:t>电子图书</a:t>
            </a:r>
            <a:endParaRPr lang="zh-CN" altLang="en-US" sz="3600" b="1"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3" name="文本框 2"/>
          <p:cNvSpPr txBox="1"/>
          <p:nvPr/>
        </p:nvSpPr>
        <p:spPr>
          <a:xfrm>
            <a:off x="335915" y="1196975"/>
            <a:ext cx="11417300" cy="3754755"/>
          </a:xfrm>
          <a:prstGeom prst="rect">
            <a:avLst/>
          </a:prstGeom>
        </p:spPr>
        <p:txBody>
          <a:bodyPr wrap="square">
            <a:noAutofit/>
          </a:bodyPr>
          <a:p>
            <a:pPr marL="342900" indent="-342900" algn="just" fontAlgn="base">
              <a:lnSpc>
                <a:spcPct val="100000"/>
              </a:lnSpc>
              <a:spcBef>
                <a:spcPct val="0"/>
              </a:spcBef>
              <a:spcAft>
                <a:spcPct val="0"/>
              </a:spcAft>
              <a:buFont typeface="Arial" panose="020B0604020202020204" pitchFamily="34" charset="0"/>
              <a:buChar char="•"/>
            </a:pPr>
            <a:r>
              <a:rPr lang="en-US" sz="1800" b="0" i="0">
                <a:solidFill>
                  <a:srgbClr val="000000"/>
                </a:solidFill>
                <a:latin typeface="Times New Roman" panose="02020603050405020304" pitchFamily="18" charset="0"/>
                <a:ea typeface="+mn-ea"/>
                <a:cs typeface="Times New Roman" panose="02020603050405020304" pitchFamily="18" charset="0"/>
              </a:rPr>
              <a:t>Wiley Online Library</a:t>
            </a:r>
            <a:r>
              <a:rPr lang="zh-CN" altLang="en-US" sz="1800" b="0" i="0">
                <a:solidFill>
                  <a:srgbClr val="000000"/>
                </a:solidFill>
                <a:latin typeface="Times New Roman" panose="02020603050405020304" pitchFamily="18" charset="0"/>
                <a:ea typeface="+mn-ea"/>
                <a:cs typeface="Times New Roman" panose="02020603050405020304" pitchFamily="18" charset="0"/>
              </a:rPr>
              <a:t>上有</a:t>
            </a:r>
            <a:r>
              <a:rPr lang="en-US" sz="1800" b="0" i="0">
                <a:solidFill>
                  <a:srgbClr val="000000"/>
                </a:solidFill>
                <a:latin typeface="Times New Roman" panose="02020603050405020304" pitchFamily="18" charset="0"/>
                <a:ea typeface="+mn-ea"/>
                <a:cs typeface="Times New Roman" panose="02020603050405020304" pitchFamily="18" charset="0"/>
              </a:rPr>
              <a:t>1600</a:t>
            </a:r>
            <a:r>
              <a:rPr lang="zh-CN" altLang="en-US" sz="1800" b="0" i="0">
                <a:solidFill>
                  <a:srgbClr val="000000"/>
                </a:solidFill>
                <a:latin typeface="Times New Roman" panose="02020603050405020304" pitchFamily="18" charset="0"/>
                <a:ea typeface="+mn-ea"/>
                <a:cs typeface="Times New Roman" panose="02020603050405020304" pitchFamily="18" charset="0"/>
              </a:rPr>
              <a:t>多种经同行评审的学术期刊，</a:t>
            </a:r>
            <a:r>
              <a:rPr lang="en-US" sz="1800" b="0" i="0">
                <a:solidFill>
                  <a:srgbClr val="000000"/>
                </a:solidFill>
                <a:latin typeface="Times New Roman" panose="02020603050405020304" pitchFamily="18" charset="0"/>
                <a:ea typeface="+mn-ea"/>
                <a:cs typeface="Times New Roman" panose="02020603050405020304" pitchFamily="18" charset="0"/>
              </a:rPr>
              <a:t>20000</a:t>
            </a:r>
            <a:r>
              <a:rPr lang="zh-CN" altLang="en-US" sz="1800" b="0" i="0">
                <a:solidFill>
                  <a:srgbClr val="000000"/>
                </a:solidFill>
                <a:latin typeface="Times New Roman" panose="02020603050405020304" pitchFamily="18" charset="0"/>
                <a:ea typeface="+mn-ea"/>
                <a:cs typeface="Times New Roman" panose="02020603050405020304" pitchFamily="18" charset="0"/>
              </a:rPr>
              <a:t>多种电子图书，</a:t>
            </a:r>
            <a:r>
              <a:rPr lang="en-US" sz="1800" b="0" i="0">
                <a:solidFill>
                  <a:srgbClr val="000000"/>
                </a:solidFill>
                <a:latin typeface="Times New Roman" panose="02020603050405020304" pitchFamily="18" charset="0"/>
                <a:ea typeface="+mn-ea"/>
                <a:cs typeface="Times New Roman" panose="02020603050405020304" pitchFamily="18" charset="0"/>
              </a:rPr>
              <a:t>170</a:t>
            </a:r>
            <a:r>
              <a:rPr lang="zh-CN" altLang="en-US" sz="1800" b="0" i="0">
                <a:solidFill>
                  <a:srgbClr val="000000"/>
                </a:solidFill>
                <a:latin typeface="Times New Roman" panose="02020603050405020304" pitchFamily="18" charset="0"/>
                <a:ea typeface="+mn-ea"/>
                <a:cs typeface="Times New Roman" panose="02020603050405020304" pitchFamily="18" charset="0"/>
              </a:rPr>
              <a:t>多种在线参考工具书，</a:t>
            </a:r>
            <a:r>
              <a:rPr lang="en-US" sz="1800" b="0" i="0">
                <a:solidFill>
                  <a:srgbClr val="000000"/>
                </a:solidFill>
                <a:latin typeface="Times New Roman" panose="02020603050405020304" pitchFamily="18" charset="0"/>
                <a:ea typeface="+mn-ea"/>
                <a:cs typeface="Times New Roman" panose="02020603050405020304" pitchFamily="18" charset="0"/>
              </a:rPr>
              <a:t>580</a:t>
            </a:r>
            <a:r>
              <a:rPr lang="zh-CN" altLang="en-US" sz="1800" b="0" i="0">
                <a:solidFill>
                  <a:srgbClr val="000000"/>
                </a:solidFill>
                <a:latin typeface="Times New Roman" panose="02020603050405020304" pitchFamily="18" charset="0"/>
                <a:ea typeface="+mn-ea"/>
                <a:cs typeface="Times New Roman" panose="02020603050405020304" pitchFamily="18" charset="0"/>
              </a:rPr>
              <a:t>多种在线参考书，</a:t>
            </a:r>
            <a:r>
              <a:rPr lang="en-US" sz="1800" b="0" i="0">
                <a:solidFill>
                  <a:srgbClr val="000000"/>
                </a:solidFill>
                <a:latin typeface="Times New Roman" panose="02020603050405020304" pitchFamily="18" charset="0"/>
                <a:ea typeface="+mn-ea"/>
                <a:cs typeface="Times New Roman" panose="02020603050405020304" pitchFamily="18" charset="0"/>
              </a:rPr>
              <a:t>19</a:t>
            </a:r>
            <a:r>
              <a:rPr lang="zh-CN" altLang="en-US" sz="1800" b="0" i="0">
                <a:solidFill>
                  <a:srgbClr val="000000"/>
                </a:solidFill>
                <a:latin typeface="Times New Roman" panose="02020603050405020304" pitchFamily="18" charset="0"/>
                <a:ea typeface="+mn-ea"/>
                <a:cs typeface="Times New Roman" panose="02020603050405020304" pitchFamily="18" charset="0"/>
              </a:rPr>
              <a:t>种生物学、生命科学和生物医学的实验室指南（</a:t>
            </a:r>
            <a:r>
              <a:rPr lang="en-US" sz="1800" b="0" i="0">
                <a:solidFill>
                  <a:srgbClr val="000000"/>
                </a:solidFill>
                <a:latin typeface="Times New Roman" panose="02020603050405020304" pitchFamily="18" charset="0"/>
                <a:ea typeface="+mn-ea"/>
                <a:cs typeface="Times New Roman" panose="02020603050405020304" pitchFamily="18" charset="0"/>
              </a:rPr>
              <a:t>Current Protocols</a:t>
            </a:r>
            <a:r>
              <a:rPr lang="zh-CN" altLang="en-US" sz="1800" b="0" i="0">
                <a:solidFill>
                  <a:srgbClr val="000000"/>
                </a:solidFill>
                <a:latin typeface="Times New Roman" panose="02020603050405020304" pitchFamily="18" charset="0"/>
                <a:ea typeface="+mn-ea"/>
                <a:cs typeface="Times New Roman" panose="02020603050405020304" pitchFamily="18" charset="0"/>
              </a:rPr>
              <a:t>），</a:t>
            </a:r>
            <a:r>
              <a:rPr lang="en-US" sz="1800" b="0" i="0">
                <a:solidFill>
                  <a:srgbClr val="000000"/>
                </a:solidFill>
                <a:latin typeface="Times New Roman" panose="02020603050405020304" pitchFamily="18" charset="0"/>
                <a:ea typeface="+mn-ea"/>
                <a:cs typeface="Times New Roman" panose="02020603050405020304" pitchFamily="18" charset="0"/>
              </a:rPr>
              <a:t>17</a:t>
            </a:r>
            <a:r>
              <a:rPr lang="zh-CN" altLang="en-US" sz="1800" b="0" i="0">
                <a:solidFill>
                  <a:srgbClr val="000000"/>
                </a:solidFill>
                <a:latin typeface="Times New Roman" panose="02020603050405020304" pitchFamily="18" charset="0"/>
                <a:ea typeface="+mn-ea"/>
                <a:cs typeface="Times New Roman" panose="02020603050405020304" pitchFamily="18" charset="0"/>
              </a:rPr>
              <a:t>种化学、光谱和循证医学数据库（</a:t>
            </a:r>
            <a:r>
              <a:rPr lang="en-US" sz="1800" b="0" i="0">
                <a:solidFill>
                  <a:srgbClr val="000000"/>
                </a:solidFill>
                <a:latin typeface="Times New Roman" panose="02020603050405020304" pitchFamily="18" charset="0"/>
                <a:ea typeface="+mn-ea"/>
                <a:cs typeface="Times New Roman" panose="02020603050405020304" pitchFamily="18" charset="0"/>
              </a:rPr>
              <a:t>Cochrane Library</a:t>
            </a:r>
            <a:r>
              <a:rPr lang="zh-CN" altLang="en-US" sz="1800" b="0" i="0">
                <a:solidFill>
                  <a:srgbClr val="000000"/>
                </a:solidFill>
                <a:latin typeface="Times New Roman" panose="02020603050405020304" pitchFamily="18" charset="0"/>
                <a:ea typeface="+mn-ea"/>
                <a:cs typeface="Times New Roman" panose="02020603050405020304" pitchFamily="18" charset="0"/>
              </a:rPr>
              <a:t>）。</a:t>
            </a:r>
            <a:endParaRPr lang="zh-CN" altLang="en-US" sz="1800" b="0" i="0">
              <a:solidFill>
                <a:srgbClr val="000000"/>
              </a:solidFill>
              <a:latin typeface="Times New Roman" panose="02020603050405020304" pitchFamily="18" charset="0"/>
              <a:ea typeface="+mn-ea"/>
              <a:cs typeface="Times New Roman" panose="02020603050405020304" pitchFamily="18" charset="0"/>
            </a:endParaRPr>
          </a:p>
          <a:p>
            <a:pPr marL="342900" indent="-342900" algn="just" fontAlgn="base">
              <a:lnSpc>
                <a:spcPct val="100000"/>
              </a:lnSpc>
              <a:spcBef>
                <a:spcPct val="0"/>
              </a:spcBef>
              <a:spcAft>
                <a:spcPct val="0"/>
              </a:spcAft>
              <a:buFont typeface="Arial" panose="020B0604020202020204" pitchFamily="34" charset="0"/>
              <a:buChar char="•"/>
            </a:pPr>
            <a:r>
              <a:rPr lang="en-US" sz="1800" b="0" i="0">
                <a:solidFill>
                  <a:srgbClr val="000000"/>
                </a:solidFill>
                <a:latin typeface="Times New Roman" panose="02020603050405020304" pitchFamily="18" charset="0"/>
                <a:ea typeface="+mn-ea"/>
                <a:cs typeface="Times New Roman" panose="02020603050405020304" pitchFamily="18" charset="0"/>
              </a:rPr>
              <a:t>Wiley</a:t>
            </a:r>
            <a:r>
              <a:rPr lang="zh-CN" altLang="en-US" sz="1800" b="0" i="0">
                <a:solidFill>
                  <a:srgbClr val="000000"/>
                </a:solidFill>
                <a:latin typeface="Times New Roman" panose="02020603050405020304" pitchFamily="18" charset="0"/>
                <a:ea typeface="+mn-ea"/>
                <a:cs typeface="Times New Roman" panose="02020603050405020304" pitchFamily="18" charset="0"/>
              </a:rPr>
              <a:t>的期刊学科范围广，包括</a:t>
            </a:r>
            <a:r>
              <a:rPr lang="zh-CN" altLang="en-US" sz="1800" b="0" i="0">
                <a:solidFill>
                  <a:srgbClr val="FF0000"/>
                </a:solidFill>
                <a:latin typeface="Times New Roman" panose="02020603050405020304" pitchFamily="18" charset="0"/>
                <a:ea typeface="+mn-ea"/>
                <a:cs typeface="Times New Roman" panose="02020603050405020304" pitchFamily="18" charset="0"/>
              </a:rPr>
              <a:t>化学、高分子与材料科学、物理学、工程学、农业、兽医学、食品科学、医学、护理学、口腔医学、生命科学、心理学、商业、经济、语言学、新闻传播学、历史学、政治学、社会学、艺术类、人类学</a:t>
            </a:r>
            <a:r>
              <a:rPr lang="zh-CN" altLang="en-US" sz="1800" b="0" i="0">
                <a:solidFill>
                  <a:srgbClr val="000000"/>
                </a:solidFill>
                <a:latin typeface="Times New Roman" panose="02020603050405020304" pitchFamily="18" charset="0"/>
                <a:ea typeface="+mn-ea"/>
                <a:cs typeface="Times New Roman" panose="02020603050405020304" pitchFamily="18" charset="0"/>
              </a:rPr>
              <a:t>等全部学科，以及很多其它重要的跨学科领域出版的期刊。</a:t>
            </a:r>
            <a:endParaRPr lang="zh-CN" altLang="en-US" sz="1800" b="0" i="0">
              <a:solidFill>
                <a:srgbClr val="000000"/>
              </a:solidFill>
              <a:latin typeface="Times New Roman" panose="02020603050405020304" pitchFamily="18" charset="0"/>
              <a:ea typeface="+mn-ea"/>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847850" y="2925445"/>
            <a:ext cx="7280910" cy="314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AutoShape 2"/>
          <p:cNvSpPr>
            <a:spLocks noGrp="1"/>
          </p:cNvSpPr>
          <p:nvPr>
            <p:ph type="title"/>
          </p:nvPr>
        </p:nvSpPr>
        <p:spPr>
          <a:xfrm>
            <a:off x="944880" y="323215"/>
            <a:ext cx="8229600" cy="678815"/>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200" b="1" dirty="0">
                <a:latin typeface="Arial" panose="020B0604020202020204" pitchFamily="34" charset="0"/>
                <a:ea typeface="黑体" panose="02010609060101010101" pitchFamily="49" charset="-122"/>
                <a:cs typeface="Arial" panose="020B0604020202020204" pitchFamily="34" charset="0"/>
                <a:sym typeface="+mn-ea"/>
              </a:rPr>
              <a:t>Springer Nature Link</a:t>
            </a:r>
            <a:r>
              <a:rPr lang="en-US" altLang="en-US" sz="3200" b="1" dirty="0">
                <a:latin typeface="微软雅黑" panose="020B0503020204020204" pitchFamily="34" charset="-122"/>
                <a:ea typeface="微软雅黑" panose="020B0503020204020204" pitchFamily="34" charset="-122"/>
                <a:cs typeface="Arial" panose="020B0604020202020204" pitchFamily="34" charset="0"/>
                <a:sym typeface="+mn-ea"/>
              </a:rPr>
              <a:t>电子图书、期刊</a:t>
            </a:r>
            <a:endParaRPr lang="en-US" altLang="en-US" sz="3200" b="1" dirty="0">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6563" name="Rectangle 3"/>
          <p:cNvSpPr>
            <a:spLocks noGrp="1"/>
          </p:cNvSpPr>
          <p:nvPr>
            <p:ph idx="1"/>
          </p:nvPr>
        </p:nvSpPr>
        <p:spPr>
          <a:xfrm>
            <a:off x="911860" y="1124585"/>
            <a:ext cx="10073640" cy="2558415"/>
          </a:xfrm>
        </p:spPr>
        <p:txBody>
          <a:bodyPr vert="horz" wrap="square" lIns="91440" tIns="45720" rIns="91440" bIns="45720" anchor="t"/>
          <a:p>
            <a:pPr eaLnBrk="1" latinLnBrk="0" hangingPunct="1">
              <a:lnSpc>
                <a:spcPct val="100000"/>
              </a:lnSpc>
              <a:spcBef>
                <a:spcPts val="0"/>
              </a:spcBef>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Arial" panose="020B0604020202020204" pitchFamily="34" charset="0"/>
              </a:rPr>
              <a:t>德国施普林格</a:t>
            </a:r>
            <a:r>
              <a:rPr lang="en-US" altLang="zh-CN" sz="1600" dirty="0">
                <a:latin typeface="Arial" panose="020B0604020202020204" pitchFamily="34" charset="0"/>
                <a:ea typeface="微软雅黑" panose="020B0503020204020204" pitchFamily="34" charset="-122"/>
                <a:cs typeface="Arial" panose="020B0604020202020204" pitchFamily="34" charset="0"/>
              </a:rPr>
              <a:t>(Springer-Verlag)</a:t>
            </a:r>
            <a:r>
              <a:rPr lang="zh-CN" altLang="en-US" sz="1600" dirty="0">
                <a:latin typeface="Arial" panose="020B0604020202020204" pitchFamily="34" charset="0"/>
                <a:ea typeface="微软雅黑" panose="020B0503020204020204" pitchFamily="34" charset="-122"/>
                <a:cs typeface="Arial" panose="020B0604020202020204" pitchFamily="34" charset="0"/>
              </a:rPr>
              <a:t>是世界上著名的科技出版集团</a:t>
            </a:r>
            <a:r>
              <a:rPr lang="en-US" altLang="zh-CN" sz="1600" dirty="0">
                <a:latin typeface="Arial" panose="020B0604020202020204" pitchFamily="34" charset="0"/>
                <a:ea typeface="微软雅黑" panose="020B0503020204020204" pitchFamily="34" charset="-122"/>
                <a:cs typeface="Arial" panose="020B0604020202020204" pitchFamily="34" charset="0"/>
              </a:rPr>
              <a:t>, </a:t>
            </a:r>
            <a:r>
              <a:rPr lang="zh-CN" altLang="en-US" sz="1600" dirty="0">
                <a:latin typeface="Arial" panose="020B0604020202020204" pitchFamily="34" charset="0"/>
                <a:ea typeface="微软雅黑" panose="020B0503020204020204" pitchFamily="34" charset="-122"/>
                <a:cs typeface="Arial" panose="020B0604020202020204" pitchFamily="34" charset="0"/>
                <a:sym typeface="+mn-ea"/>
              </a:rPr>
              <a:t>为全球三大科学、技术和医学出版社之一，</a:t>
            </a:r>
            <a:r>
              <a:rPr lang="zh-CN" altLang="en-US" sz="1600" dirty="0">
                <a:latin typeface="Arial" panose="020B0604020202020204" pitchFamily="34" charset="0"/>
                <a:ea typeface="微软雅黑" panose="020B0503020204020204" pitchFamily="34" charset="-122"/>
                <a:cs typeface="Arial" panose="020B0604020202020204" pitchFamily="34" charset="0"/>
              </a:rPr>
              <a:t>通过</a:t>
            </a:r>
            <a:r>
              <a:rPr lang="en-US" altLang="zh-CN" sz="1600" dirty="0">
                <a:latin typeface="Arial" panose="020B0604020202020204" pitchFamily="34" charset="0"/>
                <a:ea typeface="微软雅黑" panose="020B0503020204020204" pitchFamily="34" charset="-122"/>
                <a:cs typeface="Arial" panose="020B0604020202020204" pitchFamily="34" charset="0"/>
              </a:rPr>
              <a:t>SpringerLink</a:t>
            </a:r>
            <a:r>
              <a:rPr lang="zh-CN" altLang="en-US" sz="1600" dirty="0">
                <a:latin typeface="Arial" panose="020B0604020202020204" pitchFamily="34" charset="0"/>
                <a:ea typeface="微软雅黑" panose="020B0503020204020204" pitchFamily="34" charset="-122"/>
                <a:cs typeface="Arial" panose="020B0604020202020204" pitchFamily="34" charset="0"/>
              </a:rPr>
              <a:t>系统提供其学术期刊及电子图书的在线服务。</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p>
            <a:pPr eaLnBrk="1" latinLnBrk="0" hangingPunct="1">
              <a:lnSpc>
                <a:spcPct val="100000"/>
              </a:lnSpc>
              <a:spcBef>
                <a:spcPts val="0"/>
              </a:spcBef>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Arial" panose="020B0604020202020204" pitchFamily="34" charset="0"/>
              </a:rPr>
              <a:t>每年出版</a:t>
            </a:r>
            <a:r>
              <a:rPr lang="en-US" altLang="zh-CN" sz="1600" dirty="0">
                <a:latin typeface="Arial" panose="020B0604020202020204" pitchFamily="34" charset="0"/>
                <a:ea typeface="微软雅黑" panose="020B0503020204020204" pitchFamily="34" charset="-122"/>
                <a:cs typeface="Arial" panose="020B0604020202020204" pitchFamily="34" charset="0"/>
              </a:rPr>
              <a:t>2000</a:t>
            </a:r>
            <a:r>
              <a:rPr lang="zh-CN" altLang="en-US" sz="1600" dirty="0">
                <a:latin typeface="Arial" panose="020B0604020202020204" pitchFamily="34" charset="0"/>
                <a:ea typeface="微软雅黑" panose="020B0503020204020204" pitchFamily="34" charset="-122"/>
                <a:cs typeface="Arial" panose="020B0604020202020204" pitchFamily="34" charset="0"/>
              </a:rPr>
              <a:t>余种期刊，涵盖</a:t>
            </a:r>
            <a:r>
              <a:rPr lang="zh-CN" altLang="en-US" sz="1600" dirty="0">
                <a:solidFill>
                  <a:srgbClr val="FF0000"/>
                </a:solidFill>
                <a:latin typeface="Arial" panose="020B0604020202020204" pitchFamily="34" charset="0"/>
                <a:ea typeface="微软雅黑" panose="020B0503020204020204" pitchFamily="34" charset="-122"/>
                <a:cs typeface="Arial" panose="020B0604020202020204" pitchFamily="34" charset="0"/>
              </a:rPr>
              <a:t>行为科学、生物医学和生命科学、商学和经济学、化学和材料科学、计算机科学、地球和环境科学、工程学、人文社科和法律、数学和统计学、医学、物理学和天文学</a:t>
            </a:r>
            <a:r>
              <a:rPr lang="zh-CN" altLang="en-US" sz="1600" dirty="0">
                <a:latin typeface="Arial" panose="020B0604020202020204" pitchFamily="34" charset="0"/>
                <a:ea typeface="微软雅黑" panose="020B0503020204020204" pitchFamily="34" charset="-122"/>
                <a:cs typeface="Arial" panose="020B0604020202020204" pitchFamily="34" charset="0"/>
              </a:rPr>
              <a:t>等</a:t>
            </a:r>
            <a:r>
              <a:rPr lang="en-US" altLang="zh-CN" sz="1600" dirty="0">
                <a:latin typeface="Arial" panose="020B0604020202020204" pitchFamily="34" charset="0"/>
                <a:ea typeface="微软雅黑" panose="020B0503020204020204" pitchFamily="34" charset="-122"/>
                <a:cs typeface="Arial" panose="020B0604020202020204" pitchFamily="34" charset="0"/>
              </a:rPr>
              <a:t>11</a:t>
            </a:r>
            <a:r>
              <a:rPr lang="zh-CN" altLang="en-US" sz="1600" dirty="0">
                <a:latin typeface="Arial" panose="020B0604020202020204" pitchFamily="34" charset="0"/>
                <a:ea typeface="微软雅黑" panose="020B0503020204020204" pitchFamily="34" charset="-122"/>
                <a:cs typeface="Arial" panose="020B0604020202020204" pitchFamily="34" charset="0"/>
              </a:rPr>
              <a:t>个学科领域。</a:t>
            </a:r>
            <a:r>
              <a:rPr lang="en-US" altLang="zh-CN" sz="1600" dirty="0">
                <a:latin typeface="Arial" panose="020B0604020202020204" pitchFamily="34" charset="0"/>
                <a:ea typeface="微软雅黑" panose="020B0503020204020204" pitchFamily="34" charset="-122"/>
                <a:cs typeface="Arial" panose="020B0604020202020204" pitchFamily="34" charset="0"/>
              </a:rPr>
              <a:t>Springer</a:t>
            </a:r>
            <a:r>
              <a:rPr lang="zh-CN" altLang="en-US" sz="1600" dirty="0">
                <a:latin typeface="Arial" panose="020B0604020202020204" pitchFamily="34" charset="0"/>
                <a:ea typeface="微软雅黑" panose="020B0503020204020204" pitchFamily="34" charset="-122"/>
                <a:cs typeface="Arial" panose="020B0604020202020204" pitchFamily="34" charset="0"/>
              </a:rPr>
              <a:t>出版的期刊</a:t>
            </a:r>
            <a:r>
              <a:rPr lang="en-US" altLang="zh-CN" sz="1600" dirty="0">
                <a:latin typeface="Arial" panose="020B0604020202020204" pitchFamily="34" charset="0"/>
                <a:ea typeface="微软雅黑" panose="020B0503020204020204" pitchFamily="34" charset="-122"/>
                <a:cs typeface="Arial" panose="020B0604020202020204" pitchFamily="34" charset="0"/>
              </a:rPr>
              <a:t>60%</a:t>
            </a:r>
            <a:r>
              <a:rPr lang="zh-CN" altLang="en-US" sz="1600" dirty="0">
                <a:latin typeface="Arial" panose="020B0604020202020204" pitchFamily="34" charset="0"/>
                <a:ea typeface="微软雅黑" panose="020B0503020204020204" pitchFamily="34" charset="-122"/>
                <a:cs typeface="Arial" panose="020B0604020202020204" pitchFamily="34" charset="0"/>
              </a:rPr>
              <a:t>以上被</a:t>
            </a:r>
            <a:r>
              <a:rPr lang="en-US" altLang="zh-CN" sz="1600" dirty="0">
                <a:latin typeface="Arial" panose="020B0604020202020204" pitchFamily="34" charset="0"/>
                <a:ea typeface="微软雅黑" panose="020B0503020204020204" pitchFamily="34" charset="-122"/>
                <a:cs typeface="Arial" panose="020B0604020202020204" pitchFamily="34" charset="0"/>
              </a:rPr>
              <a:t>SCI</a:t>
            </a:r>
            <a:r>
              <a:rPr lang="zh-CN" altLang="en-US" sz="1600" dirty="0">
                <a:latin typeface="Arial" panose="020B0604020202020204" pitchFamily="34" charset="0"/>
                <a:ea typeface="微软雅黑" panose="020B0503020204020204" pitchFamily="34" charset="-122"/>
                <a:cs typeface="Arial" panose="020B0604020202020204" pitchFamily="34" charset="0"/>
              </a:rPr>
              <a:t>和</a:t>
            </a:r>
            <a:r>
              <a:rPr lang="en-US" altLang="zh-CN" sz="1600" dirty="0">
                <a:latin typeface="Arial" panose="020B0604020202020204" pitchFamily="34" charset="0"/>
                <a:ea typeface="微软雅黑" panose="020B0503020204020204" pitchFamily="34" charset="-122"/>
                <a:cs typeface="Arial" panose="020B0604020202020204" pitchFamily="34" charset="0"/>
              </a:rPr>
              <a:t>SSCI</a:t>
            </a:r>
            <a:r>
              <a:rPr lang="zh-CN" altLang="en-US" sz="1600" dirty="0">
                <a:latin typeface="Arial" panose="020B0604020202020204" pitchFamily="34" charset="0"/>
                <a:ea typeface="微软雅黑" panose="020B0503020204020204" pitchFamily="34" charset="-122"/>
                <a:cs typeface="Arial" panose="020B0604020202020204" pitchFamily="34" charset="0"/>
              </a:rPr>
              <a:t>收录，一些期刊在相关学科拥有较高的排名。</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p>
            <a:pPr eaLnBrk="1" latinLnBrk="0" hangingPunct="1">
              <a:lnSpc>
                <a:spcPct val="100000"/>
              </a:lnSpc>
              <a:spcBef>
                <a:spcPts val="0"/>
              </a:spcBef>
              <a:buFont typeface="Arial" panose="020B0604020202020204" pitchFamily="34" charset="0"/>
              <a:buChar char="•"/>
            </a:pPr>
            <a:r>
              <a:rPr lang="zh-CN" altLang="en-US" sz="1600" dirty="0">
                <a:latin typeface="Arial" panose="020B0604020202020204" pitchFamily="34" charset="0"/>
                <a:ea typeface="微软雅黑" panose="020B0503020204020204" pitchFamily="34" charset="-122"/>
                <a:cs typeface="Arial" panose="020B0604020202020204" pitchFamily="34" charset="0"/>
              </a:rPr>
              <a:t>我校购买全库，我校读者可以访问</a:t>
            </a:r>
            <a:r>
              <a:rPr lang="en-US" altLang="zh-CN" sz="1600" dirty="0">
                <a:latin typeface="Arial" panose="020B0604020202020204" pitchFamily="34" charset="0"/>
                <a:ea typeface="微软雅黑" panose="020B0503020204020204" pitchFamily="34" charset="-122"/>
                <a:cs typeface="Arial" panose="020B0604020202020204" pitchFamily="34" charset="0"/>
              </a:rPr>
              <a:t>1997</a:t>
            </a:r>
            <a:r>
              <a:rPr lang="zh-CN" altLang="en-US" sz="1600" dirty="0">
                <a:latin typeface="Arial" panose="020B0604020202020204" pitchFamily="34" charset="0"/>
                <a:ea typeface="微软雅黑" panose="020B0503020204020204" pitchFamily="34" charset="-122"/>
                <a:cs typeface="Arial" panose="020B0604020202020204" pitchFamily="34" charset="0"/>
              </a:rPr>
              <a:t>年以来的全文数据以及每份期刊创刊以来的回溯内容。</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p>
            <a:pPr eaLnBrk="1" latinLnBrk="0" hangingPunct="1">
              <a:lnSpc>
                <a:spcPct val="100000"/>
              </a:lnSpc>
              <a:spcBef>
                <a:spcPts val="0"/>
              </a:spcBef>
              <a:buFont typeface="Arial" panose="020B0604020202020204" pitchFamily="34" charset="0"/>
              <a:buChar char="•"/>
            </a:pPr>
            <a:r>
              <a:rPr lang="en-US" altLang="zh-CN" sz="1600" dirty="0">
                <a:latin typeface="Arial" panose="020B0604020202020204" pitchFamily="34" charset="0"/>
                <a:ea typeface="微软雅黑" panose="020B0503020204020204" pitchFamily="34" charset="-122"/>
                <a:cs typeface="Arial" panose="020B0604020202020204" pitchFamily="34" charset="0"/>
              </a:rPr>
              <a:t>Springer Nature</a:t>
            </a:r>
            <a:r>
              <a:rPr lang="zh-CN" altLang="en-US" sz="1600" dirty="0">
                <a:latin typeface="Arial" panose="020B0604020202020204" pitchFamily="34" charset="0"/>
                <a:ea typeface="微软雅黑" panose="020B0503020204020204" pitchFamily="34" charset="-122"/>
                <a:cs typeface="Arial" panose="020B0604020202020204" pitchFamily="34" charset="0"/>
              </a:rPr>
              <a:t>电子图书包含包括回溯图书在内的</a:t>
            </a:r>
            <a:r>
              <a:rPr lang="en-US" altLang="zh-CN" sz="1600" dirty="0">
                <a:latin typeface="Arial" panose="020B0604020202020204" pitchFamily="34" charset="0"/>
                <a:ea typeface="微软雅黑" panose="020B0503020204020204" pitchFamily="34" charset="-122"/>
                <a:cs typeface="Arial" panose="020B0604020202020204" pitchFamily="34" charset="0"/>
              </a:rPr>
              <a:t>270,000</a:t>
            </a:r>
            <a:r>
              <a:rPr lang="zh-CN" altLang="en-US" sz="1600" dirty="0">
                <a:latin typeface="Arial" panose="020B0604020202020204" pitchFamily="34" charset="0"/>
                <a:ea typeface="微软雅黑" panose="020B0503020204020204" pitchFamily="34" charset="-122"/>
                <a:cs typeface="Arial" panose="020B0604020202020204" pitchFamily="34" charset="0"/>
              </a:rPr>
              <a:t>种图书；通过遍及全球的</a:t>
            </a:r>
            <a:r>
              <a:rPr lang="en-US" altLang="zh-CN" sz="1600" dirty="0">
                <a:latin typeface="Arial" panose="020B0604020202020204" pitchFamily="34" charset="0"/>
                <a:ea typeface="微软雅黑" panose="020B0503020204020204" pitchFamily="34" charset="-122"/>
                <a:cs typeface="Arial" panose="020B0604020202020204" pitchFamily="34" charset="0"/>
              </a:rPr>
              <a:t>400</a:t>
            </a:r>
            <a:r>
              <a:rPr lang="zh-CN" altLang="en-US" sz="1600" dirty="0">
                <a:latin typeface="Arial" panose="020B0604020202020204" pitchFamily="34" charset="0"/>
                <a:ea typeface="微软雅黑" panose="020B0503020204020204" pitchFamily="34" charset="-122"/>
                <a:cs typeface="Arial" panose="020B0604020202020204" pitchFamily="34" charset="0"/>
              </a:rPr>
              <a:t>余位图书出版编辑的辛勤工作，这一数字还在以每年新增</a:t>
            </a:r>
            <a:r>
              <a:rPr lang="en-US" altLang="zh-CN" sz="1600" dirty="0">
                <a:latin typeface="Arial" panose="020B0604020202020204" pitchFamily="34" charset="0"/>
                <a:ea typeface="微软雅黑" panose="020B0503020204020204" pitchFamily="34" charset="-122"/>
                <a:cs typeface="Arial" panose="020B0604020202020204" pitchFamily="34" charset="0"/>
              </a:rPr>
              <a:t>12,000</a:t>
            </a:r>
            <a:r>
              <a:rPr lang="zh-CN" altLang="en-US" sz="1600" dirty="0">
                <a:latin typeface="Arial" panose="020B0604020202020204" pitchFamily="34" charset="0"/>
                <a:ea typeface="微软雅黑" panose="020B0503020204020204" pitchFamily="34" charset="-122"/>
                <a:cs typeface="Arial" panose="020B0604020202020204" pitchFamily="34" charset="0"/>
              </a:rPr>
              <a:t>余种经过同行评审的图书的速度持续增长。这些电子图书涵盖所有主题领域，构成了</a:t>
            </a:r>
            <a:r>
              <a:rPr lang="en-US" altLang="zh-CN" sz="1600" dirty="0">
                <a:latin typeface="Arial" panose="020B0604020202020204" pitchFamily="34" charset="0"/>
                <a:ea typeface="微软雅黑" panose="020B0503020204020204" pitchFamily="34" charset="-122"/>
                <a:cs typeface="Arial" panose="020B0604020202020204" pitchFamily="34" charset="0"/>
              </a:rPr>
              <a:t>21</a:t>
            </a:r>
            <a:r>
              <a:rPr lang="zh-CN" altLang="en-US" sz="1600" dirty="0">
                <a:latin typeface="Arial" panose="020B0604020202020204" pitchFamily="34" charset="0"/>
                <a:ea typeface="微软雅黑" panose="020B0503020204020204" pitchFamily="34" charset="-122"/>
                <a:cs typeface="Arial" panose="020B0604020202020204" pitchFamily="34" charset="0"/>
              </a:rPr>
              <a:t>个学科合集。</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stretch>
            <a:fillRect/>
          </a:stretch>
        </p:blipFill>
        <p:spPr>
          <a:xfrm>
            <a:off x="1991360" y="3357245"/>
            <a:ext cx="7516495" cy="2854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AutoShape 2"/>
          <p:cNvSpPr>
            <a:spLocks noGrp="1"/>
          </p:cNvSpPr>
          <p:nvPr>
            <p:ph type="title"/>
          </p:nvPr>
        </p:nvSpPr>
        <p:spPr>
          <a:xfrm>
            <a:off x="695960" y="116840"/>
            <a:ext cx="8229600" cy="721360"/>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600" b="1" dirty="0">
                <a:latin typeface="Arial" panose="020B0604020202020204" pitchFamily="34" charset="0"/>
                <a:ea typeface="微软雅黑" panose="020B0503020204020204" pitchFamily="34" charset="-122"/>
                <a:cs typeface="Arial" panose="020B0604020202020204" pitchFamily="34" charset="0"/>
                <a:sym typeface="+mn-ea"/>
              </a:rPr>
              <a:t>Science数据库</a:t>
            </a:r>
            <a:endParaRPr lang="en-US" altLang="en-US" sz="3600" b="1"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7587" name="Rectangle 3"/>
          <p:cNvSpPr>
            <a:spLocks noGrp="1"/>
          </p:cNvSpPr>
          <p:nvPr>
            <p:ph idx="1"/>
          </p:nvPr>
        </p:nvSpPr>
        <p:spPr>
          <a:xfrm>
            <a:off x="911860" y="836930"/>
            <a:ext cx="10760710" cy="3947160"/>
          </a:xfrm>
        </p:spPr>
        <p:txBody>
          <a:bodyPr vert="horz" wrap="square" lIns="91440" tIns="45720" rIns="91440" bIns="45720" anchor="t"/>
          <a:p>
            <a:pPr eaLnBrk="1" hangingPunct="1">
              <a:buFont typeface="Arial" panose="020B0604020202020204" pitchFamily="34" charset="0"/>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科学在线</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Arial" panose="020B0604020202020204" pitchFamily="34" charset="0"/>
              </a:rPr>
              <a:t>Science Online</a:t>
            </a:r>
            <a:r>
              <a:rPr lang="zh-CN" altLang="en-US" sz="2000" dirty="0">
                <a:latin typeface="Arial" panose="020B0604020202020204" pitchFamily="34" charset="0"/>
                <a:ea typeface="微软雅黑" panose="020B0503020204020204" pitchFamily="34" charset="-122"/>
                <a:cs typeface="Arial" panose="020B0604020202020204" pitchFamily="34" charset="0"/>
              </a:rPr>
              <a:t>）由</a:t>
            </a:r>
            <a:r>
              <a:rPr lang="en-US" altLang="zh-CN" sz="2000" dirty="0">
                <a:latin typeface="Arial" panose="020B0604020202020204" pitchFamily="34" charset="0"/>
                <a:ea typeface="微软雅黑" panose="020B0503020204020204" pitchFamily="34" charset="-122"/>
                <a:cs typeface="Arial" panose="020B0604020202020204" pitchFamily="34" charset="0"/>
              </a:rPr>
              <a:t>AAAS</a:t>
            </a:r>
            <a:r>
              <a:rPr lang="zh-CN" altLang="en-US" sz="2000" dirty="0">
                <a:latin typeface="Arial" panose="020B0604020202020204" pitchFamily="34" charset="0"/>
                <a:ea typeface="微软雅黑" panose="020B0503020204020204" pitchFamily="34" charset="-122"/>
                <a:cs typeface="Arial" panose="020B0604020202020204" pitchFamily="34" charset="0"/>
              </a:rPr>
              <a:t>美国科学促进会出版</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科学</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周刊</a:t>
            </a:r>
            <a:r>
              <a:rPr lang="en-US" altLang="zh-CN" sz="2000" dirty="0">
                <a:latin typeface="Arial" panose="020B0604020202020204" pitchFamily="34" charset="0"/>
                <a:ea typeface="微软雅黑" panose="020B0503020204020204" pitchFamily="34" charset="-122"/>
                <a:cs typeface="Arial" panose="020B0604020202020204" pitchFamily="34" charset="0"/>
              </a:rPr>
              <a:t>(Science)</a:t>
            </a:r>
            <a:r>
              <a:rPr lang="zh-CN" altLang="en-US" sz="2000" dirty="0">
                <a:latin typeface="Arial" panose="020B0604020202020204" pitchFamily="34" charset="0"/>
                <a:ea typeface="微软雅黑" panose="020B0503020204020204" pitchFamily="34" charset="-122"/>
                <a:cs typeface="Arial" panose="020B0604020202020204" pitchFamily="34" charset="0"/>
              </a:rPr>
              <a:t>创建于</a:t>
            </a:r>
            <a:r>
              <a:rPr lang="en-US" altLang="zh-CN" sz="2000" dirty="0">
                <a:latin typeface="Arial" panose="020B0604020202020204" pitchFamily="34" charset="0"/>
                <a:ea typeface="微软雅黑" panose="020B0503020204020204" pitchFamily="34" charset="-122"/>
                <a:cs typeface="Arial" panose="020B0604020202020204" pitchFamily="34" charset="0"/>
              </a:rPr>
              <a:t>1880</a:t>
            </a:r>
            <a:r>
              <a:rPr lang="zh-CN" altLang="en-US" sz="2000" dirty="0">
                <a:latin typeface="Arial" panose="020B0604020202020204" pitchFamily="34" charset="0"/>
                <a:ea typeface="微软雅黑" panose="020B0503020204020204" pitchFamily="34" charset="-122"/>
                <a:cs typeface="Arial" panose="020B0604020202020204" pitchFamily="34" charset="0"/>
              </a:rPr>
              <a:t>年，是在国际学术界享有盛誉的综合性科学周刊。</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Science</a:t>
            </a:r>
            <a:r>
              <a:rPr lang="zh-CN" altLang="en-US" sz="2000" dirty="0">
                <a:latin typeface="Arial" panose="020B0604020202020204" pitchFamily="34" charset="0"/>
                <a:ea typeface="微软雅黑" panose="020B0503020204020204" pitchFamily="34" charset="-122"/>
                <a:cs typeface="Arial" panose="020B0604020202020204" pitchFamily="34" charset="0"/>
              </a:rPr>
              <a:t>研究范围包括：</a:t>
            </a:r>
            <a:r>
              <a:rPr lang="zh-CN" altLang="en-US" sz="2000" dirty="0">
                <a:solidFill>
                  <a:srgbClr val="FF0000"/>
                </a:solidFill>
                <a:latin typeface="Arial" panose="020B0604020202020204" pitchFamily="34" charset="0"/>
                <a:ea typeface="微软雅黑" panose="020B0503020204020204" pitchFamily="34" charset="-122"/>
                <a:cs typeface="Arial" panose="020B0604020202020204" pitchFamily="34" charset="0"/>
              </a:rPr>
              <a:t>人类学、考古学、天文学、生物化学、细胞生物学、化学、计算机与、数学、生态学、工程学、进化学、遗传学、地球化学和地球物理学、免疫学、材料科学、医学、神经科学、物理学、心理学</a:t>
            </a:r>
            <a:r>
              <a:rPr lang="zh-CN" altLang="en-US" sz="2000" dirty="0">
                <a:latin typeface="Arial" panose="020B0604020202020204" pitchFamily="34" charset="0"/>
                <a:ea typeface="微软雅黑" panose="020B0503020204020204" pitchFamily="34" charset="-122"/>
                <a:cs typeface="Arial" panose="020B0604020202020204" pitchFamily="34" charset="0"/>
              </a:rPr>
              <a:t>、及其他研究领域。</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我馆购买了</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1997</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年以来的</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《Science》</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，同时可以访问</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OA</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刊</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《Science Advances》</a:t>
            </a:r>
            <a:r>
              <a:rPr lang="zh-CN" altLang="en-US" sz="2000" dirty="0">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stretch>
            <a:fillRect/>
          </a:stretch>
        </p:blipFill>
        <p:spPr>
          <a:xfrm>
            <a:off x="695960" y="3071495"/>
            <a:ext cx="10346055" cy="27393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AutoShape 2"/>
          <p:cNvSpPr>
            <a:spLocks noGrp="1"/>
          </p:cNvSpPr>
          <p:nvPr>
            <p:ph type="title"/>
          </p:nvPr>
        </p:nvSpPr>
        <p:spPr>
          <a:xfrm>
            <a:off x="1271905" y="476885"/>
            <a:ext cx="8229600" cy="695325"/>
          </a:xfrm>
        </p:spPr>
        <p:txBody>
          <a:bodyPr vert="horz" wrap="square" lIns="91440" tIns="45720" rIns="91440" bIns="45720" rtlCol="0" anchor="b">
            <a:normAutofit/>
          </a:bodyPr>
          <a:p>
            <a:pPr marL="0" lvl="0" indent="0" algn="l" eaLnBrk="1" hangingPunct="1">
              <a:buClrTx/>
              <a:buSzTx/>
              <a:buFont typeface="Wingdings" panose="05000000000000000000" charset="0"/>
              <a:buNone/>
            </a:pPr>
            <a:r>
              <a:rPr lang="en-US" altLang="en-US" sz="3600" b="1" dirty="0">
                <a:latin typeface="Arial" panose="020B0604020202020204" pitchFamily="34" charset="0"/>
                <a:ea typeface="微软雅黑" panose="020B0503020204020204" pitchFamily="34" charset="-122"/>
                <a:cs typeface="Arial" panose="020B0604020202020204" pitchFamily="34" charset="0"/>
                <a:sym typeface="+mn-ea"/>
              </a:rPr>
              <a:t>Nature数据库</a:t>
            </a:r>
            <a:endParaRPr lang="en-US" altLang="en-US" sz="3600" b="1"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68611" name="Rectangle 3"/>
          <p:cNvSpPr>
            <a:spLocks noGrp="1"/>
          </p:cNvSpPr>
          <p:nvPr>
            <p:ph idx="1"/>
          </p:nvPr>
        </p:nvSpPr>
        <p:spPr>
          <a:xfrm>
            <a:off x="1199515" y="1268730"/>
            <a:ext cx="10285095" cy="3045460"/>
          </a:xfrm>
        </p:spPr>
        <p:txBody>
          <a:bodyPr vert="horz" wrap="square" lIns="91440" tIns="45720" rIns="91440" bIns="45720" anchor="t"/>
          <a:p>
            <a:pPr eaLnBrk="1" hangingPunct="1">
              <a:buFont typeface="Arial" panose="020B0604020202020204" pitchFamily="34" charset="0"/>
              <a:buChar char="•"/>
            </a:pPr>
            <a:r>
              <a:rPr lang="zh-CN" altLang="en-US" sz="2000" dirty="0">
                <a:latin typeface="Arial" panose="020B0604020202020204" pitchFamily="34" charset="0"/>
                <a:ea typeface="微软雅黑" panose="020B0503020204020204" pitchFamily="34" charset="-122"/>
                <a:cs typeface="Arial" panose="020B0604020202020204" pitchFamily="34" charset="0"/>
              </a:rPr>
              <a:t>《自然》</a:t>
            </a:r>
            <a:r>
              <a:rPr lang="en-US" altLang="zh-CN" sz="2000" dirty="0">
                <a:latin typeface="Arial" panose="020B0604020202020204" pitchFamily="34" charset="0"/>
                <a:ea typeface="微软雅黑" panose="020B0503020204020204" pitchFamily="34" charset="-122"/>
                <a:cs typeface="Arial" panose="020B0604020202020204" pitchFamily="34" charset="0"/>
              </a:rPr>
              <a:t>(Nature Weekly) </a:t>
            </a:r>
            <a:r>
              <a:rPr lang="zh-CN" altLang="en-US" sz="2000" dirty="0">
                <a:latin typeface="Arial" panose="020B0604020202020204" pitchFamily="34" charset="0"/>
                <a:ea typeface="微软雅黑" panose="020B0503020204020204" pitchFamily="34" charset="-122"/>
                <a:cs typeface="Arial" panose="020B0604020202020204" pitchFamily="34" charset="0"/>
              </a:rPr>
              <a:t>及冠名</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自然</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的期刊（</a:t>
            </a:r>
            <a:r>
              <a:rPr lang="en-US" altLang="zh-CN" sz="2000" dirty="0">
                <a:latin typeface="Arial" panose="020B0604020202020204" pitchFamily="34" charset="0"/>
                <a:ea typeface="微软雅黑" panose="020B0503020204020204" pitchFamily="34" charset="-122"/>
                <a:cs typeface="Arial" panose="020B0604020202020204" pitchFamily="34" charset="0"/>
              </a:rPr>
              <a:t>Nature and Nature branded Journals</a:t>
            </a:r>
            <a:r>
              <a:rPr lang="zh-CN" altLang="en-US" sz="2000" dirty="0">
                <a:latin typeface="Arial" panose="020B0604020202020204" pitchFamily="34" charset="0"/>
                <a:ea typeface="微软雅黑" panose="020B0503020204020204" pitchFamily="34" charset="-122"/>
                <a:cs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Arial" panose="020B0604020202020204" pitchFamily="34" charset="0"/>
              </a:rPr>
              <a:t>.</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r>
              <a:rPr lang="zh-CN" altLang="en-US" sz="2000" dirty="0">
                <a:latin typeface="Arial" panose="020B0604020202020204" pitchFamily="34" charset="0"/>
                <a:ea typeface="微软雅黑" panose="020B0503020204020204" pitchFamily="34" charset="-122"/>
                <a:cs typeface="Arial" panose="020B0604020202020204" pitchFamily="34" charset="0"/>
              </a:rPr>
              <a:t>《自然》</a:t>
            </a:r>
            <a:r>
              <a:rPr lang="en-US" altLang="zh-CN" sz="2000" dirty="0">
                <a:latin typeface="Arial" panose="020B0604020202020204" pitchFamily="34" charset="0"/>
                <a:ea typeface="微软雅黑" panose="020B0503020204020204" pitchFamily="34" charset="-122"/>
                <a:cs typeface="Arial" panose="020B0604020202020204" pitchFamily="34" charset="0"/>
              </a:rPr>
              <a:t>(Nature Weekly)</a:t>
            </a:r>
            <a:r>
              <a:rPr lang="zh-CN" altLang="en-US" sz="2000" dirty="0">
                <a:latin typeface="Arial" panose="020B0604020202020204" pitchFamily="34" charset="0"/>
                <a:ea typeface="微软雅黑" panose="020B0503020204020204" pitchFamily="34" charset="-122"/>
                <a:cs typeface="Arial" panose="020B0604020202020204" pitchFamily="34" charset="0"/>
              </a:rPr>
              <a:t>：创刊于</a:t>
            </a:r>
            <a:r>
              <a:rPr lang="en-US" altLang="zh-CN" sz="2000" dirty="0">
                <a:latin typeface="Arial" panose="020B0604020202020204" pitchFamily="34" charset="0"/>
                <a:ea typeface="微软雅黑" panose="020B0503020204020204" pitchFamily="34" charset="-122"/>
                <a:cs typeface="Arial" panose="020B0604020202020204" pitchFamily="34" charset="0"/>
              </a:rPr>
              <a:t>1869</a:t>
            </a:r>
            <a:r>
              <a:rPr lang="zh-CN" altLang="en-US" sz="2000" dirty="0">
                <a:latin typeface="Arial" panose="020B0604020202020204" pitchFamily="34" charset="0"/>
                <a:ea typeface="微软雅黑" panose="020B0503020204020204" pitchFamily="34" charset="-122"/>
                <a:cs typeface="Arial" panose="020B0604020202020204" pitchFamily="34" charset="0"/>
              </a:rPr>
              <a:t>年，是全球最知名的科学期刊之一，涵盖各学科领域，已连续</a:t>
            </a:r>
            <a:r>
              <a:rPr lang="en-US" altLang="zh-CN" sz="2000" dirty="0">
                <a:latin typeface="Arial" panose="020B0604020202020204" pitchFamily="34" charset="0"/>
                <a:ea typeface="微软雅黑" panose="020B0503020204020204" pitchFamily="34" charset="-122"/>
                <a:cs typeface="Arial" panose="020B0604020202020204" pitchFamily="34" charset="0"/>
              </a:rPr>
              <a:t> 10</a:t>
            </a:r>
            <a:r>
              <a:rPr lang="zh-CN" altLang="en-US" sz="2000" dirty="0">
                <a:latin typeface="Arial" panose="020B0604020202020204" pitchFamily="34" charset="0"/>
                <a:ea typeface="微软雅黑" panose="020B0503020204020204" pitchFamily="34" charset="-122"/>
                <a:cs typeface="Arial" panose="020B0604020202020204" pitchFamily="34" charset="0"/>
              </a:rPr>
              <a:t>年名列多学科领域影响因子排名第一。《自然》期刊一直致力于出版最优质的、在科学技术各领域经同行评审的研究成果，贯彻并坚持其原创性、重大性、跨学科影响力、时效性、读者亲和力，发表全球最前沿的学术成果。</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r>
              <a:rPr lang="zh-CN" altLang="en-US" sz="2000" dirty="0">
                <a:latin typeface="Arial" panose="020B0604020202020204" pitchFamily="34" charset="0"/>
                <a:ea typeface="微软雅黑" panose="020B0503020204020204" pitchFamily="34" charset="-122"/>
                <a:cs typeface="Arial" panose="020B0604020202020204" pitchFamily="34" charset="0"/>
              </a:rPr>
              <a:t>我校购买了</a:t>
            </a:r>
            <a:r>
              <a:rPr lang="en-US" altLang="zh-CN" sz="2000" dirty="0">
                <a:solidFill>
                  <a:srgbClr val="E92408"/>
                </a:solidFill>
                <a:latin typeface="Arial" panose="020B0604020202020204" pitchFamily="34" charset="0"/>
                <a:ea typeface="微软雅黑" panose="020B0503020204020204" pitchFamily="34" charset="-122"/>
                <a:cs typeface="Arial" panose="020B0604020202020204" pitchFamily="34" charset="0"/>
              </a:rPr>
              <a:t>16</a:t>
            </a:r>
            <a:r>
              <a:rPr lang="zh-CN" altLang="en-US" sz="2000" dirty="0">
                <a:solidFill>
                  <a:srgbClr val="E92408"/>
                </a:solidFill>
                <a:latin typeface="Arial" panose="020B0604020202020204" pitchFamily="34" charset="0"/>
                <a:ea typeface="微软雅黑" panose="020B0503020204020204" pitchFamily="34" charset="-122"/>
                <a:cs typeface="Arial" panose="020B0604020202020204" pitchFamily="34" charset="0"/>
              </a:rPr>
              <a:t>种</a:t>
            </a:r>
            <a:r>
              <a:rPr lang="zh-CN" altLang="en-US" sz="2000" dirty="0">
                <a:latin typeface="Arial" panose="020B0604020202020204" pitchFamily="34" charset="0"/>
                <a:ea typeface="微软雅黑" panose="020B0503020204020204" pitchFamily="34" charset="-122"/>
                <a:cs typeface="Arial" panose="020B0604020202020204" pitchFamily="34" charset="0"/>
              </a:rPr>
              <a:t>电子期刊。</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Char char="l"/>
            </a:pP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stretch>
            <a:fillRect/>
          </a:stretch>
        </p:blipFill>
        <p:spPr>
          <a:xfrm>
            <a:off x="1357630" y="3357245"/>
            <a:ext cx="9968865" cy="26885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7760" y="836930"/>
            <a:ext cx="9729470" cy="2256155"/>
          </a:xfrm>
          <a:prstGeom prst="rect">
            <a:avLst/>
          </a:prstGeom>
        </p:spPr>
        <p:txBody>
          <a:bodyPr wrap="square">
            <a:spAutoFit/>
          </a:bodyPr>
          <a:p>
            <a:pPr marL="285750" indent="-285750" algn="just" fontAlgn="base">
              <a:lnSpc>
                <a:spcPct val="110000"/>
              </a:lnSpc>
              <a:buFont typeface="Arial" panose="020B0604020202020204" pitchFamily="34" charset="0"/>
              <a:buChar char="•"/>
            </a:pPr>
            <a:r>
              <a:rPr lang="en-US" altLang="zh-CN" sz="1600" b="0" i="0">
                <a:solidFill>
                  <a:srgbClr val="000000"/>
                </a:solidFill>
                <a:ea typeface="微软雅黑" panose="020B0503020204020204" pitchFamily="34" charset="-122"/>
                <a:cs typeface="Arial" panose="020B0604020202020204" pitchFamily="34" charset="0"/>
              </a:rPr>
              <a:t>Taylor &amp; Francis</a:t>
            </a:r>
            <a:r>
              <a:rPr lang="zh-CN" altLang="en-US" sz="1600" b="0" i="0">
                <a:solidFill>
                  <a:srgbClr val="000000"/>
                </a:solidFill>
                <a:ea typeface="微软雅黑" panose="020B0503020204020204" pitchFamily="34" charset="-122"/>
                <a:cs typeface="Arial" panose="020B0604020202020204" pitchFamily="34" charset="0"/>
              </a:rPr>
              <a:t>出版集团于</a:t>
            </a:r>
            <a:r>
              <a:rPr lang="en-US" altLang="zh-CN" sz="1600" b="0" i="0">
                <a:solidFill>
                  <a:srgbClr val="000000"/>
                </a:solidFill>
                <a:ea typeface="微软雅黑" panose="020B0503020204020204" pitchFamily="34" charset="-122"/>
                <a:cs typeface="Arial" panose="020B0604020202020204" pitchFamily="34" charset="0"/>
              </a:rPr>
              <a:t>1798</a:t>
            </a:r>
            <a:r>
              <a:rPr lang="zh-CN" altLang="en-US" sz="1600" b="0" i="0">
                <a:solidFill>
                  <a:srgbClr val="000000"/>
                </a:solidFill>
                <a:ea typeface="微软雅黑" panose="020B0503020204020204" pitchFamily="34" charset="-122"/>
                <a:cs typeface="Arial" panose="020B0604020202020204" pitchFamily="34" charset="0"/>
              </a:rPr>
              <a:t>年创建于英国伦敦，拥有长达两个世纪的丰富出版经验，过去二十年来，在此雄厚基础上迅速发展，已成为世界上最大的学术出版集团之一。</a:t>
            </a:r>
            <a:endParaRPr lang="zh-CN" altLang="en-US" sz="1600" b="0" i="0">
              <a:solidFill>
                <a:srgbClr val="000000"/>
              </a:solidFill>
              <a:ea typeface="微软雅黑" panose="020B0503020204020204" pitchFamily="34" charset="-122"/>
              <a:cs typeface="Arial" panose="020B0604020202020204" pitchFamily="34" charset="0"/>
            </a:endParaRPr>
          </a:p>
          <a:p>
            <a:pPr marL="285750" indent="-285750" algn="just" fontAlgn="base">
              <a:lnSpc>
                <a:spcPct val="110000"/>
              </a:lnSpc>
              <a:buFont typeface="Arial" panose="020B0604020202020204" pitchFamily="34" charset="0"/>
              <a:buChar char="•"/>
            </a:pPr>
            <a:r>
              <a:rPr lang="en-US" altLang="zh-CN" sz="1600" b="0" i="0">
                <a:solidFill>
                  <a:srgbClr val="000000"/>
                </a:solidFill>
                <a:ea typeface="微软雅黑" panose="020B0503020204020204" pitchFamily="34" charset="-122"/>
                <a:cs typeface="Arial" panose="020B0604020202020204" pitchFamily="34" charset="0"/>
              </a:rPr>
              <a:t>Taylor &amp; Francis Science and Technology (ST)</a:t>
            </a:r>
            <a:r>
              <a:rPr lang="zh-CN" altLang="en-US" sz="1600" b="0" i="0">
                <a:solidFill>
                  <a:srgbClr val="000000"/>
                </a:solidFill>
                <a:ea typeface="微软雅黑" panose="020B0503020204020204" pitchFamily="34" charset="-122"/>
                <a:cs typeface="Arial" panose="020B0604020202020204" pitchFamily="34" charset="0"/>
              </a:rPr>
              <a:t>电子期刊数据库提供超过</a:t>
            </a:r>
            <a:r>
              <a:rPr lang="en-US" altLang="zh-CN" sz="1600" b="0" i="0">
                <a:solidFill>
                  <a:srgbClr val="000000"/>
                </a:solidFill>
                <a:ea typeface="微软雅黑" panose="020B0503020204020204" pitchFamily="34" charset="-122"/>
                <a:cs typeface="Arial" panose="020B0604020202020204" pitchFamily="34" charset="0"/>
              </a:rPr>
              <a:t>480</a:t>
            </a:r>
            <a:r>
              <a:rPr lang="zh-CN" altLang="en-US" sz="1600" b="0" i="0">
                <a:solidFill>
                  <a:srgbClr val="000000"/>
                </a:solidFill>
                <a:ea typeface="微软雅黑" panose="020B0503020204020204" pitchFamily="34" charset="-122"/>
                <a:cs typeface="Arial" panose="020B0604020202020204" pitchFamily="34" charset="0"/>
              </a:rPr>
              <a:t>种经专家评审的高质量科学与技术类期刊，其中超过</a:t>
            </a:r>
            <a:r>
              <a:rPr lang="en-US" altLang="zh-CN" sz="1600" b="0" i="0">
                <a:solidFill>
                  <a:srgbClr val="000000"/>
                </a:solidFill>
                <a:ea typeface="微软雅黑" panose="020B0503020204020204" pitchFamily="34" charset="-122"/>
                <a:cs typeface="Arial" panose="020B0604020202020204" pitchFamily="34" charset="0"/>
              </a:rPr>
              <a:t>90%</a:t>
            </a:r>
            <a:r>
              <a:rPr lang="zh-CN" altLang="en-US" sz="1600" b="0" i="0">
                <a:solidFill>
                  <a:srgbClr val="000000"/>
                </a:solidFill>
                <a:ea typeface="微软雅黑" panose="020B0503020204020204" pitchFamily="34" charset="-122"/>
                <a:cs typeface="Arial" panose="020B0604020202020204" pitchFamily="34" charset="0"/>
              </a:rPr>
              <a:t>的期刊被</a:t>
            </a:r>
            <a:r>
              <a:rPr lang="en-US" altLang="zh-CN" sz="1600" b="0" i="0">
                <a:solidFill>
                  <a:srgbClr val="000000"/>
                </a:solidFill>
                <a:ea typeface="微软雅黑" panose="020B0503020204020204" pitchFamily="34" charset="-122"/>
                <a:cs typeface="Arial" panose="020B0604020202020204" pitchFamily="34" charset="0"/>
              </a:rPr>
              <a:t>Web of Science</a:t>
            </a:r>
            <a:r>
              <a:rPr lang="zh-CN" altLang="en-US" sz="1600" b="0" i="0">
                <a:solidFill>
                  <a:srgbClr val="000000"/>
                </a:solidFill>
                <a:ea typeface="微软雅黑" panose="020B0503020204020204" pitchFamily="34" charset="-122"/>
                <a:cs typeface="Arial" panose="020B0604020202020204" pitchFamily="34" charset="0"/>
              </a:rPr>
              <a:t>收录，内容最早至</a:t>
            </a:r>
            <a:r>
              <a:rPr lang="en-US" altLang="zh-CN" sz="1600" b="0" i="0">
                <a:solidFill>
                  <a:srgbClr val="000000"/>
                </a:solidFill>
                <a:ea typeface="微软雅黑" panose="020B0503020204020204" pitchFamily="34" charset="-122"/>
                <a:cs typeface="Arial" panose="020B0604020202020204" pitchFamily="34" charset="0"/>
              </a:rPr>
              <a:t>1997</a:t>
            </a:r>
            <a:r>
              <a:rPr lang="zh-CN" altLang="en-US" sz="1600" b="0" i="0">
                <a:solidFill>
                  <a:srgbClr val="000000"/>
                </a:solidFill>
                <a:ea typeface="微软雅黑" panose="020B0503020204020204" pitchFamily="34" charset="-122"/>
                <a:cs typeface="Arial" panose="020B0604020202020204" pitchFamily="34" charset="0"/>
              </a:rPr>
              <a:t>年。</a:t>
            </a:r>
            <a:endParaRPr lang="zh-CN" altLang="en-US" sz="1600" b="0" i="0">
              <a:solidFill>
                <a:srgbClr val="000000"/>
              </a:solidFill>
              <a:ea typeface="微软雅黑" panose="020B0503020204020204" pitchFamily="34" charset="-122"/>
              <a:cs typeface="Arial" panose="020B0604020202020204" pitchFamily="34" charset="0"/>
            </a:endParaRPr>
          </a:p>
          <a:p>
            <a:pPr marL="285750" indent="-285750" algn="just" fontAlgn="base">
              <a:lnSpc>
                <a:spcPct val="110000"/>
              </a:lnSpc>
              <a:buFont typeface="Arial" panose="020B0604020202020204" pitchFamily="34" charset="0"/>
              <a:buChar char="•"/>
            </a:pPr>
            <a:r>
              <a:rPr lang="en-US" altLang="zh-CN" sz="1600" b="0" i="0">
                <a:solidFill>
                  <a:srgbClr val="000000"/>
                </a:solidFill>
                <a:ea typeface="微软雅黑" panose="020B0503020204020204" pitchFamily="34" charset="-122"/>
                <a:cs typeface="Arial" panose="020B0604020202020204" pitchFamily="34" charset="0"/>
              </a:rPr>
              <a:t>T&amp;F ST Library</a:t>
            </a:r>
            <a:r>
              <a:rPr lang="zh-CN" altLang="en-US" sz="1600" b="0" i="0">
                <a:solidFill>
                  <a:srgbClr val="000000"/>
                </a:solidFill>
                <a:ea typeface="微软雅黑" panose="020B0503020204020204" pitchFamily="34" charset="-122"/>
                <a:cs typeface="Arial" panose="020B0604020202020204" pitchFamily="34" charset="0"/>
              </a:rPr>
              <a:t>包含</a:t>
            </a:r>
            <a:r>
              <a:rPr lang="en-US" altLang="zh-CN" sz="1600" b="0" i="0">
                <a:solidFill>
                  <a:srgbClr val="000000"/>
                </a:solidFill>
                <a:ea typeface="微软雅黑" panose="020B0503020204020204" pitchFamily="34" charset="-122"/>
                <a:cs typeface="Arial" panose="020B0604020202020204" pitchFamily="34" charset="0"/>
              </a:rPr>
              <a:t>6</a:t>
            </a:r>
            <a:r>
              <a:rPr lang="zh-CN" altLang="en-US" sz="1600" b="0" i="0">
                <a:solidFill>
                  <a:srgbClr val="000000"/>
                </a:solidFill>
                <a:ea typeface="微软雅黑" panose="020B0503020204020204" pitchFamily="34" charset="-122"/>
                <a:cs typeface="Arial" panose="020B0604020202020204" pitchFamily="34" charset="0"/>
              </a:rPr>
              <a:t>个学科库：生物、地球、环境与食品科学期刊学科库，化学期刊学科库，工程、计算与技术期刊学科库，数学与统计学期刊学科库，物理学期刊学科库，运动科学与医学期刊学科库。</a:t>
            </a:r>
            <a:endParaRPr lang="zh-CN" altLang="en-US" sz="1600" b="0" i="0">
              <a:solidFill>
                <a:srgbClr val="000000"/>
              </a:solidFill>
              <a:ea typeface="微软雅黑" panose="020B0503020204020204" pitchFamily="34" charset="-122"/>
              <a:cs typeface="Arial" panose="020B0604020202020204" pitchFamily="34" charset="0"/>
            </a:endParaRPr>
          </a:p>
          <a:p>
            <a:pPr marL="285750" indent="-285750" algn="just" fontAlgn="base">
              <a:lnSpc>
                <a:spcPct val="110000"/>
              </a:lnSpc>
              <a:buFont typeface="Arial" panose="020B0604020202020204" pitchFamily="34" charset="0"/>
              <a:buChar char="•"/>
            </a:pPr>
            <a:r>
              <a:rPr lang="zh-CN" altLang="en-US" sz="1600" b="0" i="0">
                <a:solidFill>
                  <a:srgbClr val="000000"/>
                </a:solidFill>
                <a:ea typeface="微软雅黑" panose="020B0503020204020204" pitchFamily="34" charset="-122"/>
                <a:cs typeface="Arial" panose="020B0604020202020204" pitchFamily="34" charset="0"/>
              </a:rPr>
              <a:t>我馆购买了</a:t>
            </a:r>
            <a:r>
              <a:rPr lang="en-US" altLang="zh-CN" sz="1600" b="0" i="0">
                <a:solidFill>
                  <a:srgbClr val="000000"/>
                </a:solidFill>
                <a:ea typeface="微软雅黑" panose="020B0503020204020204" pitchFamily="34" charset="-122"/>
                <a:cs typeface="Arial" panose="020B0604020202020204" pitchFamily="34" charset="0"/>
              </a:rPr>
              <a:t>Taylor&amp;Francis ST</a:t>
            </a:r>
            <a:r>
              <a:rPr lang="zh-CN" altLang="en-US" sz="1600" b="0" i="0">
                <a:solidFill>
                  <a:srgbClr val="000000"/>
                </a:solidFill>
                <a:ea typeface="微软雅黑" panose="020B0503020204020204" pitchFamily="34" charset="-122"/>
                <a:cs typeface="Arial" panose="020B0604020202020204" pitchFamily="34" charset="0"/>
              </a:rPr>
              <a:t>期刊数据库全库，包括</a:t>
            </a:r>
            <a:r>
              <a:rPr lang="en-US" altLang="zh-CN" sz="1600" b="0" i="0">
                <a:solidFill>
                  <a:srgbClr val="000000"/>
                </a:solidFill>
                <a:ea typeface="微软雅黑" panose="020B0503020204020204" pitchFamily="34" charset="-122"/>
                <a:cs typeface="Arial" panose="020B0604020202020204" pitchFamily="34" charset="0"/>
              </a:rPr>
              <a:t>6</a:t>
            </a:r>
            <a:r>
              <a:rPr lang="zh-CN" altLang="en-US" sz="1600" b="0" i="0">
                <a:solidFill>
                  <a:srgbClr val="000000"/>
                </a:solidFill>
                <a:ea typeface="微软雅黑" panose="020B0503020204020204" pitchFamily="34" charset="-122"/>
                <a:cs typeface="Arial" panose="020B0604020202020204" pitchFamily="34" charset="0"/>
              </a:rPr>
              <a:t>个学科：</a:t>
            </a:r>
            <a:r>
              <a:rPr lang="zh-CN" altLang="en-US" sz="1600" b="0" i="0">
                <a:solidFill>
                  <a:srgbClr val="FF0000"/>
                </a:solidFill>
                <a:ea typeface="微软雅黑" panose="020B0503020204020204" pitchFamily="34" charset="-122"/>
                <a:cs typeface="Arial" panose="020B0604020202020204" pitchFamily="34" charset="0"/>
              </a:rPr>
              <a:t>环境与农业科学、工程、计算及技术、物理学、数学和化学</a:t>
            </a:r>
            <a:r>
              <a:rPr lang="zh-CN" altLang="en-US" sz="1600" b="0" i="0">
                <a:solidFill>
                  <a:srgbClr val="000000"/>
                </a:solidFill>
                <a:ea typeface="微软雅黑" panose="020B0503020204020204" pitchFamily="34" charset="-122"/>
                <a:cs typeface="Arial" panose="020B0604020202020204" pitchFamily="34" charset="0"/>
              </a:rPr>
              <a:t>。此外还有</a:t>
            </a:r>
            <a:r>
              <a:rPr lang="en-US" altLang="zh-CN" sz="1600" b="0" i="0">
                <a:solidFill>
                  <a:srgbClr val="FF0000"/>
                </a:solidFill>
                <a:ea typeface="微软雅黑" panose="020B0503020204020204" pitchFamily="34" charset="-122"/>
                <a:cs typeface="Arial" panose="020B0604020202020204" pitchFamily="34" charset="0"/>
              </a:rPr>
              <a:t>9</a:t>
            </a:r>
            <a:r>
              <a:rPr lang="zh-CN" altLang="en-US" sz="1600" b="0" i="0">
                <a:solidFill>
                  <a:srgbClr val="FF0000"/>
                </a:solidFill>
                <a:ea typeface="微软雅黑" panose="020B0503020204020204" pitchFamily="34" charset="-122"/>
                <a:cs typeface="Arial" panose="020B0604020202020204" pitchFamily="34" charset="0"/>
              </a:rPr>
              <a:t>种经济类</a:t>
            </a:r>
            <a:r>
              <a:rPr lang="zh-CN" altLang="en-US" sz="1600" b="0" i="0">
                <a:solidFill>
                  <a:srgbClr val="000000"/>
                </a:solidFill>
                <a:ea typeface="微软雅黑" panose="020B0503020204020204" pitchFamily="34" charset="-122"/>
                <a:cs typeface="Arial" panose="020B0604020202020204" pitchFamily="34" charset="0"/>
              </a:rPr>
              <a:t>的电子刊。</a:t>
            </a:r>
            <a:endParaRPr lang="zh-CN" altLang="en-US" sz="1600" b="0" i="0">
              <a:solidFill>
                <a:srgbClr val="000000"/>
              </a:solidFill>
              <a:ea typeface="微软雅黑" panose="020B0503020204020204" pitchFamily="34" charset="-122"/>
              <a:cs typeface="Arial" panose="020B0604020202020204" pitchFamily="34" charset="0"/>
            </a:endParaRPr>
          </a:p>
        </p:txBody>
      </p:sp>
      <p:sp>
        <p:nvSpPr>
          <p:cNvPr id="3" name="矩形 2"/>
          <p:cNvSpPr/>
          <p:nvPr/>
        </p:nvSpPr>
        <p:spPr>
          <a:xfrm>
            <a:off x="1127760" y="333375"/>
            <a:ext cx="7401560" cy="463550"/>
          </a:xfrm>
          <a:prstGeom prst="rect">
            <a:avLst/>
          </a:prstGeom>
        </p:spPr>
        <p:txBody>
          <a:bodyPr vert="horz" wrap="square" lIns="91440" tIns="45720" rIns="91440" bIns="45720" rtlCol="0" anchor="b">
            <a:noAutofit/>
          </a:bodyPr>
          <a:p>
            <a:pPr lvl="0" algn="l" fontAlgn="base">
              <a:buClrTx/>
              <a:buSzTx/>
              <a:buFont typeface="Wingdings" panose="05000000000000000000" charset="0"/>
            </a:pPr>
            <a:r>
              <a:rPr lang="en-US" altLang="en-US" sz="3200" b="1" kern="0" dirty="0">
                <a:solidFill>
                  <a:schemeClr val="tx2"/>
                </a:solidFill>
                <a:ea typeface="微软雅黑" panose="020B0503020204020204" pitchFamily="34" charset="-122"/>
                <a:cs typeface="Arial" panose="020B0604020202020204" pitchFamily="34" charset="0"/>
                <a:sym typeface="+mn-ea"/>
              </a:rPr>
              <a:t>Taylor &amp; Francis ST电子期刊数据库</a:t>
            </a:r>
            <a:endParaRPr lang="en-US" altLang="en-US" sz="3200" b="1" kern="0" dirty="0">
              <a:solidFill>
                <a:schemeClr val="tx2"/>
              </a:solidFill>
              <a:ea typeface="微软雅黑" panose="020B0503020204020204" pitchFamily="34" charset="-122"/>
              <a:cs typeface="Arial" panose="020B0604020202020204" pitchFamily="34" charset="0"/>
              <a:sym typeface="+mn-ea"/>
            </a:endParaRPr>
          </a:p>
        </p:txBody>
      </p:sp>
      <p:pic>
        <p:nvPicPr>
          <p:cNvPr id="4" name="图片 3"/>
          <p:cNvPicPr>
            <a:picLocks noChangeAspect="1"/>
          </p:cNvPicPr>
          <p:nvPr/>
        </p:nvPicPr>
        <p:blipFill>
          <a:blip r:embed="rId1"/>
          <a:stretch>
            <a:fillRect/>
          </a:stretch>
        </p:blipFill>
        <p:spPr>
          <a:xfrm>
            <a:off x="2279650" y="3357245"/>
            <a:ext cx="7559675" cy="26346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Rectangle 3"/>
          <p:cNvSpPr txBox="1">
            <a:spLocks noGrp="1"/>
          </p:cNvSpPr>
          <p:nvPr>
            <p:ph type="body" idx="4294967295"/>
          </p:nvPr>
        </p:nvSpPr>
        <p:spPr bwMode="auto">
          <a:xfrm>
            <a:off x="1127443" y="476568"/>
            <a:ext cx="5688012" cy="583565"/>
          </a:xfrm>
          <a:noFill/>
          <a:ln w="9525">
            <a:noFill/>
            <a:miter lim="800000"/>
          </a:ln>
          <a:effectLst>
            <a:prstShdw prst="shdw13" dist="53882" dir="13500000">
              <a:schemeClr val="accent1">
                <a:gamma/>
                <a:shade val="60000"/>
                <a:invGamma/>
                <a:alpha val="50000"/>
              </a:schemeClr>
            </a:prstShdw>
          </a:effectLst>
        </p:spPr>
        <p:txBody>
          <a:bodyPr vert="horz" wrap="square" lIns="91440" tIns="45720" rIns="91440" bIns="45720" rtlCol="0" anchor="t">
            <a:spAutoFit/>
          </a:bodyPr>
          <a:lstStyle/>
          <a:p>
            <a:pPr marL="0" lvl="0" algn="l" defTabSz="914400" eaLnBrk="1" hangingPunct="1">
              <a:spcBef>
                <a:spcPct val="50000"/>
              </a:spcBef>
              <a:buClrTx/>
              <a:buSzTx/>
              <a:buFontTx/>
              <a:buNone/>
              <a:defRPr/>
            </a:pPr>
            <a:r>
              <a:rPr lang="en-US" altLang="zh-CN" kern="1200" noProof="0" dirty="0">
                <a:latin typeface="Arial" panose="020B0604020202020204" pitchFamily="34" charset="0"/>
                <a:ea typeface="微软雅黑" panose="020B0503020204020204" pitchFamily="34" charset="-122"/>
                <a:cs typeface="Arial" panose="020B0604020202020204" pitchFamily="34" charset="0"/>
                <a:sym typeface="+mn-ea"/>
              </a:rPr>
              <a:t>3.外文专题类期刊数据库</a:t>
            </a:r>
            <a:endParaRPr lang="en-US" altLang="zh-CN" kern="1200" noProof="0"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3" name="Text Box 4"/>
          <p:cNvSpPr txBox="1">
            <a:spLocks noChangeArrowheads="1"/>
          </p:cNvSpPr>
          <p:nvPr>
            <p:custDataLst>
              <p:tags r:id="rId1"/>
            </p:custDataLst>
          </p:nvPr>
        </p:nvSpPr>
        <p:spPr bwMode="auto">
          <a:xfrm>
            <a:off x="1271905" y="1060133"/>
            <a:ext cx="8424863" cy="455422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lstStyle/>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IEEE/IEE(IEL)</a:t>
            </a:r>
            <a:r>
              <a:rPr kumimoji="0" lang="zh-CN" altLang="en-US" sz="2000" kern="1200" cap="none" spc="0" normalizeH="0" baseline="0" noProof="0" dirty="0">
                <a:ea typeface="微软雅黑" panose="020B0503020204020204" pitchFamily="34" charset="-122"/>
                <a:cs typeface="Arial" panose="020B0604020202020204" pitchFamily="34" charset="0"/>
              </a:rPr>
              <a:t>数据库：计算机学科类最权威的数据库</a:t>
            </a:r>
            <a:endParaRPr kumimoji="0" lang="en-US" altLang="zh-CN"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ACM</a:t>
            </a:r>
            <a:r>
              <a:rPr kumimoji="0" lang="zh-CN" altLang="en-US" sz="2000" kern="1200" cap="none" spc="0" normalizeH="0" baseline="0" noProof="0" dirty="0">
                <a:ea typeface="微软雅黑" panose="020B0503020204020204" pitchFamily="34" charset="-122"/>
                <a:cs typeface="Arial" panose="020B0604020202020204" pitchFamily="34" charset="0"/>
              </a:rPr>
              <a:t>美国计算机学会数据库</a:t>
            </a:r>
            <a:endParaRPr kumimoji="0" lang="en-US" altLang="zh-CN"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ACS</a:t>
            </a:r>
            <a:r>
              <a:rPr kumimoji="0" lang="zh-CN" altLang="en-US" sz="2000" kern="1200" cap="none" spc="0" normalizeH="0" baseline="0" noProof="0" dirty="0">
                <a:ea typeface="微软雅黑" panose="020B0503020204020204" pitchFamily="34" charset="-122"/>
                <a:cs typeface="Arial" panose="020B0604020202020204" pitchFamily="34" charset="0"/>
              </a:rPr>
              <a:t>美国化学学会</a:t>
            </a:r>
            <a:r>
              <a:rPr kumimoji="0" lang="zh-CN" altLang="en-US" sz="2000" kern="1200" cap="none" spc="0" normalizeH="0" baseline="0" noProof="0" dirty="0" smtClean="0">
                <a:ea typeface="微软雅黑" panose="020B0503020204020204" pitchFamily="34" charset="-122"/>
                <a:cs typeface="Arial" panose="020B0604020202020204" pitchFamily="34" charset="0"/>
              </a:rPr>
              <a:t>数据库</a:t>
            </a:r>
            <a:endParaRPr kumimoji="0" lang="en-US" altLang="zh-CN" sz="2000" kern="1200" cap="none" spc="0" normalizeH="0" baseline="0" noProof="0" dirty="0" smtClean="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err="1" smtClean="0">
                <a:ea typeface="微软雅黑" panose="020B0503020204020204" pitchFamily="34" charset="-122"/>
                <a:cs typeface="Arial" panose="020B0604020202020204" pitchFamily="34" charset="0"/>
              </a:rPr>
              <a:t>SciFinder</a:t>
            </a:r>
            <a:r>
              <a:rPr kumimoji="0" lang="en-US" altLang="zh-CN" sz="2000" kern="1200" cap="none" spc="0" normalizeH="0" baseline="0" noProof="0" dirty="0" smtClean="0">
                <a:ea typeface="微软雅黑" panose="020B0503020204020204" pitchFamily="34" charset="-122"/>
                <a:cs typeface="Arial" panose="020B0604020202020204" pitchFamily="34" charset="0"/>
              </a:rPr>
              <a:t> </a:t>
            </a:r>
            <a:r>
              <a:rPr kumimoji="0" lang="en-US" altLang="zh-CN" sz="2000" kern="1200" cap="none" spc="0" normalizeH="0" baseline="0" noProof="0" dirty="0">
                <a:ea typeface="微软雅黑" panose="020B0503020204020204" pitchFamily="34" charset="-122"/>
                <a:cs typeface="Arial" panose="020B0604020202020204" pitchFamily="34" charset="0"/>
              </a:rPr>
              <a:t>Academic</a:t>
            </a:r>
            <a:r>
              <a:rPr kumimoji="0" lang="zh-CN" altLang="en-US" sz="2000" kern="1200" cap="none" spc="0" normalizeH="0" baseline="0" noProof="0" dirty="0">
                <a:ea typeface="微软雅黑" panose="020B0503020204020204" pitchFamily="34" charset="-122"/>
                <a:cs typeface="Arial" panose="020B0604020202020204" pitchFamily="34" charset="0"/>
              </a:rPr>
              <a:t>美国化学文摘库</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RSC</a:t>
            </a:r>
            <a:r>
              <a:rPr kumimoji="0" lang="zh-CN" altLang="en-US" sz="2000" kern="1200" cap="none" spc="0" normalizeH="0" baseline="0" noProof="0" dirty="0">
                <a:ea typeface="微软雅黑" panose="020B0503020204020204" pitchFamily="34" charset="-122"/>
                <a:cs typeface="Arial" panose="020B0604020202020204" pitchFamily="34" charset="0"/>
              </a:rPr>
              <a:t>英国皇家化学学会数据库</a:t>
            </a:r>
            <a:endParaRPr kumimoji="0" lang="en-US" altLang="zh-CN"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EBSCO</a:t>
            </a:r>
            <a:r>
              <a:rPr kumimoji="0" lang="zh-CN" altLang="en-US" sz="2000" kern="1200" cap="none" spc="0" normalizeH="0" baseline="0" noProof="0" dirty="0">
                <a:ea typeface="微软雅黑" panose="020B0503020204020204" pitchFamily="34" charset="-122"/>
                <a:cs typeface="Arial" panose="020B0604020202020204" pitchFamily="34" charset="0"/>
              </a:rPr>
              <a:t>数据库</a:t>
            </a:r>
            <a:r>
              <a:rPr kumimoji="0" lang="zh-CN" altLang="en-US"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a:ea typeface="微软雅黑" panose="020B0503020204020204" pitchFamily="34" charset="-122"/>
                <a:cs typeface="Arial" panose="020B0604020202020204" pitchFamily="34" charset="0"/>
              </a:rPr>
              <a:t>包含</a:t>
            </a:r>
            <a:r>
              <a:rPr kumimoji="0" lang="en-US" altLang="zh-CN" sz="2000" kern="1200" cap="none" spc="0" normalizeH="0" baseline="0" noProof="0" dirty="0">
                <a:ea typeface="微软雅黑" panose="020B0503020204020204" pitchFamily="34" charset="-122"/>
                <a:cs typeface="Arial" panose="020B0604020202020204" pitchFamily="34" charset="0"/>
              </a:rPr>
              <a:t>6</a:t>
            </a:r>
            <a:r>
              <a:rPr kumimoji="0" lang="zh-CN" altLang="en-US" sz="2000" kern="1200" cap="none" spc="0" normalizeH="0" baseline="0" noProof="0" dirty="0">
                <a:ea typeface="微软雅黑" panose="020B0503020204020204" pitchFamily="34" charset="-122"/>
                <a:cs typeface="Arial" panose="020B0604020202020204" pitchFamily="34" charset="0"/>
              </a:rPr>
              <a:t>个子库（</a:t>
            </a:r>
            <a:r>
              <a:rPr kumimoji="0" lang="zh-CN" altLang="en-US" sz="2000" kern="1200" cap="none" spc="0" normalizeH="0" baseline="0" noProof="0" dirty="0" smtClean="0">
                <a:ea typeface="微软雅黑" panose="020B0503020204020204" pitchFamily="34" charset="-122"/>
                <a:cs typeface="Arial" panose="020B0604020202020204" pitchFamily="34" charset="0"/>
              </a:rPr>
              <a:t>综合</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商业</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人文</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教育</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食品</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医学</a:t>
            </a:r>
            <a:r>
              <a:rPr kumimoji="0" lang="zh-CN" altLang="en-US" sz="2000" kern="1200" cap="none" spc="0" normalizeH="0" baseline="0" noProof="0" dirty="0">
                <a:ea typeface="微软雅黑" panose="020B0503020204020204" pitchFamily="34" charset="-122"/>
                <a:cs typeface="Arial" panose="020B0604020202020204" pitchFamily="34" charset="0"/>
              </a:rPr>
              <a:t>等）</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Emerald</a:t>
            </a:r>
            <a:r>
              <a:rPr kumimoji="0" lang="zh-CN" altLang="en-US" sz="2000" kern="1200" cap="none" spc="0" normalizeH="0" baseline="0" noProof="0" dirty="0" smtClean="0">
                <a:ea typeface="微软雅黑" panose="020B0503020204020204" pitchFamily="34" charset="-122"/>
                <a:cs typeface="Arial" panose="020B0604020202020204" pitchFamily="34" charset="0"/>
              </a:rPr>
              <a:t>管理学</a:t>
            </a:r>
            <a:r>
              <a:rPr kumimoji="0" lang="en-US" altLang="zh-CN" sz="2000" kern="1200" cap="none" spc="0" normalizeH="0" baseline="0" noProof="0" dirty="0" smtClean="0">
                <a:ea typeface="微软雅黑" panose="020B0503020204020204" pitchFamily="34" charset="-122"/>
                <a:cs typeface="Arial" panose="020B0604020202020204" pitchFamily="34" charset="0"/>
              </a:rPr>
              <a:t>/</a:t>
            </a:r>
            <a:r>
              <a:rPr kumimoji="0" lang="zh-CN" altLang="en-US" sz="2000" kern="1200" cap="none" spc="0" normalizeH="0" baseline="0" noProof="0" dirty="0" smtClean="0">
                <a:ea typeface="微软雅黑" panose="020B0503020204020204" pitchFamily="34" charset="-122"/>
                <a:cs typeface="Arial" panose="020B0604020202020204" pitchFamily="34" charset="0"/>
              </a:rPr>
              <a:t>工程学数据库</a:t>
            </a:r>
            <a:endParaRPr kumimoji="0" lang="en-US" altLang="zh-CN" sz="2000" kern="1200" cap="none" spc="0" normalizeH="0" baseline="0" noProof="0" dirty="0" smtClean="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smtClean="0">
                <a:ea typeface="微软雅黑" panose="020B0503020204020204" pitchFamily="34" charset="-122"/>
                <a:cs typeface="Arial" panose="020B0604020202020204" pitchFamily="34" charset="0"/>
              </a:rPr>
              <a:t>HeinOnline</a:t>
            </a:r>
            <a:r>
              <a:rPr kumimoji="0" lang="en-US" altLang="zh-CN" sz="2000" kern="1200" cap="none" spc="0" normalizeH="0" baseline="0" noProof="0" dirty="0" smtClean="0">
                <a:ea typeface="微软雅黑" panose="020B0503020204020204" pitchFamily="34" charset="-122"/>
                <a:cs typeface="Arial" panose="020B0604020202020204" pitchFamily="34" charset="0"/>
              </a:rPr>
              <a:t> </a:t>
            </a:r>
            <a:r>
              <a:rPr kumimoji="0" lang="en-US" altLang="zh-CN" sz="2000" kern="1200" cap="none" spc="0" normalizeH="0" baseline="0" noProof="0" dirty="0">
                <a:ea typeface="微软雅黑" panose="020B0503020204020204" pitchFamily="34" charset="-122"/>
                <a:cs typeface="Arial" panose="020B0604020202020204" pitchFamily="34" charset="0"/>
              </a:rPr>
              <a:t>International Core</a:t>
            </a:r>
            <a:r>
              <a:rPr kumimoji="0" lang="zh-CN" altLang="en-US" sz="2000" kern="1200" cap="none" spc="0" normalizeH="0" baseline="0" noProof="0" dirty="0">
                <a:ea typeface="微软雅黑" panose="020B0503020204020204" pitchFamily="34" charset="-122"/>
                <a:cs typeface="Arial" panose="020B0604020202020204" pitchFamily="34" charset="0"/>
              </a:rPr>
              <a:t>法学文献数据库</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Frontiers in China</a:t>
            </a:r>
            <a:r>
              <a:rPr kumimoji="0" lang="zh-CN" altLang="en-US" sz="2000" kern="1200" cap="none" spc="0" normalizeH="0" baseline="0" noProof="0" dirty="0">
                <a:ea typeface="微软雅黑" panose="020B0503020204020204" pitchFamily="34" charset="-122"/>
                <a:cs typeface="Arial" panose="020B0604020202020204" pitchFamily="34" charset="0"/>
              </a:rPr>
              <a:t>系列期刊数据库</a:t>
            </a:r>
            <a:endParaRPr kumimoji="0" lang="zh-CN" altLang="en-US" sz="20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000" kern="1200" cap="none" spc="0" normalizeH="0" baseline="0" noProof="0" dirty="0">
                <a:ea typeface="微软雅黑" panose="020B0503020204020204" pitchFamily="34" charset="-122"/>
                <a:cs typeface="Arial" panose="020B0604020202020204" pitchFamily="34" charset="0"/>
              </a:rPr>
              <a:t>……</a:t>
            </a:r>
            <a:endParaRPr kumimoji="0" lang="en-US" altLang="zh-CN" sz="2000" kern="1200" cap="none" spc="0" normalizeH="0" baseline="0" noProof="0" dirty="0">
              <a:ea typeface="微软雅黑" panose="020B0503020204020204" pitchFamily="34" charset="-122"/>
              <a:cs typeface="Arial" panose="020B0604020202020204" pitchFamily="34" charset="0"/>
            </a:endParaRPr>
          </a:p>
        </p:txBody>
      </p:sp>
      <p:sp>
        <p:nvSpPr>
          <p:cNvPr id="118789" name="Text Box 5"/>
          <p:cNvSpPr txBox="1">
            <a:spLocks noChangeArrowheads="1"/>
          </p:cNvSpPr>
          <p:nvPr/>
        </p:nvSpPr>
        <p:spPr bwMode="auto">
          <a:xfrm>
            <a:off x="3432175" y="5444173"/>
            <a:ext cx="7085013" cy="768350"/>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fontAlgn="base" hangingPunct="1">
              <a:spcBef>
                <a:spcPct val="50000"/>
              </a:spcBef>
              <a:buClrTx/>
              <a:buSzTx/>
              <a:buFontTx/>
              <a:defRPr/>
            </a:pPr>
            <a:r>
              <a:rPr kumimoji="0" lang="zh-CN" altLang="en-US" sz="2200" b="1" kern="1200" cap="none" spc="0" normalizeH="0" baseline="0" noProof="0" dirty="0">
                <a:solidFill>
                  <a:srgbClr val="FF0000"/>
                </a:solidFill>
                <a:latin typeface="Arial" panose="020B0604020202020204" pitchFamily="34" charset="0"/>
                <a:ea typeface="微软雅黑" panose="020B0503020204020204" pitchFamily="34" charset="-122"/>
                <a:cs typeface="+mn-cs"/>
              </a:rPr>
              <a:t>注意：所有外文数据库都应避免过量下载，坚决杜绝批量、无限制或采用下载工具下载数据。</a:t>
            </a:r>
            <a:endParaRPr kumimoji="0" lang="zh-CN" altLang="en-US" sz="2200" b="1" kern="1200" cap="none" spc="0" normalizeH="0" baseline="0" noProof="0" dirty="0">
              <a:solidFill>
                <a:srgbClr val="FF0000"/>
              </a:solidFill>
              <a:latin typeface="Arial" panose="020B0604020202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AutoShape 2"/>
          <p:cNvSpPr>
            <a:spLocks noGrp="1"/>
          </p:cNvSpPr>
          <p:nvPr>
            <p:ph type="title"/>
          </p:nvPr>
        </p:nvSpPr>
        <p:spPr>
          <a:xfrm>
            <a:off x="2238375" y="2500313"/>
            <a:ext cx="8229600" cy="1143000"/>
          </a:xfrm>
        </p:spPr>
        <p:txBody>
          <a:bodyPr vert="horz" wrap="square" lIns="91440" tIns="45720" rIns="91440" bIns="45720" anchor="b"/>
          <a:p>
            <a:pPr eaLnBrk="1" hangingPunct="1"/>
            <a:r>
              <a:rPr lang="en-US" altLang="en-US" sz="4000" dirty="0">
                <a:latin typeface="Arial" panose="020B0604020202020204" pitchFamily="34" charset="0"/>
                <a:ea typeface="微软雅黑" panose="020B0503020204020204" pitchFamily="34" charset="-122"/>
              </a:rPr>
              <a:t>一</a:t>
            </a:r>
            <a:r>
              <a:rPr lang="en-US" altLang="zh-CN" sz="4000" dirty="0">
                <a:latin typeface="Arial" panose="020B0604020202020204" pitchFamily="34" charset="0"/>
                <a:ea typeface="微软雅黑" panose="020B0503020204020204" pitchFamily="34" charset="-122"/>
              </a:rPr>
              <a:t>.</a:t>
            </a:r>
            <a:r>
              <a:rPr lang="en-US" altLang="en-US" sz="4000" dirty="0">
                <a:latin typeface="Arial" panose="020B0604020202020204" pitchFamily="34" charset="0"/>
                <a:ea typeface="微软雅黑" panose="020B0503020204020204" pitchFamily="34" charset="-122"/>
              </a:rPr>
              <a:t>中文数据库的检索利用</a:t>
            </a:r>
            <a:endParaRPr lang="en-US" altLang="en-US" dirty="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Rectangle 3"/>
          <p:cNvSpPr>
            <a:spLocks noGrp="1"/>
          </p:cNvSpPr>
          <p:nvPr>
            <p:ph type="body" idx="4294967295"/>
          </p:nvPr>
        </p:nvSpPr>
        <p:spPr>
          <a:xfrm>
            <a:off x="1127443" y="260668"/>
            <a:ext cx="5111750" cy="504825"/>
          </a:xfrm>
        </p:spPr>
        <p:txBody>
          <a:bodyPr vert="horz" wrap="square" lIns="91440" tIns="45720" rIns="91440" bIns="45720" anchor="t"/>
          <a:p>
            <a:pPr>
              <a:buNone/>
            </a:pPr>
            <a:r>
              <a:rPr lang="en-US" sz="3200" dirty="0">
                <a:latin typeface="Arial" panose="020B0604020202020204" pitchFamily="34" charset="0"/>
                <a:ea typeface="微软雅黑" panose="020B0503020204020204" pitchFamily="34" charset="-122"/>
                <a:cs typeface="黑体" panose="02010609060101010101" pitchFamily="49" charset="-122"/>
              </a:rPr>
              <a:t>4.</a:t>
            </a:r>
            <a:r>
              <a:rPr lang="zh-CN" altLang="en-US" sz="3200" dirty="0">
                <a:latin typeface="Arial" panose="020B0604020202020204" pitchFamily="34" charset="0"/>
                <a:ea typeface="微软雅黑" panose="020B0503020204020204" pitchFamily="34" charset="-122"/>
                <a:cs typeface="黑体" panose="02010609060101010101" pitchFamily="49" charset="-122"/>
              </a:rPr>
              <a:t>外文学位论文数据库</a:t>
            </a:r>
            <a:endParaRPr lang="zh-CN" altLang="en-US" sz="3200" dirty="0">
              <a:latin typeface="Arial" panose="020B0604020202020204" pitchFamily="34" charset="0"/>
              <a:ea typeface="微软雅黑" panose="020B0503020204020204" pitchFamily="34" charset="-122"/>
              <a:cs typeface="黑体" panose="02010609060101010101" pitchFamily="49" charset="-122"/>
            </a:endParaRPr>
          </a:p>
        </p:txBody>
      </p:sp>
      <p:sp>
        <p:nvSpPr>
          <p:cNvPr id="120836" name="Text Box 4"/>
          <p:cNvSpPr txBox="1">
            <a:spLocks noChangeArrowheads="1"/>
          </p:cNvSpPr>
          <p:nvPr/>
        </p:nvSpPr>
        <p:spPr bwMode="auto">
          <a:xfrm>
            <a:off x="1127760" y="1412875"/>
            <a:ext cx="9053830" cy="239966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L="457200" indent="-457200" eaLnBrk="1" fontAlgn="base" hangingPunct="1">
              <a:lnSpc>
                <a:spcPct val="100000"/>
              </a:lnSpc>
              <a:buFont typeface="Arial" panose="020B0604020202020204" pitchFamily="34" charset="0"/>
              <a:buChar char="•"/>
            </a:pPr>
            <a:r>
              <a:rPr lang="en-US" altLang="zh-CN" sz="2000" dirty="0">
                <a:latin typeface="Times New Roman" panose="02020603050405020304" pitchFamily="18" charset="0"/>
                <a:ea typeface="+mn-ea"/>
                <a:cs typeface="Times New Roman" panose="02020603050405020304" pitchFamily="18" charset="0"/>
                <a:sym typeface="+mn-ea"/>
              </a:rPr>
              <a:t>PQDT</a:t>
            </a:r>
            <a:r>
              <a:rPr lang="zh-CN" altLang="en-US" sz="2000" dirty="0">
                <a:latin typeface="Times New Roman" panose="02020603050405020304" pitchFamily="18" charset="0"/>
                <a:ea typeface="+mn-ea"/>
                <a:cs typeface="Times New Roman" panose="02020603050405020304" pitchFamily="18" charset="0"/>
                <a:sym typeface="+mn-ea"/>
              </a:rPr>
              <a:t>收录欧美</a:t>
            </a:r>
            <a:r>
              <a:rPr lang="en-US" altLang="zh-CN" sz="2000" dirty="0">
                <a:latin typeface="Times New Roman" panose="02020603050405020304" pitchFamily="18" charset="0"/>
                <a:ea typeface="+mn-ea"/>
                <a:cs typeface="Times New Roman" panose="02020603050405020304" pitchFamily="18" charset="0"/>
                <a:sym typeface="+mn-ea"/>
              </a:rPr>
              <a:t>2000</a:t>
            </a:r>
            <a:r>
              <a:rPr lang="zh-CN" altLang="en-US" sz="2000" dirty="0">
                <a:latin typeface="Times New Roman" panose="02020603050405020304" pitchFamily="18" charset="0"/>
                <a:ea typeface="+mn-ea"/>
                <a:cs typeface="Times New Roman" panose="02020603050405020304" pitchFamily="18" charset="0"/>
                <a:sym typeface="+mn-ea"/>
              </a:rPr>
              <a:t>余所大学</a:t>
            </a:r>
            <a:r>
              <a:rPr lang="en-US" altLang="zh-CN" sz="2000" dirty="0">
                <a:latin typeface="Times New Roman" panose="02020603050405020304" pitchFamily="18" charset="0"/>
                <a:ea typeface="+mn-ea"/>
                <a:cs typeface="Times New Roman" panose="02020603050405020304" pitchFamily="18" charset="0"/>
                <a:sym typeface="+mn-ea"/>
              </a:rPr>
              <a:t>270</a:t>
            </a:r>
            <a:r>
              <a:rPr lang="zh-CN" altLang="en-US" sz="2000" dirty="0">
                <a:latin typeface="Times New Roman" panose="02020603050405020304" pitchFamily="18" charset="0"/>
                <a:ea typeface="+mn-ea"/>
                <a:cs typeface="Times New Roman" panose="02020603050405020304" pitchFamily="18" charset="0"/>
                <a:sym typeface="+mn-ea"/>
              </a:rPr>
              <a:t>万篇学位论文，涵盖文、理、工、农、医等各个学科。</a:t>
            </a:r>
            <a:endParaRPr lang="zh-CN" altLang="en-US" sz="2000" dirty="0">
              <a:latin typeface="Times New Roman" panose="02020603050405020304" pitchFamily="18" charset="0"/>
              <a:ea typeface="+mn-ea"/>
              <a:cs typeface="Times New Roman" panose="02020603050405020304" pitchFamily="18" charset="0"/>
            </a:endParaRPr>
          </a:p>
          <a:p>
            <a:pPr marL="457200" indent="-457200" eaLnBrk="1" fontAlgn="base" hangingPunct="1">
              <a:lnSpc>
                <a:spcPct val="100000"/>
              </a:lnSpc>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sym typeface="+mn-ea"/>
              </a:rPr>
              <a:t>我校参与国内高校联盟采购，经过九年的建设，在</a:t>
            </a:r>
            <a:r>
              <a:rPr lang="en-US" altLang="zh-CN" sz="2000" dirty="0">
                <a:latin typeface="Times New Roman" panose="02020603050405020304" pitchFamily="18" charset="0"/>
                <a:ea typeface="+mn-ea"/>
                <a:cs typeface="Times New Roman" panose="02020603050405020304" pitchFamily="18" charset="0"/>
                <a:sym typeface="+mn-ea"/>
              </a:rPr>
              <a:t>ProQuest</a:t>
            </a:r>
            <a:r>
              <a:rPr lang="zh-CN" altLang="en-US" sz="2000" dirty="0">
                <a:latin typeface="Times New Roman" panose="02020603050405020304" pitchFamily="18" charset="0"/>
                <a:ea typeface="+mn-ea"/>
                <a:cs typeface="Times New Roman" panose="02020603050405020304" pitchFamily="18" charset="0"/>
                <a:sym typeface="+mn-ea"/>
              </a:rPr>
              <a:t>学位论文全文数据库</a:t>
            </a:r>
            <a:r>
              <a:rPr lang="en-US" altLang="zh-CN" sz="2000" dirty="0">
                <a:latin typeface="Times New Roman" panose="02020603050405020304" pitchFamily="18" charset="0"/>
                <a:ea typeface="+mn-ea"/>
                <a:cs typeface="Times New Roman" panose="02020603050405020304" pitchFamily="18" charset="0"/>
                <a:sym typeface="+mn-ea"/>
              </a:rPr>
              <a:t>CALIS</a:t>
            </a:r>
            <a:r>
              <a:rPr lang="zh-CN" altLang="en-US" sz="2000" dirty="0">
                <a:latin typeface="Times New Roman" panose="02020603050405020304" pitchFamily="18" charset="0"/>
                <a:ea typeface="+mn-ea"/>
                <a:cs typeface="Times New Roman" panose="02020603050405020304" pitchFamily="18" charset="0"/>
                <a:sym typeface="+mn-ea"/>
              </a:rPr>
              <a:t>镜像网站上可访问的学位论文全文数据已超过</a:t>
            </a:r>
            <a:r>
              <a:rPr lang="en-US" altLang="zh-CN" sz="2000" dirty="0">
                <a:solidFill>
                  <a:srgbClr val="DF4329"/>
                </a:solidFill>
                <a:latin typeface="Times New Roman" panose="02020603050405020304" pitchFamily="18" charset="0"/>
                <a:ea typeface="+mn-ea"/>
                <a:cs typeface="Times New Roman" panose="02020603050405020304" pitchFamily="18" charset="0"/>
                <a:sym typeface="+mn-ea"/>
              </a:rPr>
              <a:t>35</a:t>
            </a:r>
            <a:r>
              <a:rPr lang="zh-CN" altLang="en-US" sz="2000" dirty="0">
                <a:solidFill>
                  <a:srgbClr val="DF4329"/>
                </a:solidFill>
                <a:latin typeface="Times New Roman" panose="02020603050405020304" pitchFamily="18" charset="0"/>
                <a:ea typeface="+mn-ea"/>
                <a:cs typeface="Times New Roman" panose="02020603050405020304" pitchFamily="18" charset="0"/>
                <a:sym typeface="+mn-ea"/>
              </a:rPr>
              <a:t>万篇。</a:t>
            </a:r>
            <a:endParaRPr lang="zh-CN" altLang="en-US" sz="2000" dirty="0">
              <a:latin typeface="Times New Roman" panose="02020603050405020304" pitchFamily="18" charset="0"/>
              <a:ea typeface="+mn-ea"/>
              <a:cs typeface="Times New Roman" panose="02020603050405020304" pitchFamily="18" charset="0"/>
            </a:endParaRPr>
          </a:p>
          <a:p>
            <a:pPr marL="457200" indent="-457200" eaLnBrk="1" fontAlgn="base" hangingPunct="1">
              <a:lnSpc>
                <a:spcPct val="100000"/>
              </a:lnSpc>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sym typeface="+mn-ea"/>
              </a:rPr>
              <a:t>我校每年仅需购买</a:t>
            </a:r>
            <a:r>
              <a:rPr lang="en-US" altLang="zh-CN" sz="2000" dirty="0">
                <a:latin typeface="Times New Roman" panose="02020603050405020304" pitchFamily="18" charset="0"/>
                <a:ea typeface="+mn-ea"/>
                <a:cs typeface="Times New Roman" panose="02020603050405020304" pitchFamily="18" charset="0"/>
                <a:sym typeface="+mn-ea"/>
              </a:rPr>
              <a:t>200</a:t>
            </a:r>
            <a:r>
              <a:rPr lang="zh-CN" altLang="en-US" sz="2000" dirty="0">
                <a:latin typeface="Times New Roman" panose="02020603050405020304" pitchFamily="18" charset="0"/>
                <a:ea typeface="+mn-ea"/>
                <a:cs typeface="Times New Roman" panose="02020603050405020304" pitchFamily="18" charset="0"/>
                <a:sym typeface="+mn-ea"/>
              </a:rPr>
              <a:t>篇左右的论文，但可以同时在网上查阅集团全部购买的论文，这是比较成功的资源共享实例。</a:t>
            </a:r>
            <a:endParaRPr lang="zh-CN" altLang="en-US" sz="2000" dirty="0">
              <a:latin typeface="Times New Roman" panose="02020603050405020304" pitchFamily="18" charset="0"/>
              <a:ea typeface="+mn-ea"/>
              <a:cs typeface="Times New Roman" panose="02020603050405020304" pitchFamily="18" charset="0"/>
            </a:endParaRPr>
          </a:p>
          <a:p>
            <a:pPr marR="0" defTabSz="914400" eaLnBrk="1" fontAlgn="base" hangingPunct="1">
              <a:spcBef>
                <a:spcPct val="50000"/>
              </a:spcBef>
              <a:buClrTx/>
              <a:buSzTx/>
              <a:buFontTx/>
              <a:defRPr/>
            </a:pPr>
            <a:endParaRPr kumimoji="0" lang="zh-CN" altLang="en-US" sz="2000"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p:txBody>
      </p:sp>
      <p:pic>
        <p:nvPicPr>
          <p:cNvPr id="27653" name="图片 1"/>
          <p:cNvPicPr>
            <a:picLocks noChangeAspect="1"/>
          </p:cNvPicPr>
          <p:nvPr/>
        </p:nvPicPr>
        <p:blipFill>
          <a:blip r:embed="rId1"/>
          <a:stretch>
            <a:fillRect/>
          </a:stretch>
        </p:blipFill>
        <p:spPr>
          <a:xfrm>
            <a:off x="1847850" y="3501390"/>
            <a:ext cx="7181215" cy="2780665"/>
          </a:xfrm>
          <a:prstGeom prst="rect">
            <a:avLst/>
          </a:prstGeom>
          <a:noFill/>
          <a:ln w="9525">
            <a:noFill/>
          </a:ln>
        </p:spPr>
      </p:pic>
      <p:sp>
        <p:nvSpPr>
          <p:cNvPr id="2" name="文本框 1"/>
          <p:cNvSpPr txBox="1"/>
          <p:nvPr/>
        </p:nvSpPr>
        <p:spPr>
          <a:xfrm>
            <a:off x="1200150" y="836930"/>
            <a:ext cx="6766560" cy="624840"/>
          </a:xfrm>
          <a:prstGeom prst="rect">
            <a:avLst/>
          </a:prstGeom>
          <a:noFill/>
        </p:spPr>
        <p:txBody>
          <a:bodyPr wrap="square" rtlCol="0">
            <a:noAutofit/>
          </a:bodyPr>
          <a:p>
            <a:r>
              <a:rPr lang="en-US" altLang="zh-CN" sz="2800" b="1" noProof="0" dirty="0">
                <a:ea typeface="微软雅黑" panose="020B0503020204020204" pitchFamily="34" charset="-122"/>
                <a:cs typeface="Arial" panose="020B0604020202020204" pitchFamily="34" charset="0"/>
                <a:sym typeface="+mn-ea"/>
              </a:rPr>
              <a:t>PQDT</a:t>
            </a:r>
            <a:r>
              <a:rPr lang="zh-CN" altLang="en-US" sz="2800" b="1" noProof="0" dirty="0">
                <a:ea typeface="微软雅黑" panose="020B0503020204020204" pitchFamily="34" charset="-122"/>
                <a:cs typeface="Arial" panose="020B0604020202020204" pitchFamily="34" charset="0"/>
                <a:sym typeface="+mn-ea"/>
              </a:rPr>
              <a:t>博硕士论文数据库</a:t>
            </a:r>
            <a:endParaRPr kumimoji="0" lang="zh-CN" altLang="en-US" sz="2800" b="1" kern="1200" cap="none" spc="0" normalizeH="0" baseline="0" noProof="0" dirty="0">
              <a:solidFill>
                <a:schemeClr val="tx1"/>
              </a:solidFill>
              <a:ea typeface="微软雅黑" panose="020B0503020204020204" pitchFamily="34" charset="-122"/>
              <a:cs typeface="Arial" panose="020B0604020202020204" pitchFamily="34" charset="0"/>
            </a:endParaRPr>
          </a:p>
          <a:p>
            <a:endParaRPr lang="zh-CN" altLang="en-US" sz="280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a:spLocks noGrp="1"/>
          </p:cNvSpPr>
          <p:nvPr>
            <p:ph type="body" idx="4294967295"/>
          </p:nvPr>
        </p:nvSpPr>
        <p:spPr>
          <a:xfrm>
            <a:off x="1055688" y="620713"/>
            <a:ext cx="5329237" cy="647700"/>
          </a:xfrm>
        </p:spPr>
        <p:txBody>
          <a:bodyPr vert="horz" wrap="square" lIns="91440" tIns="45720" rIns="91440" bIns="45720" anchor="t"/>
          <a:p>
            <a:pPr>
              <a:buNone/>
            </a:pPr>
            <a:r>
              <a:rPr lang="zh-CN" altLang="en-US" sz="2800" b="1" dirty="0">
                <a:latin typeface="Arial" panose="020B0604020202020204" pitchFamily="34" charset="0"/>
                <a:ea typeface="微软雅黑" panose="020B0503020204020204" pitchFamily="34" charset="-122"/>
                <a:cs typeface="黑体" panose="02010609060101010101" pitchFamily="49" charset="-122"/>
              </a:rPr>
              <a:t>外文引文索引文摘数据库</a:t>
            </a:r>
            <a:endParaRPr lang="zh-CN" altLang="en-US" sz="2800" b="1" dirty="0">
              <a:latin typeface="Arial" panose="020B0604020202020204" pitchFamily="34" charset="0"/>
              <a:ea typeface="微软雅黑" panose="020B0503020204020204" pitchFamily="34" charset="-122"/>
              <a:cs typeface="黑体" panose="02010609060101010101" pitchFamily="49" charset="-122"/>
            </a:endParaRPr>
          </a:p>
        </p:txBody>
      </p:sp>
      <p:sp>
        <p:nvSpPr>
          <p:cNvPr id="121860" name="Text Box 4"/>
          <p:cNvSpPr txBox="1">
            <a:spLocks noChangeArrowheads="1"/>
          </p:cNvSpPr>
          <p:nvPr/>
        </p:nvSpPr>
        <p:spPr bwMode="auto">
          <a:xfrm>
            <a:off x="1056005" y="1412875"/>
            <a:ext cx="10024110" cy="2630170"/>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L="342900" marR="0" indent="-342900" defTabSz="914400" eaLnBrk="1" fontAlgn="base" hangingPunct="1">
              <a:spcBef>
                <a:spcPct val="50000"/>
              </a:spcBef>
              <a:buClrTx/>
              <a:buSzTx/>
              <a:buFont typeface="Wingdings" panose="05000000000000000000" charset="0"/>
              <a:buChar char="p"/>
              <a:defRPr/>
            </a:pPr>
            <a:r>
              <a:rPr kumimoji="0" lang="en-US" altLang="zh-CN" sz="2200" kern="1200" cap="none" spc="0" normalizeH="0" baseline="0" noProof="0" dirty="0">
                <a:ea typeface="微软雅黑" panose="020B0503020204020204" pitchFamily="34" charset="-122"/>
                <a:cs typeface="Arial" panose="020B0604020202020204" pitchFamily="34" charset="0"/>
              </a:rPr>
              <a:t> Web of Science </a:t>
            </a:r>
            <a:r>
              <a:rPr kumimoji="0" lang="zh-CN" altLang="en-US" sz="2200" kern="1200" cap="none" spc="0" normalizeH="0" baseline="0" noProof="0" dirty="0">
                <a:ea typeface="微软雅黑" panose="020B0503020204020204" pitchFamily="34" charset="-122"/>
                <a:cs typeface="Arial" panose="020B0604020202020204" pitchFamily="34" charset="0"/>
              </a:rPr>
              <a:t>核心合集（</a:t>
            </a:r>
            <a:r>
              <a:rPr kumimoji="0" lang="en-US" altLang="zh-CN" sz="2200" kern="1200" cap="none" spc="0" normalizeH="0" baseline="0" noProof="0" dirty="0">
                <a:ea typeface="微软雅黑" panose="020B0503020204020204" pitchFamily="34" charset="-122"/>
                <a:cs typeface="Arial" panose="020B0604020202020204" pitchFamily="34" charset="0"/>
              </a:rPr>
              <a:t>SCIE</a:t>
            </a:r>
            <a:r>
              <a:rPr kumimoji="0" lang="zh-CN" altLang="en-US" sz="2200" kern="1200" cap="none" spc="0" normalizeH="0" baseline="0" noProof="0" dirty="0">
                <a:ea typeface="微软雅黑" panose="020B0503020204020204" pitchFamily="34" charset="-122"/>
                <a:cs typeface="Arial" panose="020B0604020202020204" pitchFamily="34" charset="0"/>
              </a:rPr>
              <a:t>：科学引文索引、</a:t>
            </a:r>
            <a:r>
              <a:rPr lang="en-US" altLang="zh-CN" sz="2200" noProof="0" dirty="0">
                <a:ea typeface="微软雅黑" panose="020B0503020204020204" pitchFamily="34" charset="-122"/>
                <a:cs typeface="Arial" panose="020B0604020202020204" pitchFamily="34" charset="0"/>
                <a:sym typeface="+mn-ea"/>
              </a:rPr>
              <a:t>SSCI</a:t>
            </a:r>
            <a:r>
              <a:rPr lang="zh-CN" altLang="en-US" sz="2200" noProof="0" dirty="0">
                <a:ea typeface="微软雅黑" panose="020B0503020204020204" pitchFamily="34" charset="-122"/>
                <a:cs typeface="Arial" panose="020B0604020202020204" pitchFamily="34" charset="0"/>
                <a:sym typeface="+mn-ea"/>
              </a:rPr>
              <a:t>：社会科学引文索引、</a:t>
            </a:r>
            <a:r>
              <a:rPr lang="en-US" altLang="zh-CN" sz="2200" noProof="0" dirty="0">
                <a:ea typeface="微软雅黑" panose="020B0503020204020204" pitchFamily="34" charset="-122"/>
                <a:cs typeface="Arial" panose="020B0604020202020204" pitchFamily="34" charset="0"/>
                <a:sym typeface="+mn-ea"/>
              </a:rPr>
              <a:t>A&amp;HCI</a:t>
            </a:r>
            <a:r>
              <a:rPr lang="zh-CN" altLang="en-US" sz="2200" noProof="0" dirty="0">
                <a:ea typeface="微软雅黑" panose="020B0503020204020204" pitchFamily="34" charset="-122"/>
                <a:cs typeface="Arial" panose="020B0604020202020204" pitchFamily="34" charset="0"/>
                <a:sym typeface="+mn-ea"/>
              </a:rPr>
              <a:t>：艺术与人文引文索引、</a:t>
            </a:r>
            <a:r>
              <a:rPr kumimoji="0" lang="en-US" altLang="zh-CN" sz="2200" kern="1200" cap="none" spc="0" normalizeH="0" baseline="0" noProof="0" dirty="0">
                <a:ea typeface="微软雅黑" panose="020B0503020204020204" pitchFamily="34" charset="-122"/>
                <a:cs typeface="Arial" panose="020B0604020202020204" pitchFamily="34" charset="0"/>
              </a:rPr>
              <a:t>ESCI</a:t>
            </a:r>
            <a:r>
              <a:rPr kumimoji="0" lang="zh-CN" altLang="en-US" sz="2200" kern="1200" cap="none" spc="0" normalizeH="0" baseline="0" noProof="0" dirty="0">
                <a:ea typeface="微软雅黑" panose="020B0503020204020204" pitchFamily="34" charset="-122"/>
                <a:cs typeface="Arial" panose="020B0604020202020204" pitchFamily="34" charset="0"/>
              </a:rPr>
              <a:t>引文索引、</a:t>
            </a:r>
            <a:r>
              <a:rPr kumimoji="0" lang="en-US" altLang="zh-CN" sz="2200" kern="1200" cap="none" spc="0" normalizeH="0" baseline="0" noProof="0" dirty="0">
                <a:ea typeface="微软雅黑" panose="020B0503020204020204" pitchFamily="34" charset="-122"/>
                <a:cs typeface="Arial" panose="020B0604020202020204" pitchFamily="34" charset="0"/>
              </a:rPr>
              <a:t>Current Chemical Reactions (CCR-EXPANDED)</a:t>
            </a:r>
            <a:r>
              <a:rPr kumimoji="0" lang="zh-CN" altLang="en-US" sz="2200" kern="1200" cap="none" spc="0" normalizeH="0" baseline="0" noProof="0" dirty="0">
                <a:ea typeface="微软雅黑" panose="020B0503020204020204" pitchFamily="34" charset="-122"/>
                <a:cs typeface="Arial" panose="020B0604020202020204" pitchFamily="34" charset="0"/>
              </a:rPr>
              <a:t>、</a:t>
            </a:r>
            <a:r>
              <a:rPr kumimoji="0" lang="en-US" altLang="zh-CN" sz="2200" kern="1200" cap="none" spc="0" normalizeH="0" baseline="0" noProof="0" dirty="0">
                <a:ea typeface="微软雅黑" panose="020B0503020204020204" pitchFamily="34" charset="-122"/>
                <a:cs typeface="Arial" panose="020B0604020202020204" pitchFamily="34" charset="0"/>
              </a:rPr>
              <a:t>Index Chemicus (IC))</a:t>
            </a:r>
            <a:endParaRPr kumimoji="0" lang="en-US" altLang="zh-CN"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200" kern="1200" cap="none" spc="0" normalizeH="0" baseline="0" noProof="0" dirty="0">
                <a:ea typeface="微软雅黑" panose="020B0503020204020204" pitchFamily="34" charset="-122"/>
                <a:cs typeface="Arial" panose="020B0604020202020204" pitchFamily="34" charset="0"/>
              </a:rPr>
              <a:t> JCR《</a:t>
            </a:r>
            <a:r>
              <a:rPr kumimoji="0" lang="zh-CN" altLang="en-US" sz="2200" kern="1200" cap="none" spc="0" normalizeH="0" baseline="0" noProof="0" dirty="0">
                <a:ea typeface="微软雅黑" panose="020B0503020204020204" pitchFamily="34" charset="-122"/>
                <a:cs typeface="Arial" panose="020B0604020202020204" pitchFamily="34" charset="0"/>
              </a:rPr>
              <a:t>期刊引用报告</a:t>
            </a:r>
            <a:r>
              <a:rPr kumimoji="0" lang="en-US" altLang="zh-CN" sz="2200" kern="1200" cap="none" spc="0" normalizeH="0" baseline="0" noProof="0" dirty="0">
                <a:ea typeface="微软雅黑" panose="020B0503020204020204" pitchFamily="34" charset="-122"/>
                <a:cs typeface="Arial" panose="020B0604020202020204" pitchFamily="34" charset="0"/>
              </a:rPr>
              <a:t>》</a:t>
            </a:r>
            <a:endParaRPr kumimoji="0" lang="en-US" altLang="zh-CN"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200" kern="1200" cap="none" spc="0" normalizeH="0" baseline="0" noProof="0" dirty="0">
                <a:ea typeface="微软雅黑" panose="020B0503020204020204" pitchFamily="34" charset="-122"/>
                <a:cs typeface="Arial" panose="020B0604020202020204" pitchFamily="34" charset="0"/>
              </a:rPr>
              <a:t> ESI</a:t>
            </a:r>
            <a:r>
              <a:rPr kumimoji="0" lang="zh-CN" altLang="en-US" sz="2200" kern="1200" cap="none" spc="0" normalizeH="0" baseline="0" noProof="0" dirty="0">
                <a:ea typeface="微软雅黑" panose="020B0503020204020204" pitchFamily="34" charset="-122"/>
                <a:cs typeface="Arial" panose="020B0604020202020204" pitchFamily="34" charset="0"/>
              </a:rPr>
              <a:t>基本科学指标数据库</a:t>
            </a:r>
            <a:endParaRPr kumimoji="0" lang="en-US" altLang="zh-CN" sz="2200" kern="1200" cap="none" spc="0" normalizeH="0" baseline="0" noProof="0" dirty="0">
              <a:ea typeface="微软雅黑" panose="020B0503020204020204" pitchFamily="34" charset="-122"/>
              <a:cs typeface="Arial" panose="020B0604020202020204" pitchFamily="34" charset="0"/>
            </a:endParaRPr>
          </a:p>
          <a:p>
            <a:pPr marL="342900" marR="0" indent="-342900" defTabSz="914400" eaLnBrk="1" fontAlgn="base" hangingPunct="1">
              <a:spcBef>
                <a:spcPct val="50000"/>
              </a:spcBef>
              <a:buClrTx/>
              <a:buSzTx/>
              <a:buFont typeface="Wingdings" panose="05000000000000000000" charset="0"/>
              <a:buChar char="p"/>
              <a:defRPr/>
            </a:pPr>
            <a:r>
              <a:rPr kumimoji="0" lang="en-US" altLang="zh-CN" sz="2200" kern="1200" cap="none" spc="0" normalizeH="0" baseline="0" noProof="0" dirty="0">
                <a:ea typeface="微软雅黑" panose="020B0503020204020204" pitchFamily="34" charset="-122"/>
                <a:cs typeface="Arial" panose="020B0604020202020204" pitchFamily="34" charset="0"/>
              </a:rPr>
              <a:t>……</a:t>
            </a:r>
            <a:endParaRPr kumimoji="0" lang="en-US" altLang="zh-CN" sz="2200" kern="1200" cap="none" spc="0" normalizeH="0" baseline="0" noProof="0" dirty="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AutoShape 2"/>
          <p:cNvSpPr>
            <a:spLocks noGrp="1"/>
          </p:cNvSpPr>
          <p:nvPr>
            <p:ph type="title"/>
          </p:nvPr>
        </p:nvSpPr>
        <p:spPr>
          <a:xfrm>
            <a:off x="911860" y="260985"/>
            <a:ext cx="8229600" cy="518160"/>
          </a:xfrm>
        </p:spPr>
        <p:txBody>
          <a:bodyPr vert="horz" wrap="square" lIns="91440" tIns="45720" rIns="91440" bIns="45720" rtlCol="0" anchor="b">
            <a:noAutofit/>
          </a:bodyPr>
          <a:p>
            <a:pPr marL="0" lvl="0" indent="0" algn="l" defTabSz="914400" eaLnBrk="1" hangingPunct="1">
              <a:buClrTx/>
              <a:buSzTx/>
              <a:buFont typeface="Wingdings" panose="05000000000000000000" charset="0"/>
              <a:buNone/>
            </a:pPr>
            <a:r>
              <a:rPr lang="en-US" altLang="en-US" sz="3100" b="1" dirty="0">
                <a:latin typeface="Arial" panose="020B0604020202020204" pitchFamily="34" charset="0"/>
                <a:ea typeface="微软雅黑" panose="020B0503020204020204" pitchFamily="34" charset="-122"/>
                <a:cs typeface="Arial" panose="020B0604020202020204" pitchFamily="34" charset="0"/>
                <a:sym typeface="+mn-ea"/>
              </a:rPr>
              <a:t>Web of Science 核心合集</a:t>
            </a:r>
            <a:endParaRPr lang="en-US" altLang="en-US" sz="3100" b="1"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76803" name="Rectangle 3"/>
          <p:cNvSpPr>
            <a:spLocks noGrp="1"/>
          </p:cNvSpPr>
          <p:nvPr>
            <p:ph idx="1"/>
          </p:nvPr>
        </p:nvSpPr>
        <p:spPr>
          <a:xfrm>
            <a:off x="984250" y="850900"/>
            <a:ext cx="9790430" cy="2632075"/>
          </a:xfrm>
        </p:spPr>
        <p:txBody>
          <a:bodyPr vert="horz" wrap="square" lIns="91440" tIns="45720" rIns="91440" bIns="45720" anchor="t"/>
          <a:p>
            <a:pPr eaLnBrk="1" hangingPunct="1">
              <a:buFont typeface="Arial" panose="020B0604020202020204" pitchFamily="34" charset="0"/>
              <a:buChar char="•"/>
            </a:pPr>
            <a:r>
              <a:rPr sz="2000" dirty="0">
                <a:latin typeface="Arial" panose="020B0604020202020204" pitchFamily="34" charset="0"/>
                <a:ea typeface="微软雅黑" panose="020B0503020204020204" pitchFamily="34" charset="-122"/>
                <a:cs typeface="Arial" panose="020B0604020202020204" pitchFamily="34" charset="0"/>
              </a:rPr>
              <a:t>Web of Science</a:t>
            </a:r>
            <a:r>
              <a:rPr sz="2000" baseline="30000" dirty="0">
                <a:solidFill>
                  <a:schemeClr val="tx1"/>
                </a:solidFill>
                <a:uFillTx/>
                <a:latin typeface="Arial" panose="020B0604020202020204" pitchFamily="34" charset="0"/>
                <a:ea typeface="微软雅黑" panose="020B0503020204020204" pitchFamily="34" charset="-122"/>
                <a:cs typeface="Arial" panose="020B0604020202020204" pitchFamily="34" charset="0"/>
              </a:rPr>
              <a:t>TM</a:t>
            </a:r>
            <a:r>
              <a:rPr sz="2000" dirty="0">
                <a:latin typeface="Arial" panose="020B0604020202020204" pitchFamily="34" charset="0"/>
                <a:ea typeface="微软雅黑" panose="020B0503020204020204" pitchFamily="34" charset="-122"/>
                <a:cs typeface="Arial" panose="020B0604020202020204" pitchFamily="34" charset="0"/>
              </a:rPr>
              <a:t>核心合集是获取全球学术信息的重要数据库，</a:t>
            </a:r>
            <a:r>
              <a:rPr lang="zh-CN" altLang="en-US" sz="2000" dirty="0">
                <a:latin typeface="Arial" panose="020B0604020202020204" pitchFamily="34" charset="0"/>
                <a:ea typeface="微软雅黑" panose="020B0503020204020204" pitchFamily="34" charset="-122"/>
                <a:cs typeface="Arial" panose="020B0604020202020204" pitchFamily="34" charset="0"/>
              </a:rPr>
              <a:t>由</a:t>
            </a:r>
            <a:r>
              <a:rPr lang="en-US" altLang="zh-CN" sz="2000" dirty="0">
                <a:latin typeface="Arial" panose="020B0604020202020204" pitchFamily="34" charset="0"/>
                <a:ea typeface="微软雅黑" panose="020B0503020204020204" pitchFamily="34" charset="-122"/>
                <a:cs typeface="Arial" panose="020B0604020202020204" pitchFamily="34" charset="0"/>
              </a:rPr>
              <a:t>Clarivate Analytics</a:t>
            </a:r>
            <a:r>
              <a:rPr lang="zh-CN" altLang="en-US" sz="2000" dirty="0">
                <a:latin typeface="Arial" panose="020B0604020202020204" pitchFamily="34" charset="0"/>
                <a:ea typeface="微软雅黑" panose="020B0503020204020204" pitchFamily="34" charset="-122"/>
                <a:cs typeface="Arial" panose="020B0604020202020204" pitchFamily="34" charset="0"/>
              </a:rPr>
              <a:t>运营，</a:t>
            </a:r>
            <a:r>
              <a:rPr sz="2000" dirty="0">
                <a:latin typeface="Arial" panose="020B0604020202020204" pitchFamily="34" charset="0"/>
                <a:ea typeface="微软雅黑" panose="020B0503020204020204" pitchFamily="34" charset="-122"/>
                <a:cs typeface="Arial" panose="020B0604020202020204" pitchFamily="34" charset="0"/>
              </a:rPr>
              <a:t>它收录了全球2万多种权威的、高影响力的学术期刊，超过20万份会议录以及10万多种科技图书的题录摘要，内容涵盖自然科学、工程技术、生物医学、社会科学、艺术与人文等领域。</a:t>
            </a:r>
            <a:endParaRPr sz="2000" dirty="0">
              <a:latin typeface="Arial" panose="020B0604020202020204" pitchFamily="34" charset="0"/>
              <a:ea typeface="微软雅黑" panose="020B0503020204020204" pitchFamily="34" charset="-122"/>
              <a:cs typeface="Arial" panose="020B0604020202020204" pitchFamily="34" charset="0"/>
            </a:endParaRPr>
          </a:p>
          <a:p>
            <a:pPr eaLnBrk="1" hangingPunct="1">
              <a:buFont typeface="Arial" panose="020B0604020202020204" pitchFamily="34" charset="0"/>
              <a:buChar char="•"/>
            </a:pPr>
            <a:r>
              <a:rPr sz="2000" dirty="0">
                <a:latin typeface="Arial" panose="020B0604020202020204" pitchFamily="34" charset="0"/>
                <a:ea typeface="微软雅黑" panose="020B0503020204020204" pitchFamily="34" charset="-122"/>
                <a:cs typeface="Arial" panose="020B0604020202020204" pitchFamily="34" charset="0"/>
              </a:rPr>
              <a:t>Web of Science</a:t>
            </a:r>
            <a:r>
              <a:rPr sz="2000" baseline="30000" dirty="0">
                <a:solidFill>
                  <a:schemeClr val="tx1"/>
                </a:solidFill>
                <a:uFillTx/>
                <a:latin typeface="Arial" panose="020B0604020202020204" pitchFamily="34" charset="0"/>
                <a:ea typeface="微软雅黑" panose="020B0503020204020204" pitchFamily="34" charset="-122"/>
                <a:cs typeface="Arial" panose="020B0604020202020204" pitchFamily="34" charset="0"/>
              </a:rPr>
              <a:t>TM</a:t>
            </a:r>
            <a:r>
              <a:rPr sz="2000" dirty="0">
                <a:latin typeface="Arial" panose="020B0604020202020204" pitchFamily="34" charset="0"/>
                <a:ea typeface="微软雅黑" panose="020B0503020204020204" pitchFamily="34" charset="-122"/>
                <a:cs typeface="Arial" panose="020B0604020202020204" pitchFamily="34" charset="0"/>
              </a:rPr>
              <a:t>核心合集拥有严格的筛选机制，其依据文献计量学中的布拉德福定律，只收录各学科领域中的重要学术期刊和重要的国际学术会议。选择过程中立无偏见，且已历经半个多世纪的考验。</a:t>
            </a:r>
            <a:endParaRPr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1"/>
          <a:stretch>
            <a:fillRect/>
          </a:stretch>
        </p:blipFill>
        <p:spPr>
          <a:xfrm>
            <a:off x="1920240" y="3213100"/>
            <a:ext cx="8213725" cy="32207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AutoShape 2"/>
          <p:cNvSpPr>
            <a:spLocks noGrp="1"/>
          </p:cNvSpPr>
          <p:nvPr>
            <p:ph type="title"/>
          </p:nvPr>
        </p:nvSpPr>
        <p:spPr>
          <a:xfrm>
            <a:off x="1056005" y="332740"/>
            <a:ext cx="8229600" cy="678815"/>
          </a:xfrm>
        </p:spPr>
        <p:txBody>
          <a:bodyPr vert="horz" wrap="square" lIns="91440" tIns="45720" rIns="91440" bIns="45720" rtlCol="0" anchor="b">
            <a:noAutofit/>
          </a:bodyPr>
          <a:p>
            <a:pPr marL="0" lvl="0" indent="0" algn="l" defTabSz="914400" eaLnBrk="1" hangingPunct="1">
              <a:buClrTx/>
              <a:buSzTx/>
              <a:buFont typeface="Wingdings" panose="05000000000000000000" charset="0"/>
              <a:buNone/>
            </a:pPr>
            <a:r>
              <a:rPr lang="en-US" altLang="en-US" sz="3200" b="1" dirty="0">
                <a:latin typeface="Arial" panose="020B0604020202020204" pitchFamily="34" charset="0"/>
                <a:ea typeface="微软雅黑" panose="020B0503020204020204" pitchFamily="34" charset="-122"/>
                <a:cs typeface="Arial" panose="020B0604020202020204" pitchFamily="34" charset="0"/>
                <a:sym typeface="+mn-ea"/>
              </a:rPr>
              <a:t>ESI数据库</a:t>
            </a:r>
            <a:endParaRPr lang="en-US" altLang="en-US" sz="3200" b="1" dirty="0">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3" name="文本框 2"/>
          <p:cNvSpPr txBox="1"/>
          <p:nvPr/>
        </p:nvSpPr>
        <p:spPr>
          <a:xfrm>
            <a:off x="984250" y="1196975"/>
            <a:ext cx="4322445" cy="4534535"/>
          </a:xfrm>
          <a:prstGeom prst="rect">
            <a:avLst/>
          </a:prstGeom>
          <a:noFill/>
        </p:spPr>
        <p:txBody>
          <a:bodyPr wrap="square" rtlCol="0">
            <a:noAutofit/>
          </a:bodyPr>
          <a:p>
            <a:pPr marL="285750" indent="-285750" fontAlgn="base">
              <a:buFont typeface="Arial" panose="020B0604020202020204" pitchFamily="34" charset="0"/>
              <a:buChar char="•"/>
            </a:pPr>
            <a:r>
              <a:rPr lang="zh-CN" altLang="en-US" sz="1600">
                <a:ea typeface="微软雅黑" panose="020B0503020204020204" pitchFamily="34" charset="-122"/>
                <a:cs typeface="Arial" panose="020B0604020202020204" pitchFamily="34" charset="0"/>
              </a:rPr>
              <a:t>新一代</a:t>
            </a:r>
            <a:r>
              <a:rPr lang="en-US" altLang="zh-CN" sz="1600">
                <a:ea typeface="微软雅黑" panose="020B0503020204020204" pitchFamily="34" charset="-122"/>
                <a:cs typeface="Arial" panose="020B0604020202020204" pitchFamily="34" charset="0"/>
              </a:rPr>
              <a:t>InCites</a:t>
            </a:r>
            <a:r>
              <a:rPr lang="en-US" altLang="zh-CN" sz="1600" baseline="30000">
                <a:solidFill>
                  <a:schemeClr val="tx1"/>
                </a:solidFill>
                <a:uFillTx/>
                <a:ea typeface="微软雅黑" panose="020B0503020204020204" pitchFamily="34" charset="-122"/>
                <a:cs typeface="Arial" panose="020B0604020202020204" pitchFamily="34" charset="0"/>
              </a:rPr>
              <a:t>TM</a:t>
            </a:r>
            <a:r>
              <a:rPr lang="zh-CN" altLang="en-US" sz="1600">
                <a:ea typeface="微软雅黑" panose="020B0503020204020204" pitchFamily="34" charset="-122"/>
                <a:cs typeface="Arial" panose="020B0604020202020204" pitchFamily="34" charset="0"/>
              </a:rPr>
              <a:t>平台包括</a:t>
            </a:r>
            <a:r>
              <a:rPr lang="en-US" altLang="zh-CN" sz="1600">
                <a:ea typeface="微软雅黑" panose="020B0503020204020204" pitchFamily="34" charset="-122"/>
                <a:cs typeface="Arial" panose="020B0604020202020204" pitchFamily="34" charset="0"/>
              </a:rPr>
              <a:t>InCites</a:t>
            </a:r>
            <a:r>
              <a:rPr lang="en-US" altLang="zh-CN" sz="1600" baseline="30000">
                <a:uFillTx/>
                <a:ea typeface="微软雅黑" panose="020B0503020204020204" pitchFamily="34" charset="-122"/>
                <a:cs typeface="Arial" panose="020B0604020202020204" pitchFamily="34" charset="0"/>
              </a:rPr>
              <a:t>TM</a:t>
            </a:r>
            <a:r>
              <a:rPr lang="zh-CN" altLang="en-US" sz="1600">
                <a:ea typeface="微软雅黑" panose="020B0503020204020204" pitchFamily="34" charset="-122"/>
                <a:cs typeface="Arial" panose="020B0604020202020204" pitchFamily="34" charset="0"/>
              </a:rPr>
              <a:t>数据库、</a:t>
            </a:r>
            <a:r>
              <a:rPr lang="en-US" altLang="zh-CN" sz="1600">
                <a:ea typeface="微软雅黑" panose="020B0503020204020204" pitchFamily="34" charset="-122"/>
                <a:cs typeface="Arial" panose="020B0604020202020204" pitchFamily="34" charset="0"/>
              </a:rPr>
              <a:t>Essential Science Indicators</a:t>
            </a:r>
            <a:r>
              <a:rPr lang="en-US" altLang="zh-CN" sz="1600" baseline="30000">
                <a:uFillTx/>
                <a:ea typeface="微软雅黑" panose="020B0503020204020204" pitchFamily="34" charset="-122"/>
                <a:cs typeface="Arial" panose="020B0604020202020204" pitchFamily="34" charset="0"/>
              </a:rPr>
              <a:t>SM</a:t>
            </a:r>
            <a:r>
              <a:rPr lang="zh-CN" altLang="en-US" sz="1600">
                <a:ea typeface="微软雅黑" panose="020B0503020204020204" pitchFamily="34" charset="-122"/>
                <a:cs typeface="Arial" panose="020B0604020202020204" pitchFamily="34" charset="0"/>
              </a:rPr>
              <a:t>和</a:t>
            </a:r>
            <a:r>
              <a:rPr lang="en-US" altLang="zh-CN" sz="1600">
                <a:ea typeface="微软雅黑" panose="020B0503020204020204" pitchFamily="34" charset="-122"/>
                <a:cs typeface="Arial" panose="020B0604020202020204" pitchFamily="34" charset="0"/>
              </a:rPr>
              <a:t>Journal Citation Reports</a:t>
            </a:r>
            <a:r>
              <a:rPr lang="en-US" altLang="zh-CN" sz="1600" baseline="30000">
                <a:uFillTx/>
                <a:ea typeface="微软雅黑" panose="020B0503020204020204" pitchFamily="34" charset="-122"/>
                <a:cs typeface="Arial" panose="020B0604020202020204" pitchFamily="34" charset="0"/>
              </a:rPr>
              <a:t>®</a:t>
            </a:r>
            <a:r>
              <a:rPr lang="zh-CN" altLang="en-US" sz="1600">
                <a:uFillTx/>
                <a:ea typeface="微软雅黑" panose="020B0503020204020204" pitchFamily="34" charset="-122"/>
                <a:cs typeface="Arial" panose="020B0604020202020204" pitchFamily="34" charset="0"/>
              </a:rPr>
              <a:t>，由</a:t>
            </a:r>
            <a:r>
              <a:rPr lang="en-US" altLang="zh-CN" sz="1600">
                <a:uFillTx/>
                <a:ea typeface="微软雅黑" panose="020B0503020204020204" pitchFamily="34" charset="-122"/>
                <a:cs typeface="Arial" panose="020B0604020202020204" pitchFamily="34" charset="0"/>
              </a:rPr>
              <a:t>Clarivate</a:t>
            </a:r>
            <a:r>
              <a:rPr lang="zh-CN" altLang="en-US" sz="1600">
                <a:uFillTx/>
                <a:ea typeface="微软雅黑" panose="020B0503020204020204" pitchFamily="34" charset="-122"/>
                <a:cs typeface="Arial" panose="020B0604020202020204" pitchFamily="34" charset="0"/>
              </a:rPr>
              <a:t>开发。</a:t>
            </a:r>
            <a:r>
              <a:rPr lang="zh-CN" altLang="en-US" sz="1600">
                <a:ea typeface="微软雅黑" panose="020B0503020204020204" pitchFamily="34" charset="-122"/>
                <a:cs typeface="Arial" panose="020B0604020202020204" pitchFamily="34" charset="0"/>
              </a:rPr>
              <a:t>整合的</a:t>
            </a:r>
            <a:r>
              <a:rPr lang="en-US" altLang="zh-CN" sz="1600">
                <a:ea typeface="微软雅黑" panose="020B0503020204020204" pitchFamily="34" charset="-122"/>
                <a:cs typeface="Arial" panose="020B0604020202020204" pitchFamily="34" charset="0"/>
              </a:rPr>
              <a:t>InCites</a:t>
            </a:r>
            <a:r>
              <a:rPr lang="en-US" altLang="zh-CN" sz="1600" baseline="30000">
                <a:uFillTx/>
                <a:ea typeface="微软雅黑" panose="020B0503020204020204" pitchFamily="34" charset="-122"/>
                <a:cs typeface="Arial" panose="020B0604020202020204" pitchFamily="34" charset="0"/>
              </a:rPr>
              <a:t>TM</a:t>
            </a:r>
            <a:r>
              <a:rPr lang="zh-CN" altLang="en-US" sz="1600">
                <a:ea typeface="微软雅黑" panose="020B0503020204020204" pitchFamily="34" charset="-122"/>
                <a:cs typeface="Arial" panose="020B0604020202020204" pitchFamily="34" charset="0"/>
              </a:rPr>
              <a:t>平台，拥有全面的数据资源、多元化的指标和丰富的可视化效果，可以辅助科研管理人员更高效地制定战略决策。</a:t>
            </a:r>
            <a:endParaRPr lang="zh-CN" altLang="en-US" sz="1600">
              <a:ea typeface="微软雅黑" panose="020B0503020204020204" pitchFamily="34" charset="-122"/>
              <a:cs typeface="Arial" panose="020B0604020202020204" pitchFamily="34" charset="0"/>
            </a:endParaRPr>
          </a:p>
          <a:p>
            <a:pPr marL="285750" indent="-285750" fontAlgn="base">
              <a:buFont typeface="Arial" panose="020B0604020202020204" pitchFamily="34" charset="0"/>
              <a:buChar char="•"/>
            </a:pPr>
            <a:r>
              <a:rPr lang="zh-CN" altLang="en-US" sz="1600">
                <a:ea typeface="微软雅黑" panose="020B0503020204020204" pitchFamily="34" charset="-122"/>
                <a:cs typeface="Arial" panose="020B0604020202020204" pitchFamily="34" charset="0"/>
              </a:rPr>
              <a:t>新一代</a:t>
            </a:r>
            <a:r>
              <a:rPr lang="en-US" altLang="zh-CN" sz="1600">
                <a:ea typeface="微软雅黑" panose="020B0503020204020204" pitchFamily="34" charset="-122"/>
                <a:cs typeface="Arial" panose="020B0604020202020204" pitchFamily="34" charset="0"/>
              </a:rPr>
              <a:t>InCites</a:t>
            </a:r>
            <a:r>
              <a:rPr lang="en-US" altLang="zh-CN" sz="1600" baseline="30000">
                <a:uFillTx/>
                <a:ea typeface="微软雅黑" panose="020B0503020204020204" pitchFamily="34" charset="-122"/>
                <a:cs typeface="Arial" panose="020B0604020202020204" pitchFamily="34" charset="0"/>
              </a:rPr>
              <a:t>TM</a:t>
            </a:r>
            <a:r>
              <a:rPr lang="zh-CN" altLang="en-US" sz="1600">
                <a:ea typeface="微软雅黑" panose="020B0503020204020204" pitchFamily="34" charset="-122"/>
                <a:cs typeface="Arial" panose="020B0604020202020204" pitchFamily="34" charset="0"/>
              </a:rPr>
              <a:t>平台中的</a:t>
            </a:r>
            <a:r>
              <a:rPr lang="en-US" altLang="zh-CN" sz="1600">
                <a:ea typeface="微软雅黑" panose="020B0503020204020204" pitchFamily="34" charset="-122"/>
                <a:cs typeface="Arial" panose="020B0604020202020204" pitchFamily="34" charset="0"/>
              </a:rPr>
              <a:t>Essential Science Indicators</a:t>
            </a:r>
            <a:r>
              <a:rPr lang="en-US" altLang="zh-CN" sz="1600" baseline="30000">
                <a:uFillTx/>
                <a:ea typeface="微软雅黑" panose="020B0503020204020204" pitchFamily="34" charset="-122"/>
                <a:cs typeface="Arial" panose="020B0604020202020204" pitchFamily="34" charset="0"/>
              </a:rPr>
              <a:t>SM</a:t>
            </a:r>
            <a:r>
              <a:rPr lang="zh-CN" altLang="en-US" sz="1600">
                <a:ea typeface="微软雅黑" panose="020B0503020204020204" pitchFamily="34" charset="-122"/>
                <a:cs typeface="Arial" panose="020B0604020202020204" pitchFamily="34" charset="0"/>
              </a:rPr>
              <a:t>（基本科学指标，简称</a:t>
            </a:r>
            <a:r>
              <a:rPr lang="en-US" altLang="zh-CN" sz="1600">
                <a:ea typeface="微软雅黑" panose="020B0503020204020204" pitchFamily="34" charset="-122"/>
                <a:cs typeface="Arial" panose="020B0604020202020204" pitchFamily="34" charset="0"/>
              </a:rPr>
              <a:t>ESI</a:t>
            </a:r>
            <a:r>
              <a:rPr lang="zh-CN" altLang="en-US" sz="1600">
                <a:ea typeface="微软雅黑" panose="020B0503020204020204" pitchFamily="34" charset="-122"/>
                <a:cs typeface="Arial" panose="020B0604020202020204" pitchFamily="34" charset="0"/>
              </a:rPr>
              <a:t>）是一个基于</a:t>
            </a:r>
            <a:r>
              <a:rPr lang="en-US" altLang="zh-CN" sz="1600">
                <a:ea typeface="微软雅黑" panose="020B0503020204020204" pitchFamily="34" charset="-122"/>
                <a:cs typeface="Arial" panose="020B0604020202020204" pitchFamily="34" charset="0"/>
              </a:rPr>
              <a:t>Web of Science</a:t>
            </a:r>
            <a:r>
              <a:rPr lang="en-US" altLang="zh-CN" sz="1600" baseline="30000">
                <a:uFillTx/>
                <a:ea typeface="微软雅黑" panose="020B0503020204020204" pitchFamily="34" charset="-122"/>
                <a:cs typeface="Arial" panose="020B0604020202020204" pitchFamily="34" charset="0"/>
              </a:rPr>
              <a:t>TM</a:t>
            </a:r>
            <a:r>
              <a:rPr lang="zh-CN" altLang="en-US" sz="1600">
                <a:ea typeface="微软雅黑" panose="020B0503020204020204" pitchFamily="34" charset="-122"/>
                <a:cs typeface="Arial" panose="020B0604020202020204" pitchFamily="34" charset="0"/>
              </a:rPr>
              <a:t>核心合集数据库的深度分析型研究工具。</a:t>
            </a:r>
            <a:endParaRPr lang="zh-CN" altLang="en-US" sz="1600">
              <a:ea typeface="微软雅黑" panose="020B0503020204020204" pitchFamily="34" charset="-122"/>
              <a:cs typeface="Arial" panose="020B0604020202020204" pitchFamily="34" charset="0"/>
            </a:endParaRPr>
          </a:p>
          <a:p>
            <a:pPr marL="285750" indent="-285750" fontAlgn="base">
              <a:buFont typeface="Arial" panose="020B0604020202020204" pitchFamily="34" charset="0"/>
              <a:buChar char="•"/>
            </a:pPr>
            <a:r>
              <a:rPr lang="en-US" altLang="zh-CN" sz="1600">
                <a:ea typeface="微软雅黑" panose="020B0503020204020204" pitchFamily="34" charset="-122"/>
                <a:cs typeface="Arial" panose="020B0604020202020204" pitchFamily="34" charset="0"/>
              </a:rPr>
              <a:t>ESI</a:t>
            </a:r>
            <a:r>
              <a:rPr lang="zh-CN" altLang="en-US" sz="1600">
                <a:ea typeface="微软雅黑" panose="020B0503020204020204" pitchFamily="34" charset="-122"/>
                <a:cs typeface="Arial" panose="020B0604020202020204" pitchFamily="34" charset="0"/>
              </a:rPr>
              <a:t>收录了超过</a:t>
            </a:r>
            <a:r>
              <a:rPr lang="en-US" altLang="zh-CN" sz="1600">
                <a:ea typeface="微软雅黑" panose="020B0503020204020204" pitchFamily="34" charset="-122"/>
                <a:cs typeface="Arial" panose="020B0604020202020204" pitchFamily="34" charset="0"/>
              </a:rPr>
              <a:t>12,000</a:t>
            </a:r>
            <a:r>
              <a:rPr lang="zh-CN" altLang="en-US" sz="1600">
                <a:ea typeface="微软雅黑" panose="020B0503020204020204" pitchFamily="34" charset="-122"/>
                <a:cs typeface="Arial" panose="020B0604020202020204" pitchFamily="34" charset="0"/>
              </a:rPr>
              <a:t>种期刊（</a:t>
            </a:r>
            <a:r>
              <a:rPr lang="en-US" altLang="zh-CN" sz="1600">
                <a:ea typeface="微软雅黑" panose="020B0503020204020204" pitchFamily="34" charset="-122"/>
                <a:cs typeface="Arial" panose="020B0604020202020204" pitchFamily="34" charset="0"/>
              </a:rPr>
              <a:t>SCI/SSCI</a:t>
            </a:r>
            <a:r>
              <a:rPr lang="zh-CN" altLang="en-US" sz="1600">
                <a:ea typeface="微软雅黑" panose="020B0503020204020204" pitchFamily="34" charset="-122"/>
                <a:cs typeface="Arial" panose="020B0604020202020204" pitchFamily="34" charset="0"/>
              </a:rPr>
              <a:t>）期刊的约</a:t>
            </a:r>
            <a:r>
              <a:rPr lang="en-US" altLang="zh-CN" sz="1600">
                <a:ea typeface="微软雅黑" panose="020B0503020204020204" pitchFamily="34" charset="-122"/>
                <a:cs typeface="Arial" panose="020B0604020202020204" pitchFamily="34" charset="0"/>
              </a:rPr>
              <a:t>15,000,000</a:t>
            </a:r>
            <a:r>
              <a:rPr lang="zh-CN" altLang="en-US" sz="1600">
                <a:ea typeface="微软雅黑" panose="020B0503020204020204" pitchFamily="34" charset="-122"/>
                <a:cs typeface="Arial" panose="020B0604020202020204" pitchFamily="34" charset="0"/>
              </a:rPr>
              <a:t>篇文章（文献类型为</a:t>
            </a:r>
            <a:r>
              <a:rPr lang="en-US" altLang="zh-CN" sz="1600">
                <a:ea typeface="微软雅黑" panose="020B0503020204020204" pitchFamily="34" charset="-122"/>
                <a:cs typeface="Arial" panose="020B0604020202020204" pitchFamily="34" charset="0"/>
              </a:rPr>
              <a:t>Article</a:t>
            </a:r>
            <a:r>
              <a:rPr lang="zh-CN" altLang="en-US" sz="1600">
                <a:ea typeface="微软雅黑" panose="020B0503020204020204" pitchFamily="34" charset="-122"/>
                <a:cs typeface="Arial" panose="020B0604020202020204" pitchFamily="34" charset="0"/>
              </a:rPr>
              <a:t>和</a:t>
            </a:r>
            <a:r>
              <a:rPr lang="en-US" altLang="zh-CN" sz="1600">
                <a:ea typeface="微软雅黑" panose="020B0503020204020204" pitchFamily="34" charset="-122"/>
                <a:cs typeface="Arial" panose="020B0604020202020204" pitchFamily="34" charset="0"/>
              </a:rPr>
              <a:t>Review</a:t>
            </a:r>
            <a:r>
              <a:rPr lang="zh-CN" altLang="en-US" sz="1600">
                <a:ea typeface="微软雅黑" panose="020B0503020204020204" pitchFamily="34" charset="-122"/>
                <a:cs typeface="Arial" panose="020B0604020202020204" pitchFamily="34" charset="0"/>
              </a:rPr>
              <a:t>），</a:t>
            </a:r>
            <a:r>
              <a:rPr lang="en-US" altLang="zh-CN" sz="1600">
                <a:ea typeface="微软雅黑" panose="020B0503020204020204" pitchFamily="34" charset="-122"/>
                <a:cs typeface="Arial" panose="020B0604020202020204" pitchFamily="34" charset="0"/>
              </a:rPr>
              <a:t>ESI</a:t>
            </a:r>
            <a:r>
              <a:rPr lang="zh-CN" altLang="en-US" sz="1600">
                <a:ea typeface="微软雅黑" panose="020B0503020204020204" pitchFamily="34" charset="-122"/>
                <a:cs typeface="Arial" panose="020B0604020202020204" pitchFamily="34" charset="0"/>
              </a:rPr>
              <a:t>对每一种期刊都按照</a:t>
            </a:r>
            <a:r>
              <a:rPr lang="en-US" altLang="zh-CN" sz="1600">
                <a:ea typeface="微软雅黑" panose="020B0503020204020204" pitchFamily="34" charset="-122"/>
                <a:cs typeface="Arial" panose="020B0604020202020204" pitchFamily="34" charset="0"/>
              </a:rPr>
              <a:t>22</a:t>
            </a:r>
            <a:r>
              <a:rPr lang="zh-CN" altLang="en-US" sz="1600">
                <a:ea typeface="微软雅黑" panose="020B0503020204020204" pitchFamily="34" charset="-122"/>
                <a:cs typeface="Arial" panose="020B0604020202020204" pitchFamily="34" charset="0"/>
              </a:rPr>
              <a:t>个学科进行了一对一地分类标引，没有重叠的学科设置使得分析变得更为清晰。</a:t>
            </a:r>
            <a:r>
              <a:rPr lang="en-US" altLang="zh-CN" sz="1600">
                <a:ea typeface="微软雅黑" panose="020B0503020204020204" pitchFamily="34" charset="-122"/>
                <a:cs typeface="Arial" panose="020B0604020202020204" pitchFamily="34" charset="0"/>
              </a:rPr>
              <a:t>ESI</a:t>
            </a:r>
            <a:r>
              <a:rPr lang="zh-CN" altLang="en-US" sz="1600">
                <a:ea typeface="微软雅黑" panose="020B0503020204020204" pitchFamily="34" charset="-122"/>
                <a:cs typeface="Arial" panose="020B0604020202020204" pitchFamily="34" charset="0"/>
              </a:rPr>
              <a:t>拥有客观的科研绩效基准值，提供最近十多年的滚动数据，每</a:t>
            </a:r>
            <a:r>
              <a:rPr lang="en-US" altLang="zh-CN" sz="1600">
                <a:ea typeface="微软雅黑" panose="020B0503020204020204" pitchFamily="34" charset="-122"/>
                <a:cs typeface="Arial" panose="020B0604020202020204" pitchFamily="34" charset="0"/>
              </a:rPr>
              <a:t>2</a:t>
            </a:r>
            <a:r>
              <a:rPr lang="zh-CN" altLang="en-US" sz="1600">
                <a:ea typeface="微软雅黑" panose="020B0503020204020204" pitchFamily="34" charset="-122"/>
                <a:cs typeface="Arial" panose="020B0604020202020204" pitchFamily="34" charset="0"/>
              </a:rPr>
              <a:t>个月更新一次。</a:t>
            </a:r>
            <a:endParaRPr lang="zh-CN" altLang="en-US" sz="160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a:stretch>
            <a:fillRect/>
          </a:stretch>
        </p:blipFill>
        <p:spPr>
          <a:xfrm>
            <a:off x="6024245" y="1269365"/>
            <a:ext cx="4890770" cy="42373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b="1">
                <a:latin typeface="Arial" panose="020B0604020202020204" pitchFamily="34" charset="0"/>
                <a:ea typeface="微软雅黑" panose="020B0503020204020204" pitchFamily="34" charset="-122"/>
              </a:rPr>
              <a:t>友情提醒</a:t>
            </a:r>
            <a:endParaRPr lang="zh-CN" altLang="en-US" b="1">
              <a:latin typeface="Arial" panose="020B0604020202020204" pitchFamily="34" charset="0"/>
              <a:ea typeface="微软雅黑" panose="020B0503020204020204" pitchFamily="34" charset="-122"/>
            </a:endParaRPr>
          </a:p>
        </p:txBody>
      </p:sp>
      <p:sp>
        <p:nvSpPr>
          <p:cNvPr id="3" name="内容占位符 2"/>
          <p:cNvSpPr>
            <a:spLocks noGrp="1"/>
          </p:cNvSpPr>
          <p:nvPr>
            <p:ph idx="1"/>
          </p:nvPr>
        </p:nvSpPr>
        <p:spPr>
          <a:xfrm>
            <a:off x="609600" y="1341120"/>
            <a:ext cx="4294505" cy="3364865"/>
          </a:xfrm>
        </p:spPr>
        <p:txBody>
          <a:bodyPr/>
          <a:p>
            <a:r>
              <a:rPr lang="zh-CN" altLang="en-US" sz="2600">
                <a:latin typeface="Arial" panose="020B0604020202020204" pitchFamily="34" charset="0"/>
                <a:ea typeface="微软雅黑" panose="020B0503020204020204" pitchFamily="34" charset="-122"/>
                <a:cs typeface="Arial" panose="020B0604020202020204" pitchFamily="34" charset="0"/>
              </a:rPr>
              <a:t>使用图书馆资源时必须在校园网下或者在连接非校园网时使用学校</a:t>
            </a:r>
            <a:r>
              <a:rPr lang="en-US" altLang="zh-CN" sz="2600">
                <a:latin typeface="Arial" panose="020B0604020202020204" pitchFamily="34" charset="0"/>
                <a:ea typeface="微软雅黑" panose="020B0503020204020204" pitchFamily="34" charset="-122"/>
                <a:cs typeface="Arial" panose="020B0604020202020204" pitchFamily="34" charset="0"/>
              </a:rPr>
              <a:t>VPN</a:t>
            </a:r>
            <a:endParaRPr lang="en-US" altLang="zh-CN" sz="2600">
              <a:latin typeface="Arial" panose="020B0604020202020204" pitchFamily="34" charset="0"/>
              <a:ea typeface="微软雅黑" panose="020B0503020204020204" pitchFamily="34" charset="-122"/>
              <a:cs typeface="Arial" panose="020B0604020202020204" pitchFamily="34" charset="0"/>
            </a:endParaRPr>
          </a:p>
          <a:p>
            <a:r>
              <a:rPr lang="zh-CN" altLang="en-US" sz="2600">
                <a:latin typeface="Arial" panose="020B0604020202020204" pitchFamily="34" charset="0"/>
                <a:ea typeface="微软雅黑" panose="020B0503020204020204" pitchFamily="34" charset="-122"/>
                <a:cs typeface="Arial" panose="020B0604020202020204" pitchFamily="34" charset="0"/>
                <a:sym typeface="+mn-ea"/>
              </a:rPr>
              <a:t>每个数据库进入之前都有</a:t>
            </a:r>
            <a:r>
              <a:rPr lang="zh-CN" altLang="en-US" sz="2600">
                <a:solidFill>
                  <a:srgbClr val="FF0000"/>
                </a:solidFill>
                <a:latin typeface="Arial" panose="020B0604020202020204" pitchFamily="34" charset="0"/>
                <a:ea typeface="微软雅黑" panose="020B0503020204020204" pitchFamily="34" charset="-122"/>
                <a:cs typeface="Arial" panose="020B0604020202020204" pitchFamily="34" charset="0"/>
                <a:sym typeface="+mn-ea"/>
              </a:rPr>
              <a:t>购买范围、基本介绍和使用说明</a:t>
            </a:r>
            <a:r>
              <a:rPr lang="zh-CN" altLang="en-US" sz="2600">
                <a:latin typeface="Arial" panose="020B0604020202020204" pitchFamily="34" charset="0"/>
                <a:ea typeface="微软雅黑" panose="020B0503020204020204" pitchFamily="34" charset="-122"/>
                <a:cs typeface="Arial" panose="020B0604020202020204" pitchFamily="34" charset="0"/>
                <a:sym typeface="+mn-ea"/>
              </a:rPr>
              <a:t>，请仔细阅读！</a:t>
            </a:r>
            <a:endParaRPr lang="zh-CN" altLang="en-US" sz="2600">
              <a:latin typeface="Arial" panose="020B0604020202020204" pitchFamily="34" charset="0"/>
              <a:ea typeface="微软雅黑" panose="020B0503020204020204" pitchFamily="34" charset="-122"/>
              <a:cs typeface="Arial" panose="020B0604020202020204" pitchFamily="34" charset="0"/>
            </a:endParaRPr>
          </a:p>
          <a:p>
            <a:endParaRPr lang="en-US" altLang="zh-CN" sz="2600">
              <a:latin typeface="Arial" panose="020B0604020202020204" pitchFamily="34" charset="0"/>
              <a:ea typeface="微软雅黑" panose="020B0503020204020204" pitchFamily="34" charset="-122"/>
              <a:cs typeface="Arial" panose="020B0604020202020204" pitchFamily="34" charset="0"/>
            </a:endParaRPr>
          </a:p>
          <a:p>
            <a:endParaRPr lang="en-US" altLang="zh-CN" sz="2600">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
          <p:cNvSpPr txBox="1"/>
          <p:nvPr/>
        </p:nvSpPr>
        <p:spPr>
          <a:xfrm>
            <a:off x="6887845" y="2924810"/>
            <a:ext cx="3106420" cy="3150235"/>
          </a:xfrm>
          <a:prstGeom prst="rect">
            <a:avLst/>
          </a:prstGeom>
          <a:noFill/>
        </p:spPr>
        <p:txBody>
          <a:bodyPr wrap="square" rtlCol="0">
            <a:noAutofit/>
          </a:bodyPr>
          <a:p>
            <a:pPr fontAlgn="base"/>
            <a:endParaRPr lang="zh-CN" altLang="en-US" sz="2800">
              <a:latin typeface="Arial" panose="020B0604020202020204" pitchFamily="34" charset="0"/>
              <a:ea typeface="微软雅黑" panose="020B0503020204020204" pitchFamily="34" charset="-122"/>
            </a:endParaRPr>
          </a:p>
        </p:txBody>
      </p:sp>
      <p:grpSp>
        <p:nvGrpSpPr>
          <p:cNvPr id="9" name="组合 8"/>
          <p:cNvGrpSpPr/>
          <p:nvPr/>
        </p:nvGrpSpPr>
        <p:grpSpPr>
          <a:xfrm>
            <a:off x="5805170" y="621030"/>
            <a:ext cx="4735195" cy="5678170"/>
            <a:chOff x="6742" y="978"/>
            <a:chExt cx="7457" cy="8942"/>
          </a:xfrm>
        </p:grpSpPr>
        <p:pic>
          <p:nvPicPr>
            <p:cNvPr id="4" name="图片 3"/>
            <p:cNvPicPr>
              <a:picLocks noChangeAspect="1"/>
            </p:cNvPicPr>
            <p:nvPr/>
          </p:nvPicPr>
          <p:blipFill>
            <a:blip r:embed="rId1"/>
            <a:stretch>
              <a:fillRect/>
            </a:stretch>
          </p:blipFill>
          <p:spPr>
            <a:xfrm>
              <a:off x="6747" y="978"/>
              <a:ext cx="7453" cy="8942"/>
            </a:xfrm>
            <a:prstGeom prst="rect">
              <a:avLst/>
            </a:prstGeom>
          </p:spPr>
        </p:pic>
        <p:sp>
          <p:nvSpPr>
            <p:cNvPr id="6" name="矩形 5"/>
            <p:cNvSpPr/>
            <p:nvPr/>
          </p:nvSpPr>
          <p:spPr>
            <a:xfrm>
              <a:off x="6746" y="3132"/>
              <a:ext cx="1361" cy="3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p>
          </p:txBody>
        </p:sp>
        <p:sp>
          <p:nvSpPr>
            <p:cNvPr id="7" name="矩形 6"/>
            <p:cNvSpPr/>
            <p:nvPr/>
          </p:nvSpPr>
          <p:spPr>
            <a:xfrm>
              <a:off x="6768" y="6435"/>
              <a:ext cx="710" cy="438"/>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p>
          </p:txBody>
        </p:sp>
        <p:sp>
          <p:nvSpPr>
            <p:cNvPr id="8" name="矩形 7"/>
            <p:cNvSpPr/>
            <p:nvPr/>
          </p:nvSpPr>
          <p:spPr>
            <a:xfrm>
              <a:off x="6742" y="8121"/>
              <a:ext cx="879" cy="34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p:cNvPicPr>
            <a:picLocks noChangeAspect="1"/>
          </p:cNvPicPr>
          <p:nvPr/>
        </p:nvPicPr>
        <p:blipFill>
          <a:blip r:embed="rId1"/>
          <a:stretch>
            <a:fillRect/>
          </a:stretch>
        </p:blipFill>
        <p:spPr>
          <a:xfrm>
            <a:off x="2567940" y="795020"/>
            <a:ext cx="6767830" cy="3740150"/>
          </a:xfrm>
          <a:prstGeom prst="rect">
            <a:avLst/>
          </a:prstGeom>
          <a:noFill/>
          <a:ln w="9525">
            <a:noFill/>
          </a:ln>
        </p:spPr>
      </p:pic>
      <p:sp>
        <p:nvSpPr>
          <p:cNvPr id="2" name="文本框 1"/>
          <p:cNvSpPr txBox="1"/>
          <p:nvPr/>
        </p:nvSpPr>
        <p:spPr>
          <a:xfrm>
            <a:off x="1271905" y="4580890"/>
            <a:ext cx="9870440" cy="1939290"/>
          </a:xfrm>
          <a:prstGeom prst="rect">
            <a:avLst/>
          </a:prstGeom>
          <a:noFill/>
        </p:spPr>
        <p:txBody>
          <a:bodyPr wrap="square" rtlCol="0">
            <a:noAutofit/>
          </a:bodyPr>
          <a:p>
            <a:pPr indent="457200" fontAlgn="base"/>
            <a:r>
              <a:rPr lang="zh-CN" altLang="en-US" sz="1800">
                <a:latin typeface="Arial" panose="020B0604020202020204" pitchFamily="34" charset="0"/>
                <a:ea typeface="微软雅黑" panose="020B0503020204020204" pitchFamily="34" charset="-122"/>
              </a:rPr>
              <a:t>希望江南大学图书馆丰富的数字资源可以为广大师生的学习、工作和科研提供便捷的服务和有力的保障。</a:t>
            </a:r>
            <a:endParaRPr lang="zh-CN" altLang="en-US" sz="1800">
              <a:latin typeface="Arial" panose="020B0604020202020204" pitchFamily="34" charset="0"/>
              <a:ea typeface="微软雅黑" panose="020B0503020204020204" pitchFamily="34" charset="-122"/>
            </a:endParaRPr>
          </a:p>
          <a:p>
            <a:pPr indent="457200" fontAlgn="base"/>
            <a:r>
              <a:rPr lang="zh-CN" altLang="en-US" sz="1800">
                <a:latin typeface="Arial" panose="020B0604020202020204" pitchFamily="34" charset="0"/>
                <a:ea typeface="微软雅黑" panose="020B0503020204020204" pitchFamily="34" charset="-122"/>
              </a:rPr>
              <a:t>对数字资源有任何更好的建议和意见请随时联系图书馆相关工作人员，感谢广大师生对我馆工作的支持！谢谢！</a:t>
            </a:r>
            <a:endParaRPr lang="zh-CN" altLang="en-US" sz="180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4"/>
          <p:cNvSpPr txBox="1">
            <a:spLocks noChangeArrowheads="1"/>
          </p:cNvSpPr>
          <p:nvPr/>
        </p:nvSpPr>
        <p:spPr bwMode="auto">
          <a:xfrm>
            <a:off x="1415733" y="1484948"/>
            <a:ext cx="8470900" cy="4492625"/>
          </a:xfrm>
          <a:prstGeom prst="rect">
            <a:avLst/>
          </a:prstGeom>
          <a:noFill/>
          <a:ln w="9525">
            <a:noFill/>
            <a:miter lim="800000"/>
          </a:ln>
          <a:effectLst>
            <a:prstShdw prst="shdw13" dist="53882" dir="13500000">
              <a:schemeClr val="accent1">
                <a:gamma/>
                <a:shade val="60000"/>
                <a:invGamma/>
                <a:alpha val="50000"/>
              </a:schemeClr>
            </a:prstShdw>
          </a:effectLst>
        </p:spPr>
        <p:txBody>
          <a:bodyPr>
            <a:spAutoFit/>
          </a:bodyPr>
          <a:p>
            <a:pPr marR="0" defTabSz="914400" eaLnBrk="1" fontAlgn="base" hangingPunct="1">
              <a:buClrTx/>
              <a:buSzTx/>
              <a:buFont typeface="Wingdings" panose="05000000000000000000" pitchFamily="2" charset="2"/>
              <a:defRPr/>
            </a:pP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R="0" defTabSz="914400" eaLnBrk="1" fontAlgn="base" hangingPunct="1">
              <a:buClrTx/>
              <a:buSzTx/>
              <a:buFont typeface="Wingdings" panose="05000000000000000000" pitchFamily="2" charset="2"/>
              <a:buChar char="p"/>
              <a:defRPr/>
            </a:pPr>
            <a:r>
              <a:rPr lang="zh-CN" altLang="en-US" sz="2600" dirty="0">
                <a:ea typeface="微软雅黑" panose="020B0503020204020204" pitchFamily="34" charset="-122"/>
                <a:sym typeface="+mn-ea"/>
              </a:rPr>
              <a:t>  江南大学馆藏电子图书数据库</a:t>
            </a:r>
            <a:endParaRPr lang="en-US" altLang="zh-CN" sz="2600" dirty="0">
              <a:latin typeface="Arial" panose="020B0604020202020204" pitchFamily="34" charset="0"/>
              <a:ea typeface="微软雅黑" panose="020B0503020204020204" pitchFamily="34" charset="-122"/>
            </a:endParaRPr>
          </a:p>
          <a:p>
            <a:pPr marR="0" defTabSz="914400" eaLnBrk="1" fontAlgn="base"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 </a:t>
            </a: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CADAL</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大学数字图书馆国际合作计划</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 </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R="0" defTabSz="914400" eaLnBrk="1" fontAlgn="base" hangingPunct="1">
              <a:buClrTx/>
              <a:buSzTx/>
              <a:buFont typeface="Wingdings" panose="05000000000000000000" pitchFamily="2" charset="2"/>
              <a:buChar char="p"/>
              <a:defRPr/>
            </a:pP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  </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超星数字图书馆</a:t>
            </a:r>
            <a:endParaRPr kumimoji="0" lang="en-US" altLang="zh-CN"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华艺电子书数据库</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汉民族民间服饰特色数据库</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京东读书专业版</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NDLC</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中国国家数字图书馆</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中国共产党思想理论资源数据库</a:t>
            </a:r>
            <a:endParaRPr kumimoji="0" lang="en-US" altLang="zh-CN"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a:t>
            </a:r>
            <a:r>
              <a:rPr kumimoji="0" lang="zh-CN" altLang="en-US" sz="2600" kern="1200" cap="none" spc="0" normalizeH="0" baseline="0" noProof="0" dirty="0">
                <a:latin typeface="Arial" panose="020B0604020202020204" pitchFamily="34" charset="0"/>
                <a:ea typeface="微软雅黑" panose="020B0503020204020204" pitchFamily="34" charset="-122"/>
                <a:cs typeface="+mn-cs"/>
              </a:rPr>
              <a:t>可知”国家知识服务平台（荐购后可限时全本阅读）</a:t>
            </a:r>
            <a:endParaRPr kumimoji="0" lang="zh-CN" altLang="en-US" sz="2600" kern="1200" cap="none" spc="0" normalizeH="0" baseline="0" noProof="0" dirty="0">
              <a:latin typeface="Arial" panose="020B0604020202020204" pitchFamily="34" charset="0"/>
              <a:ea typeface="微软雅黑" panose="020B0503020204020204" pitchFamily="34" charset="-122"/>
              <a:cs typeface="+mn-cs"/>
            </a:endParaRPr>
          </a:p>
          <a:p>
            <a:pPr marL="457200" marR="0" indent="-457200" defTabSz="914400" eaLnBrk="1" fontAlgn="base" hangingPunct="1">
              <a:buClrTx/>
              <a:buSzTx/>
              <a:buFont typeface="Wingdings" panose="05000000000000000000" pitchFamily="2" charset="2"/>
              <a:buChar char="p"/>
              <a:defRPr/>
            </a:pPr>
            <a:r>
              <a:rPr kumimoji="0" lang="en-US" altLang="zh-CN" sz="2600" kern="1200" cap="none" spc="0" normalizeH="0" baseline="0" noProof="0" dirty="0">
                <a:latin typeface="Arial" panose="020B0604020202020204" pitchFamily="34" charset="0"/>
                <a:ea typeface="微软雅黑" panose="020B0503020204020204" pitchFamily="34" charset="-122"/>
                <a:cs typeface="+mn-cs"/>
              </a:rPr>
              <a:t>……</a:t>
            </a:r>
            <a:endParaRPr kumimoji="0" lang="en-US" altLang="zh-CN" sz="2600" kern="1200" cap="none" spc="0" normalizeH="0" baseline="0" noProof="0" dirty="0">
              <a:latin typeface="Arial" panose="020B0604020202020204" pitchFamily="34" charset="0"/>
              <a:ea typeface="微软雅黑" panose="020B0503020204020204" pitchFamily="34" charset="-122"/>
              <a:cs typeface="+mn-cs"/>
            </a:endParaRPr>
          </a:p>
        </p:txBody>
      </p:sp>
      <p:sp>
        <p:nvSpPr>
          <p:cNvPr id="17411" name="Rectangle 3"/>
          <p:cNvSpPr>
            <a:spLocks noGrp="1"/>
          </p:cNvSpPr>
          <p:nvPr/>
        </p:nvSpPr>
        <p:spPr>
          <a:xfrm>
            <a:off x="1343660" y="765175"/>
            <a:ext cx="4658360" cy="79184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None/>
            </a:pPr>
            <a:r>
              <a:rPr lang="en-US" altLang="zh-CN" sz="3600" dirty="0">
                <a:latin typeface="Arial" panose="020B0604020202020204" pitchFamily="34" charset="0"/>
                <a:ea typeface="微软雅黑" panose="020B0503020204020204" pitchFamily="34" charset="-122"/>
                <a:cs typeface="黑体" panose="02010609060101010101" pitchFamily="49" charset="-122"/>
              </a:rPr>
              <a:t>1.</a:t>
            </a:r>
            <a:r>
              <a:rPr lang="zh-CN" altLang="en-US" sz="3600" dirty="0">
                <a:latin typeface="Arial" panose="020B0604020202020204" pitchFamily="34" charset="0"/>
                <a:ea typeface="微软雅黑" panose="020B0503020204020204" pitchFamily="34" charset="-122"/>
                <a:cs typeface="黑体" panose="02010609060101010101" pitchFamily="49" charset="-122"/>
              </a:rPr>
              <a:t>中文电子图书</a:t>
            </a:r>
            <a:endParaRPr lang="zh-CN" altLang="en-US" sz="3600" dirty="0">
              <a:latin typeface="Arial" panose="020B0604020202020204" pitchFamily="34" charset="0"/>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5" name="Text Box 5"/>
          <p:cNvSpPr txBox="1">
            <a:spLocks noChangeArrowheads="1"/>
          </p:cNvSpPr>
          <p:nvPr/>
        </p:nvSpPr>
        <p:spPr bwMode="auto">
          <a:xfrm>
            <a:off x="683895" y="1798955"/>
            <a:ext cx="9578340" cy="1630045"/>
          </a:xfrm>
          <a:prstGeom prst="rect">
            <a:avLst/>
          </a:prstGeom>
          <a:noFill/>
          <a:ln w="9525">
            <a:noFill/>
            <a:miter lim="800000"/>
          </a:ln>
          <a:effectLst>
            <a:prstShdw prst="shdw13" dist="53882" dir="13500000">
              <a:schemeClr val="accent1">
                <a:gamma/>
                <a:shade val="60000"/>
                <a:invGamma/>
                <a:alpha val="50000"/>
              </a:schemeClr>
            </a:prstShdw>
          </a:effectLst>
        </p:spPr>
        <p:txBody>
          <a:bodyPr wrap="square">
            <a:spAutoFit/>
          </a:bodyPr>
          <a:lstStyle/>
          <a:p>
            <a:pPr marR="0" defTabSz="914400" fontAlgn="base">
              <a:buClrTx/>
              <a:buSzTx/>
              <a:buFontTx/>
              <a:defRPr/>
            </a:pPr>
            <a:r>
              <a:rPr kumimoji="0" lang="zh-CN" altLang="en-US" sz="2000" b="1" kern="1200" cap="none" spc="0" normalizeH="0" baseline="0" noProof="0" dirty="0">
                <a:latin typeface="Arial" panose="020B0604020202020204" pitchFamily="34" charset="0"/>
                <a:ea typeface="微软雅黑" panose="020B0503020204020204" pitchFamily="34" charset="-122"/>
                <a:cs typeface="+mn-cs"/>
              </a:rPr>
              <a:t>说明：</a:t>
            </a:r>
            <a:endParaRPr kumimoji="0" lang="en-US" altLang="zh-CN" sz="2000" b="1" kern="1200" cap="none" spc="0" normalizeH="0" baseline="0" noProof="0" dirty="0">
              <a:latin typeface="Arial" panose="020B0604020202020204" pitchFamily="34" charset="0"/>
              <a:ea typeface="微软雅黑" panose="020B0503020204020204" pitchFamily="34" charset="-122"/>
              <a:cs typeface="+mn-cs"/>
            </a:endParaRPr>
          </a:p>
          <a:p>
            <a:pPr marL="285750" marR="0" indent="-285750" defTabSz="914400" fontAlgn="base">
              <a:buClrTx/>
              <a:buSzTx/>
              <a:buFont typeface="Arial" panose="020B0604020202020204" pitchFamily="34" charset="0"/>
              <a:buChar char="•"/>
              <a:defRPr/>
            </a:pPr>
            <a:r>
              <a:rPr lang="zh-CN" altLang="en-US" sz="2000" dirty="0">
                <a:ea typeface="微软雅黑" panose="020B0503020204020204" pitchFamily="34" charset="-122"/>
                <a:sym typeface="+mn-ea"/>
              </a:rPr>
              <a:t>可以在线阅读，或通过点击右侧</a:t>
            </a:r>
            <a:r>
              <a:rPr lang="en-US" altLang="zh-CN" sz="2000" dirty="0">
                <a:ea typeface="微软雅黑" panose="020B0503020204020204" pitchFamily="34" charset="-122"/>
                <a:sym typeface="+mn-ea"/>
              </a:rPr>
              <a:t>“</a:t>
            </a:r>
            <a:r>
              <a:rPr lang="zh-CN" altLang="en-US" sz="2000" dirty="0">
                <a:ea typeface="微软雅黑" panose="020B0503020204020204" pitchFamily="34" charset="-122"/>
                <a:sym typeface="+mn-ea"/>
              </a:rPr>
              <a:t>馆藏借阅</a:t>
            </a:r>
            <a:r>
              <a:rPr lang="en-US" altLang="zh-CN" sz="2000" dirty="0">
                <a:ea typeface="微软雅黑" panose="020B0503020204020204" pitchFamily="34" charset="-122"/>
                <a:sym typeface="+mn-ea"/>
              </a:rPr>
              <a:t>”</a:t>
            </a:r>
            <a:r>
              <a:rPr lang="zh-CN" altLang="en-US" sz="2000" dirty="0">
                <a:ea typeface="微软雅黑" panose="020B0503020204020204" pitchFamily="34" charset="-122"/>
                <a:sym typeface="+mn-ea"/>
              </a:rPr>
              <a:t>按钮获得整本图书</a:t>
            </a:r>
            <a:endParaRPr kumimoji="0" lang="zh-CN" altLang="en-US" sz="2000" kern="1200" cap="none" spc="0" normalizeH="0" baseline="0" noProof="0" dirty="0">
              <a:latin typeface="Arial" panose="020B0604020202020204" pitchFamily="34" charset="0"/>
              <a:ea typeface="微软雅黑" panose="020B0503020204020204" pitchFamily="34" charset="-122"/>
              <a:cs typeface="+mn-cs"/>
            </a:endParaRPr>
          </a:p>
          <a:p>
            <a:pPr marL="285750" marR="0" indent="-285750" defTabSz="914400" fontAlgn="base">
              <a:buClrTx/>
              <a:buSzTx/>
              <a:buFont typeface="Arial" panose="020B0604020202020204" pitchFamily="34" charset="0"/>
              <a:buChar char="•"/>
              <a:defRPr/>
            </a:pPr>
            <a:r>
              <a:rPr kumimoji="0" lang="zh-CN" altLang="en-US" sz="2000" kern="1200" cap="none" spc="0" normalizeH="0" baseline="0" noProof="0" dirty="0">
                <a:latin typeface="Arial" panose="020B0604020202020204" pitchFamily="34" charset="0"/>
                <a:ea typeface="微软雅黑" panose="020B0503020204020204" pitchFamily="34" charset="-122"/>
                <a:cs typeface="+mn-cs"/>
              </a:rPr>
              <a:t>馆藏电子书数据库已升级，提交申请后电子图书将于两个工作日内发送到邮箱。</a:t>
            </a:r>
            <a:endParaRPr kumimoji="0" lang="zh-CN" altLang="en-US" sz="2000" kern="1200" cap="none" spc="0" normalizeH="0" baseline="0" noProof="0" dirty="0">
              <a:latin typeface="Arial" panose="020B0604020202020204" pitchFamily="34" charset="0"/>
              <a:ea typeface="微软雅黑" panose="020B0503020204020204" pitchFamily="34" charset="-122"/>
              <a:cs typeface="+mn-cs"/>
            </a:endParaRPr>
          </a:p>
          <a:p>
            <a:pPr marL="285750" marR="0" indent="-285750" defTabSz="914400" fontAlgn="base">
              <a:buClrTx/>
              <a:buSzTx/>
              <a:buFont typeface="Arial" panose="020B0604020202020204" pitchFamily="34" charset="0"/>
              <a:buChar char="•"/>
              <a:defRPr/>
            </a:pPr>
            <a:r>
              <a:rPr kumimoji="0" lang="zh-CN" altLang="en-US" sz="2000" kern="1200" cap="none" spc="0" normalizeH="0" baseline="0" noProof="0" dirty="0">
                <a:latin typeface="Arial" panose="020B0604020202020204" pitchFamily="34" charset="0"/>
                <a:ea typeface="微软雅黑" panose="020B0503020204020204" pitchFamily="34" charset="-122"/>
                <a:cs typeface="+mn-cs"/>
              </a:rPr>
              <a:t>馆藏电子书数据库已与学校统一身份认证系统做好对接，使用该数据库会提示需要用统一身份认证登录，用</a:t>
            </a:r>
            <a:r>
              <a:rPr kumimoji="0" lang="en-US" altLang="zh-CN" sz="2000" kern="1200" cap="none" spc="0" normalizeH="0" baseline="0" noProof="0" dirty="0">
                <a:latin typeface="Arial" panose="020B0604020202020204" pitchFamily="34" charset="0"/>
                <a:ea typeface="微软雅黑" panose="020B0503020204020204" pitchFamily="34" charset="-122"/>
                <a:cs typeface="+mn-cs"/>
              </a:rPr>
              <a:t>e</a:t>
            </a:r>
            <a:r>
              <a:rPr kumimoji="0" lang="zh-CN" altLang="en-US" sz="2000" kern="1200" cap="none" spc="0" normalizeH="0" baseline="0" noProof="0" dirty="0">
                <a:latin typeface="Arial" panose="020B0604020202020204" pitchFamily="34" charset="0"/>
                <a:ea typeface="微软雅黑" panose="020B0503020204020204" pitchFamily="34" charset="-122"/>
                <a:cs typeface="+mn-cs"/>
              </a:rPr>
              <a:t>江南统一身份认证的账号密码登录即可正常使用！</a:t>
            </a:r>
            <a:endParaRPr kumimoji="0" lang="zh-CN" altLang="en-US" sz="2000" kern="1200" cap="none" spc="0" normalizeH="0" baseline="0" noProof="0" dirty="0">
              <a:latin typeface="Arial" panose="020B0604020202020204" pitchFamily="34" charset="0"/>
              <a:ea typeface="微软雅黑" panose="020B0503020204020204" pitchFamily="34" charset="-122"/>
              <a:cs typeface="+mn-cs"/>
            </a:endParaRPr>
          </a:p>
        </p:txBody>
      </p:sp>
      <p:pic>
        <p:nvPicPr>
          <p:cNvPr id="17415" name="图片 1"/>
          <p:cNvPicPr>
            <a:picLocks noChangeAspect="1"/>
          </p:cNvPicPr>
          <p:nvPr/>
        </p:nvPicPr>
        <p:blipFill>
          <a:blip r:embed="rId1"/>
          <a:srcRect l="8321" t="49490" r="22693"/>
          <a:stretch>
            <a:fillRect/>
          </a:stretch>
        </p:blipFill>
        <p:spPr>
          <a:xfrm>
            <a:off x="1703705" y="4076700"/>
            <a:ext cx="2782888" cy="1611313"/>
          </a:xfrm>
          <a:prstGeom prst="rect">
            <a:avLst/>
          </a:prstGeom>
          <a:noFill/>
          <a:ln w="9525">
            <a:noFill/>
          </a:ln>
        </p:spPr>
      </p:pic>
      <p:pic>
        <p:nvPicPr>
          <p:cNvPr id="3" name="图片 2"/>
          <p:cNvPicPr>
            <a:picLocks noChangeAspect="1"/>
          </p:cNvPicPr>
          <p:nvPr/>
        </p:nvPicPr>
        <p:blipFill>
          <a:blip r:embed="rId2"/>
          <a:stretch>
            <a:fillRect/>
          </a:stretch>
        </p:blipFill>
        <p:spPr>
          <a:xfrm>
            <a:off x="4799965" y="4076700"/>
            <a:ext cx="5571490" cy="1678940"/>
          </a:xfrm>
          <a:prstGeom prst="rect">
            <a:avLst/>
          </a:prstGeom>
        </p:spPr>
      </p:pic>
      <p:sp>
        <p:nvSpPr>
          <p:cNvPr id="2" name="文本框 1"/>
          <p:cNvSpPr txBox="1"/>
          <p:nvPr/>
        </p:nvSpPr>
        <p:spPr>
          <a:xfrm>
            <a:off x="624205" y="693420"/>
            <a:ext cx="6482715" cy="678815"/>
          </a:xfrm>
          <a:prstGeom prst="rect">
            <a:avLst/>
          </a:prstGeom>
          <a:noFill/>
        </p:spPr>
        <p:txBody>
          <a:bodyPr wrap="square" rtlCol="0">
            <a:noAutofit/>
          </a:bodyPr>
          <a:p>
            <a:r>
              <a:rPr lang="zh-CN" altLang="en-US" sz="3600" b="1" dirty="0">
                <a:ea typeface="微软雅黑" panose="020B0503020204020204" pitchFamily="34" charset="-122"/>
                <a:sym typeface="+mn-ea"/>
              </a:rPr>
              <a:t>江南大学馆藏电子图书数据库</a:t>
            </a:r>
            <a:endParaRPr lang="en-US" altLang="zh-CN" sz="3600" b="1" dirty="0">
              <a:latin typeface="Arial" panose="020B0604020202020204" pitchFamily="34" charset="0"/>
              <a:ea typeface="微软雅黑" panose="020B0503020204020204" pitchFamily="34" charset="-122"/>
            </a:endParaRPr>
          </a:p>
          <a:p>
            <a:endParaRPr lang="zh-CN" altLang="en-US" sz="3600" b="1"/>
          </a:p>
        </p:txBody>
      </p:sp>
    </p:spTree>
  </p:cSld>
  <p:clrMapOvr>
    <a:masterClrMapping/>
  </p:clrMapOvr>
  <mc:AlternateContent xmlns:mc="http://schemas.openxmlformats.org/markup-compatibility/2006">
    <mc:Choice xmlns:p14="http://schemas.microsoft.com/office/powerpoint/2010/main" Requires="p14">
      <p:transition p14:dur="500" advTm="7800"/>
    </mc:Choice>
    <mc:Fallback>
      <p:transition advTm="78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AutoShape 2"/>
          <p:cNvSpPr>
            <a:spLocks noGrp="1"/>
          </p:cNvSpPr>
          <p:nvPr>
            <p:ph type="title"/>
          </p:nvPr>
        </p:nvSpPr>
        <p:spPr>
          <a:xfrm>
            <a:off x="767715" y="476885"/>
            <a:ext cx="5097145" cy="577215"/>
          </a:xfrm>
        </p:spPr>
        <p:txBody>
          <a:bodyPr vert="horz" wrap="square" lIns="91440" tIns="45720" rIns="91440" bIns="45720" anchor="b"/>
          <a:p>
            <a:pPr marL="0" indent="0" algn="l" eaLnBrk="1" hangingPunct="1">
              <a:buNone/>
            </a:pPr>
            <a:r>
              <a:rPr lang="en-US" altLang="en-US" sz="3600" b="1" dirty="0">
                <a:latin typeface="微软雅黑" panose="020B0503020204020204" pitchFamily="34" charset="-122"/>
                <a:ea typeface="微软雅黑" panose="020B0503020204020204" pitchFamily="34" charset="-122"/>
              </a:rPr>
              <a:t>超星数字图书馆</a:t>
            </a:r>
            <a:endParaRPr lang="en-US" altLang="en-US" sz="3600" b="1" dirty="0">
              <a:latin typeface="微软雅黑" panose="020B0503020204020204" pitchFamily="34" charset="-122"/>
              <a:ea typeface="微软雅黑" panose="020B0503020204020204" pitchFamily="34" charset="-122"/>
            </a:endParaRPr>
          </a:p>
        </p:txBody>
      </p:sp>
      <p:sp>
        <p:nvSpPr>
          <p:cNvPr id="9219" name="Rectangle 3"/>
          <p:cNvSpPr>
            <a:spLocks noGrp="1"/>
          </p:cNvSpPr>
          <p:nvPr>
            <p:ph idx="1"/>
          </p:nvPr>
        </p:nvSpPr>
        <p:spPr>
          <a:xfrm>
            <a:off x="840105" y="1052830"/>
            <a:ext cx="10596880" cy="5344160"/>
          </a:xfrm>
        </p:spPr>
        <p:txBody>
          <a:bodyPr vert="horz" wrap="square" lIns="91440" tIns="45720" rIns="91440" bIns="45720" anchor="t"/>
          <a:p>
            <a:pPr marL="0" indent="0" eaLnBrk="1" hangingPunct="1">
              <a:buNone/>
            </a:pPr>
            <a:r>
              <a:rPr lang="zh-CN" sz="2800" b="1" dirty="0">
                <a:latin typeface="Arial" panose="020B0604020202020204" pitchFamily="34" charset="0"/>
                <a:ea typeface="微软雅黑" panose="020B0503020204020204" pitchFamily="34" charset="-122"/>
                <a:cs typeface="黑体" panose="02010609060101010101" pitchFamily="49" charset="-122"/>
              </a:rPr>
              <a:t>一</a:t>
            </a:r>
            <a:r>
              <a:rPr sz="2800" b="1" dirty="0">
                <a:latin typeface="Arial" panose="020B0604020202020204" pitchFamily="34" charset="0"/>
                <a:ea typeface="微软雅黑" panose="020B0503020204020204" pitchFamily="34" charset="-122"/>
                <a:cs typeface="黑体" panose="02010609060101010101" pitchFamily="49" charset="-122"/>
              </a:rPr>
              <a:t>、汇雅电子书</a:t>
            </a:r>
            <a:endParaRPr sz="2800" b="1" dirty="0">
              <a:latin typeface="Arial" panose="020B0604020202020204" pitchFamily="34" charset="0"/>
              <a:ea typeface="微软雅黑" panose="020B0503020204020204" pitchFamily="34" charset="-122"/>
              <a:cs typeface="黑体" panose="02010609060101010101" pitchFamily="49" charset="-122"/>
            </a:endParaRPr>
          </a:p>
          <a:p>
            <a:pPr eaLnBrk="1" hangingPunct="1"/>
            <a:r>
              <a:rPr sz="2200" dirty="0">
                <a:latin typeface="Arial" panose="020B0604020202020204" pitchFamily="34" charset="0"/>
                <a:ea typeface="微软雅黑" panose="020B0503020204020204" pitchFamily="34" charset="-122"/>
                <a:cs typeface="Times New Roman" panose="02020603050405020304" pitchFamily="18" charset="0"/>
              </a:rPr>
              <a:t>为电子图书主入口，资源随时更新</a:t>
            </a:r>
            <a:endParaRPr sz="2200" dirty="0">
              <a:latin typeface="Arial" panose="020B0604020202020204" pitchFamily="34" charset="0"/>
              <a:ea typeface="微软雅黑" panose="020B0503020204020204" pitchFamily="34" charset="-122"/>
              <a:cs typeface="Times New Roman" panose="02020603050405020304" pitchFamily="18" charset="0"/>
            </a:endParaRPr>
          </a:p>
          <a:p>
            <a:pPr marL="0" indent="0" eaLnBrk="1" hangingPunct="1">
              <a:buNone/>
            </a:pPr>
            <a:endParaRPr sz="2200" dirty="0">
              <a:latin typeface="Arial" panose="020B0604020202020204" pitchFamily="34" charset="0"/>
              <a:ea typeface="微软雅黑" panose="020B0503020204020204" pitchFamily="34" charset="-122"/>
              <a:cs typeface="Times New Roman" panose="02020603050405020304" pitchFamily="18" charset="0"/>
            </a:endParaRPr>
          </a:p>
        </p:txBody>
      </p:sp>
      <p:sp>
        <p:nvSpPr>
          <p:cNvPr id="3" name="矩形 2"/>
          <p:cNvSpPr>
            <a:spLocks noChangeAspect="1"/>
          </p:cNvSpPr>
          <p:nvPr/>
        </p:nvSpPr>
        <p:spPr>
          <a:xfrm>
            <a:off x="0" y="0"/>
            <a:ext cx="127000" cy="12700"/>
          </a:xfrm>
          <a:prstGeom prst="rect">
            <a:avLst/>
          </a:prstGeom>
        </p:spPr>
      </p:sp>
      <p:pic>
        <p:nvPicPr>
          <p:cNvPr id="2" name="图片 1"/>
          <p:cNvPicPr>
            <a:picLocks noChangeAspect="1"/>
          </p:cNvPicPr>
          <p:nvPr/>
        </p:nvPicPr>
        <p:blipFill>
          <a:blip r:embed="rId1"/>
          <a:stretch>
            <a:fillRect/>
          </a:stretch>
        </p:blipFill>
        <p:spPr>
          <a:xfrm>
            <a:off x="984250" y="2061210"/>
            <a:ext cx="8894445" cy="40081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AutoShape 2"/>
          <p:cNvSpPr>
            <a:spLocks noGrp="1"/>
          </p:cNvSpPr>
          <p:nvPr>
            <p:ph type="title"/>
          </p:nvPr>
        </p:nvSpPr>
        <p:spPr>
          <a:xfrm>
            <a:off x="551815" y="260985"/>
            <a:ext cx="8229600" cy="763270"/>
          </a:xfrm>
        </p:spPr>
        <p:txBody>
          <a:bodyPr vert="horz" wrap="square" lIns="91440" tIns="45720" rIns="91440" bIns="45720" anchor="b"/>
          <a:p>
            <a:pPr marL="0" indent="0" algn="l" eaLnBrk="1" hangingPunct="1">
              <a:buClrTx/>
              <a:buSzTx/>
              <a:buFont typeface="Wingdings" panose="05000000000000000000" charset="0"/>
              <a:buNone/>
            </a:pPr>
            <a:r>
              <a:rPr lang="zh-CN" altLang="en-US" sz="2800" b="1" dirty="0">
                <a:latin typeface="Arial" panose="020B0604020202020204" pitchFamily="34" charset="0"/>
                <a:ea typeface="微软雅黑" panose="020B0503020204020204" pitchFamily="34" charset="-122"/>
              </a:rPr>
              <a:t>二</a:t>
            </a:r>
            <a:r>
              <a:rPr lang="en-US" altLang="en-US" sz="2800" b="1" dirty="0">
                <a:latin typeface="Arial" panose="020B0604020202020204" pitchFamily="34" charset="0"/>
                <a:ea typeface="微软雅黑" panose="020B0503020204020204" pitchFamily="34" charset="-122"/>
              </a:rPr>
              <a:t>. 超星发现系统</a:t>
            </a:r>
            <a:endParaRPr lang="en-US" altLang="en-US" sz="2800" b="1" dirty="0">
              <a:latin typeface="Arial" panose="020B0604020202020204" pitchFamily="34" charset="0"/>
              <a:ea typeface="微软雅黑" panose="020B0503020204020204" pitchFamily="34" charset="-122"/>
            </a:endParaRPr>
          </a:p>
        </p:txBody>
      </p:sp>
      <p:sp>
        <p:nvSpPr>
          <p:cNvPr id="3" name="文本框 2"/>
          <p:cNvSpPr txBox="1"/>
          <p:nvPr/>
        </p:nvSpPr>
        <p:spPr>
          <a:xfrm>
            <a:off x="624205" y="1196975"/>
            <a:ext cx="7208520" cy="1014730"/>
          </a:xfrm>
          <a:prstGeom prst="rect">
            <a:avLst/>
          </a:prstGeom>
          <a:noFill/>
        </p:spPr>
        <p:txBody>
          <a:bodyPr wrap="square" rtlCol="0">
            <a:spAutoFit/>
          </a:bodyPr>
          <a:p>
            <a:pPr marL="285750" indent="-285750" fontAlgn="base">
              <a:buFont typeface="Arial" panose="020B0604020202020204" pitchFamily="34" charset="0"/>
              <a:buChar char="•"/>
            </a:pPr>
            <a:r>
              <a:rPr lang="zh-CN" altLang="en-US" sz="2000">
                <a:latin typeface="Arial" panose="020B0604020202020204" pitchFamily="34" charset="0"/>
                <a:ea typeface="微软雅黑" panose="020B0503020204020204" pitchFamily="34" charset="-122"/>
              </a:rPr>
              <a:t>海量的元数据仓储、强大的词表库</a:t>
            </a:r>
            <a:endParaRPr lang="zh-CN" altLang="en-US" sz="2000">
              <a:latin typeface="Arial" panose="020B0604020202020204" pitchFamily="34" charset="0"/>
              <a:ea typeface="微软雅黑" panose="020B0503020204020204" pitchFamily="34" charset="-122"/>
            </a:endParaRPr>
          </a:p>
          <a:p>
            <a:pPr marL="285750" indent="-285750" fontAlgn="base">
              <a:buFont typeface="Arial" panose="020B0604020202020204" pitchFamily="34" charset="0"/>
              <a:buChar char="•"/>
            </a:pPr>
            <a:r>
              <a:rPr lang="zh-CN" altLang="en-US" sz="2000">
                <a:latin typeface="Arial" panose="020B0604020202020204" pitchFamily="34" charset="0"/>
                <a:ea typeface="微软雅黑" panose="020B0503020204020204" pitchFamily="34" charset="-122"/>
              </a:rPr>
              <a:t>具备强大的资源整合能力</a:t>
            </a:r>
            <a:endParaRPr lang="zh-CN" altLang="en-US" sz="2000">
              <a:latin typeface="Arial" panose="020B0604020202020204" pitchFamily="34" charset="0"/>
              <a:ea typeface="微软雅黑" panose="020B0503020204020204" pitchFamily="34" charset="-122"/>
            </a:endParaRPr>
          </a:p>
          <a:p>
            <a:pPr marL="285750" indent="-285750" fontAlgn="base">
              <a:buFont typeface="Arial" panose="020B0604020202020204" pitchFamily="34" charset="0"/>
              <a:buChar char="•"/>
            </a:pPr>
            <a:r>
              <a:rPr lang="zh-CN" altLang="en-US" sz="2000">
                <a:latin typeface="Arial" panose="020B0604020202020204" pitchFamily="34" charset="0"/>
                <a:ea typeface="微软雅黑" panose="020B0503020204020204" pitchFamily="34" charset="-122"/>
              </a:rPr>
              <a:t>对文献进行个性化、精准化、深层次的数据挖掘和知识关联</a:t>
            </a:r>
            <a:endParaRPr lang="zh-CN" altLang="en-US" sz="2000">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rcRect t="12971"/>
          <a:stretch>
            <a:fillRect/>
          </a:stretch>
        </p:blipFill>
        <p:spPr>
          <a:xfrm>
            <a:off x="1991995" y="2277110"/>
            <a:ext cx="7671435" cy="1934210"/>
          </a:xfrm>
          <a:prstGeom prst="rect">
            <a:avLst/>
          </a:prstGeom>
        </p:spPr>
      </p:pic>
      <p:pic>
        <p:nvPicPr>
          <p:cNvPr id="5" name="图片 4"/>
          <p:cNvPicPr>
            <a:picLocks noChangeAspect="1"/>
          </p:cNvPicPr>
          <p:nvPr/>
        </p:nvPicPr>
        <p:blipFill>
          <a:blip r:embed="rId2"/>
          <a:stretch>
            <a:fillRect/>
          </a:stretch>
        </p:blipFill>
        <p:spPr>
          <a:xfrm>
            <a:off x="2404110" y="3809365"/>
            <a:ext cx="6522085" cy="28797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AutoShape 2"/>
          <p:cNvSpPr>
            <a:spLocks noGrp="1"/>
          </p:cNvSpPr>
          <p:nvPr>
            <p:ph type="title"/>
          </p:nvPr>
        </p:nvSpPr>
        <p:spPr>
          <a:xfrm>
            <a:off x="695960" y="765175"/>
            <a:ext cx="4203700" cy="800100"/>
          </a:xfrm>
        </p:spPr>
        <p:txBody>
          <a:bodyPr vert="horz" wrap="square" lIns="91440" tIns="45720" rIns="91440" bIns="45720" anchor="b"/>
          <a:p>
            <a:pPr marL="0" indent="0" algn="l" eaLnBrk="1" hangingPunct="1">
              <a:buFont typeface="Wingdings" panose="05000000000000000000" charset="0"/>
              <a:buNone/>
            </a:pPr>
            <a:r>
              <a:rPr lang="zh-CN" altLang="en-US" sz="2800" b="1" dirty="0">
                <a:latin typeface="Arial" panose="020B0604020202020204" pitchFamily="34" charset="0"/>
                <a:ea typeface="微软雅黑" panose="020B0503020204020204" pitchFamily="34" charset="-122"/>
              </a:rPr>
              <a:t>三、</a:t>
            </a:r>
            <a:r>
              <a:rPr lang="en-US" altLang="en-US" sz="2800" b="1" dirty="0">
                <a:latin typeface="Arial" panose="020B0604020202020204" pitchFamily="34" charset="0"/>
                <a:ea typeface="微软雅黑" panose="020B0503020204020204" pitchFamily="34" charset="-122"/>
              </a:rPr>
              <a:t>读秀中文学术搜索</a:t>
            </a:r>
            <a:endParaRPr lang="en-US" altLang="en-US" sz="2800" b="1" dirty="0">
              <a:latin typeface="Arial" panose="020B0604020202020204" pitchFamily="34" charset="0"/>
              <a:ea typeface="微软雅黑" panose="020B0503020204020204" pitchFamily="34" charset="-122"/>
            </a:endParaRPr>
          </a:p>
        </p:txBody>
      </p:sp>
      <p:sp>
        <p:nvSpPr>
          <p:cNvPr id="3" name="文本框 2"/>
          <p:cNvSpPr txBox="1"/>
          <p:nvPr/>
        </p:nvSpPr>
        <p:spPr>
          <a:xfrm>
            <a:off x="840105" y="1701165"/>
            <a:ext cx="6901815" cy="368300"/>
          </a:xfrm>
          <a:prstGeom prst="rect">
            <a:avLst/>
          </a:prstGeom>
          <a:noFill/>
        </p:spPr>
        <p:txBody>
          <a:bodyPr wrap="square" rtlCol="0">
            <a:spAutoFit/>
          </a:bodyPr>
          <a:p>
            <a:pPr marL="285750" indent="-285750" fontAlgn="base">
              <a:buFont typeface="Arial" panose="020B0604020202020204" pitchFamily="34" charset="0"/>
              <a:buChar char="•"/>
            </a:pPr>
            <a:r>
              <a:rPr lang="zh-CN" altLang="en-US" sz="1800">
                <a:latin typeface="Arial" panose="020B0604020202020204" pitchFamily="34" charset="0"/>
                <a:ea typeface="微软雅黑" panose="020B0503020204020204" pitchFamily="34" charset="-122"/>
              </a:rPr>
              <a:t>超星出品的中文图书资源搜索平台，可对中文图书资源进行搜索</a:t>
            </a:r>
            <a:endParaRPr lang="zh-CN" altLang="en-US" sz="1800">
              <a:latin typeface="Arial" panose="020B0604020202020204" pitchFamily="34" charset="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271905" y="2781300"/>
            <a:ext cx="7594600" cy="2838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14f7b0a8-3d11-47a5-b189-e62a6b82a4cf"/>
  <p:tag name="COMMONDATA" val="eyJoZGlkIjoiOTdlMzFjYjEwMzExMjJjMjM1NmQzOGNiNzFhNzMzZG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6712</Words>
  <Application>WPS 演示</Application>
  <PresentationFormat>全屏显示(4:3)</PresentationFormat>
  <Paragraphs>310</Paragraphs>
  <Slides>45</Slides>
  <Notes>15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45</vt:i4>
      </vt:variant>
    </vt:vector>
  </HeadingPairs>
  <TitlesOfParts>
    <vt:vector size="57" baseType="lpstr">
      <vt:lpstr>Arial</vt:lpstr>
      <vt:lpstr>宋体</vt:lpstr>
      <vt:lpstr>Wingdings</vt:lpstr>
      <vt:lpstr>微软雅黑</vt:lpstr>
      <vt:lpstr>黑体</vt:lpstr>
      <vt:lpstr>Times New Roman</vt:lpstr>
      <vt:lpstr>Wingdings</vt:lpstr>
      <vt:lpstr>Arial Unicode MS</vt:lpstr>
      <vt:lpstr>Calibri</vt:lpstr>
      <vt:lpstr>默认设计模板</vt:lpstr>
      <vt:lpstr>1_默认设计模板</vt:lpstr>
      <vt:lpstr>2_默认设计模板</vt:lpstr>
      <vt:lpstr>图书馆数字资源的利用 </vt:lpstr>
      <vt:lpstr> 一.中文数据库的检索利用   二. 外文数据库的检索利用          </vt:lpstr>
      <vt:lpstr>江南大学图书馆数字资源检索入口：  https://lib.jiangnan.edu.cn/wzjs.jsp?urltype=tree.TreeTempUrl&amp;wbtreeid=1131  </vt:lpstr>
      <vt:lpstr>一.中文数据库的检索利用</vt:lpstr>
      <vt:lpstr>PowerPoint 演示文稿</vt:lpstr>
      <vt:lpstr>PowerPoint 演示文稿</vt:lpstr>
      <vt:lpstr>超星数字图书馆</vt:lpstr>
      <vt:lpstr>二.超星发现系统</vt:lpstr>
      <vt:lpstr>三、读秀中文学术搜索</vt:lpstr>
      <vt:lpstr>四、百链云图书馆</vt:lpstr>
      <vt:lpstr>PowerPoint 演示文稿</vt:lpstr>
      <vt:lpstr>京东读书专业版</vt:lpstr>
      <vt:lpstr>PowerPoint 演示文稿</vt:lpstr>
      <vt:lpstr>PowerPoint 演示文稿</vt:lpstr>
      <vt:lpstr>PowerPoint 演示文稿</vt:lpstr>
      <vt:lpstr>检索结果示例</vt:lpstr>
      <vt:lpstr>万方数据知识服务平台 </vt:lpstr>
      <vt:lpstr>检索结果示例</vt:lpstr>
      <vt:lpstr>维普中文期刊服务平台</vt:lpstr>
      <vt:lpstr>检索结果示例</vt:lpstr>
      <vt:lpstr>PowerPoint 演示文稿</vt:lpstr>
      <vt:lpstr>中文社会科学引文索引</vt:lpstr>
      <vt:lpstr>中国科学引文数据库</vt:lpstr>
      <vt:lpstr>PowerPoint 演示文稿</vt:lpstr>
      <vt:lpstr>PowerPoint 演示文稿</vt:lpstr>
      <vt:lpstr>二. 外文数据库的检索利用</vt:lpstr>
      <vt:lpstr>PowerPoint 演示文稿</vt:lpstr>
      <vt:lpstr>PowerPoint 演示文稿</vt:lpstr>
      <vt:lpstr>ScienceDirect</vt:lpstr>
      <vt:lpstr>PowerPoint 演示文稿</vt:lpstr>
      <vt:lpstr>检索技巧 </vt:lpstr>
      <vt:lpstr>检索结果示例</vt:lpstr>
      <vt:lpstr>PowerPoint 演示文稿</vt:lpstr>
      <vt:lpstr>Wiley电子期刊</vt:lpstr>
      <vt:lpstr>Springer电子图书、期刊</vt:lpstr>
      <vt:lpstr> Science数据库</vt:lpstr>
      <vt:lpstr>Nature数据库</vt:lpstr>
      <vt:lpstr>PowerPoint 演示文稿</vt:lpstr>
      <vt:lpstr>PowerPoint 演示文稿</vt:lpstr>
      <vt:lpstr>PowerPoint 演示文稿</vt:lpstr>
      <vt:lpstr>PowerPoint 演示文稿</vt:lpstr>
      <vt:lpstr>Web of Science 核心合集</vt:lpstr>
      <vt:lpstr> ESI数据库</vt:lpstr>
      <vt:lpstr>友情提醒</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dc:creator>
  <cp:lastModifiedBy>Lindsey周灵稀</cp:lastModifiedBy>
  <cp:revision>385</cp:revision>
  <dcterms:created xsi:type="dcterms:W3CDTF">2015-12-30T01:01:00Z</dcterms:created>
  <dcterms:modified xsi:type="dcterms:W3CDTF">2026-06-22T08:45:28Z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KSORubyTemplateID">
    <vt:lpwstr>8</vt:lpwstr>
  </property>
  <property fmtid="{D5CDD505-2E9C-101B-9397-08002B2CF9AE}" pid="4" name="ICV">
    <vt:lpwstr>4D7BFC14AD35496189DBFB0906BCDAF2_13</vt:lpwstr>
  </property>
</Properties>
</file>