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82" r:id="rId3"/>
    <p:sldId id="256" r:id="rId4"/>
    <p:sldId id="283" r:id="rId5"/>
    <p:sldId id="257" r:id="rId6"/>
    <p:sldId id="286" r:id="rId7"/>
    <p:sldId id="287" r:id="rId8"/>
    <p:sldId id="261" r:id="rId9"/>
    <p:sldId id="288" r:id="rId10"/>
    <p:sldId id="263" r:id="rId11"/>
    <p:sldId id="264" r:id="rId12"/>
    <p:sldId id="266" r:id="rId13"/>
    <p:sldId id="267" r:id="rId14"/>
    <p:sldId id="270" r:id="rId15"/>
    <p:sldId id="271" r:id="rId16"/>
    <p:sldId id="268" r:id="rId17"/>
    <p:sldId id="269" r:id="rId18"/>
    <p:sldId id="289" r:id="rId19"/>
    <p:sldId id="290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4" r:id="rId28"/>
    <p:sldId id="285" r:id="rId29"/>
  </p:sldIdLst>
  <p:sldSz cx="9144000" cy="6858000" type="screen4x3"/>
  <p:notesSz cx="6858000" cy="9144000"/>
  <p:embeddedFontLst>
    <p:embeddedFont>
      <p:font typeface="微软雅黑" panose="020B0503020204020204" pitchFamily="34" charset="-122"/>
      <p:regular r:id="rId35"/>
    </p:embeddedFont>
    <p:embeddedFont>
      <p:font typeface="隶书" panose="02010509060101010101" pitchFamily="49" charset="-122"/>
      <p:regular r:id="rId36"/>
    </p:embeddedFont>
    <p:embeddedFont>
      <p:font typeface="华文行楷" panose="02010800040101010101" pitchFamily="2" charset="-122"/>
      <p:regular r:id="rId37"/>
    </p:embeddedFont>
    <p:embeddedFont>
      <p:font typeface="黑体" panose="02010609060101010101" pitchFamily="49" charset="-122"/>
      <p:regular r:id="rId38"/>
    </p:embeddedFont>
    <p:embeddedFont>
      <p:font typeface="华文隶书" panose="02010800040101010101" pitchFamily="2" charset="-122"/>
      <p:regular r:id="rId39"/>
    </p:embeddedFont>
    <p:embeddedFont>
      <p:font typeface="楷体" panose="02010609060101010101" pitchFamily="49" charset="-122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entury Schoolbook" panose="02040604050505020304" pitchFamily="18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rgbClr val="FF3399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 userDrawn="1">
          <p15:clr>
            <a:srgbClr val="A4A3A4"/>
          </p15:clr>
        </p15:guide>
        <p15:guide id="2" pos="29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D8D816"/>
    <a:srgbClr val="CCCC00"/>
    <a:srgbClr val="FF0000"/>
    <a:srgbClr val="0066FF"/>
    <a:srgbClr val="0000FF"/>
    <a:srgbClr val="0033CC"/>
    <a:srgbClr val="4D7B45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658"/>
    <p:restoredTop sz="94669"/>
  </p:normalViewPr>
  <p:slideViewPr>
    <p:cSldViewPr snapToObjects="1" showGuides="1">
      <p:cViewPr varScale="1">
        <p:scale>
          <a:sx n="109" d="100"/>
          <a:sy n="109" d="100"/>
        </p:scale>
        <p:origin x="1788" y="42"/>
      </p:cViewPr>
      <p:guideLst>
        <p:guide orient="horz" pos="2200"/>
        <p:guide pos="294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9" Type="http://schemas.openxmlformats.org/officeDocument/2006/relationships/tags" Target="tags/tag3.xml"/><Relationship Id="rId48" Type="http://schemas.openxmlformats.org/officeDocument/2006/relationships/font" Target="fonts/font14.fntdata"/><Relationship Id="rId47" Type="http://schemas.openxmlformats.org/officeDocument/2006/relationships/font" Target="fonts/font13.fntdata"/><Relationship Id="rId46" Type="http://schemas.openxmlformats.org/officeDocument/2006/relationships/font" Target="fonts/font12.fntdata"/><Relationship Id="rId45" Type="http://schemas.openxmlformats.org/officeDocument/2006/relationships/font" Target="fonts/font11.fntdata"/><Relationship Id="rId44" Type="http://schemas.openxmlformats.org/officeDocument/2006/relationships/font" Target="fonts/font10.fntdata"/><Relationship Id="rId43" Type="http://schemas.openxmlformats.org/officeDocument/2006/relationships/font" Target="fonts/font9.fntdata"/><Relationship Id="rId42" Type="http://schemas.openxmlformats.org/officeDocument/2006/relationships/font" Target="fonts/font8.fntdata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slide" Target="slides/slide2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C967A1C-ACBC-4C5E-B6C2-460FE31D72D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>
                <a:solidFill>
                  <a:schemeClr val="tx1"/>
                </a:solidFill>
                <a:latin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381203-9062-4DA5-AA3D-247018DF18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4823F2-E404-4F2C-AEEC-52EC2725571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隶书" panose="02010509060101010101" pitchFamily="49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隶书" panose="02010509060101010101" pitchFamily="49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隶书" panose="02010509060101010101" pitchFamily="49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隶书" panose="02010509060101010101" pitchFamily="49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隶书" panose="02010509060101010101" pitchFamily="49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隶书" panose="02010509060101010101" pitchFamily="49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隶书" panose="02010509060101010101" pitchFamily="49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隶书" panose="02010509060101010101" pitchFamily="49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隶书" panose="02010509060101010101" pitchFamily="49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>
                <a:solidFill>
                  <a:schemeClr val="tx1"/>
                </a:solidFill>
                <a:latin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830B79C-79D5-4907-9F4C-B83982EB2D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隶书" panose="02010509060101010101" pitchFamily="49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隶书" panose="02010509060101010101" pitchFamily="49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隶书" panose="02010509060101010101" pitchFamily="49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隶书" panose="02010509060101010101" pitchFamily="49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隶书" panose="02010509060101010101" pitchFamily="49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jpe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4CE8C0C-6625-4E59-A922-3A0D0F09EBD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777F451-0B69-4CC7-A390-37F55BD0CD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11263"/>
            <a:ext cx="9144000" cy="934313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23050"/>
            <a:ext cx="8272434" cy="5434909"/>
          </a:xfrm>
        </p:spPr>
        <p:txBody>
          <a:bodyPr>
            <a:normAutofit/>
          </a:bodyPr>
          <a:lstStyle>
            <a:lvl1pPr>
              <a:buNone/>
              <a:defRPr sz="2400" b="1"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>
              <a:buNone/>
              <a:defRPr sz="2400" b="1"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>
              <a:buNone/>
              <a:defRPr sz="2400" b="1"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>
              <a:buNone/>
              <a:defRPr sz="2400" b="1"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>
              <a:buNone/>
              <a:defRPr sz="2400" b="1"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4CE8C0C-6625-4E59-A922-3A0D0F09EBD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777F451-0B69-4CC7-A390-37F55BD0CD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>
            <a:spLocks noGrp="1"/>
          </p:cNvSpPr>
          <p:nvPr>
            <p:ph idx="1"/>
          </p:nvPr>
        </p:nvSpPr>
        <p:spPr>
          <a:xfrm>
            <a:off x="360000" y="972000"/>
            <a:ext cx="8388000" cy="5436000"/>
          </a:xfrm>
        </p:spPr>
        <p:txBody>
          <a:bodyPr>
            <a:normAutofit/>
          </a:bodyPr>
          <a:lstStyle>
            <a:lvl1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14" name="灯片编号占位符 1"/>
          <p:cNvSpPr>
            <a:spLocks noGrp="1"/>
          </p:cNvSpPr>
          <p:nvPr>
            <p:ph type="sldNum" sz="quarter" idx="4"/>
          </p:nvPr>
        </p:nvSpPr>
        <p:spPr>
          <a:xfrm>
            <a:off x="7596188" y="6381750"/>
            <a:ext cx="1512888" cy="4492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AD14F51-C0D7-4199-9F4D-37A12355EC7C}" type="slidenum">
              <a: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600" b="1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4CE8C0C-6625-4E59-A922-3A0D0F09EBD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3832225" y="947738"/>
            <a:ext cx="1503363" cy="2006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5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19538" y="1066800"/>
            <a:ext cx="1328738" cy="17668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5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735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LOGO</a:t>
            </a:r>
            <a:endParaRPr kumimoji="0" lang="zh-CN" altLang="en-US" sz="3735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582017"/>
            <a:ext cx="6858000" cy="8139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B9DAA5-F91B-4656-AAA0-EAFB8B6CD59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7429F3E-D9BA-404A-BC2F-F52AD89016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5"/>
          <p:cNvSpPr txBox="1"/>
          <p:nvPr/>
        </p:nvSpPr>
        <p:spPr bwMode="auto">
          <a:xfrm>
            <a:off x="6705600" y="65087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AFA8440-8F57-453E-8972-26CC7E44C2D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152" name="Picture 8" descr="C:\Documents and Settings\Administrator\桌面\logo22.jpg"/>
          <p:cNvPicPr preferRelativeResize="0"/>
          <p:nvPr/>
        </p:nvPicPr>
        <p:blipFill>
          <a:blip r:embed="rId2"/>
          <a:srcRect l="67329"/>
          <a:stretch>
            <a:fillRect/>
          </a:stretch>
        </p:blipFill>
        <p:spPr>
          <a:xfrm>
            <a:off x="0" y="6389688"/>
            <a:ext cx="9144000" cy="4683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3" name="组合 7"/>
          <p:cNvGrpSpPr/>
          <p:nvPr/>
        </p:nvGrpSpPr>
        <p:grpSpPr>
          <a:xfrm>
            <a:off x="0" y="-26987"/>
            <a:ext cx="9144000" cy="928687"/>
            <a:chOff x="-1" y="49749"/>
            <a:chExt cx="9144001" cy="928800"/>
          </a:xfrm>
        </p:grpSpPr>
        <p:pic>
          <p:nvPicPr>
            <p:cNvPr id="6158" name="Picture 14" descr="C:\Documents and Settings\Administrator\桌面\flash_bg3.jpg"/>
            <p:cNvPicPr preferRelativeResize="0"/>
            <p:nvPr userDrawn="1"/>
          </p:nvPicPr>
          <p:blipFill>
            <a:blip r:embed="rId3"/>
            <a:srcRect t="68224" r="57449"/>
            <a:stretch>
              <a:fillRect/>
            </a:stretch>
          </p:blipFill>
          <p:spPr>
            <a:xfrm>
              <a:off x="-1" y="49749"/>
              <a:ext cx="6660000" cy="9288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59" name="Picture 14" descr="C:\Documents and Settings\Administrator\桌面\flash_bg3.jpg"/>
            <p:cNvPicPr>
              <a:picLocks noChangeAspect="1"/>
            </p:cNvPicPr>
            <p:nvPr userDrawn="1"/>
          </p:nvPicPr>
          <p:blipFill>
            <a:blip r:embed="rId4"/>
            <a:srcRect l="43571"/>
            <a:stretch>
              <a:fillRect/>
            </a:stretch>
          </p:blipFill>
          <p:spPr>
            <a:xfrm>
              <a:off x="6638481" y="49749"/>
              <a:ext cx="2505519" cy="9288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154" name="日期占位符 3"/>
          <p:cNvSpPr txBox="1"/>
          <p:nvPr/>
        </p:nvSpPr>
        <p:spPr>
          <a:xfrm>
            <a:off x="457200" y="6440488"/>
            <a:ext cx="2133600" cy="3651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>
              <a:buNone/>
            </a:pPr>
            <a:r>
              <a:rPr lang="zh-CN" altLang="en-US" sz="1600" b="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江南大学图书馆</a:t>
            </a:r>
            <a:endParaRPr lang="en-US" altLang="zh-CN" sz="1600" b="0" dirty="0">
              <a:solidFill>
                <a:schemeClr val="bg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0" name="灯片编号占位符 5"/>
          <p:cNvSpPr txBox="1"/>
          <p:nvPr/>
        </p:nvSpPr>
        <p:spPr>
          <a:xfrm>
            <a:off x="6553200" y="644048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62F7C7F-F435-48E1-A97A-24B348343B88}" type="slidenum">
              <a: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800" b="1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内容占位符 2"/>
          <p:cNvSpPr>
            <a:spLocks noGrp="1"/>
          </p:cNvSpPr>
          <p:nvPr>
            <p:ph idx="1"/>
          </p:nvPr>
        </p:nvSpPr>
        <p:spPr>
          <a:xfrm>
            <a:off x="360000" y="972000"/>
            <a:ext cx="8388000" cy="5265312"/>
          </a:xfrm>
        </p:spPr>
        <p:txBody>
          <a:bodyPr>
            <a:normAutofit/>
          </a:bodyPr>
          <a:lstStyle>
            <a:lvl1pPr>
              <a:defRPr sz="2400">
                <a:latin typeface="+mj-ea"/>
                <a:ea typeface="+mj-ea"/>
              </a:defRPr>
            </a:lvl1pPr>
            <a:lvl2pPr>
              <a:defRPr sz="2400">
                <a:latin typeface="+mj-ea"/>
                <a:ea typeface="+mj-ea"/>
              </a:defRPr>
            </a:lvl2pPr>
            <a:lvl3pPr>
              <a:defRPr sz="2400">
                <a:latin typeface="+mj-ea"/>
                <a:ea typeface="+mj-ea"/>
              </a:defRPr>
            </a:lvl3pPr>
            <a:lvl4pPr>
              <a:defRPr sz="2400">
                <a:latin typeface="+mj-ea"/>
                <a:ea typeface="+mj-ea"/>
              </a:defRPr>
            </a:lvl4pPr>
            <a:lvl5pPr>
              <a:defRPr sz="2400">
                <a:latin typeface="+mj-ea"/>
                <a:ea typeface="+mj-ea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0" y="-11263"/>
            <a:ext cx="9144000" cy="934313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4CE8C0C-6625-4E59-A922-3A0D0F09EBD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777F451-0B69-4CC7-A390-37F55BD0CD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3.jpeg"/><Relationship Id="rId7" Type="http://schemas.openxmlformats.org/officeDocument/2006/relationships/image" Target="../media/image2.jpeg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文本占位符 2"/>
          <p:cNvSpPr>
            <a:spLocks noGrp="1"/>
          </p:cNvSpPr>
          <p:nvPr>
            <p:ph type="body" idx="1"/>
          </p:nvPr>
        </p:nvSpPr>
        <p:spPr>
          <a:xfrm>
            <a:off x="457200" y="1052513"/>
            <a:ext cx="8229600" cy="53054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defRPr sz="1200" b="0">
                <a:solidFill>
                  <a:srgbClr val="898989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4CE8C0C-6625-4E59-A922-3A0D0F09EBD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b="0">
                <a:solidFill>
                  <a:srgbClr val="898989"/>
                </a:solidFill>
                <a:latin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777F451-0B69-4CC7-A390-37F55BD0CD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1" name="灯片编号占位符 5"/>
          <p:cNvSpPr txBox="1"/>
          <p:nvPr/>
        </p:nvSpPr>
        <p:spPr bwMode="auto">
          <a:xfrm>
            <a:off x="6705600" y="65087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DE8732F-CD47-4C0B-9BB4-D1A6EA596DB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8" descr="C:\Documents and Settings\Administrator\桌面\logo22.jpg"/>
          <p:cNvPicPr preferRelativeResize="0"/>
          <p:nvPr/>
        </p:nvPicPr>
        <p:blipFill>
          <a:blip r:embed="rId6"/>
          <a:srcRect l="67329"/>
          <a:stretch>
            <a:fillRect/>
          </a:stretch>
        </p:blipFill>
        <p:spPr>
          <a:xfrm>
            <a:off x="0" y="6389688"/>
            <a:ext cx="9144000" cy="4683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32" name="组合 7"/>
          <p:cNvGrpSpPr/>
          <p:nvPr/>
        </p:nvGrpSpPr>
        <p:grpSpPr>
          <a:xfrm>
            <a:off x="0" y="-26987"/>
            <a:ext cx="9144000" cy="928687"/>
            <a:chOff x="-1" y="49749"/>
            <a:chExt cx="9144001" cy="928800"/>
          </a:xfrm>
        </p:grpSpPr>
        <p:pic>
          <p:nvPicPr>
            <p:cNvPr id="1036" name="Picture 14" descr="C:\Documents and Settings\Administrator\桌面\flash_bg3.jpg"/>
            <p:cNvPicPr preferRelativeResize="0"/>
            <p:nvPr userDrawn="1"/>
          </p:nvPicPr>
          <p:blipFill>
            <a:blip r:embed="rId7"/>
            <a:srcRect t="68224" r="57449"/>
            <a:stretch>
              <a:fillRect/>
            </a:stretch>
          </p:blipFill>
          <p:spPr>
            <a:xfrm>
              <a:off x="-1" y="49749"/>
              <a:ext cx="6660000" cy="9288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7" name="Picture 14" descr="C:\Documents and Settings\Administrator\桌面\flash_bg3.jpg"/>
            <p:cNvPicPr>
              <a:picLocks noChangeAspect="1"/>
            </p:cNvPicPr>
            <p:nvPr userDrawn="1"/>
          </p:nvPicPr>
          <p:blipFill>
            <a:blip r:embed="rId8"/>
            <a:srcRect l="43571"/>
            <a:stretch>
              <a:fillRect/>
            </a:stretch>
          </p:blipFill>
          <p:spPr>
            <a:xfrm>
              <a:off x="6638481" y="49749"/>
              <a:ext cx="2505519" cy="9288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33" name="标题占位符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207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2" name="日期占位符 3"/>
          <p:cNvSpPr txBox="1"/>
          <p:nvPr/>
        </p:nvSpPr>
        <p:spPr>
          <a:xfrm>
            <a:off x="457200" y="644048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397BFA5-C051-4BDF-B677-6E6828F7D9EE}" type="datetimeFigureOut">
              <a: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</a:fld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灯片编号占位符 5"/>
          <p:cNvSpPr txBox="1"/>
          <p:nvPr/>
        </p:nvSpPr>
        <p:spPr>
          <a:xfrm>
            <a:off x="6553200" y="644048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53C8F7-8655-48B6-BBF9-69346F897A47}" type="slidenum">
              <a:rPr kumimoji="0" lang="zh-CN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800" b="1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advTm="3500">
    <p:blinds dir="vert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zh-CN" altLang="en-US" sz="4000" kern="1200" dirty="0">
          <a:solidFill>
            <a:srgbClr val="FF0000"/>
          </a:solidFill>
          <a:latin typeface="隶书" panose="02010509060101010101" pitchFamily="49" charset="-122"/>
          <a:ea typeface="隶书" panose="02010509060101010101" pitchFamily="49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隶书" panose="02010509060101010101" pitchFamily="49" charset="-122"/>
          <a:ea typeface="隶书" panose="020105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隶书" panose="02010509060101010101" pitchFamily="49" charset="-122"/>
          <a:ea typeface="隶书" panose="020105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隶书" panose="02010509060101010101" pitchFamily="49" charset="-122"/>
          <a:ea typeface="隶书" panose="020105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隶书" panose="02010509060101010101" pitchFamily="49" charset="-122"/>
          <a:ea typeface="隶书" panose="02010509060101010101" pitchFamily="49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方正综艺简体" pitchFamily="65" charset="-122"/>
          <a:ea typeface="方正综艺简体" pitchFamily="65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方正综艺简体" pitchFamily="65" charset="-122"/>
          <a:ea typeface="方正综艺简体" pitchFamily="65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方正综艺简体" pitchFamily="65" charset="-122"/>
          <a:ea typeface="方正综艺简体" pitchFamily="65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方正综艺简体" pitchFamily="65" charset="-122"/>
          <a:ea typeface="方正综艺简体" pitchFamily="65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 kern="1200">
          <a:solidFill>
            <a:schemeClr val="tx1"/>
          </a:solidFill>
          <a:latin typeface="+mj-ea"/>
          <a:ea typeface="+mj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buChar char="–"/>
        <a:defRPr sz="2400" b="1" kern="1200">
          <a:solidFill>
            <a:schemeClr val="tx1"/>
          </a:solidFill>
          <a:latin typeface="+mj-ea"/>
          <a:ea typeface="+mj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buChar char="•"/>
        <a:defRPr sz="2400" b="1" kern="1200">
          <a:solidFill>
            <a:schemeClr val="tx1"/>
          </a:solidFill>
          <a:latin typeface="+mj-ea"/>
          <a:ea typeface="+mj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Char char="–"/>
        <a:defRPr sz="2400" b="1" kern="1200">
          <a:solidFill>
            <a:schemeClr val="tx1"/>
          </a:solidFill>
          <a:latin typeface="+mj-ea"/>
          <a:ea typeface="+mj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buChar char="»"/>
        <a:defRPr sz="2400" b="1" kern="1200">
          <a:solidFill>
            <a:schemeClr val="tx1"/>
          </a:solidFill>
          <a:latin typeface="+mj-ea"/>
          <a:ea typeface="+mj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tags" Target="../tags/tag1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1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jpeg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2" descr="演示文稿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 txBox="1"/>
          <p:nvPr/>
        </p:nvSpPr>
        <p:spPr>
          <a:xfrm>
            <a:off x="0" y="2058988"/>
            <a:ext cx="9144000" cy="243998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>
              <a:lnSpc>
                <a:spcPct val="140000"/>
              </a:lnSpc>
              <a:spcBef>
                <a:spcPts val="1800"/>
              </a:spcBef>
            </a:pP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新生入馆教育</a:t>
            </a:r>
            <a:endParaRPr lang="zh-CN" altLang="en-US" sz="36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40000"/>
              </a:lnSpc>
              <a:spcBef>
                <a:spcPts val="1800"/>
              </a:spcBef>
            </a:pPr>
            <a:r>
              <a:rPr lang="en-US" altLang="zh-CN" sz="36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--</a:t>
            </a:r>
            <a:r>
              <a:rPr lang="zh-CN" altLang="en-US" sz="36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移动图书馆</a:t>
            </a:r>
            <a:endParaRPr lang="en-US" altLang="zh-CN" sz="3600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>
              <a:lnSpc>
                <a:spcPct val="140000"/>
              </a:lnSpc>
              <a:spcBef>
                <a:spcPts val="1800"/>
              </a:spcBef>
            </a:pPr>
            <a:endParaRPr lang="zh-CN" altLang="en-US" sz="3600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195" name="副标题 2"/>
          <p:cNvSpPr txBox="1"/>
          <p:nvPr/>
        </p:nvSpPr>
        <p:spPr bwMode="auto">
          <a:xfrm>
            <a:off x="1692275" y="5033963"/>
            <a:ext cx="6400800" cy="842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marR="0" indent="-342900" algn="ctr" defTabSz="914400">
              <a:buClrTx/>
              <a:buSzTx/>
              <a:buFontTx/>
              <a:buNone/>
              <a:defRPr/>
            </a:pPr>
            <a:r>
              <a:rPr kumimoji="0" lang="zh-CN" altLang="en-US" sz="2800" b="0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江南大学图书馆</a:t>
            </a:r>
            <a:endParaRPr kumimoji="0" lang="zh-CN" altLang="en-US" sz="2800" b="0" kern="1200" cap="none" spc="0" normalizeH="0" baseline="0" noProof="0" dirty="0">
              <a:solidFill>
                <a:srgbClr val="0000FF"/>
              </a:solidFill>
              <a:latin typeface="+mn-ea"/>
              <a:ea typeface="+mn-ea"/>
              <a:cs typeface="+mn-cs"/>
            </a:endParaRPr>
          </a:p>
          <a:p>
            <a:pPr marL="342900" marR="0" indent="-342900" algn="ctr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kern="1200" cap="none" spc="0" normalizeH="0" baseline="0" noProof="0" dirty="0" smtClean="0">
                <a:solidFill>
                  <a:srgbClr val="0000FF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2024-6-21</a:t>
            </a:r>
            <a:endParaRPr kumimoji="0" lang="zh-CN" altLang="en-US" sz="2400" kern="1200" cap="none" spc="0" normalizeH="0" baseline="0" noProof="0" dirty="0">
              <a:solidFill>
                <a:srgbClr val="0000FF"/>
              </a:solidFill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19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15"/>
          <p:cNvSpPr>
            <a:spLocks noChangeArrowheads="1"/>
          </p:cNvSpPr>
          <p:nvPr/>
        </p:nvSpPr>
        <p:spPr bwMode="auto">
          <a:xfrm>
            <a:off x="702468" y="506414"/>
            <a:ext cx="2402681" cy="517525"/>
          </a:xfrm>
          <a:prstGeom prst="rect">
            <a:avLst/>
          </a:prstGeom>
          <a:ln>
            <a:solidFill>
              <a:srgbClr val="020F1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多种阅读方式</a:t>
            </a:r>
            <a:endParaRPr kumimoji="0" lang="zh-CN" altLang="en-US" sz="2800" b="1" i="0" u="none" strike="noStrike" kern="1200" cap="none" spc="0" normalizeH="0" baseline="0" noProof="0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1"/>
          <a:srcRect t="4926"/>
          <a:stretch>
            <a:fillRect/>
          </a:stretch>
        </p:blipFill>
        <p:spPr>
          <a:xfrm>
            <a:off x="703263" y="1023938"/>
            <a:ext cx="2573337" cy="4156075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2"/>
          <a:srcRect t="4514"/>
          <a:stretch>
            <a:fillRect/>
          </a:stretch>
        </p:blipFill>
        <p:spPr>
          <a:xfrm>
            <a:off x="936625" y="1236663"/>
            <a:ext cx="2574925" cy="4176712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 t="4178"/>
          <a:stretch>
            <a:fillRect/>
          </a:stretch>
        </p:blipFill>
        <p:spPr>
          <a:xfrm>
            <a:off x="1624013" y="1422400"/>
            <a:ext cx="2566987" cy="417671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9" name="Picture 7" descr="C:\Users\bing\Pictures\豌豆荚截图20130917142931.png"/>
          <p:cNvPicPr>
            <a:picLocks noChangeAspect="1"/>
          </p:cNvPicPr>
          <p:nvPr/>
        </p:nvPicPr>
        <p:blipFill>
          <a:blip r:embed="rId4"/>
          <a:srcRect t="4883" b="6618"/>
          <a:stretch>
            <a:fillRect/>
          </a:stretch>
        </p:blipFill>
        <p:spPr>
          <a:xfrm>
            <a:off x="2060575" y="1825625"/>
            <a:ext cx="2641600" cy="4105275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/>
          <a:srcRect t="4196"/>
          <a:stretch>
            <a:fillRect/>
          </a:stretch>
        </p:blipFill>
        <p:spPr>
          <a:xfrm>
            <a:off x="2693988" y="2303463"/>
            <a:ext cx="2557462" cy="4157662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圆角矩形 15"/>
          <p:cNvSpPr>
            <a:spLocks noChangeArrowheads="1"/>
          </p:cNvSpPr>
          <p:nvPr/>
        </p:nvSpPr>
        <p:spPr bwMode="auto">
          <a:xfrm>
            <a:off x="3105150" y="1555750"/>
            <a:ext cx="2446338" cy="54927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多种批注方式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8" name="圆角矩形 17"/>
          <p:cNvSpPr>
            <a:spLocks noChangeArrowheads="1"/>
          </p:cNvSpPr>
          <p:nvPr/>
        </p:nvSpPr>
        <p:spPr bwMode="auto">
          <a:xfrm>
            <a:off x="3656013" y="2152650"/>
            <a:ext cx="2444750" cy="54927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目录、标注、书签展示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10" name="圆角矩形 23"/>
          <p:cNvSpPr>
            <a:spLocks noChangeArrowheads="1"/>
          </p:cNvSpPr>
          <p:nvPr/>
        </p:nvSpPr>
        <p:spPr bwMode="auto">
          <a:xfrm>
            <a:off x="4368800" y="2759075"/>
            <a:ext cx="2316163" cy="54927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文献传递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12" name="圆角矩形 25"/>
          <p:cNvSpPr>
            <a:spLocks noChangeArrowheads="1"/>
          </p:cNvSpPr>
          <p:nvPr/>
        </p:nvSpPr>
        <p:spPr bwMode="auto">
          <a:xfrm>
            <a:off x="4702175" y="3309938"/>
            <a:ext cx="2416175" cy="54927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全国馆藏查看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3" name="圆角矩形 11"/>
          <p:cNvSpPr>
            <a:spLocks noChangeArrowheads="1"/>
          </p:cNvSpPr>
          <p:nvPr/>
        </p:nvSpPr>
        <p:spPr bwMode="auto">
          <a:xfrm>
            <a:off x="2798763" y="1023938"/>
            <a:ext cx="4543425" cy="54927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全文阅读，批注、目录、书签、进度跳转等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10" grpId="0" bldLvl="0" animBg="1"/>
      <p:bldP spid="12" grpId="0" bldLvl="0" animBg="1"/>
      <p:bldP spid="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圆角矩形 4"/>
          <p:cNvSpPr>
            <a:spLocks noChangeArrowheads="1"/>
          </p:cNvSpPr>
          <p:nvPr/>
        </p:nvSpPr>
        <p:spPr bwMode="auto">
          <a:xfrm>
            <a:off x="4283968" y="311519"/>
            <a:ext cx="2794397" cy="40798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>
            <a:solidFill>
              <a:srgbClr val="020F1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个人书架</a:t>
            </a:r>
            <a:endParaRPr kumimoji="0" lang="zh-CN" altLang="en-US" sz="2800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4710" b="4991"/>
          <a:stretch>
            <a:fillRect/>
          </a:stretch>
        </p:blipFill>
        <p:spPr>
          <a:xfrm>
            <a:off x="111125" y="285750"/>
            <a:ext cx="3165475" cy="6192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9"/>
          <p:cNvSpPr/>
          <p:nvPr/>
        </p:nvSpPr>
        <p:spPr>
          <a:xfrm>
            <a:off x="1835150" y="6091238"/>
            <a:ext cx="431800" cy="3698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rcRect t="3725" b="4868"/>
          <a:stretch>
            <a:fillRect/>
          </a:stretch>
        </p:blipFill>
        <p:spPr>
          <a:xfrm>
            <a:off x="3629025" y="1125538"/>
            <a:ext cx="2959100" cy="4967287"/>
          </a:xfrm>
        </p:spPr>
      </p:pic>
      <p:sp>
        <p:nvSpPr>
          <p:cNvPr id="13" name="圆角矩形 6"/>
          <p:cNvSpPr>
            <a:spLocks noChangeArrowheads="1"/>
          </p:cNvSpPr>
          <p:nvPr/>
        </p:nvSpPr>
        <p:spPr bwMode="auto">
          <a:xfrm>
            <a:off x="3276600" y="798513"/>
            <a:ext cx="3251200" cy="319088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</p:spPr>
        <p:txBody>
          <a:bodyPr lIns="84357" tIns="42179" rIns="84357" bIns="4217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在线书城，本地上传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14" name="圆角矩形 8"/>
          <p:cNvSpPr>
            <a:spLocks noChangeArrowheads="1"/>
          </p:cNvSpPr>
          <p:nvPr/>
        </p:nvSpPr>
        <p:spPr bwMode="auto">
          <a:xfrm>
            <a:off x="5359400" y="1117600"/>
            <a:ext cx="3438525" cy="319088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</p:spPr>
        <p:txBody>
          <a:bodyPr lIns="84357" tIns="42179" rIns="84357" bIns="4217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图书来源分类导航，点击添加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bldLvl="0" animBg="1"/>
      <p:bldP spid="1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Picture 4" descr="C:\Users\bing\Pictures\豌豆荚截图20130917155626.png"/>
          <p:cNvPicPr>
            <a:picLocks noChangeAspect="1"/>
          </p:cNvPicPr>
          <p:nvPr/>
        </p:nvPicPr>
        <p:blipFill>
          <a:blip r:embed="rId1"/>
          <a:srcRect t="4929" b="4967"/>
          <a:stretch>
            <a:fillRect/>
          </a:stretch>
        </p:blipFill>
        <p:spPr>
          <a:xfrm>
            <a:off x="1847850" y="974725"/>
            <a:ext cx="2141538" cy="4241800"/>
          </a:xfrm>
          <a:prstGeom prst="rect">
            <a:avLst/>
          </a:prstGeom>
          <a:solidFill>
            <a:srgbClr val="D9E38A"/>
          </a:solidFill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圆角矩形 10"/>
          <p:cNvSpPr>
            <a:spLocks noChangeArrowheads="1"/>
          </p:cNvSpPr>
          <p:nvPr/>
        </p:nvSpPr>
        <p:spPr bwMode="auto">
          <a:xfrm>
            <a:off x="1617663" y="412750"/>
            <a:ext cx="3009900" cy="38735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</p:spPr>
        <p:txBody>
          <a:bodyPr lIns="84357" tIns="42179" rIns="84357" bIns="4217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Epbu</a:t>
            </a: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全文阅读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10" name="Picture 6" descr="C:\Users\bing\Pictures\豌豆荚截图20130917160252.png"/>
          <p:cNvPicPr>
            <a:picLocks noChangeAspect="1"/>
          </p:cNvPicPr>
          <p:nvPr/>
        </p:nvPicPr>
        <p:blipFill>
          <a:blip r:embed="rId2"/>
          <a:srcRect b="9868"/>
          <a:stretch>
            <a:fillRect/>
          </a:stretch>
        </p:blipFill>
        <p:spPr>
          <a:xfrm>
            <a:off x="2227263" y="1455738"/>
            <a:ext cx="2389187" cy="4470400"/>
          </a:xfrm>
          <a:prstGeom prst="rect">
            <a:avLst/>
          </a:prstGeom>
          <a:solidFill>
            <a:srgbClr val="D9E38A"/>
          </a:solidFill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1" name="圆角矩形 12"/>
          <p:cNvSpPr>
            <a:spLocks noChangeArrowheads="1"/>
          </p:cNvSpPr>
          <p:nvPr/>
        </p:nvSpPr>
        <p:spPr bwMode="auto">
          <a:xfrm>
            <a:off x="2132013" y="944563"/>
            <a:ext cx="2690813" cy="38735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</p:spPr>
        <p:txBody>
          <a:bodyPr lIns="84357" tIns="42179" rIns="84357" bIns="4217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多种操作小工具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12" name="Picture 5" descr="C:\Users\bing\Pictures\豌豆荚截图20130917160032.png"/>
          <p:cNvPicPr>
            <a:picLocks noChangeAspect="1"/>
          </p:cNvPicPr>
          <p:nvPr/>
        </p:nvPicPr>
        <p:blipFill>
          <a:blip r:embed="rId3"/>
          <a:srcRect b="10190"/>
          <a:stretch>
            <a:fillRect/>
          </a:stretch>
        </p:blipFill>
        <p:spPr>
          <a:xfrm>
            <a:off x="2632075" y="1879600"/>
            <a:ext cx="2451100" cy="4495800"/>
          </a:xfrm>
          <a:prstGeom prst="rect">
            <a:avLst/>
          </a:prstGeom>
          <a:solidFill>
            <a:srgbClr val="D9E38A"/>
          </a:solidFill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3" name="圆角矩形 14"/>
          <p:cNvSpPr>
            <a:spLocks noChangeArrowheads="1"/>
          </p:cNvSpPr>
          <p:nvPr/>
        </p:nvSpPr>
        <p:spPr bwMode="auto">
          <a:xfrm>
            <a:off x="2579688" y="1476375"/>
            <a:ext cx="2692400" cy="38735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</p:spPr>
        <p:txBody>
          <a:bodyPr lIns="84357" tIns="42179" rIns="84357" bIns="4217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WIFI传书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 bldLvl="0" animBg="1"/>
      <p:bldP spid="1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6" name="Picture 3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059113" y="411163"/>
            <a:ext cx="3060700" cy="5897562"/>
          </a:xfrm>
          <a:ln w="12700"/>
        </p:spPr>
      </p:pic>
      <p:sp>
        <p:nvSpPr>
          <p:cNvPr id="7" name="圆角矩形 6"/>
          <p:cNvSpPr/>
          <p:nvPr/>
        </p:nvSpPr>
        <p:spPr>
          <a:xfrm>
            <a:off x="3059830" y="3284984"/>
            <a:ext cx="3060073" cy="617984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圆角矩形 13"/>
          <p:cNvSpPr>
            <a:spLocks noChangeArrowheads="1"/>
          </p:cNvSpPr>
          <p:nvPr/>
        </p:nvSpPr>
        <p:spPr bwMode="auto">
          <a:xfrm>
            <a:off x="749300" y="5834063"/>
            <a:ext cx="2071688" cy="236538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</p:spPr>
        <p:txBody>
          <a:bodyPr lIns="84357" tIns="42179" rIns="84357" bIns="4217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300+</a:t>
            </a: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报纸每日更新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3" name="圆角矩形 15"/>
          <p:cNvSpPr>
            <a:spLocks noChangeArrowheads="1"/>
          </p:cNvSpPr>
          <p:nvPr/>
        </p:nvSpPr>
        <p:spPr bwMode="auto">
          <a:xfrm>
            <a:off x="3005138" y="5834063"/>
            <a:ext cx="2146300" cy="236538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</p:spPr>
        <p:txBody>
          <a:bodyPr lIns="84357" tIns="42179" rIns="84357" bIns="4217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添加自己关注的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4" name="TextBox 15"/>
          <p:cNvSpPr>
            <a:spLocks noChangeArrowheads="1"/>
          </p:cNvSpPr>
          <p:nvPr/>
        </p:nvSpPr>
        <p:spPr bwMode="auto">
          <a:xfrm>
            <a:off x="630238" y="0"/>
            <a:ext cx="1493490" cy="457200"/>
          </a:xfrm>
          <a:prstGeom prst="rect">
            <a:avLst/>
          </a:prstGeom>
          <a:solidFill>
            <a:srgbClr val="0033CC"/>
          </a:solidFill>
          <a:ln>
            <a:solidFill>
              <a:srgbClr val="020F1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  报纸</a:t>
            </a:r>
            <a:endParaRPr kumimoji="0" lang="zh-CN" altLang="en-US" sz="2800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5" name="圆角矩形 17"/>
          <p:cNvSpPr>
            <a:spLocks noChangeArrowheads="1"/>
          </p:cNvSpPr>
          <p:nvPr/>
        </p:nvSpPr>
        <p:spPr bwMode="auto">
          <a:xfrm>
            <a:off x="5546725" y="5834063"/>
            <a:ext cx="2127250" cy="236538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图文并茂的呈现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22536" name="图片 1"/>
          <p:cNvPicPr>
            <a:picLocks noChangeAspect="1"/>
          </p:cNvPicPr>
          <p:nvPr/>
        </p:nvPicPr>
        <p:blipFill>
          <a:blip r:embed="rId1"/>
          <a:srcRect t="3181" b="8078"/>
          <a:stretch>
            <a:fillRect/>
          </a:stretch>
        </p:blipFill>
        <p:spPr>
          <a:xfrm>
            <a:off x="509588" y="457200"/>
            <a:ext cx="2838450" cy="5376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20988" y="398463"/>
            <a:ext cx="2974975" cy="5435600"/>
          </a:xfrm>
        </p:spPr>
      </p:pic>
      <p:sp>
        <p:nvSpPr>
          <p:cNvPr id="12" name="圆角矩形 11"/>
          <p:cNvSpPr/>
          <p:nvPr/>
        </p:nvSpPr>
        <p:spPr>
          <a:xfrm>
            <a:off x="5003800" y="771525"/>
            <a:ext cx="661988" cy="35401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788" y="398463"/>
            <a:ext cx="3055937" cy="543560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438" y="398463"/>
            <a:ext cx="3055937" cy="5435600"/>
          </a:xfrm>
          <a:prstGeom prst="rect">
            <a:avLst/>
          </a:prstGeom>
          <a:noFill/>
          <a:ln w="12700">
            <a:noFill/>
          </a:ln>
        </p:spPr>
      </p:pic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标题 1"/>
          <p:cNvSpPr>
            <a:spLocks noGrp="1"/>
          </p:cNvSpPr>
          <p:nvPr>
            <p:ph type="title"/>
          </p:nvPr>
        </p:nvSpPr>
        <p:spPr>
          <a:xfrm>
            <a:off x="0" y="-11112"/>
            <a:ext cx="9144000" cy="933450"/>
          </a:xfrm>
        </p:spPr>
        <p:txBody>
          <a:bodyPr vert="horz" wrap="square" lIns="91440" tIns="45720" rIns="91440" bIns="45720" anchor="ctr" anchorCtr="0"/>
          <a:p>
            <a:pPr eaLnBrk="1" hangingPunct="1"/>
            <a:endParaRPr lang="zh-CN" altLang="en-US" kern="1200" dirty="0">
              <a:latin typeface="隶书" panose="02010509060101010101" pitchFamily="49" charset="-122"/>
              <a:ea typeface="隶书" panose="02010509060101010101" pitchFamily="49" charset="-122"/>
              <a:cs typeface="+mj-cs"/>
            </a:endParaRPr>
          </a:p>
        </p:txBody>
      </p:sp>
      <p:pic>
        <p:nvPicPr>
          <p:cNvPr id="23555" name="Picture 6"/>
          <p:cNvPicPr>
            <a:picLocks noGrp="1" noChangeAspect="1"/>
          </p:cNvPicPr>
          <p:nvPr>
            <p:ph idx="1"/>
          </p:nvPr>
        </p:nvPicPr>
        <p:blipFill>
          <a:blip r:embed="rId1"/>
          <a:srcRect b="5385"/>
          <a:stretch>
            <a:fillRect/>
          </a:stretch>
        </p:blipFill>
        <p:spPr>
          <a:xfrm>
            <a:off x="1692275" y="115888"/>
            <a:ext cx="3240088" cy="6192837"/>
          </a:xfrm>
          <a:ln w="12700"/>
        </p:spPr>
      </p:pic>
      <p:sp>
        <p:nvSpPr>
          <p:cNvPr id="10" name="圆角矩形 9"/>
          <p:cNvSpPr/>
          <p:nvPr/>
        </p:nvSpPr>
        <p:spPr>
          <a:xfrm>
            <a:off x="1835696" y="1772816"/>
            <a:ext cx="2880320" cy="576064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8" name="Picture 3" descr="C:\Users\bing\Desktop\IMG_0970.PNGIMG_0970"/>
          <p:cNvPicPr>
            <a:picLocks noChangeAspect="1"/>
          </p:cNvPicPr>
          <p:nvPr/>
        </p:nvPicPr>
        <p:blipFill>
          <a:blip r:embed="rId1"/>
          <a:srcRect t="4828"/>
          <a:stretch>
            <a:fillRect/>
          </a:stretch>
        </p:blipFill>
        <p:spPr>
          <a:xfrm>
            <a:off x="450850" y="1277938"/>
            <a:ext cx="2128838" cy="3925887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" name="圆角矩形 13"/>
          <p:cNvSpPr>
            <a:spLocks noChangeArrowheads="1"/>
          </p:cNvSpPr>
          <p:nvPr/>
        </p:nvSpPr>
        <p:spPr bwMode="auto">
          <a:xfrm>
            <a:off x="506413" y="5330825"/>
            <a:ext cx="1901825" cy="3175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</p:spPr>
        <p:txBody>
          <a:bodyPr lIns="84357" tIns="42179" rIns="84357" bIns="4217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精选公开课推荐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4" name="Picture 4" descr="C:\Users\bing\Desktop\IMG_0971.PNGIMG_0971"/>
          <p:cNvPicPr>
            <a:picLocks noChangeAspect="1"/>
          </p:cNvPicPr>
          <p:nvPr/>
        </p:nvPicPr>
        <p:blipFill>
          <a:blip r:embed="rId2"/>
          <a:srcRect t="4118"/>
          <a:stretch>
            <a:fillRect/>
          </a:stretch>
        </p:blipFill>
        <p:spPr>
          <a:xfrm>
            <a:off x="2108200" y="1277938"/>
            <a:ext cx="2127250" cy="3927475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圆角矩形 15"/>
          <p:cNvSpPr>
            <a:spLocks noChangeArrowheads="1"/>
          </p:cNvSpPr>
          <p:nvPr/>
        </p:nvSpPr>
        <p:spPr bwMode="auto">
          <a:xfrm>
            <a:off x="2097088" y="5330825"/>
            <a:ext cx="2241550" cy="3175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</p:spPr>
        <p:txBody>
          <a:bodyPr lIns="84357" tIns="42179" rIns="84357" bIns="4217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公开课资源分类列表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6" name="Picture 2" descr="C:\Users\bing\Desktop\IMG_0972.PNGIMG_0972"/>
          <p:cNvPicPr>
            <a:picLocks noChangeAspect="1"/>
          </p:cNvPicPr>
          <p:nvPr/>
        </p:nvPicPr>
        <p:blipFill>
          <a:blip r:embed="rId3"/>
          <a:srcRect t="4637"/>
          <a:stretch>
            <a:fillRect/>
          </a:stretch>
        </p:blipFill>
        <p:spPr>
          <a:xfrm>
            <a:off x="3776663" y="1277938"/>
            <a:ext cx="2127250" cy="3925887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7" name="圆角矩形 17"/>
          <p:cNvSpPr>
            <a:spLocks noChangeArrowheads="1"/>
          </p:cNvSpPr>
          <p:nvPr/>
        </p:nvSpPr>
        <p:spPr bwMode="auto">
          <a:xfrm>
            <a:off x="4000500" y="5330825"/>
            <a:ext cx="1570038" cy="3175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</p:spPr>
        <p:txBody>
          <a:bodyPr lIns="84357" tIns="42179" rIns="84357" bIns="4217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公开课下载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8" name="TextBox 15"/>
          <p:cNvSpPr>
            <a:spLocks noChangeArrowheads="1"/>
          </p:cNvSpPr>
          <p:nvPr/>
        </p:nvSpPr>
        <p:spPr bwMode="auto">
          <a:xfrm>
            <a:off x="392015" y="388938"/>
            <a:ext cx="2016223" cy="371475"/>
          </a:xfrm>
          <a:prstGeom prst="rect">
            <a:avLst/>
          </a:prstGeom>
          <a:solidFill>
            <a:srgbClr val="0033CC"/>
          </a:solidFill>
          <a:ln>
            <a:solidFill>
              <a:srgbClr val="020F1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公开课</a:t>
            </a:r>
            <a:endParaRPr kumimoji="0" lang="zh-CN" altLang="en-US" sz="2800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9" name="Picture 2" descr="C:\Users\bing\Desktop\IMG_0973.PNGIMG_0973"/>
          <p:cNvPicPr>
            <a:picLocks noChangeAspect="1"/>
          </p:cNvPicPr>
          <p:nvPr/>
        </p:nvPicPr>
        <p:blipFill>
          <a:blip r:embed="rId4"/>
          <a:srcRect t="4637"/>
          <a:stretch>
            <a:fillRect/>
          </a:stretch>
        </p:blipFill>
        <p:spPr>
          <a:xfrm>
            <a:off x="5451475" y="1277938"/>
            <a:ext cx="2127250" cy="3922712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0" name="圆角矩形 17"/>
          <p:cNvSpPr>
            <a:spLocks noChangeArrowheads="1"/>
          </p:cNvSpPr>
          <p:nvPr/>
        </p:nvSpPr>
        <p:spPr bwMode="auto">
          <a:xfrm>
            <a:off x="5649913" y="5330825"/>
            <a:ext cx="1568450" cy="3175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播放记录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7" grpId="0" bldLvl="0" animBg="1"/>
      <p:bldP spid="1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标题 1"/>
          <p:cNvSpPr>
            <a:spLocks noGrp="1"/>
          </p:cNvSpPr>
          <p:nvPr>
            <p:ph type="title"/>
          </p:nvPr>
        </p:nvSpPr>
        <p:spPr>
          <a:xfrm>
            <a:off x="457200" y="-11112"/>
            <a:ext cx="9144000" cy="933450"/>
          </a:xfrm>
        </p:spPr>
        <p:txBody>
          <a:bodyPr vert="horz" wrap="square" lIns="91440" tIns="45720" rIns="91440" bIns="45720" anchor="ctr" anchorCtr="0"/>
          <a:p>
            <a:pPr algn="l"/>
            <a:r>
              <a:rPr lang="zh-CN" altLang="en-US" sz="3200" kern="1200" dirty="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更多应用</a:t>
            </a:r>
            <a:endParaRPr lang="zh-CN" altLang="en-US" sz="3200" kern="1200" dirty="0">
              <a:latin typeface="楷体" panose="02010609060101010101" pitchFamily="49" charset="-122"/>
              <a:ea typeface="楷体" panose="02010609060101010101" pitchFamily="49" charset="-122"/>
              <a:cs typeface="+mj-cs"/>
            </a:endParaRPr>
          </a:p>
        </p:txBody>
      </p:sp>
      <p:pic>
        <p:nvPicPr>
          <p:cNvPr id="25603" name="Picture 2"/>
          <p:cNvPicPr>
            <a:picLocks noChangeAspect="1"/>
          </p:cNvPicPr>
          <p:nvPr/>
        </p:nvPicPr>
        <p:blipFill>
          <a:blip r:embed="rId1"/>
          <a:srcRect b="5943"/>
          <a:stretch>
            <a:fillRect/>
          </a:stretch>
        </p:blipFill>
        <p:spPr>
          <a:xfrm>
            <a:off x="250825" y="1052513"/>
            <a:ext cx="2822575" cy="543560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25604" name="Picture 3"/>
          <p:cNvPicPr>
            <a:picLocks noGrp="1" noChangeAspect="1"/>
          </p:cNvPicPr>
          <p:nvPr>
            <p:ph idx="1"/>
          </p:nvPr>
        </p:nvPicPr>
        <p:blipFill>
          <a:blip r:embed="rId2"/>
          <a:srcRect b="4869"/>
          <a:stretch>
            <a:fillRect/>
          </a:stretch>
        </p:blipFill>
        <p:spPr>
          <a:xfrm>
            <a:off x="3276600" y="1052513"/>
            <a:ext cx="2713038" cy="5435600"/>
          </a:xfrm>
          <a:ln w="12700"/>
        </p:spPr>
      </p:pic>
      <p:pic>
        <p:nvPicPr>
          <p:cNvPr id="25605" name="Picture 4"/>
          <p:cNvPicPr>
            <a:picLocks noChangeAspect="1"/>
          </p:cNvPicPr>
          <p:nvPr/>
        </p:nvPicPr>
        <p:blipFill>
          <a:blip r:embed="rId3"/>
          <a:srcRect b="4869"/>
          <a:stretch>
            <a:fillRect/>
          </a:stretch>
        </p:blipFill>
        <p:spPr>
          <a:xfrm>
            <a:off x="5989638" y="1052513"/>
            <a:ext cx="2951162" cy="5475287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7" name="圆角矩形 5"/>
          <p:cNvSpPr>
            <a:spLocks noChangeArrowheads="1"/>
          </p:cNvSpPr>
          <p:nvPr/>
        </p:nvSpPr>
        <p:spPr bwMode="auto">
          <a:xfrm>
            <a:off x="900113" y="723900"/>
            <a:ext cx="1223963" cy="39687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miter lim="800000"/>
          </a:ln>
          <a:effectLst/>
        </p:spPr>
        <p:txBody>
          <a:bodyPr lIns="84357" tIns="42179" rIns="84357" bIns="4217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讲座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圆角矩形 5"/>
          <p:cNvSpPr>
            <a:spLocks noChangeArrowheads="1"/>
          </p:cNvSpPr>
          <p:nvPr/>
        </p:nvSpPr>
        <p:spPr bwMode="auto">
          <a:xfrm>
            <a:off x="3073400" y="655638"/>
            <a:ext cx="2146300" cy="39687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miter lim="800000"/>
          </a:ln>
          <a:effectLst/>
        </p:spPr>
        <p:txBody>
          <a:bodyPr lIns="84357" tIns="42179" rIns="84357" bIns="4217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视频：可按分类查看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圆角矩形 5"/>
          <p:cNvSpPr>
            <a:spLocks noChangeArrowheads="1"/>
          </p:cNvSpPr>
          <p:nvPr/>
        </p:nvSpPr>
        <p:spPr bwMode="auto">
          <a:xfrm>
            <a:off x="6659563" y="655638"/>
            <a:ext cx="1541463" cy="39687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miter lim="800000"/>
          </a:ln>
          <a:effectLst/>
        </p:spPr>
        <p:txBody>
          <a:bodyPr lIns="84357" tIns="42179" rIns="84357" bIns="4217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有声读物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标题 1"/>
          <p:cNvSpPr>
            <a:spLocks noGrp="1"/>
          </p:cNvSpPr>
          <p:nvPr>
            <p:ph type="title"/>
          </p:nvPr>
        </p:nvSpPr>
        <p:spPr>
          <a:xfrm>
            <a:off x="0" y="-11112"/>
            <a:ext cx="9144000" cy="933450"/>
          </a:xfrm>
        </p:spPr>
        <p:txBody>
          <a:bodyPr vert="horz" wrap="square" lIns="91440" tIns="45720" rIns="91440" bIns="45720" anchor="ctr" anchorCtr="0"/>
          <a:p>
            <a:endParaRPr lang="zh-CN" altLang="en-US" kern="1200" dirty="0">
              <a:latin typeface="隶书" panose="02010509060101010101" pitchFamily="49" charset="-122"/>
              <a:ea typeface="隶书" panose="02010509060101010101" pitchFamily="49" charset="-122"/>
              <a:cs typeface="+mj-cs"/>
            </a:endParaRPr>
          </a:p>
        </p:txBody>
      </p:sp>
      <p:pic>
        <p:nvPicPr>
          <p:cNvPr id="26627" name="Picture 4"/>
          <p:cNvPicPr>
            <a:picLocks noGrp="1" noChangeAspect="1"/>
          </p:cNvPicPr>
          <p:nvPr>
            <p:ph idx="1"/>
          </p:nvPr>
        </p:nvPicPr>
        <p:blipFill>
          <a:blip r:embed="rId1"/>
          <a:srcRect b="4869"/>
          <a:stretch>
            <a:fillRect/>
          </a:stretch>
        </p:blipFill>
        <p:spPr>
          <a:xfrm>
            <a:off x="3059113" y="922338"/>
            <a:ext cx="2952750" cy="5476875"/>
          </a:xfrm>
          <a:ln w="12700"/>
        </p:spPr>
      </p:pic>
    </p:spTree>
  </p:cSld>
  <p:clrMapOvr>
    <a:masterClrMapping/>
  </p:clrMapOvr>
  <p:transition advTm="3500"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标题 4"/>
          <p:cNvSpPr>
            <a:spLocks noGrp="1"/>
          </p:cNvSpPr>
          <p:nvPr>
            <p:ph type="title"/>
          </p:nvPr>
        </p:nvSpPr>
        <p:spPr>
          <a:xfrm>
            <a:off x="0" y="-11112"/>
            <a:ext cx="9144000" cy="933450"/>
          </a:xfrm>
        </p:spPr>
        <p:txBody>
          <a:bodyPr vert="horz" wrap="square" lIns="91440" tIns="45720" rIns="91440" bIns="45720" anchor="ctr" anchorCtr="0"/>
          <a:p>
            <a:endParaRPr lang="zh-CN" altLang="en-US" kern="1200" dirty="0">
              <a:latin typeface="隶书" panose="02010509060101010101" pitchFamily="49" charset="-122"/>
              <a:ea typeface="隶书" panose="02010509060101010101" pitchFamily="49" charset="-122"/>
              <a:cs typeface="+mj-cs"/>
            </a:endParaRPr>
          </a:p>
        </p:txBody>
      </p:sp>
      <p:pic>
        <p:nvPicPr>
          <p:cNvPr id="27651" name="Picture 7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284663" y="260350"/>
            <a:ext cx="3297237" cy="6097588"/>
          </a:xfrm>
          <a:ln w="12700"/>
        </p:spPr>
      </p:pic>
      <p:sp>
        <p:nvSpPr>
          <p:cNvPr id="8" name="圆角矩形标注 7"/>
          <p:cNvSpPr/>
          <p:nvPr/>
        </p:nvSpPr>
        <p:spPr>
          <a:xfrm>
            <a:off x="1475656" y="1916832"/>
            <a:ext cx="2331715" cy="792162"/>
          </a:xfrm>
          <a:prstGeom prst="wedgeRoundRectCallout">
            <a:avLst>
              <a:gd name="adj1" fmla="val 72902"/>
              <a:gd name="adj2" fmla="val 4067"/>
              <a:gd name="adj3" fmla="val 16667"/>
            </a:avLst>
          </a:prstGeom>
          <a:solidFill>
            <a:srgbClr val="0033CC"/>
          </a:solidFill>
          <a:ln>
            <a:solidFill>
              <a:srgbClr val="020F1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我</a:t>
            </a:r>
            <a:r>
              <a:rPr kumimoji="0" lang="en-US" altLang="zh-CN" sz="28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-</a:t>
            </a:r>
            <a:r>
              <a:rPr kumimoji="0" lang="zh-CN" altLang="en-US" sz="28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个人中心</a:t>
            </a:r>
            <a:endParaRPr kumimoji="0" lang="zh-CN" altLang="en-US" sz="2800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76825" y="1052513"/>
            <a:ext cx="431800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42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-1635125" y="1797050"/>
            <a:ext cx="6858000" cy="1587500"/>
          </a:xfrm>
          <a:prstGeom prst="rect">
            <a:avLst/>
          </a:prstGeom>
          <a:noFill/>
          <a:ln w="9525">
            <a:noFill/>
          </a:ln>
        </p:spPr>
        <p:txBody>
          <a:bodyPr lIns="121920" tIns="60960" rIns="121920" bIns="60960" anchor="b" anchorCtr="0"/>
          <a:p>
            <a:pPr algn="ctr">
              <a:lnSpc>
                <a:spcPct val="90000"/>
              </a:lnSpc>
            </a:pPr>
            <a:endParaRPr lang="zh-CN" altLang="en-US" sz="6000" dirty="0">
              <a:solidFill>
                <a:srgbClr val="4D7B45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0243" name="内容占位符 2"/>
          <p:cNvPicPr>
            <a:picLocks noGrp="1" noChangeAspect="1"/>
          </p:cNvPicPr>
          <p:nvPr>
            <p:ph idx="1"/>
          </p:nvPr>
        </p:nvPicPr>
        <p:blipFill>
          <a:blip r:embed="rId3"/>
          <a:srcRect t="3462" b="5385"/>
          <a:stretch>
            <a:fillRect/>
          </a:stretch>
        </p:blipFill>
        <p:spPr>
          <a:xfrm>
            <a:off x="660400" y="317500"/>
            <a:ext cx="3406775" cy="6064250"/>
          </a:xfrm>
        </p:spPr>
      </p:pic>
      <p:pic>
        <p:nvPicPr>
          <p:cNvPr id="10244" name="图片 3"/>
          <p:cNvPicPr>
            <a:picLocks noChangeAspect="1"/>
          </p:cNvPicPr>
          <p:nvPr/>
        </p:nvPicPr>
        <p:blipFill>
          <a:blip r:embed="rId4"/>
          <a:srcRect t="3371" b="4497"/>
          <a:stretch>
            <a:fillRect/>
          </a:stretch>
        </p:blipFill>
        <p:spPr>
          <a:xfrm>
            <a:off x="5003800" y="317500"/>
            <a:ext cx="3168650" cy="60642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ransition advTm="3500"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5" descr="2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238" y="898525"/>
            <a:ext cx="2374900" cy="4957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288" y="898525"/>
            <a:ext cx="2360612" cy="4978400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" name="圆角矩形 5"/>
          <p:cNvSpPr>
            <a:spLocks noChangeArrowheads="1"/>
          </p:cNvSpPr>
          <p:nvPr/>
        </p:nvSpPr>
        <p:spPr bwMode="auto">
          <a:xfrm>
            <a:off x="2508250" y="5856288"/>
            <a:ext cx="1595438" cy="5334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miter lim="800000"/>
          </a:ln>
          <a:effectLst/>
        </p:spPr>
        <p:txBody>
          <a:bodyPr lIns="84357" tIns="42179" rIns="84357" bIns="4217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记录每天的学习历程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7" name="圆角矩形 5"/>
          <p:cNvSpPr>
            <a:spLocks noChangeArrowheads="1"/>
          </p:cNvSpPr>
          <p:nvPr/>
        </p:nvSpPr>
        <p:spPr bwMode="auto">
          <a:xfrm>
            <a:off x="4352925" y="5856288"/>
            <a:ext cx="1395413" cy="5334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自定义头像上传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圆角矩形 5"/>
          <p:cNvSpPr>
            <a:spLocks noChangeArrowheads="1"/>
          </p:cNvSpPr>
          <p:nvPr/>
        </p:nvSpPr>
        <p:spPr bwMode="auto">
          <a:xfrm>
            <a:off x="6297613" y="5876925"/>
            <a:ext cx="1154113" cy="398463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  <a:effectLst/>
        </p:spPr>
        <p:txBody>
          <a:bodyPr lIns="84357" tIns="42179" rIns="84357" bIns="4217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意见反馈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圆角矩形 5"/>
          <p:cNvSpPr>
            <a:spLocks noChangeArrowheads="1"/>
          </p:cNvSpPr>
          <p:nvPr/>
        </p:nvSpPr>
        <p:spPr bwMode="auto">
          <a:xfrm>
            <a:off x="725488" y="5926138"/>
            <a:ext cx="1541463" cy="39687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miter lim="800000"/>
          </a:ln>
          <a:effectLst/>
        </p:spPr>
        <p:txBody>
          <a:bodyPr lIns="84357" tIns="42179" rIns="84357" bIns="4217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自动定位功能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14"/>
          <p:cNvSpPr>
            <a:spLocks noChangeArrowheads="1"/>
          </p:cNvSpPr>
          <p:nvPr/>
        </p:nvSpPr>
        <p:spPr bwMode="auto">
          <a:xfrm>
            <a:off x="756841" y="378619"/>
            <a:ext cx="1942951" cy="519113"/>
          </a:xfrm>
          <a:prstGeom prst="rect">
            <a:avLst/>
          </a:prstGeom>
          <a:solidFill>
            <a:srgbClr val="0033CC"/>
          </a:solidFill>
          <a:ln>
            <a:solidFill>
              <a:srgbClr val="020F1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个人中心</a:t>
            </a:r>
            <a:endParaRPr kumimoji="0" lang="zh-CN" altLang="en-US" sz="2800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11" name="图片 10" descr="9CBDFA77F38F33BD626FAD89404F57B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550" y="898525"/>
            <a:ext cx="2459038" cy="4978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 descr="36B6D3D9064F4196C6F67D91499949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200" y="898525"/>
            <a:ext cx="2414588" cy="4978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标题 1"/>
          <p:cNvSpPr>
            <a:spLocks noGrp="1"/>
          </p:cNvSpPr>
          <p:nvPr>
            <p:ph type="title"/>
          </p:nvPr>
        </p:nvSpPr>
        <p:spPr>
          <a:xfrm>
            <a:off x="598488" y="0"/>
            <a:ext cx="7886700" cy="1325563"/>
          </a:xfrm>
        </p:spPr>
        <p:txBody>
          <a:bodyPr vert="horz" wrap="square" lIns="107192" tIns="53596" rIns="107192" bIns="53596" anchor="t" anchorCtr="0"/>
          <a:p>
            <a:pPr eaLnBrk="1" hangingPunct="1"/>
            <a:r>
              <a:rPr lang="zh-CN" altLang="en-US" sz="3200" b="1" kern="1200" dirty="0">
                <a:latin typeface="楷体" panose="02010609060101010101" pitchFamily="49" charset="-122"/>
                <a:ea typeface="楷体" panose="02010609060101010101" pitchFamily="49" charset="-122"/>
                <a:cs typeface="+mj-cs"/>
              </a:rPr>
              <a:t>新生入馆教育及考试</a:t>
            </a:r>
            <a:endParaRPr lang="zh-CN" altLang="en-US" sz="3200" b="1" kern="1200" dirty="0">
              <a:latin typeface="楷体" panose="02010609060101010101" pitchFamily="49" charset="-122"/>
              <a:ea typeface="楷体" panose="02010609060101010101" pitchFamily="49" charset="-122"/>
              <a:cs typeface="+mj-cs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rcRect t="3973" b="3294"/>
          <a:stretch>
            <a:fillRect/>
          </a:stretch>
        </p:blipFill>
        <p:spPr>
          <a:xfrm>
            <a:off x="30163" y="663575"/>
            <a:ext cx="2670175" cy="5718175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3799" b="5901"/>
          <a:stretch>
            <a:fillRect/>
          </a:stretch>
        </p:blipFill>
        <p:spPr>
          <a:xfrm>
            <a:off x="2798763" y="658813"/>
            <a:ext cx="3165475" cy="5741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圆角矩形 5"/>
          <p:cNvSpPr>
            <a:spLocks noChangeArrowheads="1"/>
          </p:cNvSpPr>
          <p:nvPr/>
        </p:nvSpPr>
        <p:spPr bwMode="auto">
          <a:xfrm>
            <a:off x="398463" y="6143625"/>
            <a:ext cx="2024063" cy="398463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miter lim="800000"/>
          </a:ln>
          <a:effectLst/>
        </p:spPr>
        <p:txBody>
          <a:bodyPr lIns="84357" tIns="42179" rIns="84357" bIns="4217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新生入馆知识考试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16" name="圆角矩形 5"/>
          <p:cNvSpPr>
            <a:spLocks noChangeArrowheads="1"/>
          </p:cNvSpPr>
          <p:nvPr/>
        </p:nvSpPr>
        <p:spPr bwMode="auto">
          <a:xfrm>
            <a:off x="3595688" y="6143625"/>
            <a:ext cx="1892300" cy="398463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miter lim="800000"/>
          </a:ln>
          <a:effectLst/>
        </p:spPr>
        <p:txBody>
          <a:bodyPr lIns="84357" tIns="42179" rIns="84357" bIns="4217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图书馆知识科普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t="3329" b="5901"/>
          <a:stretch>
            <a:fillRect/>
          </a:stretch>
        </p:blipFill>
        <p:spPr>
          <a:xfrm>
            <a:off x="5830888" y="655638"/>
            <a:ext cx="3165475" cy="581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t="3799" b="6950"/>
          <a:stretch>
            <a:fillRect/>
          </a:stretch>
        </p:blipFill>
        <p:spPr>
          <a:xfrm>
            <a:off x="5978525" y="503238"/>
            <a:ext cx="3165475" cy="6121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标注 7"/>
          <p:cNvSpPr/>
          <p:nvPr/>
        </p:nvSpPr>
        <p:spPr>
          <a:xfrm>
            <a:off x="6284913" y="6472238"/>
            <a:ext cx="2760663" cy="303213"/>
          </a:xfrm>
          <a:prstGeom prst="wedgeRectCallout">
            <a:avLst>
              <a:gd name="adj1" fmla="val 1896"/>
              <a:gd name="adj2" fmla="val -139817"/>
            </a:avLst>
          </a:prstGeom>
          <a:solidFill>
            <a:srgbClr val="D8D8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考试通过可在此激活借阅</a:t>
            </a:r>
            <a:endParaRPr kumimoji="0" lang="zh-CN" alt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0" y="-11112"/>
            <a:ext cx="9144000" cy="933450"/>
          </a:xfrm>
        </p:spPr>
        <p:txBody>
          <a:bodyPr vert="horz" wrap="square" lIns="91440" tIns="45720" rIns="91440" bIns="45720" numCol="1" anchor="ctr" anchorCtr="0" compatLnSpc="1">
            <a:normAutofit fontScale="9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可将歌德电子书借阅机中图书下载至移动图书馆阅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读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j-cs"/>
            </a:endParaRPr>
          </a:p>
        </p:txBody>
      </p:sp>
      <p:sp>
        <p:nvSpPr>
          <p:cNvPr id="30723" name="内容占位符 7"/>
          <p:cNvSpPr>
            <a:spLocks noGrp="1"/>
          </p:cNvSpPr>
          <p:nvPr>
            <p:ph idx="1"/>
          </p:nvPr>
        </p:nvSpPr>
        <p:spPr>
          <a:xfrm>
            <a:off x="457200" y="922338"/>
            <a:ext cx="8272463" cy="5435600"/>
          </a:xfrm>
        </p:spPr>
        <p:txBody>
          <a:bodyPr vert="horz" wrap="square" lIns="91440" tIns="45720" rIns="91440" bIns="45720" anchor="t" anchorCtr="0"/>
          <a:p>
            <a:endParaRPr lang="zh-CN" altLang="en-US" kern="1200" dirty="0">
              <a:latin typeface="+mj-ea"/>
              <a:ea typeface="+mj-ea"/>
              <a:cs typeface="+mn-cs"/>
            </a:endParaRPr>
          </a:p>
        </p:txBody>
      </p:sp>
      <p:sp>
        <p:nvSpPr>
          <p:cNvPr id="3" name="日期占位符 2"/>
          <p:cNvSpPr txBox="1">
            <a:spLocks noGrp="1"/>
          </p:cNvSpPr>
          <p:nvPr>
            <p:ph type="dt" sz="half" idx="10"/>
          </p:nvPr>
        </p:nvSpPr>
        <p:spPr>
          <a:xfrm>
            <a:off x="0" y="5792788"/>
            <a:ext cx="2057400" cy="365125"/>
          </a:xfrm>
          <a:noFill/>
        </p:spPr>
        <p:txBody>
          <a:bodyPr vert="horz" wrap="square" lIns="91132" tIns="45550" rIns="91132" bIns="45550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61B8529-EEED-476E-BD3F-EBF5F64F7840}" type="datetime1">
              <a:rPr kumimoji="0" lang="zh-CN" altLang="en-US" sz="675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entury Schoolbook" panose="020406040505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015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Picture 7" descr="歌德效果图"/>
          <p:cNvPicPr>
            <a:picLocks noChangeAspect="1" noChangeArrowheads="1"/>
          </p:cNvPicPr>
          <p:nvPr/>
        </p:nvPicPr>
        <p:blipFill>
          <a:blip r:embed="rId1"/>
          <a:srcRect t="5682" b="5127"/>
          <a:stretch>
            <a:fillRect/>
          </a:stretch>
        </p:blipFill>
        <p:spPr bwMode="auto">
          <a:xfrm>
            <a:off x="1182688" y="806450"/>
            <a:ext cx="2435225" cy="537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分类"/>
          <p:cNvPicPr>
            <a:picLocks noChangeAspect="1" noChangeArrowheads="1"/>
          </p:cNvPicPr>
          <p:nvPr/>
        </p:nvPicPr>
        <p:blipFill>
          <a:blip r:embed="rId2"/>
          <a:srcRect t="3232" b="5118"/>
          <a:stretch>
            <a:fillRect/>
          </a:stretch>
        </p:blipFill>
        <p:spPr bwMode="auto">
          <a:xfrm>
            <a:off x="5724525" y="854075"/>
            <a:ext cx="2746375" cy="532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圆角矩形标注 5"/>
          <p:cNvSpPr/>
          <p:nvPr/>
        </p:nvSpPr>
        <p:spPr>
          <a:xfrm>
            <a:off x="3456305" y="5157470"/>
            <a:ext cx="2430145" cy="774065"/>
          </a:xfrm>
          <a:prstGeom prst="wedgeRoundRectCallout">
            <a:avLst>
              <a:gd name="adj1" fmla="val -67690"/>
              <a:gd name="adj2" fmla="val 21664"/>
              <a:gd name="adj3" fmla="val 16667"/>
            </a:avLst>
          </a:prstGeom>
          <a:solidFill>
            <a:srgbClr val="0033CC"/>
          </a:solidFill>
          <a:ln>
            <a:solidFill>
              <a:srgbClr val="020F1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我在图书馆</a:t>
            </a:r>
            <a:r>
              <a:rPr kumimoji="0" lang="en-US" altLang="zh-CN" sz="28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C</a:t>
            </a:r>
            <a:r>
              <a:rPr kumimoji="0" lang="zh-CN" altLang="en-US" sz="28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区一楼书库</a:t>
            </a:r>
            <a:endParaRPr kumimoji="0" lang="zh-CN" altLang="en-US" sz="2800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6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1550" y="531813"/>
            <a:ext cx="2792413" cy="5870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7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825" y="404813"/>
            <a:ext cx="2879725" cy="5997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3940175" y="2401888"/>
            <a:ext cx="1771650" cy="1130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50" kern="1200" cap="none" spc="0" normalizeH="0" baseline="0" noProof="1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海量图书 </a:t>
            </a:r>
            <a:endParaRPr kumimoji="0" lang="en-US" altLang="zh-CN" sz="2250" kern="1200" cap="none" spc="0" normalizeH="0" baseline="0" noProof="1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50" kern="1200" cap="none" spc="0" normalizeH="0" baseline="0" noProof="1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</a:t>
            </a:r>
            <a:r>
              <a:rPr kumimoji="0" lang="zh-CN" altLang="en-US" sz="2250" kern="1200" cap="none" spc="0" normalizeH="0" baseline="0" noProof="1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每月更新</a:t>
            </a:r>
            <a:endParaRPr kumimoji="0" lang="zh-CN" altLang="en-US" sz="2250" kern="1200" cap="none" spc="0" normalizeH="0" baseline="0" noProof="1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70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624513" y="222250"/>
            <a:ext cx="2605087" cy="6178550"/>
          </a:xfrm>
        </p:spPr>
      </p:pic>
      <p:pic>
        <p:nvPicPr>
          <p:cNvPr id="32771" name="Picture 2"/>
          <p:cNvPicPr>
            <a:picLocks noChangeAspect="1"/>
          </p:cNvPicPr>
          <p:nvPr/>
        </p:nvPicPr>
        <p:blipFill>
          <a:blip r:embed="rId2"/>
          <a:srcRect b="5383"/>
          <a:stretch>
            <a:fillRect/>
          </a:stretch>
        </p:blipFill>
        <p:spPr>
          <a:xfrm>
            <a:off x="827088" y="222250"/>
            <a:ext cx="3014662" cy="617855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1" name="圆角矩形 10"/>
          <p:cNvSpPr/>
          <p:nvPr/>
        </p:nvSpPr>
        <p:spPr>
          <a:xfrm>
            <a:off x="3131840" y="836712"/>
            <a:ext cx="709656" cy="446088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4" name="标题 4"/>
          <p:cNvSpPr txBox="1"/>
          <p:nvPr/>
        </p:nvSpPr>
        <p:spPr>
          <a:xfrm>
            <a:off x="3935016" y="3140968"/>
            <a:ext cx="1437084" cy="608013"/>
          </a:xfrm>
          <a:prstGeom prst="wedgeRoundRectCallout">
            <a:avLst>
              <a:gd name="adj1" fmla="val 66284"/>
              <a:gd name="adj2" fmla="val 17628"/>
              <a:gd name="adj3" fmla="val 16667"/>
            </a:avLst>
          </a:prstGeom>
          <a:solidFill>
            <a:srgbClr val="0033CC"/>
          </a:solidFill>
          <a:ln>
            <a:solidFill>
              <a:srgbClr val="020F1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书架已下载</a:t>
            </a:r>
            <a:endParaRPr kumimoji="0" lang="zh-CN" altLang="en-US" sz="2800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2776" name="标题 14"/>
          <p:cNvSpPr>
            <a:spLocks noGrp="1"/>
          </p:cNvSpPr>
          <p:nvPr>
            <p:ph type="title"/>
          </p:nvPr>
        </p:nvSpPr>
        <p:spPr>
          <a:xfrm>
            <a:off x="0" y="-11112"/>
            <a:ext cx="9144000" cy="933450"/>
          </a:xfrm>
        </p:spPr>
        <p:txBody>
          <a:bodyPr vert="horz" wrap="square" lIns="91440" tIns="45720" rIns="91440" bIns="45720" anchor="ctr" anchorCtr="0"/>
          <a:p>
            <a:endParaRPr lang="zh-CN" altLang="en-US" kern="1200" dirty="0">
              <a:latin typeface="隶书" panose="02010509060101010101" pitchFamily="49" charset="-122"/>
              <a:ea typeface="隶书" panose="02010509060101010101" pitchFamily="49" charset="-122"/>
              <a:cs typeface="+mj-cs"/>
            </a:endParaRPr>
          </a:p>
        </p:txBody>
      </p:sp>
      <p:sp>
        <p:nvSpPr>
          <p:cNvPr id="16" name="标题 4"/>
          <p:cNvSpPr txBox="1"/>
          <p:nvPr/>
        </p:nvSpPr>
        <p:spPr bwMode="auto">
          <a:xfrm>
            <a:off x="3935016" y="1484784"/>
            <a:ext cx="1689497" cy="1296144"/>
          </a:xfrm>
          <a:prstGeom prst="wedgeRoundRectCallout">
            <a:avLst>
              <a:gd name="adj1" fmla="val -53773"/>
              <a:gd name="adj2" fmla="val -83539"/>
              <a:gd name="adj3" fmla="val 16667"/>
            </a:avLst>
          </a:prstGeom>
          <a:solidFill>
            <a:srgbClr val="0033CC"/>
          </a:solidFill>
          <a:ln w="9525">
            <a:solidFill>
              <a:srgbClr val="020F17"/>
            </a:solidFill>
            <a:miter lim="800000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点“扫一扫”扫描二维码下载到手机上阅读</a:t>
            </a:r>
            <a:endParaRPr kumimoji="0" lang="zh-CN" altLang="en-US" sz="2000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4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038" y="746125"/>
            <a:ext cx="2716212" cy="4725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5" name="标题 1"/>
          <p:cNvSpPr>
            <a:spLocks noGrp="1"/>
          </p:cNvSpPr>
          <p:nvPr>
            <p:ph type="title"/>
          </p:nvPr>
        </p:nvSpPr>
        <p:spPr>
          <a:xfrm>
            <a:off x="0" y="-11112"/>
            <a:ext cx="9144000" cy="933450"/>
          </a:xfrm>
        </p:spPr>
        <p:txBody>
          <a:bodyPr vert="horz" wrap="square" lIns="91440" tIns="45720" rIns="91440" bIns="45720" anchor="ctr" anchorCtr="0"/>
          <a:p>
            <a:pPr eaLnBrk="1" hangingPunct="1"/>
            <a:endParaRPr lang="zh-CN" altLang="en-US" kern="1200" dirty="0">
              <a:latin typeface="隶书" panose="02010509060101010101" pitchFamily="49" charset="-122"/>
              <a:ea typeface="隶书" panose="02010509060101010101" pitchFamily="49" charset="-122"/>
              <a:cs typeface="+mj-cs"/>
            </a:endParaRPr>
          </a:p>
        </p:txBody>
      </p:sp>
      <p:sp>
        <p:nvSpPr>
          <p:cNvPr id="33796" name="内容占位符 2"/>
          <p:cNvSpPr>
            <a:spLocks noGrp="1"/>
          </p:cNvSpPr>
          <p:nvPr>
            <p:ph idx="1"/>
          </p:nvPr>
        </p:nvSpPr>
        <p:spPr>
          <a:xfrm>
            <a:off x="1169988" y="1825625"/>
            <a:ext cx="7345362" cy="4351338"/>
          </a:xfrm>
        </p:spPr>
        <p:txBody>
          <a:bodyPr vert="horz" wrap="square" lIns="91440" tIns="45720" rIns="91440" bIns="45720" anchor="t" anchorCtr="0"/>
          <a:p>
            <a:pPr eaLnBrk="1" hangingPunct="1"/>
            <a:endParaRPr lang="zh-CN" altLang="en-US" kern="1200" dirty="0">
              <a:latin typeface="+mj-ea"/>
              <a:ea typeface="+mj-ea"/>
              <a:cs typeface="+mn-cs"/>
            </a:endParaRPr>
          </a:p>
        </p:txBody>
      </p:sp>
      <p:pic>
        <p:nvPicPr>
          <p:cNvPr id="33797" name="内容占位符 4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0" y="746125"/>
            <a:ext cx="2906713" cy="4725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日期占位符 3"/>
          <p:cNvSpPr txBox="1">
            <a:spLocks noGrp="1"/>
          </p:cNvSpPr>
          <p:nvPr>
            <p:ph type="dt" sz="half" idx="10"/>
          </p:nvPr>
        </p:nvSpPr>
        <p:spPr>
          <a:xfrm>
            <a:off x="639763" y="6356350"/>
            <a:ext cx="3133725" cy="320675"/>
          </a:xfrm>
          <a:noFill/>
        </p:spPr>
        <p:txBody>
          <a:bodyPr vert="horz" wrap="square" lIns="91132" tIns="45550" rIns="91132" bIns="45550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EA9A715-F565-4EF6-849E-2ADAA0F26C9E}" type="datetime1">
              <a:rPr kumimoji="0" lang="zh-CN" altLang="en-US" sz="675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entury Schoolbook" panose="020406040505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015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3799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463" y="746125"/>
            <a:ext cx="2773362" cy="4725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圆角矩形 10"/>
          <p:cNvSpPr>
            <a:spLocks noChangeArrowheads="1"/>
          </p:cNvSpPr>
          <p:nvPr/>
        </p:nvSpPr>
        <p:spPr bwMode="auto">
          <a:xfrm>
            <a:off x="2600325" y="6176963"/>
            <a:ext cx="3632200" cy="350838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</p:spPr>
        <p:txBody>
          <a:bodyPr lIns="84357" tIns="42179" rIns="84357" bIns="42179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Epbu</a:t>
            </a: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全文阅读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11112"/>
            <a:ext cx="9144000" cy="933450"/>
          </a:xfrm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通过超星“学习通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APP</a:t>
            </a: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”  登录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j-cs"/>
            </a:endParaRPr>
          </a:p>
        </p:txBody>
      </p:sp>
      <p:pic>
        <p:nvPicPr>
          <p:cNvPr id="34819" name="内容占位符 3" descr="QQ图片20210705100030.jpg"/>
          <p:cNvPicPr>
            <a:picLocks noChangeAspect="1"/>
          </p:cNvPicPr>
          <p:nvPr/>
        </p:nvPicPr>
        <p:blipFill>
          <a:blip r:embed="rId1"/>
          <a:srcRect l="30769" t="53000" r="53847" b="37000"/>
          <a:stretch>
            <a:fillRect/>
          </a:stretch>
        </p:blipFill>
        <p:spPr>
          <a:xfrm>
            <a:off x="6300788" y="203200"/>
            <a:ext cx="574675" cy="719138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1" name="直接箭头连接符 10"/>
          <p:cNvCxnSpPr/>
          <p:nvPr/>
        </p:nvCxnSpPr>
        <p:spPr>
          <a:xfrm>
            <a:off x="3506788" y="3649663"/>
            <a:ext cx="1019175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rcRect t="3622" b="3618"/>
          <a:stretch>
            <a:fillRect/>
          </a:stretch>
        </p:blipFill>
        <p:spPr>
          <a:xfrm>
            <a:off x="611188" y="922338"/>
            <a:ext cx="2797175" cy="5819775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3799" b="5901"/>
          <a:stretch>
            <a:fillRect/>
          </a:stretch>
        </p:blipFill>
        <p:spPr>
          <a:xfrm>
            <a:off x="4525963" y="922338"/>
            <a:ext cx="3165475" cy="5819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矩形标注 12"/>
          <p:cNvSpPr/>
          <p:nvPr/>
        </p:nvSpPr>
        <p:spPr>
          <a:xfrm>
            <a:off x="7564438" y="1171575"/>
            <a:ext cx="1655763" cy="1368425"/>
          </a:xfrm>
          <a:prstGeom prst="wedgeRectCallout">
            <a:avLst>
              <a:gd name="adj1" fmla="val -88422"/>
              <a:gd name="adj2" fmla="val 44729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通过“学习通” 账号即可登录“移动图书馆”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内容占位符 3"/>
          <p:cNvSpPr>
            <a:spLocks noGrp="1"/>
          </p:cNvSpPr>
          <p:nvPr>
            <p:ph idx="1"/>
          </p:nvPr>
        </p:nvSpPr>
        <p:spPr bwMode="auto">
          <a:xfrm>
            <a:off x="3203848" y="3284984"/>
            <a:ext cx="7416823" cy="1200329"/>
          </a:xfrm>
          <a:ln>
            <a:miter lim="800000"/>
          </a:ln>
          <a:effectLst/>
          <a:sp3d prstMaterial="plastic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  <a:scene3d>
              <a:camera prst="orthographicFront">
                <a:rot lat="0" lon="600000" rev="0"/>
              </a:camera>
              <a:lightRig rig="threePt" dir="t"/>
            </a:scene3d>
          </a:bodyPr>
          <a:lstStyle/>
          <a:p>
            <a:pPr marL="342900" marR="0" lvl="0" indent="-3429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0" i="0" u="none" strike="noStrike" kern="1200" cap="none" spc="0" normalizeH="0" baseline="0" noProof="0" dirty="0" smtClean="0">
                <a:ln w="0" cmpd="sng">
                  <a:solidFill>
                    <a:srgbClr val="FFFFFF"/>
                  </a:solidFill>
                  <a:prstDash val="solid"/>
                </a:ln>
                <a:solidFill>
                  <a:srgbClr val="0066FF"/>
                </a:solidFill>
                <a:effectLst>
                  <a:glow rad="139700">
                    <a:srgbClr val="809CE2">
                      <a:alpha val="40000"/>
                    </a:srgb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Thank you!</a:t>
            </a:r>
            <a:endParaRPr kumimoji="0" lang="en-US" altLang="zh-CN" sz="7200" b="0" i="0" u="none" strike="noStrike" kern="1200" cap="none" spc="0" normalizeH="0" baseline="0" noProof="0" dirty="0" smtClean="0">
              <a:ln w="0" cmpd="sng">
                <a:solidFill>
                  <a:srgbClr val="FFFFFF"/>
                </a:solidFill>
                <a:prstDash val="solid"/>
              </a:ln>
              <a:solidFill>
                <a:srgbClr val="0066FF"/>
              </a:solidFill>
              <a:effectLst>
                <a:glow rad="139700">
                  <a:srgbClr val="809CE2">
                    <a:alpha val="40000"/>
                  </a:srgb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1266" name="标题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3450"/>
          </a:xfrm>
        </p:spPr>
        <p:txBody>
          <a:bodyPr vert="horz" wrap="square" lIns="91440" tIns="45720" rIns="91440" bIns="45720" anchor="ctr" anchorCtr="0"/>
          <a:p>
            <a:pPr>
              <a:buNone/>
            </a:pPr>
            <a:r>
              <a:rPr lang="zh-CN" altLang="en-US" sz="4000" kern="1200" dirty="0">
                <a:latin typeface="华文隶书" panose="02010800040101010101" pitchFamily="2" charset="-122"/>
                <a:ea typeface="华文隶书" panose="02010800040101010101" pitchFamily="2" charset="-122"/>
                <a:cs typeface="+mj-cs"/>
              </a:rPr>
              <a:t>移动图书馆的登录方式</a:t>
            </a:r>
            <a:endParaRPr lang="zh-CN" altLang="en-US" sz="4000" kern="1200" dirty="0">
              <a:latin typeface="华文隶书" panose="02010800040101010101" pitchFamily="2" charset="-122"/>
              <a:ea typeface="华文隶书" panose="02010800040101010101" pitchFamily="2" charset="-122"/>
              <a:cs typeface="+mj-cs"/>
            </a:endParaRPr>
          </a:p>
        </p:txBody>
      </p:sp>
      <p:sp>
        <p:nvSpPr>
          <p:cNvPr id="11267" name="内容占位符 3"/>
          <p:cNvSpPr>
            <a:spLocks noGrp="1"/>
          </p:cNvSpPr>
          <p:nvPr>
            <p:ph idx="1"/>
          </p:nvPr>
        </p:nvSpPr>
        <p:spPr>
          <a:xfrm>
            <a:off x="457200" y="1052513"/>
            <a:ext cx="8272463" cy="5435600"/>
          </a:xfrm>
        </p:spPr>
        <p:txBody>
          <a:bodyPr vert="horz" wrap="square" lIns="91440" tIns="45720" rIns="91440" bIns="45720" anchor="t" anchorCtr="0"/>
          <a:p>
            <a:r>
              <a:rPr lang="zh-CN" altLang="en-US" sz="3600" kern="1200" dirty="0">
                <a:latin typeface="+mj-ea"/>
                <a:ea typeface="+mj-ea"/>
                <a:cs typeface="+mn-cs"/>
              </a:rPr>
              <a:t>下载“超星移动图书馆”</a:t>
            </a:r>
            <a:r>
              <a:rPr lang="en-US" altLang="zh-CN" sz="3600" kern="1200" dirty="0">
                <a:latin typeface="+mj-ea"/>
                <a:ea typeface="+mj-ea"/>
                <a:cs typeface="+mn-cs"/>
              </a:rPr>
              <a:t>APP</a:t>
            </a:r>
            <a:endParaRPr lang="en-US" altLang="zh-CN" sz="3600" kern="1200" dirty="0">
              <a:latin typeface="+mj-ea"/>
              <a:ea typeface="+mj-ea"/>
              <a:cs typeface="+mn-cs"/>
            </a:endParaRPr>
          </a:p>
          <a:p>
            <a:r>
              <a:rPr lang="zh-CN" altLang="en-US" sz="3600" kern="1200" dirty="0">
                <a:latin typeface="+mj-ea"/>
                <a:ea typeface="+mj-ea"/>
                <a:cs typeface="+mn-cs"/>
              </a:rPr>
              <a:t>从超星“学习通”登录</a:t>
            </a:r>
            <a:endParaRPr lang="zh-CN" altLang="en-US" sz="3600" kern="1200" dirty="0">
              <a:latin typeface="+mj-ea"/>
              <a:ea typeface="+mj-ea"/>
              <a:cs typeface="+mn-cs"/>
            </a:endParaRPr>
          </a:p>
        </p:txBody>
      </p:sp>
    </p:spTree>
  </p:cSld>
  <p:clrMapOvr>
    <a:masterClrMapping/>
  </p:clrMapOvr>
  <p:transition advTm="3500"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323850" y="-44450"/>
            <a:ext cx="9144000" cy="933450"/>
          </a:xfrm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I.</a:t>
            </a: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下载“超星移动图书馆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APP</a:t>
            </a: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”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j-cs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1482725" y="765175"/>
            <a:ext cx="509588" cy="12382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5" name="Picture 1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523230" y="763905"/>
            <a:ext cx="3620770" cy="5939790"/>
          </a:xfrm>
          <a:ln w="12700"/>
        </p:spPr>
      </p:pic>
      <p:sp>
        <p:nvSpPr>
          <p:cNvPr id="16" name="圆角矩形标注 15"/>
          <p:cNvSpPr/>
          <p:nvPr/>
        </p:nvSpPr>
        <p:spPr>
          <a:xfrm>
            <a:off x="6506832" y="764947"/>
            <a:ext cx="2374106" cy="703385"/>
          </a:xfrm>
          <a:prstGeom prst="wedgeRoundRectCallout">
            <a:avLst>
              <a:gd name="adj1" fmla="val -54091"/>
              <a:gd name="adj2" fmla="val 70282"/>
              <a:gd name="adj3" fmla="val 16667"/>
            </a:avLst>
          </a:prstGeom>
          <a:solidFill>
            <a:srgbClr val="0070C0"/>
          </a:solidFill>
          <a:ln>
            <a:solidFill>
              <a:srgbClr val="020F1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或在手机应用</a:t>
            </a:r>
            <a:r>
              <a:rPr lang="zh-CN" altLang="en-US" sz="180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市场</a:t>
            </a:r>
            <a:r>
              <a:rPr kumimoji="0" lang="zh-CN" altLang="en-US" sz="18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搜索下载</a:t>
            </a:r>
            <a:endParaRPr kumimoji="0" lang="zh-CN" altLang="en-US" sz="1800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2" name="线形标注 1 11"/>
          <p:cNvSpPr/>
          <p:nvPr/>
        </p:nvSpPr>
        <p:spPr>
          <a:xfrm>
            <a:off x="3780155" y="888683"/>
            <a:ext cx="1655763" cy="1079500"/>
          </a:xfrm>
          <a:prstGeom prst="borderCallout1">
            <a:avLst>
              <a:gd name="adj1" fmla="val 50260"/>
              <a:gd name="adj2" fmla="val -1803"/>
              <a:gd name="adj3" fmla="val 126155"/>
              <a:gd name="adj4" fmla="val -38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扫描此二维码下载“移动图书馆”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827405" y="2277110"/>
            <a:ext cx="3838575" cy="39712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5" name="直接箭头连接符 4"/>
          <p:cNvCxnSpPr/>
          <p:nvPr/>
        </p:nvCxnSpPr>
        <p:spPr>
          <a:xfrm flipH="1">
            <a:off x="5599113" y="6418263"/>
            <a:ext cx="519113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5" name="Picture 3"/>
          <p:cNvPicPr>
            <a:picLocks noGrp="1" noChangeAspect="1"/>
          </p:cNvPicPr>
          <p:nvPr>
            <p:ph idx="1"/>
          </p:nvPr>
        </p:nvPicPr>
        <p:blipFill>
          <a:blip r:embed="rId1"/>
          <a:srcRect l="-2168" t="2197" r="2168" b="8798"/>
          <a:stretch>
            <a:fillRect/>
          </a:stretch>
        </p:blipFill>
        <p:spPr>
          <a:xfrm>
            <a:off x="5148263" y="260350"/>
            <a:ext cx="3311525" cy="5832475"/>
          </a:xfrm>
          <a:ln w="12700"/>
        </p:spPr>
      </p:pic>
      <p:sp>
        <p:nvSpPr>
          <p:cNvPr id="13" name="右箭头 12"/>
          <p:cNvSpPr/>
          <p:nvPr/>
        </p:nvSpPr>
        <p:spPr>
          <a:xfrm>
            <a:off x="3995738" y="3213100"/>
            <a:ext cx="1152525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17" name="图片 1"/>
          <p:cNvPicPr>
            <a:picLocks noChangeAspect="1"/>
          </p:cNvPicPr>
          <p:nvPr/>
        </p:nvPicPr>
        <p:blipFill>
          <a:blip r:embed="rId2"/>
          <a:srcRect t="4890" b="5859"/>
          <a:stretch>
            <a:fillRect/>
          </a:stretch>
        </p:blipFill>
        <p:spPr>
          <a:xfrm>
            <a:off x="719138" y="260350"/>
            <a:ext cx="3276600" cy="6121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3500"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11112"/>
            <a:ext cx="9144000" cy="933450"/>
          </a:xfrm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宋体" panose="02010600030101010101" pitchFamily="2" charset="-122"/>
              </a:rPr>
              <a:t>对接图书馆</a:t>
            </a:r>
            <a:r>
              <a:rPr kumimoji="0" lang="zh-CN" altLang="en-US" sz="3200" b="0" i="0" u="none" strike="noStrike" kern="1200" cap="none" spc="0" normalizeH="0" baseline="0" noProof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Calibri" panose="020F0502020204030204" pitchFamily="34" charset="0"/>
              </a:rPr>
              <a:t>OPAC</a:t>
            </a:r>
            <a:r>
              <a:rPr kumimoji="0" lang="zh-CN" altLang="en-US" sz="3200" b="0" i="0" u="none" strike="noStrike" kern="1200" cap="none" spc="0" normalizeH="0" baseline="0" noProof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宋体" panose="02010600030101010101" pitchFamily="2" charset="-122"/>
              </a:rPr>
              <a:t>系统（馆藏查询）</a:t>
            </a:r>
            <a:endParaRPr kumimoji="0" lang="zh-CN" altLang="en-US" sz="3200" b="0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j-cs"/>
              <a:sym typeface="宋体" panose="02010600030101010101" pitchFamily="2" charset="-122"/>
            </a:endParaRPr>
          </a:p>
        </p:txBody>
      </p:sp>
      <p:pic>
        <p:nvPicPr>
          <p:cNvPr id="14340" name="Picture 2"/>
          <p:cNvPicPr>
            <a:picLocks noChangeAspect="1"/>
          </p:cNvPicPr>
          <p:nvPr/>
        </p:nvPicPr>
        <p:blipFill>
          <a:blip r:embed="rId1"/>
          <a:srcRect t="3401" b="15569"/>
          <a:stretch>
            <a:fillRect/>
          </a:stretch>
        </p:blipFill>
        <p:spPr>
          <a:xfrm>
            <a:off x="5485130" y="908685"/>
            <a:ext cx="3095625" cy="5611495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6" name="右箭头 5"/>
          <p:cNvSpPr/>
          <p:nvPr/>
        </p:nvSpPr>
        <p:spPr>
          <a:xfrm>
            <a:off x="4692333" y="3357563"/>
            <a:ext cx="792163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1344295" y="908685"/>
            <a:ext cx="3233420" cy="5613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3500">
    <p:blinds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TextBox 14"/>
          <p:cNvSpPr>
            <a:spLocks noChangeArrowheads="1"/>
          </p:cNvSpPr>
          <p:nvPr/>
        </p:nvSpPr>
        <p:spPr bwMode="auto">
          <a:xfrm>
            <a:off x="593724" y="283369"/>
            <a:ext cx="5850484" cy="519113"/>
          </a:xfrm>
          <a:prstGeom prst="rect">
            <a:avLst/>
          </a:prstGeom>
          <a:solidFill>
            <a:srgbClr val="0033CC"/>
          </a:solidFill>
          <a:ln>
            <a:solidFill>
              <a:srgbClr val="020F1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馆藏查询</a:t>
            </a:r>
            <a:endParaRPr kumimoji="0" lang="zh-CN" altLang="en-US" sz="2800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18" name="Picture 2" descr="C:\Users\bing\Pictures\豌豆荚截图20130916171016.png"/>
          <p:cNvPicPr preferRelativeResize="0">
            <a:picLocks noChangeAspect="1"/>
          </p:cNvPicPr>
          <p:nvPr/>
        </p:nvPicPr>
        <p:blipFill>
          <a:blip r:embed="rId1"/>
          <a:srcRect t="10768"/>
          <a:stretch>
            <a:fillRect/>
          </a:stretch>
        </p:blipFill>
        <p:spPr>
          <a:xfrm>
            <a:off x="395288" y="1647825"/>
            <a:ext cx="2551112" cy="3673475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663" y="1647825"/>
            <a:ext cx="2317750" cy="3952875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0" name="图片 19" descr="81156D2C3EBA17F3950FE4A557D659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838" y="2276475"/>
            <a:ext cx="2095500" cy="3667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775" y="2644775"/>
            <a:ext cx="2413000" cy="358616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3" name="圆角矩形 13"/>
          <p:cNvSpPr>
            <a:spLocks noChangeArrowheads="1"/>
          </p:cNvSpPr>
          <p:nvPr/>
        </p:nvSpPr>
        <p:spPr bwMode="auto">
          <a:xfrm>
            <a:off x="2794000" y="1647825"/>
            <a:ext cx="4611688" cy="44132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</p:spPr>
        <p:txBody>
          <a:bodyPr lIns="84357" tIns="42179" rIns="84357" bIns="4217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查询结果展示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24" name="圆角矩形 15"/>
          <p:cNvSpPr>
            <a:spLocks noChangeArrowheads="1"/>
          </p:cNvSpPr>
          <p:nvPr/>
        </p:nvSpPr>
        <p:spPr bwMode="auto">
          <a:xfrm>
            <a:off x="3343275" y="2114550"/>
            <a:ext cx="4062413" cy="441325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</p:spPr>
        <p:txBody>
          <a:bodyPr lIns="84357" tIns="42179" rIns="84357" bIns="4217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图书详细信息展示，在架情况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25" name="圆角矩形 16"/>
          <p:cNvSpPr>
            <a:spLocks noChangeArrowheads="1"/>
          </p:cNvSpPr>
          <p:nvPr/>
        </p:nvSpPr>
        <p:spPr bwMode="auto">
          <a:xfrm>
            <a:off x="3841750" y="2644775"/>
            <a:ext cx="3563938" cy="4445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</p:spPr>
        <p:txBody>
          <a:bodyPr lIns="84357" tIns="42179" rIns="84357" bIns="4217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读者预约，获取图书到馆优先获取权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26" name="圆角矩形 18"/>
          <p:cNvSpPr>
            <a:spLocks noChangeArrowheads="1"/>
          </p:cNvSpPr>
          <p:nvPr/>
        </p:nvSpPr>
        <p:spPr bwMode="auto">
          <a:xfrm>
            <a:off x="4289425" y="3178175"/>
            <a:ext cx="3117850" cy="444500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</p:spPr>
        <p:txBody>
          <a:bodyPr lIns="84357" tIns="42179" rIns="84357" bIns="4217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在借图书一键续借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4" grpId="0" bldLvl="0" animBg="1"/>
      <p:bldP spid="25" grpId="0" bldLvl="0" animBg="1"/>
      <p:bldP spid="2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-11112"/>
            <a:ext cx="9144000" cy="933450"/>
          </a:xfrm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宋体" panose="02010600030101010101" pitchFamily="2" charset="-122"/>
              </a:rPr>
              <a:t>基于数字资源的移动服务（学术资源）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j-cs"/>
            </a:endParaRPr>
          </a:p>
        </p:txBody>
      </p:sp>
      <p:pic>
        <p:nvPicPr>
          <p:cNvPr id="16387" name="Picture 3"/>
          <p:cNvPicPr>
            <a:picLocks noChangeAspect="1"/>
          </p:cNvPicPr>
          <p:nvPr/>
        </p:nvPicPr>
        <p:blipFill>
          <a:blip r:embed="rId1"/>
          <a:srcRect t="3712" b="4926"/>
          <a:stretch>
            <a:fillRect/>
          </a:stretch>
        </p:blipFill>
        <p:spPr>
          <a:xfrm>
            <a:off x="900113" y="908050"/>
            <a:ext cx="3024187" cy="5329238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8" name="右箭头 7"/>
          <p:cNvSpPr/>
          <p:nvPr/>
        </p:nvSpPr>
        <p:spPr>
          <a:xfrm>
            <a:off x="3924300" y="3429000"/>
            <a:ext cx="863600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863855" y="5517232"/>
            <a:ext cx="3060073" cy="617984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16390" name="内容占位符 2"/>
          <p:cNvPicPr>
            <a:picLocks noGrp="1" noChangeAspect="1"/>
          </p:cNvPicPr>
          <p:nvPr>
            <p:ph idx="1"/>
          </p:nvPr>
        </p:nvPicPr>
        <p:blipFill>
          <a:blip r:embed="rId2"/>
          <a:srcRect t="4124" b="5640"/>
          <a:stretch>
            <a:fillRect/>
          </a:stretch>
        </p:blipFill>
        <p:spPr>
          <a:xfrm>
            <a:off x="4932363" y="836613"/>
            <a:ext cx="3168650" cy="5545137"/>
          </a:xfrm>
        </p:spPr>
      </p:pic>
      <p:sp>
        <p:nvSpPr>
          <p:cNvPr id="11" name="圆角矩形 9"/>
          <p:cNvSpPr>
            <a:spLocks noChangeArrowheads="1"/>
          </p:cNvSpPr>
          <p:nvPr/>
        </p:nvSpPr>
        <p:spPr bwMode="auto">
          <a:xfrm>
            <a:off x="3784600" y="695325"/>
            <a:ext cx="5359400" cy="557213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</p:spPr>
        <p:txBody>
          <a:bodyPr lIns="84357" tIns="42179" rIns="84357" bIns="4217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多频道一站式统一检索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8530FB933B52DE9EE9E444D338A8D3E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6013" y="1538288"/>
            <a:ext cx="2217737" cy="4511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C:\Users\bing\Pictures\豌豆荚截图20130917140506.png"/>
          <p:cNvPicPr>
            <a:picLocks noChangeAspect="1"/>
          </p:cNvPicPr>
          <p:nvPr/>
        </p:nvPicPr>
        <p:blipFill>
          <a:blip r:embed="rId2"/>
          <a:srcRect t="14174" b="5103"/>
          <a:stretch>
            <a:fillRect/>
          </a:stretch>
        </p:blipFill>
        <p:spPr>
          <a:xfrm>
            <a:off x="1752600" y="1911350"/>
            <a:ext cx="2517775" cy="4138613"/>
          </a:xfrm>
          <a:prstGeom prst="rect">
            <a:avLst/>
          </a:prstGeom>
          <a:noFill/>
          <a:ln w="9525" cap="flat" cmpd="sng">
            <a:solidFill>
              <a:srgbClr val="C0C0C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7" name="圆角矩形 9"/>
          <p:cNvSpPr>
            <a:spLocks noChangeArrowheads="1"/>
          </p:cNvSpPr>
          <p:nvPr/>
        </p:nvSpPr>
        <p:spPr bwMode="auto">
          <a:xfrm>
            <a:off x="2565400" y="1169988"/>
            <a:ext cx="5359400" cy="557213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</p:spPr>
        <p:txBody>
          <a:bodyPr lIns="84357" tIns="42179" rIns="84357" bIns="4217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多频道一站式统一检索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8" name="圆角矩形 10"/>
          <p:cNvSpPr>
            <a:spLocks noChangeArrowheads="1"/>
          </p:cNvSpPr>
          <p:nvPr/>
        </p:nvSpPr>
        <p:spPr bwMode="auto">
          <a:xfrm>
            <a:off x="3011488" y="1701800"/>
            <a:ext cx="4692650" cy="557213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</p:spPr>
        <p:txBody>
          <a:bodyPr lIns="84357" tIns="42179" rIns="84357" bIns="4217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图文立体展示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9" name="圆角矩形 11"/>
          <p:cNvSpPr>
            <a:spLocks noChangeArrowheads="1"/>
          </p:cNvSpPr>
          <p:nvPr/>
        </p:nvSpPr>
        <p:spPr bwMode="auto">
          <a:xfrm>
            <a:off x="3460750" y="2233613"/>
            <a:ext cx="4033838" cy="560388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round/>
          </a:ln>
        </p:spPr>
        <p:txBody>
          <a:bodyPr lIns="84357" tIns="42179" rIns="84357" bIns="4217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多字段筛选、二次检索精确定位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10" name="TextBox 15"/>
          <p:cNvSpPr>
            <a:spLocks noChangeArrowheads="1"/>
          </p:cNvSpPr>
          <p:nvPr/>
        </p:nvSpPr>
        <p:spPr bwMode="auto">
          <a:xfrm>
            <a:off x="621507" y="274638"/>
            <a:ext cx="6542781" cy="517525"/>
          </a:xfrm>
          <a:prstGeom prst="rect">
            <a:avLst/>
          </a:prstGeom>
          <a:solidFill>
            <a:srgbClr val="0033CC"/>
          </a:solidFill>
          <a:ln>
            <a:solidFill>
              <a:srgbClr val="020F17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学术资源</a:t>
            </a:r>
            <a:endParaRPr kumimoji="0" lang="zh-CN" altLang="en-US" sz="2800" b="1" i="0" u="none" strike="noStrike" kern="1200" cap="none" spc="0" normalizeH="0" baseline="0" noProof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11" name="Picture 11" descr="C:\Users\bing\Desktop\QQ图片20140505104829.jpgQQ图片201405051048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38" y="2636838"/>
            <a:ext cx="2598737" cy="3963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2"/>
          <p:cNvSpPr>
            <a:spLocks noChangeArrowheads="1"/>
          </p:cNvSpPr>
          <p:nvPr/>
        </p:nvSpPr>
        <p:spPr bwMode="auto">
          <a:xfrm>
            <a:off x="4097338" y="2740025"/>
            <a:ext cx="1789113" cy="560388"/>
          </a:xfrm>
          <a:prstGeom prst="roundRect">
            <a:avLst>
              <a:gd name="adj" fmla="val 16667"/>
            </a:avLst>
          </a:prstGeom>
          <a:solidFill>
            <a:srgbClr val="D9E38A"/>
          </a:solidFill>
          <a:ln w="9525">
            <a:solidFill>
              <a:srgbClr val="6FB600"/>
            </a:solidFill>
            <a:miter lim="800000"/>
          </a:ln>
          <a:effectLst/>
        </p:spPr>
        <p:txBody>
          <a:bodyPr lIns="84357" tIns="42179" rIns="84357" bIns="4217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6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pitchFamily="34" charset="-122"/>
                <a:cs typeface="+mn-cs"/>
                <a:sym typeface="宋体" panose="02010600030101010101" pitchFamily="2" charset="-122"/>
              </a:rPr>
              <a:t>多种分享方式</a:t>
            </a:r>
            <a:endParaRPr kumimoji="0" lang="zh-CN" altLang="en-US" sz="166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微软雅黑" panose="020B0503020204020204" pitchFamily="34" charset="-122"/>
              <a:cs typeface="+mn-cs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advTm="35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2" grpId="0" bldLvl="0" animBg="1"/>
    </p:bld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225"/>
  <p:tag name="KSO_WM_UNIT_TYPE" val="a"/>
  <p:tag name="KSO_WM_UNIT_INDEX" val="1"/>
  <p:tag name="KSO_WM_UNIT_ID" val="custom160225_1*a*1"/>
  <p:tag name="KSO_WM_UNIT_CLEAR" val="1"/>
  <p:tag name="KSO_WM_UNIT_LAYERLEVEL" val="1"/>
  <p:tag name="KSO_WM_UNIT_VALUE" val="30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2.xml><?xml version="1.0" encoding="utf-8"?>
<p:tagLst xmlns:p="http://schemas.openxmlformats.org/presentationml/2006/main">
  <p:tag name="KSO_WM_TEMPLATE_THUMBS_INDEX" val="1、4、8、9、10、14、21、23、24、25"/>
  <p:tag name="KSO_WM_TEMPLATE_CATEGORY" val="custom"/>
  <p:tag name="KSO_WM_TEMPLATE_INDEX" val="160225"/>
  <p:tag name="KSO_WM_SLIDE_ID" val="custom160225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TAG_VERSION" val="1.0"/>
</p:tagLst>
</file>

<file path=ppt/tags/tag3.xml><?xml version="1.0" encoding="utf-8"?>
<p:tagLst xmlns:p="http://schemas.openxmlformats.org/presentationml/2006/main">
  <p:tag name="commondata" val="eyJoZGlkIjoiZGQ1ZGUyNjQ4YjA4OTgxZjllYTE5ZDY1MjUwODVhM2QifQ=="/>
</p:tagLst>
</file>

<file path=ppt/theme/theme1.xml><?xml version="1.0" encoding="utf-8"?>
<a:theme xmlns:a="http://schemas.openxmlformats.org/drawingml/2006/main" name="入馆教育模版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入馆教育模版1</Template>
  <TotalTime>0</TotalTime>
  <Words>614</Words>
  <Application>WPS 演示</Application>
  <PresentationFormat>全屏显示(4:3)</PresentationFormat>
  <Paragraphs>137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2" baseType="lpstr">
      <vt:lpstr>Arial</vt:lpstr>
      <vt:lpstr>宋体</vt:lpstr>
      <vt:lpstr>Wingdings</vt:lpstr>
      <vt:lpstr>Times New Roman</vt:lpstr>
      <vt:lpstr>微软雅黑</vt:lpstr>
      <vt:lpstr>隶书</vt:lpstr>
      <vt:lpstr>方正综艺简体</vt:lpstr>
      <vt:lpstr>华文行楷</vt:lpstr>
      <vt:lpstr>黑体</vt:lpstr>
      <vt:lpstr>华文隶书</vt:lpstr>
      <vt:lpstr>楷体</vt:lpstr>
      <vt:lpstr>Calibri</vt:lpstr>
      <vt:lpstr>Arial Unicode MS</vt:lpstr>
      <vt:lpstr>Century Schoolbook</vt:lpstr>
      <vt:lpstr>入馆教育模版1</vt:lpstr>
      <vt:lpstr>PowerPoint 演示文稿</vt:lpstr>
      <vt:lpstr>PowerPoint 演示文稿</vt:lpstr>
      <vt:lpstr>移动图书馆的登录方式</vt:lpstr>
      <vt:lpstr>I.下载“超星移动图书馆APP”</vt:lpstr>
      <vt:lpstr>PowerPoint 演示文稿</vt:lpstr>
      <vt:lpstr>对接图书馆OPAC系统（馆藏查询）</vt:lpstr>
      <vt:lpstr>PowerPoint 演示文稿</vt:lpstr>
      <vt:lpstr>基于数字资源的移动服务（学术资源）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更多应用</vt:lpstr>
      <vt:lpstr>PowerPoint 演示文稿</vt:lpstr>
      <vt:lpstr>PowerPoint 演示文稿</vt:lpstr>
      <vt:lpstr>PowerPoint 演示文稿</vt:lpstr>
      <vt:lpstr>新生入馆教育及考试</vt:lpstr>
      <vt:lpstr>可将歌德电子书借阅机中图书下载至移动图书馆阅读</vt:lpstr>
      <vt:lpstr>PowerPoint 演示文稿</vt:lpstr>
      <vt:lpstr>PowerPoint 演示文稿</vt:lpstr>
      <vt:lpstr>PowerPoint 演示文稿</vt:lpstr>
      <vt:lpstr>通过超星“学习通APP”  登录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Administrator</cp:lastModifiedBy>
  <cp:revision>193</cp:revision>
  <dcterms:created xsi:type="dcterms:W3CDTF">2012-06-11T02:43:00Z</dcterms:created>
  <dcterms:modified xsi:type="dcterms:W3CDTF">2024-06-20T10:14:17Z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DB083129C63F4EA9BA42CA452A7615A8_12</vt:lpwstr>
  </property>
  <property fmtid="{D5CDD505-2E9C-101B-9397-08002B2CF9AE}" pid="3" name="KSOProductBuildVer">
    <vt:lpwstr>2052-12.1.0.16929</vt:lpwstr>
  </property>
</Properties>
</file>