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3"/>
  </p:notesMasterIdLst>
  <p:handoutMasterIdLst>
    <p:handoutMasterId r:id="rId39"/>
  </p:handoutMasterIdLst>
  <p:sldIdLst>
    <p:sldId id="548" r:id="rId3"/>
    <p:sldId id="549" r:id="rId4"/>
    <p:sldId id="582" r:id="rId5"/>
    <p:sldId id="550" r:id="rId6"/>
    <p:sldId id="581" r:id="rId7"/>
    <p:sldId id="580" r:id="rId8"/>
    <p:sldId id="553" r:id="rId9"/>
    <p:sldId id="592" r:id="rId10"/>
    <p:sldId id="554" r:id="rId11"/>
    <p:sldId id="572" r:id="rId12"/>
    <p:sldId id="573" r:id="rId13"/>
    <p:sldId id="557" r:id="rId14"/>
    <p:sldId id="585" r:id="rId15"/>
    <p:sldId id="586" r:id="rId16"/>
    <p:sldId id="558" r:id="rId17"/>
    <p:sldId id="574" r:id="rId18"/>
    <p:sldId id="562" r:id="rId19"/>
    <p:sldId id="559" r:id="rId20"/>
    <p:sldId id="560" r:id="rId21"/>
    <p:sldId id="583" r:id="rId22"/>
    <p:sldId id="564" r:id="rId23"/>
    <p:sldId id="594" r:id="rId24"/>
    <p:sldId id="566" r:id="rId25"/>
    <p:sldId id="567" r:id="rId26"/>
    <p:sldId id="596" r:id="rId27"/>
    <p:sldId id="593" r:id="rId28"/>
    <p:sldId id="591" r:id="rId29"/>
    <p:sldId id="565" r:id="rId30"/>
    <p:sldId id="584" r:id="rId31"/>
    <p:sldId id="575" r:id="rId32"/>
    <p:sldId id="576" r:id="rId34"/>
    <p:sldId id="577" r:id="rId35"/>
    <p:sldId id="579" r:id="rId36"/>
    <p:sldId id="588" r:id="rId37"/>
    <p:sldId id="571" r:id="rId38"/>
  </p:sldIdLst>
  <p:sldSz cx="9144000" cy="6858000" type="screen4x3"/>
  <p:notesSz cx="6858000" cy="9144000"/>
  <p:embeddedFontLst>
    <p:embeddedFont>
      <p:font typeface="微软雅黑" panose="020B0503020204020204" pitchFamily="34" charset="-122"/>
      <p:regular r:id="rId43"/>
    </p:embeddedFont>
    <p:embeddedFont>
      <p:font typeface="隶书" panose="02010509060101010101" pitchFamily="49" charset="-122"/>
      <p:regular r:id="rId44"/>
    </p:embeddedFont>
    <p:embeddedFont>
      <p:font typeface="华文行楷" panose="02010800040101010101" pitchFamily="2" charset="-122"/>
      <p:regular r:id="rId45"/>
    </p:embeddedFont>
    <p:embeddedFont>
      <p:font typeface="华文楷体" panose="02010600040101010101" pitchFamily="2" charset="-122"/>
      <p:regular r:id="rId46"/>
    </p:embeddedFont>
    <p:embeddedFont>
      <p:font typeface="楷体" panose="02010609060101010101" pitchFamily="49" charset="-122"/>
      <p:regular r:id="rId47"/>
    </p:embeddedFont>
    <p:embeddedFont>
      <p:font typeface="楷体_GB2312" panose="02010609030101010101" pitchFamily="49" charset="-122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3300"/>
    <a:srgbClr val="00CCFF"/>
    <a:srgbClr val="0033CC"/>
    <a:srgbClr val="FF0000"/>
    <a:srgbClr val="0000FF"/>
    <a:srgbClr val="0099CC"/>
    <a:srgbClr val="0066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658"/>
    <p:restoredTop sz="94669"/>
  </p:normalViewPr>
  <p:slideViewPr>
    <p:cSldViewPr snapToObjects="1" showGuides="1">
      <p:cViewPr varScale="1">
        <p:scale>
          <a:sx n="109" d="100"/>
          <a:sy n="109" d="100"/>
        </p:scale>
        <p:origin x="1788" y="6"/>
      </p:cViewPr>
      <p:guideLst>
        <p:guide orient="horz" pos="2160"/>
        <p:guide pos="280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gs" Target="tags/tag2.xml"/><Relationship Id="rId52" Type="http://schemas.openxmlformats.org/officeDocument/2006/relationships/font" Target="fonts/font10.fntdata"/><Relationship Id="rId51" Type="http://schemas.openxmlformats.org/officeDocument/2006/relationships/font" Target="fonts/font9.fntdata"/><Relationship Id="rId50" Type="http://schemas.openxmlformats.org/officeDocument/2006/relationships/font" Target="fonts/font8.fntdata"/><Relationship Id="rId5" Type="http://schemas.openxmlformats.org/officeDocument/2006/relationships/slide" Target="slides/slide3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8B2DC44-D74E-4891-AE0A-BA8098F229C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47F5087-96DD-4810-8B6B-EB191F81D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749B386-3106-4536-B282-54D63449B50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714C4E-B6C3-4140-BE85-676035DCCC6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419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4608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481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>
                <a:ea typeface="宋体" panose="02010600030101010101" pitchFamily="2" charset="-122"/>
              </a:rPr>
            </a:fld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245AF0-A92D-4887-B686-8908E4F02C6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8F1115-DE5F-4260-8C49-6DE13755D16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1263"/>
            <a:ext cx="9144000" cy="934313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23050"/>
            <a:ext cx="8272434" cy="5434909"/>
          </a:xfrm>
        </p:spPr>
        <p:txBody>
          <a:bodyPr>
            <a:normAutofit/>
          </a:bodyPr>
          <a:lstStyle>
            <a:lvl1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245AF0-A92D-4887-B686-8908E4F02C6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8F1115-DE5F-4260-8C49-6DE13755D16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5"/>
          <p:cNvSpPr txBox="1"/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9F1E87B-721B-4043-A983-30B252F7FA58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099" name="Picture 8" descr="C:\Documents and Settings\Administrator\桌面\logo22.jpg"/>
          <p:cNvPicPr preferRelativeResize="0"/>
          <p:nvPr/>
        </p:nvPicPr>
        <p:blipFill>
          <a:blip r:embed="rId2"/>
          <a:srcRect l="67329"/>
          <a:stretch>
            <a:fillRect/>
          </a:stretch>
        </p:blipFill>
        <p:spPr>
          <a:xfrm>
            <a:off x="0" y="6389688"/>
            <a:ext cx="9144000" cy="4683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00" name="组合 7"/>
          <p:cNvGrpSpPr/>
          <p:nvPr/>
        </p:nvGrpSpPr>
        <p:grpSpPr>
          <a:xfrm>
            <a:off x="0" y="-26987"/>
            <a:ext cx="9144000" cy="928687"/>
            <a:chOff x="-1" y="49749"/>
            <a:chExt cx="9144001" cy="928800"/>
          </a:xfrm>
        </p:grpSpPr>
        <p:pic>
          <p:nvPicPr>
            <p:cNvPr id="4105" name="Picture 14" descr="C:\Documents and Settings\Administrator\桌面\flash_bg3.jpg"/>
            <p:cNvPicPr preferRelativeResize="0"/>
            <p:nvPr userDrawn="1"/>
          </p:nvPicPr>
          <p:blipFill>
            <a:blip r:embed="rId3"/>
            <a:srcRect t="68224" r="57449"/>
            <a:stretch>
              <a:fillRect/>
            </a:stretch>
          </p:blipFill>
          <p:spPr>
            <a:xfrm>
              <a:off x="-1" y="49749"/>
              <a:ext cx="6660000" cy="928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6" name="Picture 14" descr="C:\Documents and Settings\Administrator\桌面\flash_bg3.jpg"/>
            <p:cNvPicPr>
              <a:picLocks noChangeAspect="1"/>
            </p:cNvPicPr>
            <p:nvPr userDrawn="1"/>
          </p:nvPicPr>
          <p:blipFill>
            <a:blip r:embed="rId4"/>
            <a:srcRect l="43571"/>
            <a:stretch>
              <a:fillRect/>
            </a:stretch>
          </p:blipFill>
          <p:spPr>
            <a:xfrm>
              <a:off x="6638481" y="49749"/>
              <a:ext cx="2505519" cy="9288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9" name="日期占位符 3"/>
          <p:cNvSpPr txBox="1"/>
          <p:nvPr/>
        </p:nvSpPr>
        <p:spPr bwMode="auto">
          <a:xfrm>
            <a:off x="457200" y="64404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江南大学图书馆</a:t>
            </a:r>
            <a:endParaRPr kumimoji="0" lang="en-US" altLang="zh-CN" sz="16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20" name="灯片编号占位符 5"/>
          <p:cNvSpPr txBox="1"/>
          <p:nvPr/>
        </p:nvSpPr>
        <p:spPr>
          <a:xfrm>
            <a:off x="6553200" y="6440488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405CB4-E948-44E3-ABC2-089B5922D531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内容占位符 2"/>
          <p:cNvSpPr>
            <a:spLocks noGrp="1"/>
          </p:cNvSpPr>
          <p:nvPr>
            <p:ph idx="1"/>
          </p:nvPr>
        </p:nvSpPr>
        <p:spPr>
          <a:xfrm>
            <a:off x="360000" y="972000"/>
            <a:ext cx="8388000" cy="5265312"/>
          </a:xfrm>
        </p:spPr>
        <p:txBody>
          <a:bodyPr>
            <a:normAutofit/>
          </a:bodyPr>
          <a:lstStyle>
            <a:lvl1pPr>
              <a:defRPr sz="2400">
                <a:latin typeface="+mj-ea"/>
                <a:ea typeface="+mj-ea"/>
              </a:defRPr>
            </a:lvl1pPr>
            <a:lvl2pPr>
              <a:defRPr sz="2400">
                <a:latin typeface="+mj-ea"/>
                <a:ea typeface="+mj-ea"/>
              </a:defRPr>
            </a:lvl2pPr>
            <a:lvl3pPr>
              <a:defRPr sz="2400">
                <a:latin typeface="+mj-ea"/>
                <a:ea typeface="+mj-ea"/>
              </a:defRPr>
            </a:lvl3pPr>
            <a:lvl4pPr>
              <a:defRPr sz="2400">
                <a:latin typeface="+mj-ea"/>
                <a:ea typeface="+mj-ea"/>
              </a:defRPr>
            </a:lvl4pPr>
            <a:lvl5pPr>
              <a:defRPr sz="2400"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0" y="-11263"/>
            <a:ext cx="9144000" cy="934313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>
            <a:spLocks noGrp="1"/>
          </p:cNvSpPr>
          <p:nvPr>
            <p:ph idx="1"/>
          </p:nvPr>
        </p:nvSpPr>
        <p:spPr>
          <a:xfrm>
            <a:off x="360000" y="972000"/>
            <a:ext cx="8388000" cy="543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245AF0-A92D-4887-B686-8908E4F02C6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8F1115-DE5F-4260-8C49-6DE13755D16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8" descr="C:\Documents and Settings\Administrator\桌面\logo22.jpg"/>
          <p:cNvPicPr>
            <a:picLocks noChangeAspect="1"/>
          </p:cNvPicPr>
          <p:nvPr/>
        </p:nvPicPr>
        <p:blipFill>
          <a:blip r:embed="rId2"/>
          <a:srcRect l="67329"/>
          <a:stretch>
            <a:fillRect/>
          </a:stretch>
        </p:blipFill>
        <p:spPr>
          <a:xfrm>
            <a:off x="0" y="6357938"/>
            <a:ext cx="9144000" cy="50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2" descr="C:\Documents and Settings\Administrator\桌面\flash_bg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26987"/>
            <a:ext cx="9180512" cy="191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245AF0-A92D-4887-B686-8908E4F02C6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8F1115-DE5F-4260-8C49-6DE13755D16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>
            <a:spLocks noGrp="1"/>
          </p:cNvSpPr>
          <p:nvPr>
            <p:ph idx="1"/>
          </p:nvPr>
        </p:nvSpPr>
        <p:spPr>
          <a:xfrm>
            <a:off x="360000" y="972000"/>
            <a:ext cx="8388000" cy="5436000"/>
          </a:xfrm>
        </p:spPr>
        <p:txBody>
          <a:bodyPr>
            <a:normAutofit/>
          </a:bodyPr>
          <a:lstStyle>
            <a:lvl1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596188" y="6381750"/>
            <a:ext cx="1512888" cy="4492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CDE84E-557C-45F1-9EB2-24EF84E32469}" type="slidenum"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245AF0-A92D-4887-B686-8908E4F02C6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image" Target="../media/image2.jpeg"/><Relationship Id="rId7" Type="http://schemas.openxmlformats.org/officeDocument/2006/relationships/image" Target="../media/image1.jpe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文本占位符 2"/>
          <p:cNvSpPr>
            <a:spLocks noGrp="1"/>
          </p:cNvSpPr>
          <p:nvPr>
            <p:ph type="body" idx="1"/>
          </p:nvPr>
        </p:nvSpPr>
        <p:spPr>
          <a:xfrm>
            <a:off x="457200" y="1052513"/>
            <a:ext cx="8229600" cy="53054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defRPr sz="1200" b="0">
                <a:solidFill>
                  <a:srgbClr val="898989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245AF0-A92D-4887-B686-8908E4F02C6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8F1115-DE5F-4260-8C49-6DE13755D16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1" name="灯片编号占位符 5"/>
          <p:cNvSpPr txBox="1"/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5EEFAC2-1BAC-4508-A586-0D03877A68F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8" descr="C:\Documents and Settings\Administrator\桌面\logo22.jpg"/>
          <p:cNvPicPr preferRelativeResize="0"/>
          <p:nvPr/>
        </p:nvPicPr>
        <p:blipFill>
          <a:blip r:embed="rId7"/>
          <a:srcRect l="67329"/>
          <a:stretch>
            <a:fillRect/>
          </a:stretch>
        </p:blipFill>
        <p:spPr>
          <a:xfrm>
            <a:off x="0" y="6389688"/>
            <a:ext cx="9144000" cy="4683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32" name="组合 7"/>
          <p:cNvGrpSpPr/>
          <p:nvPr/>
        </p:nvGrpSpPr>
        <p:grpSpPr>
          <a:xfrm>
            <a:off x="0" y="-26987"/>
            <a:ext cx="9144000" cy="928687"/>
            <a:chOff x="-1" y="49749"/>
            <a:chExt cx="9144001" cy="928800"/>
          </a:xfrm>
        </p:grpSpPr>
        <p:pic>
          <p:nvPicPr>
            <p:cNvPr id="1036" name="Picture 14" descr="C:\Documents and Settings\Administrator\桌面\flash_bg3.jpg"/>
            <p:cNvPicPr preferRelativeResize="0"/>
            <p:nvPr userDrawn="1"/>
          </p:nvPicPr>
          <p:blipFill>
            <a:blip r:embed="rId8"/>
            <a:srcRect t="68224" r="57449"/>
            <a:stretch>
              <a:fillRect/>
            </a:stretch>
          </p:blipFill>
          <p:spPr>
            <a:xfrm>
              <a:off x="-1" y="49749"/>
              <a:ext cx="6660000" cy="928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7" name="Picture 14" descr="C:\Documents and Settings\Administrator\桌面\flash_bg3.jpg"/>
            <p:cNvPicPr>
              <a:picLocks noChangeAspect="1"/>
            </p:cNvPicPr>
            <p:nvPr userDrawn="1"/>
          </p:nvPicPr>
          <p:blipFill>
            <a:blip r:embed="rId9"/>
            <a:srcRect l="43571"/>
            <a:stretch>
              <a:fillRect/>
            </a:stretch>
          </p:blipFill>
          <p:spPr>
            <a:xfrm>
              <a:off x="6638481" y="49749"/>
              <a:ext cx="2505519" cy="9288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33" name="标题占位符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207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2" name="日期占位符 3"/>
          <p:cNvSpPr txBox="1"/>
          <p:nvPr/>
        </p:nvSpPr>
        <p:spPr>
          <a:xfrm>
            <a:off x="457200" y="644048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FA5-C051-4BDF-B677-6E6828F7D9EE}" type="datetimeFigureOut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</a:fld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灯片编号占位符 5"/>
          <p:cNvSpPr txBox="1"/>
          <p:nvPr/>
        </p:nvSpPr>
        <p:spPr>
          <a:xfrm>
            <a:off x="6553200" y="6440488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1FFD38-47D2-406B-9DC4-594524406B5C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advTm="3500">
    <p:blinds dir="vert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zh-CN" altLang="en-US" sz="4000" kern="1200" dirty="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hyperlink" Target="http://lib.jiangnan.edu.cn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 descr="演示文稿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 txBox="1"/>
          <p:nvPr/>
        </p:nvSpPr>
        <p:spPr>
          <a:xfrm>
            <a:off x="0" y="2058988"/>
            <a:ext cx="9144000" cy="243998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40000"/>
              </a:lnSpc>
              <a:spcBef>
                <a:spcPts val="1800"/>
              </a:spcBef>
              <a:buNone/>
            </a:pPr>
            <a:r>
              <a:rPr lang="zh-CN" altLang="en-US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新生入馆教育</a:t>
            </a:r>
            <a:endParaRPr lang="zh-CN" altLang="en-US" sz="36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lvl="0" indent="0" algn="ctr" eaLnBrk="1" hangingPunct="1">
              <a:lnSpc>
                <a:spcPct val="140000"/>
              </a:lnSpc>
              <a:spcBef>
                <a:spcPts val="1800"/>
              </a:spcBef>
              <a:buNone/>
            </a:pPr>
            <a:r>
              <a:rPr lang="en-US" altLang="zh-CN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--</a:t>
            </a:r>
            <a:r>
              <a:rPr lang="zh-CN" altLang="en-US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江南大学图书馆书目检索系统</a:t>
            </a:r>
            <a:endParaRPr lang="en-US" altLang="zh-CN" sz="36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lvl="0" indent="0" algn="ctr" eaLnBrk="1" hangingPunct="1">
              <a:lnSpc>
                <a:spcPct val="140000"/>
              </a:lnSpc>
              <a:spcBef>
                <a:spcPts val="1800"/>
              </a:spcBef>
              <a:buNone/>
            </a:pPr>
            <a:endParaRPr lang="zh-CN" altLang="en-US" sz="36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195" name="副标题 2"/>
          <p:cNvSpPr txBox="1"/>
          <p:nvPr/>
        </p:nvSpPr>
        <p:spPr>
          <a:xfrm>
            <a:off x="1692275" y="5033963"/>
            <a:ext cx="6400800" cy="8429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None/>
            </a:pPr>
            <a:r>
              <a:rPr lang="zh-CN" altLang="en-US" sz="2800" b="0" dirty="0">
                <a:solidFill>
                  <a:srgbClr val="0000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江南大学图书馆</a:t>
            </a:r>
            <a:endParaRPr lang="zh-CN" altLang="en-US" sz="2800" b="0" dirty="0">
              <a:solidFill>
                <a:srgbClr val="0000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342900" lvl="0" indent="-342900" algn="ctr" eaLnBrk="1" hangingPunct="1"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00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2024-6-21</a:t>
            </a:r>
            <a:endParaRPr lang="zh-CN" altLang="en-US" dirty="0">
              <a:solidFill>
                <a:srgbClr val="0000FF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anchor="ctr" anchorCtr="0"/>
          <a:p>
            <a:pPr algn="l"/>
            <a:r>
              <a:rPr lang="zh-CN" altLang="en-US" sz="3200" b="1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我的图书馆</a:t>
            </a:r>
            <a:r>
              <a:rPr lang="en-US" altLang="zh-CN" sz="3200" b="1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:</a:t>
            </a:r>
            <a:r>
              <a:rPr lang="zh-CN" altLang="en-US" sz="3200" b="1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借阅历史</a:t>
            </a:r>
            <a:endParaRPr lang="zh-CN" altLang="en-US" sz="3200" b="1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pic>
        <p:nvPicPr>
          <p:cNvPr id="19459" name="Picture 5"/>
          <p:cNvPicPr>
            <a:picLocks noGrp="1" noChangeAspect="1"/>
          </p:cNvPicPr>
          <p:nvPr>
            <p:ph idx="1"/>
          </p:nvPr>
        </p:nvPicPr>
        <p:blipFill>
          <a:blip r:embed="rId1"/>
          <a:srcRect t="12997" r="6158" b="19441"/>
          <a:stretch>
            <a:fillRect/>
          </a:stretch>
        </p:blipFill>
        <p:spPr>
          <a:xfrm>
            <a:off x="468313" y="922338"/>
            <a:ext cx="8361362" cy="5386387"/>
          </a:xfrm>
        </p:spPr>
      </p:pic>
      <p:sp>
        <p:nvSpPr>
          <p:cNvPr id="19460" name="Rectangle 4"/>
          <p:cNvSpPr/>
          <p:nvPr/>
        </p:nvSpPr>
        <p:spPr>
          <a:xfrm>
            <a:off x="611188" y="3141663"/>
            <a:ext cx="720725" cy="2889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  <a:effectLst>
            <a:prstShdw prst="shdw13" dist="53882" dir="13499999">
              <a:srgbClr val="990000">
                <a:alpha val="50000"/>
              </a:srgbClr>
            </a:prst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rgbClr val="FF33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0" y="-134937"/>
            <a:ext cx="9144000" cy="935037"/>
          </a:xfrm>
        </p:spPr>
        <p:txBody>
          <a:bodyPr vert="horz" wrap="square" lIns="91440" tIns="45720" rIns="91440" bIns="45720" anchor="ctr" anchorCtr="0"/>
          <a:p>
            <a:pPr algn="l"/>
            <a:r>
              <a:rPr lang="zh-CN" altLang="en-US" sz="3200" b="1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我的图书馆</a:t>
            </a:r>
            <a:r>
              <a:rPr lang="en-US" altLang="zh-CN" sz="3200" b="1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:</a:t>
            </a:r>
            <a:r>
              <a:rPr lang="zh-CN" altLang="en-US" sz="3200" b="1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荐购历史</a:t>
            </a:r>
            <a:endParaRPr lang="zh-CN" altLang="en-US" sz="3200" b="1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pic>
        <p:nvPicPr>
          <p:cNvPr id="20483" name="Picture 5"/>
          <p:cNvPicPr>
            <a:picLocks noGrp="1" noChangeAspect="1"/>
          </p:cNvPicPr>
          <p:nvPr>
            <p:ph idx="1"/>
          </p:nvPr>
        </p:nvPicPr>
        <p:blipFill>
          <a:blip r:embed="rId1"/>
          <a:srcRect t="12997" r="9238" b="19441"/>
          <a:stretch>
            <a:fillRect/>
          </a:stretch>
        </p:blipFill>
        <p:spPr>
          <a:xfrm>
            <a:off x="395288" y="800100"/>
            <a:ext cx="8401050" cy="5508625"/>
          </a:xfrm>
        </p:spPr>
      </p:pic>
      <p:sp>
        <p:nvSpPr>
          <p:cNvPr id="8" name="矩形 7"/>
          <p:cNvSpPr/>
          <p:nvPr/>
        </p:nvSpPr>
        <p:spPr>
          <a:xfrm>
            <a:off x="539750" y="3357563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anchor="ctr" anchorCtr="0"/>
          <a:p>
            <a:pPr algn="l"/>
            <a:r>
              <a:rPr lang="zh-CN" altLang="en-US" sz="3200" b="1" kern="1200" dirty="0"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我的图书馆</a:t>
            </a:r>
            <a:r>
              <a:rPr lang="en-US" altLang="zh-CN" sz="3200" b="1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:</a:t>
            </a:r>
            <a:r>
              <a:rPr lang="zh-CN" altLang="en-US" sz="3200" b="1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违章缴款</a:t>
            </a:r>
            <a:endParaRPr lang="zh-CN" altLang="en-US" sz="3200" b="1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pic>
        <p:nvPicPr>
          <p:cNvPr id="21507" name="Picture 5"/>
          <p:cNvPicPr>
            <a:picLocks noGrp="1" noChangeAspect="1"/>
          </p:cNvPicPr>
          <p:nvPr>
            <p:ph idx="1"/>
          </p:nvPr>
        </p:nvPicPr>
        <p:blipFill>
          <a:blip r:embed="rId1"/>
          <a:srcRect t="12997" r="19505" b="18117"/>
          <a:stretch>
            <a:fillRect/>
          </a:stretch>
        </p:blipFill>
        <p:spPr>
          <a:xfrm>
            <a:off x="539750" y="922338"/>
            <a:ext cx="7777163" cy="5386387"/>
          </a:xfrm>
        </p:spPr>
      </p:pic>
      <p:sp>
        <p:nvSpPr>
          <p:cNvPr id="21508" name="AutoShape 8"/>
          <p:cNvSpPr/>
          <p:nvPr/>
        </p:nvSpPr>
        <p:spPr>
          <a:xfrm>
            <a:off x="5435600" y="1052513"/>
            <a:ext cx="2592388" cy="647700"/>
          </a:xfrm>
          <a:prstGeom prst="wedgeRoundRectCallout">
            <a:avLst>
              <a:gd name="adj1" fmla="val -112583"/>
              <a:gd name="adj2" fmla="val 238236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Arial" panose="020B0604020202020204" pitchFamily="34" charset="0"/>
              </a:rPr>
              <a:t>读者可在此查看违章记录和缴款记录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84213" y="5013325"/>
            <a:ext cx="574675" cy="2873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图片 3" descr="我的书架.b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113" y="1592263"/>
            <a:ext cx="7496175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Box 2"/>
          <p:cNvSpPr txBox="1"/>
          <p:nvPr/>
        </p:nvSpPr>
        <p:spPr>
          <a:xfrm>
            <a:off x="835025" y="404813"/>
            <a:ext cx="7561263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</a:rPr>
              <a:t>我的图书馆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我的书架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       根据需要设置书架，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在检索过程中将感兴趣的书目添加到我的书架中</a:t>
            </a:r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，方便图书的浏览和借阅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22532" name="AutoShape 4"/>
          <p:cNvSpPr/>
          <p:nvPr/>
        </p:nvSpPr>
        <p:spPr>
          <a:xfrm>
            <a:off x="835025" y="3236913"/>
            <a:ext cx="1944688" cy="415925"/>
          </a:xfrm>
          <a:prstGeom prst="wedgeRoundRectCallout">
            <a:avLst>
              <a:gd name="adj1" fmla="val -39454"/>
              <a:gd name="adj2" fmla="val -112972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>
                <a:latin typeface="Arial" panose="020B0604020202020204" pitchFamily="34" charset="0"/>
                <a:ea typeface="隶书" panose="02010509060101010101" pitchFamily="49" charset="-122"/>
              </a:rPr>
              <a:t>添加类别</a:t>
            </a:r>
            <a:endParaRPr lang="zh-CN" altLang="en-US" sz="1800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22533" name="矩形 4"/>
          <p:cNvSpPr/>
          <p:nvPr/>
        </p:nvSpPr>
        <p:spPr>
          <a:xfrm>
            <a:off x="835025" y="4000500"/>
            <a:ext cx="4572000" cy="1114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</a:rPr>
              <a:t>我的图书馆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我的书评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    </a:t>
            </a:r>
            <a:r>
              <a:rPr lang="zh-CN" altLang="en-US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读者管理自己发表的书评</a:t>
            </a:r>
            <a:endParaRPr lang="en-US" altLang="zh-CN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Box 2"/>
          <p:cNvSpPr txBox="1"/>
          <p:nvPr/>
        </p:nvSpPr>
        <p:spPr>
          <a:xfrm>
            <a:off x="539750" y="476250"/>
            <a:ext cx="8424863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</a:rPr>
              <a:t>我的图书馆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检索历史</a:t>
            </a:r>
            <a:endParaRPr lang="en-US" altLang="zh-CN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latin typeface="Arial" panose="020B0604020202020204" pitchFamily="34" charset="0"/>
                <a:ea typeface="隶书" panose="02010509060101010101" pitchFamily="49" charset="-122"/>
              </a:rPr>
              <a:t>将每次的检索操作保存，读者通过查看自己的检索历史，可以跟踪和分析自己的检索策略，减少检索的随机性。</a:t>
            </a:r>
            <a:endParaRPr lang="zh-CN" altLang="en-US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1"/>
          <a:srcRect t="23599" r="13683" b="3474"/>
          <a:stretch>
            <a:fillRect/>
          </a:stretch>
        </p:blipFill>
        <p:spPr>
          <a:xfrm>
            <a:off x="827088" y="1965325"/>
            <a:ext cx="7561262" cy="4487863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  <p:transition advTm="3500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TextBox 13"/>
          <p:cNvSpPr txBox="1">
            <a:spLocks noChangeArrowheads="1"/>
          </p:cNvSpPr>
          <p:nvPr/>
        </p:nvSpPr>
        <p:spPr bwMode="auto">
          <a:xfrm>
            <a:off x="0" y="901700"/>
            <a:ext cx="8893175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简单检索：</a:t>
            </a:r>
            <a:r>
              <a:rPr kumimoji="0" lang="zh-CN" altLang="en-US" sz="2400" kern="1200" cap="none" spc="0" normalizeH="0" baseline="0" noProof="0" dirty="0">
                <a:solidFill>
                  <a:srgbClr val="00CCFF"/>
                </a:solidFill>
                <a:latin typeface="+mn-ea"/>
                <a:ea typeface="+mn-ea"/>
                <a:cs typeface="+mn-cs"/>
              </a:rPr>
              <a:t>检索页面简洁，参考翻译功能，支持简体、繁体。</a:t>
            </a:r>
            <a:endParaRPr kumimoji="0" lang="zh-CN" altLang="en-US" sz="2400" kern="1200" cap="none" spc="0" normalizeH="0" baseline="0" noProof="0" dirty="0">
              <a:solidFill>
                <a:srgbClr val="00CCFF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24579" name="标题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5038"/>
          </a:xfrm>
        </p:spPr>
        <p:txBody>
          <a:bodyPr vert="horz" wrap="square" lIns="91440" tIns="45720" rIns="91440" bIns="45720" anchor="ctr" anchorCtr="0"/>
          <a:p>
            <a:r>
              <a:rPr lang="zh-CN" altLang="en-US" sz="3600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馆藏书目检索</a:t>
            </a:r>
            <a:endParaRPr lang="zh-CN" altLang="en-US" sz="3600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9" name="流程图: 过程 8"/>
          <p:cNvSpPr/>
          <p:nvPr/>
        </p:nvSpPr>
        <p:spPr>
          <a:xfrm flipV="1">
            <a:off x="8001000" y="2265363"/>
            <a:ext cx="142875" cy="4603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581" name="内容占位符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07950" y="1557338"/>
            <a:ext cx="8785225" cy="4856162"/>
          </a:xfrm>
        </p:spPr>
      </p:pic>
      <p:sp>
        <p:nvSpPr>
          <p:cNvPr id="24582" name="AutoShape 6"/>
          <p:cNvSpPr/>
          <p:nvPr/>
        </p:nvSpPr>
        <p:spPr>
          <a:xfrm>
            <a:off x="4716463" y="3860800"/>
            <a:ext cx="1584325" cy="419100"/>
          </a:xfrm>
          <a:prstGeom prst="wedgeRoundRectCallout">
            <a:avLst>
              <a:gd name="adj1" fmla="val -42778"/>
              <a:gd name="adj2" fmla="val -149588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检索内容</a:t>
            </a:r>
            <a:endParaRPr lang="zh-CN" altLang="en-US" sz="1800" b="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107950" y="188913"/>
            <a:ext cx="9144000" cy="719137"/>
          </a:xfrm>
        </p:spPr>
        <p:txBody>
          <a:bodyPr vert="horz" wrap="square" lIns="91440" tIns="45720" rIns="91440" bIns="45720" anchor="ctr" anchorCtr="0"/>
          <a:p>
            <a:r>
              <a:rPr lang="zh-CN" altLang="en-US" sz="3600" b="1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馆藏书目检索</a:t>
            </a:r>
            <a:endParaRPr lang="zh-CN" altLang="en-US" sz="3600" kern="1200" dirty="0">
              <a:solidFill>
                <a:srgbClr val="00CCFF"/>
              </a:solidFill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pic>
        <p:nvPicPr>
          <p:cNvPr id="27652" name="Picture 4"/>
          <p:cNvPicPr>
            <a:picLocks noChangeAspect="1"/>
          </p:cNvPicPr>
          <p:nvPr/>
        </p:nvPicPr>
        <p:blipFill>
          <a:blip r:embed="rId1"/>
          <a:srcRect t="12993" r="7516" b="8777"/>
          <a:stretch>
            <a:fillRect/>
          </a:stretch>
        </p:blipFill>
        <p:spPr>
          <a:xfrm>
            <a:off x="460375" y="1738313"/>
            <a:ext cx="7343775" cy="4606925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" name="矩形 5"/>
          <p:cNvSpPr/>
          <p:nvPr/>
        </p:nvSpPr>
        <p:spPr>
          <a:xfrm>
            <a:off x="6551613" y="3536950"/>
            <a:ext cx="503238" cy="358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线形标注 1 6"/>
          <p:cNvSpPr/>
          <p:nvPr/>
        </p:nvSpPr>
        <p:spPr>
          <a:xfrm>
            <a:off x="6804025" y="3968750"/>
            <a:ext cx="1439863" cy="504825"/>
          </a:xfrm>
          <a:prstGeom prst="borderCallout1">
            <a:avLst>
              <a:gd name="adj1" fmla="val 18750"/>
              <a:gd name="adj2" fmla="val -8333"/>
              <a:gd name="adj3" fmla="val -50012"/>
              <a:gd name="adj4" fmla="val -15846"/>
            </a:avLst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点此进入高级检索界面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654" name="Picture 6"/>
          <p:cNvPicPr>
            <a:picLocks noChangeAspect="1"/>
          </p:cNvPicPr>
          <p:nvPr/>
        </p:nvPicPr>
        <p:blipFill>
          <a:blip r:embed="rId2"/>
          <a:srcRect t="13454" r="3476" b="4326"/>
          <a:stretch>
            <a:fillRect/>
          </a:stretch>
        </p:blipFill>
        <p:spPr>
          <a:xfrm>
            <a:off x="1692275" y="1770063"/>
            <a:ext cx="7307263" cy="4699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5607" name="矩形 8"/>
          <p:cNvSpPr/>
          <p:nvPr/>
        </p:nvSpPr>
        <p:spPr>
          <a:xfrm>
            <a:off x="755650" y="923925"/>
            <a:ext cx="7704138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dirty="0">
                <a:latin typeface="Arial" panose="020B0604020202020204" pitchFamily="34" charset="0"/>
              </a:rPr>
              <a:t>馆藏检索：</a:t>
            </a:r>
            <a:r>
              <a:rPr lang="zh-CN" altLang="en-US" dirty="0">
                <a:solidFill>
                  <a:srgbClr val="00CCFF"/>
                </a:solidFill>
                <a:latin typeface="Arial" panose="020B0604020202020204" pitchFamily="34" charset="0"/>
              </a:rPr>
              <a:t>可组合复杂检索条件，支持手工输入逻辑条件，支持通配符，检索速度快</a:t>
            </a:r>
            <a:r>
              <a:rPr lang="zh-CN" altLang="en-US" dirty="0">
                <a:solidFill>
                  <a:srgbClr val="00CCFF"/>
                </a:solidFill>
              </a:rPr>
              <a:t>。有</a:t>
            </a:r>
            <a:r>
              <a:rPr lang="zh-CN" altLang="en-US" dirty="0"/>
              <a:t>快速检索</a:t>
            </a:r>
            <a:r>
              <a:rPr lang="zh-CN" altLang="en-US" dirty="0">
                <a:solidFill>
                  <a:srgbClr val="00CCFF"/>
                </a:solidFill>
              </a:rPr>
              <a:t>和</a:t>
            </a:r>
            <a:r>
              <a:rPr lang="zh-CN" altLang="en-US" dirty="0"/>
              <a:t>高级检索</a:t>
            </a:r>
            <a:r>
              <a:rPr lang="zh-CN" altLang="en-US" dirty="0">
                <a:solidFill>
                  <a:srgbClr val="00CCFF"/>
                </a:solidFill>
              </a:rPr>
              <a:t>。</a:t>
            </a:r>
            <a:r>
              <a:rPr lang="zh-CN" altLang="en-US" dirty="0">
                <a:solidFill>
                  <a:srgbClr val="00CCFF"/>
                </a:solidFill>
                <a:latin typeface="Arial" panose="020B0604020202020204" pitchFamily="34" charset="0"/>
              </a:rPr>
              <a:t> </a:t>
            </a:r>
            <a:endParaRPr lang="zh-CN" altLang="en-US" dirty="0">
              <a:solidFill>
                <a:srgbClr val="FF33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TextBox 2"/>
          <p:cNvSpPr txBox="1"/>
          <p:nvPr/>
        </p:nvSpPr>
        <p:spPr>
          <a:xfrm>
            <a:off x="857250" y="390525"/>
            <a:ext cx="750093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0"/>
              </a:spcBef>
              <a:buNone/>
              <a:tabLst>
                <a:tab pos="3675380" algn="l"/>
              </a:tabLst>
            </a:pP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馆藏书目检索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1"/>
          <a:srcRect t="4651" r="32558" b="35242"/>
          <a:stretch>
            <a:fillRect/>
          </a:stretch>
        </p:blipFill>
        <p:spPr bwMode="auto">
          <a:xfrm>
            <a:off x="71438" y="1714500"/>
            <a:ext cx="9026525" cy="45005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sp>
        <p:nvSpPr>
          <p:cNvPr id="4" name="矩形 3"/>
          <p:cNvSpPr/>
          <p:nvPr/>
        </p:nvSpPr>
        <p:spPr>
          <a:xfrm>
            <a:off x="611188" y="884238"/>
            <a:ext cx="820896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74745" algn="l"/>
              </a:tabLst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多字段检索：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通过题名、出版社、责任者、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ISBN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号等字段信息对图书进行精确检索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TextBox 2"/>
          <p:cNvSpPr txBox="1"/>
          <p:nvPr/>
        </p:nvSpPr>
        <p:spPr>
          <a:xfrm>
            <a:off x="3419475" y="188913"/>
            <a:ext cx="2214563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检索结果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3" name="内容占位符 2" descr="C754B3C51C02EE5890257C1A58C5953A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1049020"/>
            <a:ext cx="8272145" cy="4841875"/>
          </a:xfrm>
          <a:prstGeom prst="rect">
            <a:avLst/>
          </a:prstGeom>
        </p:spPr>
      </p:pic>
      <p:sp>
        <p:nvSpPr>
          <p:cNvPr id="4" name="AutoShape 5"/>
          <p:cNvSpPr/>
          <p:nvPr/>
        </p:nvSpPr>
        <p:spPr>
          <a:xfrm rot="-10740000" flipV="1">
            <a:off x="41910" y="5315290"/>
            <a:ext cx="1640205" cy="714964"/>
          </a:xfrm>
          <a:prstGeom prst="wedgeRoundRectCallout">
            <a:avLst>
              <a:gd name="adj1" fmla="val -5259"/>
              <a:gd name="adj2" fmla="val -118912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b="0" dirty="0">
                <a:latin typeface="Arial" panose="020B0604020202020204" pitchFamily="34" charset="0"/>
                <a:ea typeface="隶书" panose="02010509060101010101" pitchFamily="49" charset="-122"/>
              </a:rPr>
              <a:t>缩小检索范围，精炼检索结果</a:t>
            </a:r>
            <a:endParaRPr lang="zh-CN" altLang="en-US" sz="1800" b="0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5639435" y="3500696"/>
            <a:ext cx="1438275" cy="885308"/>
          </a:xfrm>
          <a:prstGeom prst="wedgeRoundRectCallout">
            <a:avLst>
              <a:gd name="adj1" fmla="val 116754"/>
              <a:gd name="adj2" fmla="val -7820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  <a:t>馆藏信息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（包括馆藏复本和可借复本）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" name="线形标注 1 5"/>
          <p:cNvSpPr/>
          <p:nvPr/>
        </p:nvSpPr>
        <p:spPr>
          <a:xfrm>
            <a:off x="4571683" y="1685608"/>
            <a:ext cx="2000250" cy="500063"/>
          </a:xfrm>
          <a:prstGeom prst="borderCallout1">
            <a:avLst>
              <a:gd name="adj1" fmla="val 18750"/>
              <a:gd name="adj2" fmla="val -8333"/>
              <a:gd name="adj3" fmla="val 112444"/>
              <a:gd name="adj4" fmla="val -509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可在此选择“在结果中检索”，精炼检索结果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TextBox 2"/>
          <p:cNvSpPr txBox="1"/>
          <p:nvPr/>
        </p:nvSpPr>
        <p:spPr>
          <a:xfrm>
            <a:off x="2725738" y="115888"/>
            <a:ext cx="3643312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详细书目信息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3" name="内容占位符 2" descr="3EB6F2C5A12BC1FCFEDF6BA2C0169BD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3215" y="836295"/>
            <a:ext cx="8272145" cy="484187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4067810" y="5140960"/>
            <a:ext cx="439738" cy="2222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线形标注 1 5"/>
          <p:cNvSpPr/>
          <p:nvPr/>
        </p:nvSpPr>
        <p:spPr>
          <a:xfrm>
            <a:off x="4427538" y="5372735"/>
            <a:ext cx="2203450" cy="706438"/>
          </a:xfrm>
          <a:prstGeom prst="borderCallout1">
            <a:avLst>
              <a:gd name="adj1" fmla="val 16113"/>
              <a:gd name="adj2" fmla="val -584"/>
              <a:gd name="adj3" fmla="val -42067"/>
              <a:gd name="adj4" fmla="val -14001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可根据索书号、馆藏地和书刊状态信息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在图书馆找到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图书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716145" y="5140960"/>
            <a:ext cx="360045" cy="231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标注 8"/>
          <p:cNvSpPr/>
          <p:nvPr/>
        </p:nvSpPr>
        <p:spPr>
          <a:xfrm>
            <a:off x="1547495" y="5876925"/>
            <a:ext cx="2779395" cy="478790"/>
          </a:xfrm>
          <a:prstGeom prst="wedgeRoundRectCallout">
            <a:avLst>
              <a:gd name="adj1" fmla="val -47966"/>
              <a:gd name="adj2" fmla="val -98806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在此可查看相关电子图书</a:t>
            </a:r>
            <a:endParaRPr lang="zh-CN" altLang="en-US"/>
          </a:p>
        </p:txBody>
      </p:sp>
    </p:spTree>
  </p:cSld>
  <p:clrMapOvr>
    <a:masterClrMapping/>
  </p:clrMapOvr>
  <p:transition advTm="3500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20725"/>
          </a:xfrm>
        </p:spPr>
        <p:txBody>
          <a:bodyPr vert="horz" wrap="square" lIns="91440" tIns="45720" rIns="91440" bIns="45720" anchor="ctr" anchorCtr="0"/>
          <a:p>
            <a:r>
              <a:rPr lang="zh-CN" altLang="en-US" sz="4000" b="1" kern="12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书目检索系统简介</a:t>
            </a:r>
            <a:endParaRPr lang="zh-CN" altLang="en-US" sz="4000" b="1" kern="12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type="body"/>
          </p:nvPr>
        </p:nvSpPr>
        <p:spPr>
          <a:xfrm>
            <a:off x="457200" y="1000125"/>
            <a:ext cx="8229600" cy="5305425"/>
          </a:xfrm>
        </p:spPr>
        <p:txBody>
          <a:bodyPr vert="horz" wrap="square" lIns="91440" tIns="45720" rIns="91440" bIns="45720" anchor="t" anchorCtr="0"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0000"/>
                </a:solidFill>
              </a:rPr>
              <a:t>书目检索系统</a:t>
            </a:r>
            <a:r>
              <a:rPr lang="zh-CN" altLang="en-US" sz="2800" dirty="0"/>
              <a:t>（又称公共电子书目，</a:t>
            </a:r>
            <a:r>
              <a:rPr lang="en-US" altLang="zh-CN" sz="2800" dirty="0"/>
              <a:t>Online Public Access Catalogue</a:t>
            </a:r>
            <a:r>
              <a:rPr lang="zh-CN" altLang="en-US" sz="2800" dirty="0"/>
              <a:t>，简称</a:t>
            </a:r>
            <a:r>
              <a:rPr lang="en-US" altLang="zh-CN" sz="2800" dirty="0">
                <a:solidFill>
                  <a:srgbClr val="FF0000"/>
                </a:solidFill>
              </a:rPr>
              <a:t>OPAC</a:t>
            </a:r>
            <a:r>
              <a:rPr lang="zh-CN" altLang="en-US" sz="2800" dirty="0"/>
              <a:t>）是读者在万维网实现馆藏图书的检索和借阅，并利用图书馆服务的数据库系统。</a:t>
            </a:r>
            <a:endParaRPr lang="zh-CN" alt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800" dirty="0"/>
              <a:t>江南大学图书馆</a:t>
            </a:r>
            <a:r>
              <a:rPr lang="en-US" altLang="zh-CN" sz="2800" dirty="0"/>
              <a:t>OPAC</a:t>
            </a:r>
            <a:r>
              <a:rPr lang="zh-CN" altLang="en-US" sz="2800" dirty="0"/>
              <a:t>，是检索江南大学纸本馆藏资源及利用图书馆服务的数据库。</a:t>
            </a:r>
            <a:r>
              <a:rPr lang="zh-CN" altLang="en-US" sz="2800" dirty="0">
                <a:solidFill>
                  <a:srgbClr val="FF0000"/>
                </a:solidFill>
              </a:rPr>
              <a:t>主要功能模块有：书目检索、热门推荐、分类浏览、新书通报、期刊导航、读者荐购、学科参考、信息发布、我的图书馆</a:t>
            </a:r>
            <a:endParaRPr lang="zh-CN" altLang="en-US" sz="2800" dirty="0">
              <a:solidFill>
                <a:srgbClr val="FF0000"/>
              </a:solidFill>
            </a:endParaRPr>
          </a:p>
          <a:p>
            <a:pPr>
              <a:buNone/>
            </a:pPr>
            <a:endParaRPr lang="zh-CN" altLang="en-US" sz="2800" dirty="0"/>
          </a:p>
        </p:txBody>
      </p:sp>
    </p:spTree>
  </p:cSld>
  <p:clrMapOvr>
    <a:masterClrMapping/>
  </p:clrMapOvr>
  <p:transition advTm="3500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内容占位符 1"/>
          <p:cNvSpPr>
            <a:spLocks noGrp="1"/>
          </p:cNvSpPr>
          <p:nvPr>
            <p:ph idx="1"/>
          </p:nvPr>
        </p:nvSpPr>
        <p:spPr>
          <a:xfrm>
            <a:off x="503238" y="760413"/>
            <a:ext cx="8388350" cy="5264150"/>
          </a:xfrm>
        </p:spPr>
        <p:txBody>
          <a:bodyPr vert="horz" wrap="square" lIns="91440" tIns="45720" rIns="91440" bIns="45720" anchor="t" anchorCtr="0"/>
          <a:p>
            <a:pPr>
              <a:lnSpc>
                <a:spcPct val="150000"/>
              </a:lnSpc>
              <a:buNone/>
            </a:pPr>
            <a:r>
              <a:rPr lang="zh-CN" altLang="en-US" kern="1200" dirty="0">
                <a:latin typeface="+mj-ea"/>
                <a:ea typeface="+mj-ea"/>
                <a:cs typeface="+mn-cs"/>
              </a:rPr>
              <a:t>包括热门借阅（借阅次数排行榜）、热门评分（评分排行榜）、热门收藏（收藏次数排行榜）、热门图书（浏览次数排行榜）和借阅关系图。</a:t>
            </a:r>
            <a:endParaRPr lang="en-US" altLang="zh-CN" kern="1200" dirty="0"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  <a:p>
            <a:pPr>
              <a:lnSpc>
                <a:spcPct val="150000"/>
              </a:lnSpc>
            </a:pPr>
            <a:endParaRPr lang="en-US" altLang="zh-CN" sz="2800" kern="12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  <a:p>
            <a:endParaRPr lang="zh-CN" altLang="en-US" kern="1200" dirty="0">
              <a:latin typeface="+mj-ea"/>
              <a:ea typeface="+mj-ea"/>
              <a:cs typeface="+mn-cs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42875" y="-466725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</a:br>
            <a:r>
              <a: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其他模块介绍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29700" name="矩形 5"/>
          <p:cNvSpPr/>
          <p:nvPr/>
        </p:nvSpPr>
        <p:spPr>
          <a:xfrm>
            <a:off x="461963" y="333375"/>
            <a:ext cx="1628775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热门推荐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9701" name="Picture 6"/>
          <p:cNvPicPr>
            <a:picLocks noChangeAspect="1"/>
          </p:cNvPicPr>
          <p:nvPr/>
        </p:nvPicPr>
        <p:blipFill>
          <a:blip r:embed="rId1"/>
          <a:srcRect t="22668" r="2644" b="3314"/>
          <a:stretch>
            <a:fillRect/>
          </a:stretch>
        </p:blipFill>
        <p:spPr>
          <a:xfrm>
            <a:off x="503238" y="2309813"/>
            <a:ext cx="7991475" cy="4149725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  <p:transition advTm="3500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1071563" y="857250"/>
            <a:ext cx="7286625" cy="4708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800" kern="1200" cap="none" spc="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分类浏览</a:t>
            </a:r>
            <a:endParaRPr kumimoji="0" lang="en-US" sz="2800" kern="1200" cap="none" spc="0" normalizeH="0" baseline="0" noProof="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    </a:t>
            </a: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通过中图法的分类号对不同学科的文献进行浏览，还有按文献类型查看的功能。</a:t>
            </a:r>
            <a:endParaRPr kumimoji="0" lang="en-US" sz="2400" kern="1200" cap="none" spc="0" normalizeH="0" baseline="0" noProof="0" dirty="0">
              <a:solidFill>
                <a:schemeClr val="tx1"/>
              </a:solidFill>
              <a:latin typeface="+mn-ea"/>
              <a:ea typeface="+mn-ea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endParaRPr kumimoji="0" lang="en-US" sz="2400" kern="1200" cap="none" spc="0" normalizeH="0" baseline="0" noProof="0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800" kern="1200" cap="none" spc="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新书通报</a:t>
            </a:r>
            <a:endParaRPr kumimoji="0" lang="en-US" sz="2800" kern="1200" cap="none" spc="0" normalizeH="0" baseline="0" noProof="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    </a:t>
            </a:r>
            <a:r>
              <a:rPr kumimoji="0" lang="zh-CN" altLang="en-US" sz="2400" kern="1200" cap="none" spc="0" normalizeH="0" baseline="0" noProof="0" dirty="0">
                <a:solidFill>
                  <a:schemeClr val="tx1"/>
                </a:solidFill>
                <a:latin typeface="+mn-ea"/>
                <a:ea typeface="+mn-ea"/>
                <a:cs typeface="+mn-cs"/>
              </a:rPr>
              <a:t>可帮助读者了解最近一天到一个月上架的新书信息。通过中图法的分类号对不同学科限制时间内的新书进行浏览，还可以限定文献类型和馆藏地。</a:t>
            </a:r>
            <a:endParaRPr kumimoji="0" lang="zh-CN" altLang="en-US" sz="2400" kern="1200" cap="none" spc="0" normalizeH="0" baseline="0" noProof="0" dirty="0">
              <a:solidFill>
                <a:schemeClr val="tx1"/>
              </a:solidFill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内容占位符 1"/>
          <p:cNvSpPr>
            <a:spLocks noGrp="1"/>
          </p:cNvSpPr>
          <p:nvPr>
            <p:ph idx="1"/>
          </p:nvPr>
        </p:nvSpPr>
        <p:spPr>
          <a:xfrm>
            <a:off x="360363" y="971550"/>
            <a:ext cx="8388350" cy="5265738"/>
          </a:xfrm>
        </p:spPr>
        <p:txBody>
          <a:bodyPr vert="horz" wrap="square" lIns="91440" tIns="45720" rIns="91440" bIns="45720" anchor="t" anchorCtr="0"/>
          <a:p>
            <a:r>
              <a:rPr lang="zh-CN" altLang="en-US" kern="1200" dirty="0">
                <a:latin typeface="+mj-ea"/>
                <a:ea typeface="+mj-ea"/>
                <a:cs typeface="+mn-cs"/>
              </a:rPr>
              <a:t>可以按刊名拼音、西文字母、期刊学科导航，还可以通过“年度订购期刊”栏目检索某年度、某期刊订购情况</a:t>
            </a:r>
            <a:endParaRPr lang="zh-CN" altLang="en-US" kern="1200" dirty="0">
              <a:latin typeface="+mj-ea"/>
              <a:ea typeface="+mj-ea"/>
              <a:cs typeface="+mn-cs"/>
            </a:endParaRPr>
          </a:p>
        </p:txBody>
      </p:sp>
      <p:sp>
        <p:nvSpPr>
          <p:cNvPr id="31747" name="标题 2"/>
          <p:cNvSpPr>
            <a:spLocks noGrp="1"/>
          </p:cNvSpPr>
          <p:nvPr>
            <p:ph type="title"/>
          </p:nvPr>
        </p:nvSpPr>
        <p:spPr>
          <a:xfrm>
            <a:off x="179388" y="28575"/>
            <a:ext cx="9144000" cy="933450"/>
          </a:xfrm>
        </p:spPr>
        <p:txBody>
          <a:bodyPr vert="horz" wrap="square" lIns="91440" tIns="45720" rIns="91440" bIns="45720" anchor="ctr" anchorCtr="0"/>
          <a:p>
            <a:pPr algn="l"/>
            <a:r>
              <a:rPr lang="zh-CN" altLang="en-US" sz="2800" b="1" kern="1200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期刊导航</a:t>
            </a:r>
            <a:endParaRPr lang="zh-CN" altLang="en-US" sz="2800" b="1" kern="1200" dirty="0"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  <p:pic>
        <p:nvPicPr>
          <p:cNvPr id="31748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213" y="1844675"/>
            <a:ext cx="8388350" cy="4213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TextBox 6"/>
          <p:cNvSpPr txBox="1"/>
          <p:nvPr/>
        </p:nvSpPr>
        <p:spPr>
          <a:xfrm>
            <a:off x="827088" y="373063"/>
            <a:ext cx="7318375" cy="1631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读者荐购</a:t>
            </a:r>
            <a:endParaRPr lang="en-US" altLang="zh-CN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    </a:t>
            </a:r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通过对读者输入的题名信息进行检索，得到详细的书目信息，方便读者的荐购。还可以查询征订目录或浏览征订目录，进行荐购。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2771" name="内容占位符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77838" y="2006600"/>
            <a:ext cx="8272462" cy="4103688"/>
          </a:xfrm>
        </p:spPr>
      </p:pic>
      <p:sp>
        <p:nvSpPr>
          <p:cNvPr id="32772" name="AutoShape 6"/>
          <p:cNvSpPr/>
          <p:nvPr/>
        </p:nvSpPr>
        <p:spPr>
          <a:xfrm>
            <a:off x="3692525" y="2492375"/>
            <a:ext cx="1801813" cy="809625"/>
          </a:xfrm>
          <a:prstGeom prst="wedgeRoundRectCallout">
            <a:avLst>
              <a:gd name="adj1" fmla="val -82954"/>
              <a:gd name="adj2" fmla="val 84708"/>
              <a:gd name="adj3" fmla="val 16667"/>
            </a:avLst>
          </a:prstGeom>
          <a:solidFill>
            <a:schemeClr val="bg1"/>
          </a:solidFill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400" dirty="0">
                <a:latin typeface="Arial" panose="020B0604020202020204" pitchFamily="34" charset="0"/>
                <a:ea typeface="隶书" panose="02010509060101010101" pitchFamily="49" charset="-122"/>
              </a:rPr>
              <a:t>可以通过输入的题名检索出详细的书目信息</a:t>
            </a:r>
            <a:endParaRPr lang="zh-CN" altLang="en-US" sz="1400" dirty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TextBox 2"/>
          <p:cNvSpPr txBox="1"/>
          <p:nvPr/>
        </p:nvSpPr>
        <p:spPr>
          <a:xfrm>
            <a:off x="0" y="428625"/>
            <a:ext cx="8964613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征订目录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</a:rPr>
              <a:t>：是图书发行机构向我馆征求图书订货的目录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379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38213"/>
            <a:ext cx="9144000" cy="5443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22" name="矩形 8"/>
          <p:cNvSpPr/>
          <p:nvPr/>
        </p:nvSpPr>
        <p:spPr>
          <a:xfrm>
            <a:off x="684213" y="188913"/>
            <a:ext cx="1627187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读者荐购</a:t>
            </a:r>
            <a:endParaRPr lang="en-US" altLang="zh-CN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内容占位符 3" descr="8C6480D6B9C81A4CFCA7F4056BB7588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5605" y="980440"/>
            <a:ext cx="8419465" cy="5253355"/>
          </a:xfrm>
          <a:prstGeom prst="rect">
            <a:avLst/>
          </a:prstGeom>
        </p:spPr>
      </p:pic>
    </p:spTree>
  </p:cSld>
  <p:clrMapOvr>
    <a:masterClrMapping/>
  </p:clrMapOvr>
  <p:transition advTm="3500"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 descr="D52604A3AEDCE0CC5443CDC128964A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5610" y="836295"/>
            <a:ext cx="8272145" cy="5621655"/>
          </a:xfrm>
          <a:prstGeom prst="rect">
            <a:avLst/>
          </a:prstGeom>
        </p:spPr>
      </p:pic>
    </p:spTree>
  </p:cSld>
  <p:clrMapOvr>
    <a:masterClrMapping/>
  </p:clrMapOvr>
  <p:transition advTm="3500"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标题 2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anchor="ctr" anchorCtr="0"/>
          <a:p>
            <a:pPr algn="l"/>
            <a:r>
              <a:rPr lang="zh-CN" altLang="en-US" sz="2800" b="1" kern="1200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荐购历史</a:t>
            </a:r>
            <a:endParaRPr lang="zh-CN" altLang="en-US" sz="2800" b="1" kern="1200" dirty="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pic>
        <p:nvPicPr>
          <p:cNvPr id="3" name="内容占位符 2" descr="9BC2D5418BD053AF379C780A023FC9A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5605" y="1052830"/>
            <a:ext cx="8387715" cy="4965065"/>
          </a:xfrm>
          <a:prstGeom prst="rect">
            <a:avLst/>
          </a:prstGeom>
        </p:spPr>
      </p:pic>
    </p:spTree>
  </p:cSld>
  <p:clrMapOvr>
    <a:masterClrMapping/>
  </p:clrMapOvr>
  <p:transition advTm="3500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TextBox 3"/>
          <p:cNvSpPr txBox="1"/>
          <p:nvPr/>
        </p:nvSpPr>
        <p:spPr>
          <a:xfrm>
            <a:off x="827088" y="692150"/>
            <a:ext cx="7072312" cy="1114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发布图书馆常规服务信息，如预约到书、委托到书、超期欠款、超期催还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7891" name="矩形 3"/>
          <p:cNvSpPr/>
          <p:nvPr/>
        </p:nvSpPr>
        <p:spPr>
          <a:xfrm>
            <a:off x="212725" y="322263"/>
            <a:ext cx="1831975" cy="5857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信息发布</a:t>
            </a:r>
            <a:endParaRPr lang="zh-CN" altLang="en-US" sz="3200" dirty="0">
              <a:solidFill>
                <a:srgbClr val="FF3399"/>
              </a:solidFill>
              <a:latin typeface="Arial" panose="020B0604020202020204" pitchFamily="34" charset="0"/>
            </a:endParaRPr>
          </a:p>
        </p:txBody>
      </p:sp>
      <p:pic>
        <p:nvPicPr>
          <p:cNvPr id="37892" name="Picture 5"/>
          <p:cNvPicPr>
            <a:picLocks noChangeAspect="1"/>
          </p:cNvPicPr>
          <p:nvPr/>
        </p:nvPicPr>
        <p:blipFill>
          <a:blip r:embed="rId1"/>
          <a:srcRect t="13179" r="5890" b="43538"/>
          <a:stretch>
            <a:fillRect/>
          </a:stretch>
        </p:blipFill>
        <p:spPr>
          <a:xfrm>
            <a:off x="212725" y="1806575"/>
            <a:ext cx="8340090" cy="4567555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  <p:transition advTm="3500"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标题 2"/>
          <p:cNvSpPr>
            <a:spLocks noGrp="1"/>
          </p:cNvSpPr>
          <p:nvPr>
            <p:ph type="title"/>
          </p:nvPr>
        </p:nvSpPr>
        <p:spPr>
          <a:xfrm>
            <a:off x="360363" y="-11112"/>
            <a:ext cx="8783637" cy="933450"/>
          </a:xfrm>
        </p:spPr>
        <p:txBody>
          <a:bodyPr vert="horz" wrap="square" lIns="91440" tIns="45720" rIns="91440" bIns="45720" anchor="ctr" anchorCtr="0"/>
          <a:p>
            <a:pPr algn="l"/>
            <a:r>
              <a:rPr lang="zh-CN" altLang="en-US" sz="3200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随书光盘</a:t>
            </a:r>
            <a:endParaRPr lang="zh-CN" altLang="en-US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pic>
        <p:nvPicPr>
          <p:cNvPr id="38915" name="内容占位符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60363" y="858838"/>
            <a:ext cx="8459787" cy="5594350"/>
          </a:xfrm>
        </p:spPr>
      </p:pic>
      <p:sp>
        <p:nvSpPr>
          <p:cNvPr id="9" name="圆角矩形标注 8"/>
          <p:cNvSpPr/>
          <p:nvPr/>
        </p:nvSpPr>
        <p:spPr>
          <a:xfrm>
            <a:off x="7277100" y="-11112"/>
            <a:ext cx="1857375" cy="3944938"/>
          </a:xfrm>
          <a:prstGeom prst="wedgeRoundRectCallout">
            <a:avLst>
              <a:gd name="adj1" fmla="val -109856"/>
              <a:gd name="adj2" fmla="val 36331"/>
              <a:gd name="adj3" fmla="val 16667"/>
            </a:avLst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在图书馆主页的资源中点击“随书光盘”进入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随书光盘管理系统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，可以根据提示在馆藏目录查询（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OPAC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）中下载随书光盘；也可进入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“畅想之星”光盘数据库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，搜索光盘并阅读、下载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内容占位符 1"/>
          <p:cNvSpPr>
            <a:spLocks noGrp="1"/>
          </p:cNvSpPr>
          <p:nvPr>
            <p:ph idx="1"/>
          </p:nvPr>
        </p:nvSpPr>
        <p:spPr>
          <a:xfrm>
            <a:off x="642938" y="1143000"/>
            <a:ext cx="7786687" cy="5265738"/>
          </a:xfrm>
        </p:spPr>
        <p:txBody>
          <a:bodyPr vert="horz" wrap="square" lIns="91440" tIns="45720" rIns="91440" bIns="45720" anchor="t" anchorCtr="0"/>
          <a:p>
            <a:r>
              <a:rPr lang="zh-CN" altLang="en-US" sz="2800" kern="1200" dirty="0">
                <a:latin typeface="+mj-ea"/>
                <a:ea typeface="+mj-ea"/>
                <a:cs typeface="+mn-cs"/>
              </a:rPr>
              <a:t>图书馆主页</a:t>
            </a:r>
            <a:r>
              <a:rPr lang="zh-CN" altLang="en-US" sz="2800" kern="120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馆藏书目查询</a:t>
            </a:r>
            <a:r>
              <a:rPr lang="zh-CN" altLang="en-US" sz="2800" kern="1200" dirty="0">
                <a:latin typeface="+mj-ea"/>
                <a:ea typeface="+mj-ea"/>
                <a:cs typeface="+mn-cs"/>
              </a:rPr>
              <a:t>或</a:t>
            </a:r>
            <a:r>
              <a:rPr lang="zh-CN" altLang="en-US" sz="2800" kern="120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我的图书馆</a:t>
            </a:r>
            <a:r>
              <a:rPr lang="zh-CN" altLang="en-US" sz="2800" kern="1200" dirty="0">
                <a:latin typeface="+mj-ea"/>
                <a:ea typeface="+mj-ea"/>
                <a:cs typeface="+mn-cs"/>
              </a:rPr>
              <a:t>直接进入</a:t>
            </a:r>
            <a:endParaRPr lang="en-US" altLang="zh-CN" sz="2800" kern="1200" dirty="0">
              <a:latin typeface="+mj-ea"/>
              <a:ea typeface="+mj-ea"/>
              <a:cs typeface="+mn-cs"/>
            </a:endParaRPr>
          </a:p>
          <a:p>
            <a:r>
              <a:rPr lang="zh-CN" altLang="en-US" sz="2800" kern="1200" dirty="0">
                <a:latin typeface="+mj-ea"/>
                <a:ea typeface="+mj-ea"/>
                <a:cs typeface="+mn-cs"/>
              </a:rPr>
              <a:t>通过接入网络的手机、平板电脑等移动终端使用移动图书馆</a:t>
            </a:r>
            <a:r>
              <a:rPr lang="en-US" altLang="zh-CN" sz="2800" kern="1200" dirty="0">
                <a:latin typeface="+mj-ea"/>
                <a:ea typeface="+mj-ea"/>
                <a:cs typeface="+mn-cs"/>
              </a:rPr>
              <a:t>APP</a:t>
            </a:r>
            <a:r>
              <a:rPr lang="zh-CN" altLang="en-US" sz="2800" kern="1200" dirty="0">
                <a:latin typeface="+mj-ea"/>
                <a:ea typeface="+mj-ea"/>
                <a:cs typeface="+mn-cs"/>
              </a:rPr>
              <a:t>中的馆藏查询</a:t>
            </a:r>
            <a:endParaRPr lang="en-US" altLang="zh-CN" sz="2800" kern="1200" dirty="0">
              <a:latin typeface="+mj-ea"/>
              <a:ea typeface="+mj-ea"/>
              <a:cs typeface="+mn-cs"/>
            </a:endParaRPr>
          </a:p>
          <a:p>
            <a:r>
              <a:rPr lang="zh-CN" altLang="en-US" sz="2800" kern="1200" dirty="0">
                <a:latin typeface="+mj-ea"/>
                <a:ea typeface="+mj-ea"/>
                <a:cs typeface="+mn-cs"/>
              </a:rPr>
              <a:t>通过江南大学图书馆微信公众号中“我的图书馆”栏目进入</a:t>
            </a:r>
            <a:endParaRPr lang="en-US" altLang="zh-CN" sz="2800" kern="1200" dirty="0">
              <a:latin typeface="+mj-ea"/>
              <a:ea typeface="+mj-ea"/>
              <a:cs typeface="+mn-cs"/>
            </a:endParaRPr>
          </a:p>
          <a:p>
            <a:endParaRPr lang="en-US" altLang="zh-CN" sz="2800" kern="1200" dirty="0">
              <a:latin typeface="+mj-ea"/>
              <a:ea typeface="+mj-ea"/>
              <a:cs typeface="+mn-cs"/>
            </a:endParaRPr>
          </a:p>
          <a:p>
            <a:endParaRPr lang="zh-CN" altLang="en-US" kern="1200" dirty="0">
              <a:latin typeface="+mj-ea"/>
              <a:ea typeface="+mj-ea"/>
              <a:cs typeface="+mn-cs"/>
            </a:endParaRPr>
          </a:p>
        </p:txBody>
      </p:sp>
      <p:sp>
        <p:nvSpPr>
          <p:cNvPr id="12291" name="标题 2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anchor="ctr" anchorCtr="0"/>
          <a:p>
            <a:r>
              <a:rPr lang="zh-CN" altLang="en-US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书目检索系统的登录</a:t>
            </a:r>
            <a:endParaRPr lang="zh-CN" altLang="en-US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4" name="动作按钮: 信息 3">
            <a:hlinkClick r:id="rId1" action="ppaction://hlinksldjump" highlightClick="1"/>
          </p:cNvPr>
          <p:cNvSpPr/>
          <p:nvPr/>
        </p:nvSpPr>
        <p:spPr>
          <a:xfrm>
            <a:off x="1763713" y="1668463"/>
            <a:ext cx="357188" cy="357188"/>
          </a:xfrm>
          <a:prstGeom prst="actionButtonInformation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动作按钮: 信息 4">
            <a:hlinkClick r:id="rId1" action="ppaction://hlinksldjump" highlightClick="1"/>
          </p:cNvPr>
          <p:cNvSpPr/>
          <p:nvPr/>
        </p:nvSpPr>
        <p:spPr>
          <a:xfrm>
            <a:off x="5964238" y="2636838"/>
            <a:ext cx="358775" cy="357188"/>
          </a:xfrm>
          <a:prstGeom prst="actionButtonInformation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动作按钮: 信息 5">
            <a:hlinkClick r:id="rId1" action="ppaction://hlinksldjump" highlightClick="1"/>
          </p:cNvPr>
          <p:cNvSpPr/>
          <p:nvPr/>
        </p:nvSpPr>
        <p:spPr>
          <a:xfrm>
            <a:off x="3348038" y="3505200"/>
            <a:ext cx="357188" cy="357188"/>
          </a:xfrm>
          <a:prstGeom prst="actionButtonInformation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36525" y="224155"/>
            <a:ext cx="9007475" cy="933450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超星移动图书馆（或学习通）</a:t>
            </a:r>
            <a:r>
              <a:rPr kumimoji="0" lang="zh-CN" altLang="en-US" sz="4400" b="0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馆藏查询</a:t>
            </a:r>
            <a:br>
              <a:rPr kumimoji="0" lang="en-US" altLang="zh-CN" sz="4400" b="0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</a:b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4106863" y="3141663"/>
            <a:ext cx="642938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4" name="Picture 11"/>
          <p:cNvPicPr>
            <a:picLocks noGrp="1" noChangeAspect="1"/>
          </p:cNvPicPr>
          <p:nvPr>
            <p:ph idx="1"/>
          </p:nvPr>
        </p:nvPicPr>
        <p:blipFill>
          <a:blip r:embed="rId1"/>
          <a:srcRect b="15581"/>
          <a:stretch>
            <a:fillRect/>
          </a:stretch>
        </p:blipFill>
        <p:spPr>
          <a:xfrm>
            <a:off x="4749800" y="836613"/>
            <a:ext cx="3394075" cy="5545137"/>
          </a:xfrm>
        </p:spPr>
      </p:pic>
      <p:sp>
        <p:nvSpPr>
          <p:cNvPr id="12" name="圆角矩形 11"/>
          <p:cNvSpPr/>
          <p:nvPr/>
        </p:nvSpPr>
        <p:spPr>
          <a:xfrm>
            <a:off x="5076825" y="2081213"/>
            <a:ext cx="500063" cy="247650"/>
          </a:xfrm>
          <a:prstGeom prst="roundRect">
            <a:avLst/>
          </a:prstGeom>
          <a:solidFill>
            <a:srgbClr val="FFC000">
              <a:alpha val="10196"/>
            </a:srgbClr>
          </a:solidFill>
          <a:ln w="38100">
            <a:solidFill>
              <a:srgbClr val="EA7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66" name="图片 2"/>
          <p:cNvPicPr>
            <a:picLocks noChangeAspect="1"/>
          </p:cNvPicPr>
          <p:nvPr/>
        </p:nvPicPr>
        <p:blipFill>
          <a:blip r:embed="rId2"/>
          <a:srcRect l="1418" t="15749" r="-1418" b="8652"/>
          <a:stretch>
            <a:fillRect/>
          </a:stretch>
        </p:blipFill>
        <p:spPr>
          <a:xfrm>
            <a:off x="712788" y="835025"/>
            <a:ext cx="3394075" cy="5546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圆角矩形 8"/>
          <p:cNvSpPr/>
          <p:nvPr/>
        </p:nvSpPr>
        <p:spPr>
          <a:xfrm>
            <a:off x="742950" y="1809750"/>
            <a:ext cx="1439863" cy="936625"/>
          </a:xfrm>
          <a:prstGeom prst="round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0" name="图片 1"/>
          <p:cNvPicPr>
            <a:picLocks noChangeAspect="1"/>
          </p:cNvPicPr>
          <p:nvPr/>
        </p:nvPicPr>
        <p:blipFill>
          <a:blip r:embed="rId1"/>
          <a:srcRect l="-1852" t="-2750" r="1852" b="6551"/>
          <a:stretch>
            <a:fillRect/>
          </a:stretch>
        </p:blipFill>
        <p:spPr>
          <a:xfrm>
            <a:off x="2124075" y="-100012"/>
            <a:ext cx="38862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标注 5"/>
          <p:cNvSpPr/>
          <p:nvPr/>
        </p:nvSpPr>
        <p:spPr>
          <a:xfrm>
            <a:off x="6668652" y="1998633"/>
            <a:ext cx="1819576" cy="792088"/>
          </a:xfrm>
          <a:prstGeom prst="wedgeRoundRectCallout">
            <a:avLst>
              <a:gd name="adj1" fmla="val -87528"/>
              <a:gd name="adj2" fmla="val -43134"/>
              <a:gd name="adj3" fmla="val 16667"/>
            </a:avLst>
          </a:prstGeom>
          <a:solidFill>
            <a:srgbClr val="00A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C8E60">
                        <a:tint val="70000"/>
                        <a:satMod val="245000"/>
                      </a:srgbClr>
                    </a:gs>
                    <a:gs pos="75000">
                      <a:srgbClr val="CC8E6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8E6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查询结果</a:t>
            </a:r>
            <a:endParaRPr kumimoji="0" lang="zh-CN" altLang="en-US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C8E60">
                      <a:tint val="70000"/>
                      <a:satMod val="245000"/>
                    </a:srgbClr>
                  </a:gs>
                  <a:gs pos="75000">
                    <a:srgbClr val="CC8E60">
                      <a:tint val="90000"/>
                      <a:shade val="60000"/>
                      <a:satMod val="240000"/>
                    </a:srgbClr>
                  </a:gs>
                  <a:gs pos="100000">
                    <a:srgbClr val="CC8E6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24075" y="549275"/>
            <a:ext cx="3886200" cy="1008063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图片 1"/>
          <p:cNvPicPr>
            <a:picLocks noChangeAspect="1"/>
          </p:cNvPicPr>
          <p:nvPr/>
        </p:nvPicPr>
        <p:blipFill>
          <a:blip r:embed="rId1"/>
          <a:srcRect t="3799" b="11150"/>
          <a:stretch>
            <a:fillRect/>
          </a:stretch>
        </p:blipFill>
        <p:spPr>
          <a:xfrm>
            <a:off x="2700338" y="254000"/>
            <a:ext cx="3600450" cy="6270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圆角矩形标注 5"/>
          <p:cNvSpPr/>
          <p:nvPr/>
        </p:nvSpPr>
        <p:spPr>
          <a:xfrm>
            <a:off x="6804248" y="945468"/>
            <a:ext cx="1819576" cy="792088"/>
          </a:xfrm>
          <a:prstGeom prst="wedgeRoundRectCallout">
            <a:avLst>
              <a:gd name="adj1" fmla="val -86047"/>
              <a:gd name="adj2" fmla="val 90414"/>
              <a:gd name="adj3" fmla="val 16667"/>
            </a:avLst>
          </a:prstGeom>
          <a:solidFill>
            <a:srgbClr val="00A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C8E60">
                        <a:tint val="70000"/>
                        <a:satMod val="245000"/>
                      </a:srgbClr>
                    </a:gs>
                    <a:gs pos="75000">
                      <a:srgbClr val="CC8E6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8E6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图书信息</a:t>
            </a:r>
            <a:endParaRPr kumimoji="0" lang="zh-CN" altLang="en-US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C8E60">
                      <a:tint val="70000"/>
                      <a:satMod val="245000"/>
                    </a:srgbClr>
                  </a:gs>
                  <a:gs pos="75000">
                    <a:srgbClr val="CC8E60">
                      <a:tint val="90000"/>
                      <a:shade val="60000"/>
                      <a:satMod val="240000"/>
                    </a:srgbClr>
                  </a:gs>
                  <a:gs pos="100000">
                    <a:srgbClr val="CC8E6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6660232" y="4869160"/>
            <a:ext cx="1819576" cy="792088"/>
          </a:xfrm>
          <a:prstGeom prst="wedgeRoundRectCallout">
            <a:avLst>
              <a:gd name="adj1" fmla="val -76355"/>
              <a:gd name="adj2" fmla="val -10185"/>
              <a:gd name="adj3" fmla="val 16667"/>
            </a:avLst>
          </a:prstGeom>
          <a:solidFill>
            <a:srgbClr val="00A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C8E60">
                        <a:tint val="70000"/>
                        <a:satMod val="245000"/>
                      </a:srgbClr>
                    </a:gs>
                    <a:gs pos="75000">
                      <a:srgbClr val="CC8E6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8E6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馆藏信息</a:t>
            </a:r>
            <a:endParaRPr kumimoji="0" lang="zh-CN" altLang="en-US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C8E60">
                      <a:tint val="70000"/>
                      <a:satMod val="245000"/>
                    </a:srgbClr>
                  </a:gs>
                  <a:gs pos="75000">
                    <a:srgbClr val="CC8E60">
                      <a:tint val="90000"/>
                      <a:shade val="60000"/>
                      <a:satMod val="240000"/>
                    </a:srgbClr>
                  </a:gs>
                  <a:gs pos="100000">
                    <a:srgbClr val="CC8E6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7020272" y="3362871"/>
            <a:ext cx="1819576" cy="792088"/>
          </a:xfrm>
          <a:prstGeom prst="wedgeRoundRectCallout">
            <a:avLst>
              <a:gd name="adj1" fmla="val -117132"/>
              <a:gd name="adj2" fmla="val 121331"/>
              <a:gd name="adj3" fmla="val 16667"/>
            </a:avLst>
          </a:prstGeom>
          <a:solidFill>
            <a:srgbClr val="00A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C8E60">
                        <a:tint val="70000"/>
                        <a:satMod val="245000"/>
                      </a:srgbClr>
                    </a:gs>
                    <a:gs pos="75000">
                      <a:srgbClr val="CC8E6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8E6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取书地点</a:t>
            </a:r>
            <a:endParaRPr kumimoji="0" lang="zh-CN" altLang="en-US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C8E60">
                      <a:tint val="70000"/>
                      <a:satMod val="245000"/>
                    </a:srgbClr>
                  </a:gs>
                  <a:gs pos="75000">
                    <a:srgbClr val="CC8E60">
                      <a:tint val="90000"/>
                      <a:shade val="60000"/>
                      <a:satMod val="240000"/>
                    </a:srgbClr>
                  </a:gs>
                  <a:gs pos="100000">
                    <a:srgbClr val="CC8E6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动作按钮: 开始 7">
            <a:hlinkClick r:id="rId1" action="ppaction://hlinksldjump" highlightClick="1"/>
          </p:cNvPr>
          <p:cNvSpPr/>
          <p:nvPr/>
        </p:nvSpPr>
        <p:spPr>
          <a:xfrm>
            <a:off x="8456613" y="5929313"/>
            <a:ext cx="401638" cy="285750"/>
          </a:xfrm>
          <a:prstGeom prst="actionButtonBeginning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059" name="图片 1"/>
          <p:cNvPicPr>
            <a:picLocks noChangeAspect="1"/>
          </p:cNvPicPr>
          <p:nvPr/>
        </p:nvPicPr>
        <p:blipFill>
          <a:blip r:embed="rId2"/>
          <a:srcRect t="3799" b="4851"/>
          <a:stretch>
            <a:fillRect/>
          </a:stretch>
        </p:blipFill>
        <p:spPr>
          <a:xfrm>
            <a:off x="1763713" y="260350"/>
            <a:ext cx="4392612" cy="6264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圆角矩形标注 8"/>
          <p:cNvSpPr/>
          <p:nvPr/>
        </p:nvSpPr>
        <p:spPr>
          <a:xfrm>
            <a:off x="6467586" y="260648"/>
            <a:ext cx="2598972" cy="792088"/>
          </a:xfrm>
          <a:prstGeom prst="wedgeRoundRectCallout">
            <a:avLst>
              <a:gd name="adj1" fmla="val -67647"/>
              <a:gd name="adj2" fmla="val 53033"/>
              <a:gd name="adj3" fmla="val 16667"/>
            </a:avLst>
          </a:prstGeom>
          <a:solidFill>
            <a:srgbClr val="00A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C8E60">
                        <a:tint val="70000"/>
                        <a:satMod val="245000"/>
                      </a:srgbClr>
                    </a:gs>
                    <a:gs pos="75000">
                      <a:srgbClr val="CC8E6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8E6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查看个人</a:t>
            </a:r>
            <a:endParaRPr kumimoji="0" lang="en-US" altLang="zh-CN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C8E60">
                      <a:tint val="70000"/>
                      <a:satMod val="245000"/>
                    </a:srgbClr>
                  </a:gs>
                  <a:gs pos="75000">
                    <a:srgbClr val="CC8E60">
                      <a:tint val="90000"/>
                      <a:shade val="60000"/>
                      <a:satMod val="240000"/>
                    </a:srgbClr>
                  </a:gs>
                  <a:gs pos="100000">
                    <a:srgbClr val="CC8E6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C8E60">
                        <a:tint val="70000"/>
                        <a:satMod val="245000"/>
                      </a:srgbClr>
                    </a:gs>
                    <a:gs pos="75000">
                      <a:srgbClr val="CC8E6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8E6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借阅记录</a:t>
            </a:r>
            <a:endParaRPr kumimoji="0" lang="zh-CN" altLang="en-US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C8E60">
                      <a:tint val="70000"/>
                      <a:satMod val="245000"/>
                    </a:srgbClr>
                  </a:gs>
                  <a:gs pos="75000">
                    <a:srgbClr val="CC8E60">
                      <a:tint val="90000"/>
                      <a:shade val="60000"/>
                      <a:satMod val="240000"/>
                    </a:srgbClr>
                  </a:gs>
                  <a:gs pos="100000">
                    <a:srgbClr val="CC8E6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6662361" y="2132856"/>
            <a:ext cx="2168263" cy="792088"/>
          </a:xfrm>
          <a:prstGeom prst="wedgeRoundRectCallout">
            <a:avLst>
              <a:gd name="adj1" fmla="val -84909"/>
              <a:gd name="adj2" fmla="val -126726"/>
              <a:gd name="adj3" fmla="val 16667"/>
            </a:avLst>
          </a:prstGeom>
          <a:solidFill>
            <a:srgbClr val="00A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C8E60">
                        <a:tint val="70000"/>
                        <a:satMod val="245000"/>
                      </a:srgbClr>
                    </a:gs>
                    <a:gs pos="75000">
                      <a:srgbClr val="CC8E6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8E6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点此续借</a:t>
            </a:r>
            <a:endParaRPr kumimoji="0" lang="zh-CN" altLang="en-US" sz="2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C8E60">
                      <a:tint val="70000"/>
                      <a:satMod val="245000"/>
                    </a:srgbClr>
                  </a:gs>
                  <a:gs pos="75000">
                    <a:srgbClr val="CC8E60">
                      <a:tint val="90000"/>
                      <a:shade val="60000"/>
                      <a:satMod val="240000"/>
                    </a:srgbClr>
                  </a:gs>
                  <a:gs pos="100000">
                    <a:srgbClr val="CC8E6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内容占位符 2"/>
          <p:cNvSpPr>
            <a:spLocks noGrp="1"/>
          </p:cNvSpPr>
          <p:nvPr>
            <p:ph idx="1"/>
          </p:nvPr>
        </p:nvSpPr>
        <p:spPr>
          <a:xfrm>
            <a:off x="360363" y="971550"/>
            <a:ext cx="3995737" cy="5437188"/>
          </a:xfrm>
        </p:spPr>
        <p:txBody>
          <a:bodyPr vert="horz" wrap="square" lIns="91440" tIns="45720" rIns="91440" bIns="45720" anchor="t" anchorCtr="0"/>
          <a:p>
            <a:r>
              <a:rPr lang="zh-CN" altLang="en-US" sz="2800" kern="1200" dirty="0">
                <a:latin typeface="+mj-ea"/>
                <a:ea typeface="+mj-ea"/>
                <a:cs typeface="+mn-cs"/>
              </a:rPr>
              <a:t>在</a:t>
            </a:r>
            <a:r>
              <a:rPr lang="zh-CN" altLang="en-US" sz="2800" kern="120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江南大学图书馆微信公众号的“我的图书馆” </a:t>
            </a:r>
            <a:r>
              <a:rPr lang="zh-CN" altLang="en-US" sz="2800" kern="1200" dirty="0">
                <a:latin typeface="+mj-ea"/>
                <a:ea typeface="+mj-ea"/>
                <a:cs typeface="+mn-cs"/>
              </a:rPr>
              <a:t>栏目</a:t>
            </a:r>
            <a:r>
              <a:rPr lang="zh-CN" altLang="en-US" sz="2800" kern="120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，通过“证件绑定”</a:t>
            </a:r>
            <a:r>
              <a:rPr lang="zh-CN" altLang="en-US" sz="2800" kern="1200" dirty="0">
                <a:latin typeface="+mj-ea"/>
                <a:ea typeface="+mj-ea"/>
                <a:cs typeface="+mn-cs"/>
              </a:rPr>
              <a:t>绑定校园一卡通后</a:t>
            </a:r>
            <a:r>
              <a:rPr lang="zh-CN" altLang="en-US" sz="2800" kern="120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，</a:t>
            </a:r>
            <a:r>
              <a:rPr lang="zh-CN" altLang="en-US" sz="2800" kern="1200" dirty="0">
                <a:latin typeface="+mj-ea"/>
                <a:ea typeface="+mj-ea"/>
                <a:cs typeface="+mn-cs"/>
              </a:rPr>
              <a:t>即可使用子栏目</a:t>
            </a:r>
            <a:r>
              <a:rPr lang="zh-CN" altLang="en-US" sz="2800" kern="120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“馆藏查询”</a:t>
            </a:r>
            <a:r>
              <a:rPr lang="zh-CN" altLang="en-US" sz="2800" kern="1200" dirty="0">
                <a:latin typeface="+mj-ea"/>
                <a:ea typeface="+mj-ea"/>
                <a:cs typeface="+mn-cs"/>
              </a:rPr>
              <a:t> 和“</a:t>
            </a:r>
            <a:r>
              <a:rPr lang="zh-CN" altLang="en-US" sz="2800" kern="1200" dirty="0">
                <a:solidFill>
                  <a:srgbClr val="FF0000"/>
                </a:solidFill>
                <a:latin typeface="+mj-ea"/>
                <a:ea typeface="+mj-ea"/>
                <a:cs typeface="+mn-cs"/>
              </a:rPr>
              <a:t>我的借阅”</a:t>
            </a:r>
            <a:r>
              <a:rPr lang="zh-CN" altLang="en-US" sz="2800" kern="1200" dirty="0">
                <a:latin typeface="+mj-ea"/>
                <a:ea typeface="+mj-ea"/>
                <a:cs typeface="+mn-cs"/>
              </a:rPr>
              <a:t> 进行馆藏</a:t>
            </a:r>
            <a:r>
              <a:rPr lang="zh-CN" altLang="zh-CN" sz="2800" kern="1200" dirty="0">
                <a:latin typeface="+mj-ea"/>
                <a:ea typeface="+mj-ea"/>
                <a:cs typeface="+mn-cs"/>
              </a:rPr>
              <a:t>书</a:t>
            </a:r>
            <a:r>
              <a:rPr lang="zh-CN" altLang="en-US" sz="2800" kern="1200" dirty="0">
                <a:latin typeface="+mj-ea"/>
                <a:ea typeface="+mj-ea"/>
                <a:cs typeface="+mn-cs"/>
              </a:rPr>
              <a:t>目查询，并</a:t>
            </a:r>
            <a:r>
              <a:rPr lang="zh-CN" altLang="zh-CN" sz="2800" kern="1200" dirty="0">
                <a:latin typeface="+mj-ea"/>
                <a:ea typeface="+mj-ea"/>
                <a:cs typeface="+mn-cs"/>
              </a:rPr>
              <a:t>查看自己借阅相关图书的信息</a:t>
            </a:r>
            <a:r>
              <a:rPr lang="zh-CN" altLang="en-US" sz="2800" kern="1200" dirty="0">
                <a:latin typeface="+mj-ea"/>
                <a:ea typeface="+mj-ea"/>
                <a:cs typeface="+mn-cs"/>
              </a:rPr>
              <a:t>。</a:t>
            </a:r>
            <a:endParaRPr lang="zh-CN" altLang="zh-CN" sz="2400" kern="1200" dirty="0">
              <a:latin typeface="+mj-ea"/>
              <a:ea typeface="+mj-ea"/>
              <a:cs typeface="+mn-cs"/>
            </a:endParaRPr>
          </a:p>
          <a:p>
            <a:endParaRPr lang="zh-CN" altLang="en-US" kern="1200" dirty="0">
              <a:latin typeface="+mj-ea"/>
              <a:ea typeface="+mj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345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微信公众号馆藏书目查询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/>
          <a:srcRect t="3755" b="6702"/>
          <a:stretch>
            <a:fillRect/>
          </a:stretch>
        </p:blipFill>
        <p:spPr>
          <a:xfrm>
            <a:off x="5133975" y="692785"/>
            <a:ext cx="3449320" cy="5962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5425440" y="3860800"/>
            <a:ext cx="1206500" cy="482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3500"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Picture 7" descr="3_blu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0" y="260350"/>
            <a:ext cx="9144000" cy="440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3" name="Picture 91" descr="작은글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260350"/>
            <a:ext cx="2592387" cy="193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4" name="Rectangle 8"/>
          <p:cNvSpPr/>
          <p:nvPr/>
        </p:nvSpPr>
        <p:spPr>
          <a:xfrm>
            <a:off x="22225" y="3429000"/>
            <a:ext cx="9144000" cy="3457575"/>
          </a:xfrm>
          <a:prstGeom prst="rect">
            <a:avLst/>
          </a:prstGeom>
          <a:solidFill>
            <a:srgbClr val="DDDD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b="0" dirty="0">
              <a:latin typeface="Calibri" panose="020F0502020204030204" pitchFamily="34" charset="0"/>
            </a:endParaRPr>
          </a:p>
        </p:txBody>
      </p:sp>
      <p:sp>
        <p:nvSpPr>
          <p:cNvPr id="51205" name="Rectangle 85"/>
          <p:cNvSpPr/>
          <p:nvPr/>
        </p:nvSpPr>
        <p:spPr>
          <a:xfrm>
            <a:off x="0" y="2744788"/>
            <a:ext cx="9180513" cy="1368425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b="0" dirty="0">
              <a:latin typeface="Calibri" panose="020F0502020204030204" pitchFamily="34" charset="0"/>
            </a:endParaRPr>
          </a:p>
        </p:txBody>
      </p:sp>
      <p:pic>
        <p:nvPicPr>
          <p:cNvPr id="51206" name="Picture 13" descr="C:\Documents and Settings\Administrator\桌面\flash_bg41.jpg"/>
          <p:cNvPicPr>
            <a:picLocks noChangeAspect="1"/>
          </p:cNvPicPr>
          <p:nvPr/>
        </p:nvPicPr>
        <p:blipFill>
          <a:blip r:embed="rId3"/>
          <a:srcRect l="1259" r="1019"/>
          <a:stretch>
            <a:fillRect/>
          </a:stretch>
        </p:blipFill>
        <p:spPr>
          <a:xfrm>
            <a:off x="22225" y="3413125"/>
            <a:ext cx="9121775" cy="195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标题 1"/>
          <p:cNvSpPr txBox="1"/>
          <p:nvPr/>
        </p:nvSpPr>
        <p:spPr>
          <a:xfrm>
            <a:off x="1636713" y="5354638"/>
            <a:ext cx="5870575" cy="1425575"/>
          </a:xfrm>
          <a:prstGeom prst="rect">
            <a:avLst/>
          </a:prstGeom>
        </p:spPr>
        <p:txBody>
          <a:bodyPr/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panose="02010600030101010101" pitchFamily="2" charset="-122"/>
                <a:cs typeface="+mj-cs"/>
              </a:rPr>
              <a:t>Thanks!</a:t>
            </a:r>
            <a:endParaRPr kumimoji="0" lang="zh-CN" altLang="en-US" sz="6000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宋体" panose="02010600030101010101" pitchFamily="2" charset="-122"/>
              <a:cs typeface="+mj-cs"/>
            </a:endParaRPr>
          </a:p>
        </p:txBody>
      </p:sp>
      <p:grpSp>
        <p:nvGrpSpPr>
          <p:cNvPr id="2" name="组合 10"/>
          <p:cNvGrpSpPr/>
          <p:nvPr/>
        </p:nvGrpSpPr>
        <p:grpSpPr>
          <a:xfrm>
            <a:off x="-1652587" y="12700"/>
            <a:ext cx="6256337" cy="6257925"/>
            <a:chOff x="-1652588" y="12701"/>
            <a:chExt cx="6256497" cy="6257925"/>
          </a:xfrm>
        </p:grpSpPr>
        <p:sp>
          <p:nvSpPr>
            <p:cNvPr id="3" name="Arc 82"/>
            <p:cNvSpPr>
              <a:spLocks noChangeAspect="1"/>
            </p:cNvSpPr>
            <p:nvPr/>
          </p:nvSpPr>
          <p:spPr bwMode="auto">
            <a:xfrm>
              <a:off x="-1652588" y="12701"/>
              <a:ext cx="6256497" cy="6257925"/>
            </a:xfrm>
            <a:custGeom>
              <a:avLst/>
              <a:gdLst>
                <a:gd name="G0" fmla="+- 21599 0 0"/>
                <a:gd name="G1" fmla="+- 21600 0 0"/>
                <a:gd name="G2" fmla="+- 21600 0 0"/>
                <a:gd name="T0" fmla="*/ 21704 w 43199"/>
                <a:gd name="T1" fmla="*/ 0 h 43200"/>
                <a:gd name="T2" fmla="*/ 0 w 43199"/>
                <a:gd name="T3" fmla="*/ 21768 h 43200"/>
                <a:gd name="T4" fmla="*/ 21599 w 43199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43200" fill="none" extrusionOk="0">
                  <a:moveTo>
                    <a:pt x="21703" y="0"/>
                  </a:moveTo>
                  <a:cubicBezTo>
                    <a:pt x="33592" y="58"/>
                    <a:pt x="43199" y="9711"/>
                    <a:pt x="43199" y="21600"/>
                  </a:cubicBezTo>
                  <a:cubicBezTo>
                    <a:pt x="43199" y="33529"/>
                    <a:pt x="33528" y="43200"/>
                    <a:pt x="21599" y="43200"/>
                  </a:cubicBezTo>
                  <a:cubicBezTo>
                    <a:pt x="9735" y="43200"/>
                    <a:pt x="91" y="33631"/>
                    <a:pt x="-1" y="21768"/>
                  </a:cubicBezTo>
                </a:path>
                <a:path w="43199" h="43200" stroke="0" extrusionOk="0">
                  <a:moveTo>
                    <a:pt x="21703" y="0"/>
                  </a:moveTo>
                  <a:cubicBezTo>
                    <a:pt x="33592" y="58"/>
                    <a:pt x="43199" y="9711"/>
                    <a:pt x="43199" y="21600"/>
                  </a:cubicBezTo>
                  <a:cubicBezTo>
                    <a:pt x="43199" y="33529"/>
                    <a:pt x="33528" y="43200"/>
                    <a:pt x="21599" y="43200"/>
                  </a:cubicBezTo>
                  <a:cubicBezTo>
                    <a:pt x="9735" y="43200"/>
                    <a:pt x="91" y="33631"/>
                    <a:pt x="-1" y="21768"/>
                  </a:cubicBezTo>
                  <a:lnTo>
                    <a:pt x="21599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50000">
                  <a:schemeClr val="bg1">
                    <a:alpha val="19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19050">
              <a:solidFill>
                <a:srgbClr val="FFFFFF">
                  <a:alpha val="20000"/>
                </a:srgbClr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15" name="Oval 89" descr="volume (15)"/>
            <p:cNvSpPr>
              <a:spLocks noChangeAspect="1"/>
            </p:cNvSpPr>
            <p:nvPr/>
          </p:nvSpPr>
          <p:spPr>
            <a:xfrm>
              <a:off x="591778" y="2257781"/>
              <a:ext cx="1767764" cy="176776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 b="1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b="0" dirty="0">
                <a:latin typeface="Calibri" panose="020F0502020204030204" pitchFamily="34" charset="0"/>
              </a:endParaRPr>
            </a:p>
          </p:txBody>
        </p:sp>
        <p:sp>
          <p:nvSpPr>
            <p:cNvPr id="51216" name="AutoShape 90"/>
            <p:cNvSpPr>
              <a:spLocks noChangeAspect="1"/>
            </p:cNvSpPr>
            <p:nvPr/>
          </p:nvSpPr>
          <p:spPr>
            <a:xfrm>
              <a:off x="-497444" y="1168559"/>
              <a:ext cx="3946208" cy="3946208"/>
            </a:xfrm>
            <a:custGeom>
              <a:avLst/>
              <a:gdLst>
                <a:gd name="txL" fmla="*/ 3163 w 21600"/>
                <a:gd name="txT" fmla="*/ 3163 h 21600"/>
                <a:gd name="txR" fmla="*/ 18437 w 21600"/>
                <a:gd name="txB" fmla="*/ 18437 h 21600"/>
              </a:gdLst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39" y="10800"/>
                  </a:moveTo>
                  <a:cubicBezTo>
                    <a:pt x="539" y="16467"/>
                    <a:pt x="5133" y="21061"/>
                    <a:pt x="10800" y="21061"/>
                  </a:cubicBezTo>
                  <a:cubicBezTo>
                    <a:pt x="16467" y="21061"/>
                    <a:pt x="21061" y="16467"/>
                    <a:pt x="21061" y="10800"/>
                  </a:cubicBezTo>
                  <a:cubicBezTo>
                    <a:pt x="21061" y="5133"/>
                    <a:pt x="16467" y="539"/>
                    <a:pt x="10800" y="539"/>
                  </a:cubicBezTo>
                  <a:cubicBezTo>
                    <a:pt x="5133" y="539"/>
                    <a:pt x="539" y="5133"/>
                    <a:pt x="539" y="10800"/>
                  </a:cubicBez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1217" name="AutoShape 93"/>
            <p:cNvSpPr>
              <a:spLocks noChangeAspect="1"/>
            </p:cNvSpPr>
            <p:nvPr/>
          </p:nvSpPr>
          <p:spPr>
            <a:xfrm>
              <a:off x="-50245" y="1615758"/>
              <a:ext cx="3051810" cy="3051810"/>
            </a:xfrm>
            <a:custGeom>
              <a:avLst/>
              <a:gdLst>
                <a:gd name="txL" fmla="*/ 3163 w 21600"/>
                <a:gd name="txT" fmla="*/ 3163 h 21600"/>
                <a:gd name="txR" fmla="*/ 18437 w 21600"/>
                <a:gd name="txB" fmla="*/ 18437 h 21600"/>
              </a:gdLst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30" y="10800"/>
                  </a:moveTo>
                  <a:cubicBezTo>
                    <a:pt x="2730" y="15257"/>
                    <a:pt x="6343" y="18870"/>
                    <a:pt x="10800" y="18870"/>
                  </a:cubicBezTo>
                  <a:cubicBezTo>
                    <a:pt x="15257" y="18870"/>
                    <a:pt x="18870" y="15257"/>
                    <a:pt x="18870" y="10800"/>
                  </a:cubicBezTo>
                  <a:cubicBezTo>
                    <a:pt x="18870" y="6343"/>
                    <a:pt x="15257" y="2730"/>
                    <a:pt x="10800" y="2730"/>
                  </a:cubicBezTo>
                  <a:cubicBezTo>
                    <a:pt x="6343" y="2730"/>
                    <a:pt x="2730" y="6343"/>
                    <a:pt x="2730" y="1080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5" name="组合 10"/>
          <p:cNvGrpSpPr/>
          <p:nvPr/>
        </p:nvGrpSpPr>
        <p:grpSpPr>
          <a:xfrm>
            <a:off x="-1652587" y="12700"/>
            <a:ext cx="6256337" cy="6257925"/>
            <a:chOff x="-1652588" y="12701"/>
            <a:chExt cx="6256497" cy="6257925"/>
          </a:xfrm>
        </p:grpSpPr>
        <p:sp>
          <p:nvSpPr>
            <p:cNvPr id="4" name="Arc 82"/>
            <p:cNvSpPr>
              <a:spLocks noChangeAspect="1"/>
            </p:cNvSpPr>
            <p:nvPr/>
          </p:nvSpPr>
          <p:spPr bwMode="auto">
            <a:xfrm>
              <a:off x="-1652588" y="12701"/>
              <a:ext cx="6256497" cy="6257925"/>
            </a:xfrm>
            <a:custGeom>
              <a:avLst/>
              <a:gdLst>
                <a:gd name="G0" fmla="+- 21599 0 0"/>
                <a:gd name="G1" fmla="+- 21600 0 0"/>
                <a:gd name="G2" fmla="+- 21600 0 0"/>
                <a:gd name="T0" fmla="*/ 21704 w 43199"/>
                <a:gd name="T1" fmla="*/ 0 h 43200"/>
                <a:gd name="T2" fmla="*/ 0 w 43199"/>
                <a:gd name="T3" fmla="*/ 21768 h 43200"/>
                <a:gd name="T4" fmla="*/ 21599 w 43199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43200" fill="none" extrusionOk="0">
                  <a:moveTo>
                    <a:pt x="21703" y="0"/>
                  </a:moveTo>
                  <a:cubicBezTo>
                    <a:pt x="33592" y="58"/>
                    <a:pt x="43199" y="9711"/>
                    <a:pt x="43199" y="21600"/>
                  </a:cubicBezTo>
                  <a:cubicBezTo>
                    <a:pt x="43199" y="33529"/>
                    <a:pt x="33528" y="43200"/>
                    <a:pt x="21599" y="43200"/>
                  </a:cubicBezTo>
                  <a:cubicBezTo>
                    <a:pt x="9735" y="43200"/>
                    <a:pt x="91" y="33631"/>
                    <a:pt x="-1" y="21768"/>
                  </a:cubicBezTo>
                </a:path>
                <a:path w="43199" h="43200" stroke="0" extrusionOk="0">
                  <a:moveTo>
                    <a:pt x="21703" y="0"/>
                  </a:moveTo>
                  <a:cubicBezTo>
                    <a:pt x="33592" y="58"/>
                    <a:pt x="43199" y="9711"/>
                    <a:pt x="43199" y="21600"/>
                  </a:cubicBezTo>
                  <a:cubicBezTo>
                    <a:pt x="43199" y="33529"/>
                    <a:pt x="33528" y="43200"/>
                    <a:pt x="21599" y="43200"/>
                  </a:cubicBezTo>
                  <a:cubicBezTo>
                    <a:pt x="9735" y="43200"/>
                    <a:pt x="91" y="33631"/>
                    <a:pt x="-1" y="21768"/>
                  </a:cubicBezTo>
                  <a:lnTo>
                    <a:pt x="21599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50000">
                  <a:schemeClr val="bg1">
                    <a:alpha val="19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 w="19050">
              <a:solidFill>
                <a:srgbClr val="FFFFFF">
                  <a:alpha val="20000"/>
                </a:srgbClr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11" name="Oval 89" descr="volume (15)"/>
            <p:cNvSpPr>
              <a:spLocks noChangeAspect="1"/>
            </p:cNvSpPr>
            <p:nvPr/>
          </p:nvSpPr>
          <p:spPr>
            <a:xfrm>
              <a:off x="591778" y="2257781"/>
              <a:ext cx="1767764" cy="176776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 b="1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 b="1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b="0" dirty="0">
                <a:latin typeface="Calibri" panose="020F0502020204030204" pitchFamily="34" charset="0"/>
              </a:endParaRPr>
            </a:p>
          </p:txBody>
        </p:sp>
        <p:sp>
          <p:nvSpPr>
            <p:cNvPr id="51212" name="AutoShape 90"/>
            <p:cNvSpPr>
              <a:spLocks noChangeAspect="1"/>
            </p:cNvSpPr>
            <p:nvPr/>
          </p:nvSpPr>
          <p:spPr>
            <a:xfrm>
              <a:off x="-497444" y="1168559"/>
              <a:ext cx="3946208" cy="3946208"/>
            </a:xfrm>
            <a:custGeom>
              <a:avLst/>
              <a:gdLst>
                <a:gd name="txL" fmla="*/ 3163 w 21600"/>
                <a:gd name="txT" fmla="*/ 3163 h 21600"/>
                <a:gd name="txR" fmla="*/ 18437 w 21600"/>
                <a:gd name="txB" fmla="*/ 18437 h 21600"/>
              </a:gdLst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39" y="10800"/>
                  </a:moveTo>
                  <a:cubicBezTo>
                    <a:pt x="539" y="16467"/>
                    <a:pt x="5133" y="21061"/>
                    <a:pt x="10800" y="21061"/>
                  </a:cubicBezTo>
                  <a:cubicBezTo>
                    <a:pt x="16467" y="21061"/>
                    <a:pt x="21061" y="16467"/>
                    <a:pt x="21061" y="10800"/>
                  </a:cubicBezTo>
                  <a:cubicBezTo>
                    <a:pt x="21061" y="5133"/>
                    <a:pt x="16467" y="539"/>
                    <a:pt x="10800" y="539"/>
                  </a:cubicBezTo>
                  <a:cubicBezTo>
                    <a:pt x="5133" y="539"/>
                    <a:pt x="539" y="5133"/>
                    <a:pt x="539" y="10800"/>
                  </a:cubicBez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1213" name="AutoShape 93"/>
            <p:cNvSpPr>
              <a:spLocks noChangeAspect="1"/>
            </p:cNvSpPr>
            <p:nvPr/>
          </p:nvSpPr>
          <p:spPr>
            <a:xfrm>
              <a:off x="-50245" y="1615758"/>
              <a:ext cx="3051810" cy="3051810"/>
            </a:xfrm>
            <a:custGeom>
              <a:avLst/>
              <a:gdLst>
                <a:gd name="txL" fmla="*/ 3163 w 21600"/>
                <a:gd name="txT" fmla="*/ 3163 h 21600"/>
                <a:gd name="txR" fmla="*/ 18437 w 21600"/>
                <a:gd name="txB" fmla="*/ 18437 h 21600"/>
              </a:gdLst>
              <a:ahLst/>
              <a:cxnLst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30" y="10800"/>
                  </a:moveTo>
                  <a:cubicBezTo>
                    <a:pt x="2730" y="15257"/>
                    <a:pt x="6343" y="18870"/>
                    <a:pt x="10800" y="18870"/>
                  </a:cubicBezTo>
                  <a:cubicBezTo>
                    <a:pt x="15257" y="18870"/>
                    <a:pt x="18870" y="15257"/>
                    <a:pt x="18870" y="10800"/>
                  </a:cubicBezTo>
                  <a:cubicBezTo>
                    <a:pt x="18870" y="6343"/>
                    <a:pt x="15257" y="2730"/>
                    <a:pt x="10800" y="2730"/>
                  </a:cubicBezTo>
                  <a:cubicBezTo>
                    <a:pt x="6343" y="2730"/>
                    <a:pt x="2730" y="6343"/>
                    <a:pt x="2730" y="1080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</p:spTree>
    <p:custDataLst>
      <p:tags r:id="rId5"/>
    </p:custDataLst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6" name="标题 7"/>
          <p:cNvSpPr>
            <a:spLocks noGrp="1"/>
          </p:cNvSpPr>
          <p:nvPr>
            <p:ph type="title"/>
          </p:nvPr>
        </p:nvSpPr>
        <p:spPr>
          <a:xfrm>
            <a:off x="611505" y="188278"/>
            <a:ext cx="10144125" cy="933450"/>
          </a:xfrm>
        </p:spPr>
        <p:txBody>
          <a:bodyPr vert="horz" wrap="square" lIns="91440" tIns="45720" rIns="91440" bIns="45720" anchor="ctr" anchorCtr="0">
            <a:normAutofit fontScale="90000"/>
          </a:bodyPr>
          <a:p>
            <a:pPr algn="l"/>
            <a:r>
              <a:rPr lang="zh-CN" altLang="en-US" sz="3100" b="1" kern="1200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江南大学图书馆与档案馆</a:t>
            </a:r>
            <a:r>
              <a:rPr lang="en-US" altLang="zh-CN" sz="3100">
                <a:solidFill>
                  <a:srgbClr val="FF3399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  <a:hlinkClick r:id="rId1"/>
              </a:rPr>
              <a:t>http://lib.jiangnan.edu.cn</a:t>
            </a:r>
            <a:r>
              <a:rPr lang="en-US" altLang="zh-CN" sz="3100">
                <a:solidFill>
                  <a:srgbClr val="FF3399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br>
              <a:rPr lang="zh-CN" altLang="en-US" sz="3100" dirty="0">
                <a:solidFill>
                  <a:srgbClr val="FF3399"/>
                </a:solidFill>
                <a:latin typeface="Arial" panose="020B0604020202020204" pitchFamily="34" charset="0"/>
              </a:rPr>
            </a:br>
            <a:endParaRPr lang="zh-CN" altLang="en-US" sz="3100" b="1" kern="1200" dirty="0">
              <a:solidFill>
                <a:srgbClr val="FF3399"/>
              </a:solidFill>
              <a:latin typeface="Arial" panose="020B0604020202020204" pitchFamily="34" charset="0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内容占位符 3" descr="E44A4D9F8F7CCD2742CE2B21DA20117C"/>
          <p:cNvPicPr>
            <a:picLocks noChangeAspect="1"/>
          </p:cNvPicPr>
          <p:nvPr/>
        </p:nvPicPr>
        <p:blipFill>
          <a:blip r:embed="rId2"/>
          <a:srcRect l="2848" t="10433" r="698" b="3254"/>
          <a:stretch>
            <a:fillRect/>
          </a:stretch>
        </p:blipFill>
        <p:spPr>
          <a:xfrm>
            <a:off x="107315" y="942975"/>
            <a:ext cx="9019540" cy="5418455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101600" y="4149090"/>
            <a:ext cx="1024890" cy="1406525"/>
          </a:xfrm>
          <a:prstGeom prst="wedgeRoundRectCallout">
            <a:avLst>
              <a:gd name="adj1" fmla="val 62701"/>
              <a:gd name="adj2" fmla="val -153069"/>
              <a:gd name="adj3" fmla="val 16667"/>
            </a:avLst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图书馆主页的馆藏书目检索界面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标题 2"/>
          <p:cNvSpPr>
            <a:spLocks noGrp="1"/>
          </p:cNvSpPr>
          <p:nvPr>
            <p:ph type="title"/>
          </p:nvPr>
        </p:nvSpPr>
        <p:spPr>
          <a:xfrm>
            <a:off x="0" y="54293"/>
            <a:ext cx="9144000" cy="933450"/>
          </a:xfrm>
        </p:spPr>
        <p:txBody>
          <a:bodyPr vert="horz" wrap="square" lIns="91440" tIns="45720" rIns="91440" bIns="45720" anchor="ctr" anchorCtr="0"/>
          <a:p>
            <a:pPr algn="l"/>
            <a:r>
              <a:rPr lang="zh-CN" altLang="en-US" sz="3600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登录我的图书馆</a:t>
            </a:r>
            <a:endParaRPr lang="zh-CN" altLang="en-US" sz="3600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/>
          <a:srcRect l="3415" t="9888" r="4876" b="7267"/>
          <a:stretch>
            <a:fillRect/>
          </a:stretch>
        </p:blipFill>
        <p:spPr>
          <a:xfrm>
            <a:off x="539750" y="988060"/>
            <a:ext cx="8392160" cy="54425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04210" y="2780665"/>
            <a:ext cx="761365" cy="382270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3500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标题 2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anchor="ctr" anchorCtr="0"/>
          <a:p>
            <a:pPr algn="l"/>
            <a:r>
              <a:rPr lang="zh-CN" altLang="en-US" sz="3600" kern="1200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登录界面</a:t>
            </a:r>
            <a:r>
              <a:rPr lang="en-US" altLang="en-US" sz="3600" kern="1200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:</a:t>
            </a:r>
            <a:r>
              <a:rPr lang="zh-CN" altLang="en-US" sz="3600" kern="1200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通过</a:t>
            </a:r>
            <a:r>
              <a:rPr lang="en-US" altLang="zh-CN" sz="3600" kern="1200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e</a:t>
            </a:r>
            <a:r>
              <a:rPr lang="zh-CN" altLang="en-US" sz="3600" kern="1200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江南统一认证登录</a:t>
            </a:r>
            <a:endParaRPr lang="zh-CN" altLang="en-US" sz="3600" kern="1200" dirty="0"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  <p:pic>
        <p:nvPicPr>
          <p:cNvPr id="15363" name="内容占位符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922338"/>
            <a:ext cx="9144000" cy="5459412"/>
          </a:xfrm>
        </p:spPr>
      </p:pic>
    </p:spTree>
  </p:cSld>
  <p:clrMapOvr>
    <a:masterClrMapping/>
  </p:clrMapOvr>
  <p:transition advTm="3500"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TextBox 2"/>
          <p:cNvSpPr txBox="1"/>
          <p:nvPr/>
        </p:nvSpPr>
        <p:spPr>
          <a:xfrm>
            <a:off x="179388" y="476250"/>
            <a:ext cx="8964612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6387" name="Text Box 4"/>
          <p:cNvSpPr txBox="1"/>
          <p:nvPr/>
        </p:nvSpPr>
        <p:spPr>
          <a:xfrm>
            <a:off x="179388" y="184150"/>
            <a:ext cx="8496300" cy="5842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3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从“我的图书馆”进入的</a:t>
            </a:r>
            <a:r>
              <a:rPr lang="en-US" altLang="zh-CN" sz="3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OPAC</a:t>
            </a:r>
            <a:r>
              <a:rPr lang="zh-CN" altLang="en-US" sz="3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系统（我的首页）</a:t>
            </a:r>
            <a:endParaRPr lang="zh-CN" altLang="en-US" sz="32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3357563" y="3571875"/>
            <a:ext cx="142875" cy="14287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内容占位符 2" descr="9289FE28703BBD24E61293116664727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0820" y="980440"/>
            <a:ext cx="8456930" cy="5254625"/>
          </a:xfrm>
          <a:prstGeom prst="rect">
            <a:avLst/>
          </a:prstGeom>
        </p:spPr>
      </p:pic>
    </p:spTree>
  </p:cSld>
  <p:clrMapOvr>
    <a:masterClrMapping/>
  </p:clrMapOvr>
  <p:transition advTm="3500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686800" cy="933450"/>
          </a:xfrm>
        </p:spPr>
        <p:txBody>
          <a:bodyPr vert="horz" wrap="square" lIns="91440" tIns="45720" rIns="91440" bIns="45720" anchor="ctr" anchorCtr="0"/>
          <a:p>
            <a:pPr algn="l"/>
            <a:r>
              <a:rPr lang="zh-CN" altLang="en-US" sz="2800" kern="1200" dirty="0"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我的图书馆：证件信息</a:t>
            </a:r>
            <a:endParaRPr lang="zh-CN" altLang="en-US" sz="2800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63938" y="2852738"/>
            <a:ext cx="287338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2" name="Picture 3"/>
          <p:cNvPicPr>
            <a:picLocks noGrp="1" noChangeAspect="1"/>
          </p:cNvPicPr>
          <p:nvPr>
            <p:ph idx="1"/>
          </p:nvPr>
        </p:nvPicPr>
        <p:blipFill>
          <a:blip r:embed="rId1"/>
          <a:srcRect t="9010" r="7599"/>
          <a:stretch>
            <a:fillRect/>
          </a:stretch>
        </p:blipFill>
        <p:spPr>
          <a:xfrm>
            <a:off x="755650" y="922338"/>
            <a:ext cx="7704138" cy="5459412"/>
          </a:xfrm>
        </p:spPr>
      </p:pic>
      <p:sp>
        <p:nvSpPr>
          <p:cNvPr id="9" name="矩形标注 8"/>
          <p:cNvSpPr/>
          <p:nvPr/>
        </p:nvSpPr>
        <p:spPr>
          <a:xfrm>
            <a:off x="7056438" y="2852738"/>
            <a:ext cx="2087563" cy="1152525"/>
          </a:xfrm>
          <a:prstGeom prst="wedgeRectCallout">
            <a:avLst>
              <a:gd name="adj1" fmla="val -107478"/>
              <a:gd name="adj2" fmla="val 59712"/>
            </a:avLst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可查看读者本人适用的借阅规则，包括最大借阅册数、借期及是否允许预约或续借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51275" y="2708275"/>
            <a:ext cx="144463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extBox 2"/>
          <p:cNvSpPr txBox="1"/>
          <p:nvPr/>
        </p:nvSpPr>
        <p:spPr>
          <a:xfrm>
            <a:off x="428625" y="98425"/>
            <a:ext cx="87153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我的图书馆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当前借阅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8435" name="Text Box 3"/>
          <p:cNvSpPr txBox="1">
            <a:spLocks noChangeAspect="1"/>
          </p:cNvSpPr>
          <p:nvPr/>
        </p:nvSpPr>
        <p:spPr>
          <a:xfrm>
            <a:off x="8245475" y="1485900"/>
            <a:ext cx="576263" cy="2428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王刚|||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4919663" y="5618163"/>
            <a:ext cx="39020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1800" dirty="0">
                <a:solidFill>
                  <a:srgbClr val="FF3399"/>
                </a:solidFill>
                <a:latin typeface="Arial" panose="020B0604020202020204" pitchFamily="34" charset="0"/>
              </a:rPr>
              <a:t>注意：如果当前有逾期，不可续借</a:t>
            </a:r>
            <a:r>
              <a:rPr lang="en-US" altLang="zh-CN" sz="1800" dirty="0">
                <a:solidFill>
                  <a:srgbClr val="FF3399"/>
                </a:solidFill>
                <a:latin typeface="Arial" panose="020B0604020202020204" pitchFamily="34" charset="0"/>
              </a:rPr>
              <a:t>!!!</a:t>
            </a:r>
            <a:endParaRPr lang="zh-CN" altLang="en-US" sz="1800" dirty="0">
              <a:solidFill>
                <a:srgbClr val="FF3399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内容占位符 2" descr="5598b53a238b1edfcd4e6ae20156392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8625" y="764540"/>
            <a:ext cx="8272145" cy="5224145"/>
          </a:xfrm>
          <a:prstGeom prst="rect">
            <a:avLst/>
          </a:prstGeom>
        </p:spPr>
      </p:pic>
      <p:sp>
        <p:nvSpPr>
          <p:cNvPr id="4" name="Rectangle 9"/>
          <p:cNvSpPr/>
          <p:nvPr/>
        </p:nvSpPr>
        <p:spPr>
          <a:xfrm>
            <a:off x="539750" y="2132965"/>
            <a:ext cx="482600" cy="26860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b="0" dirty="0">
              <a:latin typeface="Arial" panose="020B0604020202020204" pitchFamily="34" charset="0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2844165" y="836295"/>
            <a:ext cx="3168650" cy="647700"/>
          </a:xfrm>
          <a:prstGeom prst="wedgeRoundRectCallout">
            <a:avLst>
              <a:gd name="adj1" fmla="val -68256"/>
              <a:gd name="adj2" fmla="val 18578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读者可在此查看书刊的当前借阅信息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729730" y="548323"/>
            <a:ext cx="2449513" cy="566738"/>
          </a:xfrm>
          <a:prstGeom prst="wedgeRoundRectCallout">
            <a:avLst>
              <a:gd name="adj1" fmla="val 25411"/>
              <a:gd name="adj2" fmla="val 31151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点击此键可“续借”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/>
          <a:srcRect t="14836" r="8212" b="48865"/>
          <a:stretch>
            <a:fillRect/>
          </a:stretch>
        </p:blipFill>
        <p:spPr>
          <a:xfrm>
            <a:off x="4715510" y="5445125"/>
            <a:ext cx="4464050" cy="1412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 bldLvl="0" animBg="1"/>
      <p:bldP spid="5" grpId="0" animBg="1"/>
      <p:bldP spid="6" grpId="0" bldLvl="0" animBg="1"/>
    </p:bldLst>
  </p:timing>
</p:sld>
</file>

<file path=ppt/tags/tag1.xml><?xml version="1.0" encoding="utf-8"?>
<p:tagLst xmlns:p="http://schemas.openxmlformats.org/presentationml/2006/main">
  <p:tag name="TIMING" val="|4.3"/>
</p:tagLst>
</file>

<file path=ppt/tags/tag2.xml><?xml version="1.0" encoding="utf-8"?>
<p:tagLst xmlns:p="http://schemas.openxmlformats.org/presentationml/2006/main">
  <p:tag name="commondata" val="eyJoZGlkIjoiZGQ1ZGUyNjQ4YjA4OTgxZjllYTE5ZDY1MjUwODVhM2QifQ=="/>
</p:tagLst>
</file>

<file path=ppt/theme/theme1.xml><?xml version="1.0" encoding="utf-8"?>
<a:theme xmlns:a="http://schemas.openxmlformats.org/drawingml/2006/main" name="入馆教育模版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入馆教育模版1</Template>
  <TotalTime>0</TotalTime>
  <Words>1584</Words>
  <Application>WPS 演示</Application>
  <PresentationFormat>全屏显示(4:3)</PresentationFormat>
  <Paragraphs>154</Paragraphs>
  <Slides>35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</vt:lpstr>
      <vt:lpstr>宋体</vt:lpstr>
      <vt:lpstr>Wingdings</vt:lpstr>
      <vt:lpstr>Times New Roman</vt:lpstr>
      <vt:lpstr>微软雅黑</vt:lpstr>
      <vt:lpstr>隶书</vt:lpstr>
      <vt:lpstr>方正综艺简体</vt:lpstr>
      <vt:lpstr>华文行楷</vt:lpstr>
      <vt:lpstr>华文楷体</vt:lpstr>
      <vt:lpstr>楷体</vt:lpstr>
      <vt:lpstr>楷体_GB2312</vt:lpstr>
      <vt:lpstr>Arial Unicode MS</vt:lpstr>
      <vt:lpstr>Calibri</vt:lpstr>
      <vt:lpstr>入馆教育模版1</vt:lpstr>
      <vt:lpstr>PowerPoint 演示文稿</vt:lpstr>
      <vt:lpstr>书目检索系统简介</vt:lpstr>
      <vt:lpstr>书目检索系统的登录</vt:lpstr>
      <vt:lpstr>江南大学图书馆与档案馆http://lib.jiangnan.edu.cn  </vt:lpstr>
      <vt:lpstr>登录我的图书馆</vt:lpstr>
      <vt:lpstr>登录界面:通过e江南统一认证登录</vt:lpstr>
      <vt:lpstr>PowerPoint 演示文稿</vt:lpstr>
      <vt:lpstr>我的图书馆：证件信息</vt:lpstr>
      <vt:lpstr>PowerPoint 演示文稿</vt:lpstr>
      <vt:lpstr>我的图书馆:借阅历史</vt:lpstr>
      <vt:lpstr>我的图书馆:荐购历史</vt:lpstr>
      <vt:lpstr>我的图书馆:违章缴款</vt:lpstr>
      <vt:lpstr>PowerPoint 演示文稿</vt:lpstr>
      <vt:lpstr>PowerPoint 演示文稿</vt:lpstr>
      <vt:lpstr>馆藏书目检索</vt:lpstr>
      <vt:lpstr>馆藏书目检索</vt:lpstr>
      <vt:lpstr>PowerPoint 演示文稿</vt:lpstr>
      <vt:lpstr>PowerPoint 演示文稿</vt:lpstr>
      <vt:lpstr>PowerPoint 演示文稿</vt:lpstr>
      <vt:lpstr> 其他模块介绍</vt:lpstr>
      <vt:lpstr>PowerPoint 演示文稿</vt:lpstr>
      <vt:lpstr>期刊导航</vt:lpstr>
      <vt:lpstr>PowerPoint 演示文稿</vt:lpstr>
      <vt:lpstr>PowerPoint 演示文稿</vt:lpstr>
      <vt:lpstr>PowerPoint 演示文稿</vt:lpstr>
      <vt:lpstr>PowerPoint 演示文稿</vt:lpstr>
      <vt:lpstr>荐购历史</vt:lpstr>
      <vt:lpstr>PowerPoint 演示文稿</vt:lpstr>
      <vt:lpstr>随书光盘</vt:lpstr>
      <vt:lpstr>超星移动图书馆（或学习通）馆藏查询 </vt:lpstr>
      <vt:lpstr>PowerPoint 演示文稿</vt:lpstr>
      <vt:lpstr>PowerPoint 演示文稿</vt:lpstr>
      <vt:lpstr>PowerPoint 演示文稿</vt:lpstr>
      <vt:lpstr>微信公众号馆藏书目查询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Administrator</cp:lastModifiedBy>
  <cp:revision>214</cp:revision>
  <dcterms:created xsi:type="dcterms:W3CDTF">2012-06-11T02:43:00Z</dcterms:created>
  <dcterms:modified xsi:type="dcterms:W3CDTF">2024-06-21T05:43:57Z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C97ADFAD2E8540F0ADF8B74D065500BC_12</vt:lpwstr>
  </property>
  <property fmtid="{D5CDD505-2E9C-101B-9397-08002B2CF9AE}" pid="3" name="KSOProductBuildVer">
    <vt:lpwstr>2052-12.1.0.16929</vt:lpwstr>
  </property>
</Properties>
</file>