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57" r:id="rId4"/>
    <p:sldId id="258" r:id="rId5"/>
    <p:sldId id="261" r:id="rId6"/>
    <p:sldId id="260" r:id="rId8"/>
    <p:sldId id="262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10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10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100000"/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2F2F2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2"/>
          <p:cNvCxnSpPr/>
          <p:nvPr/>
        </p:nvCxnSpPr>
        <p:spPr>
          <a:xfrm flipH="1">
            <a:off x="3621019" y="1500188"/>
            <a:ext cx="0" cy="4633913"/>
          </a:xfrm>
          <a:prstGeom prst="line">
            <a:avLst/>
          </a:prstGeom>
          <a:ln w="3175">
            <a:solidFill>
              <a:srgbClr val="2F2F2F">
                <a:alpha val="100000"/>
                <a:lumMod val="75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3" name="AutoShape 3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0F0F0">
              <a:alpha val="100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8" Type="http://schemas.openxmlformats.org/officeDocument/2006/relationships/tags" Target="../tags/tag24.xml"/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8" Type="http://schemas.openxmlformats.org/officeDocument/2006/relationships/slideLayout" Target="../slideLayouts/slideLayout6.xml"/><Relationship Id="rId37" Type="http://schemas.openxmlformats.org/officeDocument/2006/relationships/tags" Target="../tags/tag53.xml"/><Relationship Id="rId36" Type="http://schemas.openxmlformats.org/officeDocument/2006/relationships/tags" Target="../tags/tag52.xml"/><Relationship Id="rId35" Type="http://schemas.openxmlformats.org/officeDocument/2006/relationships/tags" Target="../tags/tag51.xml"/><Relationship Id="rId34" Type="http://schemas.openxmlformats.org/officeDocument/2006/relationships/tags" Target="../tags/tag50.xml"/><Relationship Id="rId33" Type="http://schemas.openxmlformats.org/officeDocument/2006/relationships/tags" Target="../tags/tag49.xml"/><Relationship Id="rId32" Type="http://schemas.openxmlformats.org/officeDocument/2006/relationships/tags" Target="../tags/tag48.xml"/><Relationship Id="rId31" Type="http://schemas.openxmlformats.org/officeDocument/2006/relationships/tags" Target="../tags/tag47.xml"/><Relationship Id="rId30" Type="http://schemas.openxmlformats.org/officeDocument/2006/relationships/tags" Target="../tags/tag46.xml"/><Relationship Id="rId3" Type="http://schemas.openxmlformats.org/officeDocument/2006/relationships/tags" Target="../tags/tag19.xml"/><Relationship Id="rId29" Type="http://schemas.openxmlformats.org/officeDocument/2006/relationships/tags" Target="../tags/tag45.xml"/><Relationship Id="rId28" Type="http://schemas.openxmlformats.org/officeDocument/2006/relationships/tags" Target="../tags/tag44.xml"/><Relationship Id="rId27" Type="http://schemas.openxmlformats.org/officeDocument/2006/relationships/tags" Target="../tags/tag43.xml"/><Relationship Id="rId26" Type="http://schemas.openxmlformats.org/officeDocument/2006/relationships/tags" Target="../tags/tag42.xml"/><Relationship Id="rId25" Type="http://schemas.openxmlformats.org/officeDocument/2006/relationships/tags" Target="../tags/tag41.xml"/><Relationship Id="rId24" Type="http://schemas.openxmlformats.org/officeDocument/2006/relationships/tags" Target="../tags/tag40.xml"/><Relationship Id="rId23" Type="http://schemas.openxmlformats.org/officeDocument/2006/relationships/tags" Target="../tags/tag39.xml"/><Relationship Id="rId22" Type="http://schemas.openxmlformats.org/officeDocument/2006/relationships/tags" Target="../tags/tag38.xml"/><Relationship Id="rId21" Type="http://schemas.openxmlformats.org/officeDocument/2006/relationships/tags" Target="../tags/tag37.xml"/><Relationship Id="rId20" Type="http://schemas.openxmlformats.org/officeDocument/2006/relationships/tags" Target="../tags/tag36.xml"/><Relationship Id="rId2" Type="http://schemas.openxmlformats.org/officeDocument/2006/relationships/tags" Target="../tags/tag18.xml"/><Relationship Id="rId19" Type="http://schemas.openxmlformats.org/officeDocument/2006/relationships/tags" Target="../tags/tag35.xml"/><Relationship Id="rId18" Type="http://schemas.openxmlformats.org/officeDocument/2006/relationships/tags" Target="../tags/tag34.xml"/><Relationship Id="rId17" Type="http://schemas.openxmlformats.org/officeDocument/2006/relationships/tags" Target="../tags/tag33.xml"/><Relationship Id="rId16" Type="http://schemas.openxmlformats.org/officeDocument/2006/relationships/tags" Target="../tags/tag32.xml"/><Relationship Id="rId15" Type="http://schemas.openxmlformats.org/officeDocument/2006/relationships/tags" Target="../tags/tag31.xml"/><Relationship Id="rId14" Type="http://schemas.openxmlformats.org/officeDocument/2006/relationships/tags" Target="../tags/tag30.xml"/><Relationship Id="rId13" Type="http://schemas.openxmlformats.org/officeDocument/2006/relationships/tags" Target="../tags/tag29.xml"/><Relationship Id="rId12" Type="http://schemas.openxmlformats.org/officeDocument/2006/relationships/tags" Target="../tags/tag28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7.png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181600" y="726440"/>
            <a:ext cx="6139180" cy="22174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C语言零基础赋能之路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096000" y="3347418"/>
            <a:ext cx="5422900" cy="160558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从入门到实战，AI助</a:t>
            </a:r>
            <a:r>
              <a:rPr lang="zh-CN" altLang="en-US" sz="24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</a:t>
            </a:r>
            <a:r>
              <a:rPr lang="en-US" sz="24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C语言</a:t>
            </a:r>
            <a:r>
              <a:rPr lang="zh-CN" altLang="en-US" sz="24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期末复习</a:t>
            </a:r>
            <a:endParaRPr lang="zh-CN" altLang="en-US" sz="24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0030" y="5082540"/>
            <a:ext cx="225806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08000"/>
              </a:lnSpc>
              <a:spcBef>
                <a:spcPts val="1000"/>
              </a:spcBef>
              <a:defRPr/>
            </a:pPr>
            <a:r>
              <a:rPr lang="en-US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报告人名称  </a:t>
            </a:r>
            <a:r>
              <a:rPr lang="zh-CN" altLang="en-US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物联网</a:t>
            </a:r>
            <a:r>
              <a:rPr lang="en-US" altLang="zh-CN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2502</a:t>
            </a:r>
            <a:r>
              <a:rPr lang="zh-CN" altLang="en-US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李小萌</a:t>
            </a:r>
            <a:endParaRPr lang="zh-CN" altLang="en-US" sz="11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0e60176-7c1b-4149-8a44-57be68f1c0b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130300"/>
            <a:ext cx="10858500" cy="5003801"/>
            <a:chOff x="660399" y="1130300"/>
            <a:chExt cx="10858500" cy="5003801"/>
          </a:xfrm>
        </p:grpSpPr>
        <p:sp>
          <p:nvSpPr>
            <p:cNvPr id="4" name="AutoShape 4"/>
            <p:cNvSpPr/>
            <p:nvPr/>
          </p:nvSpPr>
          <p:spPr>
            <a:xfrm>
              <a:off x="1231177" y="2197102"/>
              <a:ext cx="7837423" cy="0"/>
            </a:xfrm>
            <a:prstGeom prst="line">
              <a:avLst/>
            </a:prstGeom>
            <a:ln w="635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660399" y="2616205"/>
              <a:ext cx="10858500" cy="3517896"/>
            </a:xfrm>
            <a:prstGeom prst="roundRect">
              <a:avLst>
                <a:gd name="adj" fmla="val 0"/>
              </a:avLst>
            </a:prstGeom>
            <a:ln w="12700">
              <a:solidFill>
                <a:srgbClr val="0742DF">
                  <a:alpha val="100000"/>
                </a:srgbClr>
              </a:solidFill>
              <a:headEnd type="none"/>
              <a:tailEnd type="none"/>
            </a:ln>
          </p:spPr>
        </p:sp>
        <p:sp>
          <p:nvSpPr>
            <p:cNvPr id="6" name="TextBox 6"/>
            <p:cNvSpPr txBox="1"/>
            <p:nvPr/>
          </p:nvSpPr>
          <p:spPr>
            <a:xfrm flipH="1">
              <a:off x="660399" y="1130300"/>
              <a:ext cx="10858500" cy="64769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经典循环与累乘问题</a:t>
              </a:r>
              <a:endParaRPr lang="en-US" sz="1100"/>
            </a:p>
          </p:txBody>
        </p:sp>
        <p:grpSp>
          <p:nvGrpSpPr>
            <p:cNvPr id="7" name="Group 7"/>
            <p:cNvGrpSpPr/>
            <p:nvPr/>
          </p:nvGrpSpPr>
          <p:grpSpPr>
            <a:xfrm rot="0">
              <a:off x="747173" y="2003252"/>
              <a:ext cx="2466520" cy="4056788"/>
              <a:chOff x="747173" y="2003252"/>
              <a:chExt cx="2466520" cy="4056788"/>
            </a:xfrm>
          </p:grpSpPr>
          <p:sp>
            <p:nvSpPr>
              <p:cNvPr id="8" name="TextBox 8"/>
              <p:cNvSpPr txBox="1"/>
              <p:nvPr/>
            </p:nvSpPr>
            <p:spPr>
              <a:xfrm>
                <a:off x="843477" y="2003252"/>
                <a:ext cx="387700" cy="387700"/>
              </a:xfrm>
              <a:prstGeom prst="rect">
                <a:avLst/>
              </a:prstGeom>
              <a:solidFill>
                <a:srgbClr val="0742DF">
                  <a:alpha val="94901"/>
                  <a:lumMod val="75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47173" y="2738762"/>
                <a:ext cx="2466520" cy="13059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题目描述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748698" y="4044710"/>
                <a:ext cx="2461817" cy="2015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编写一个C程序，输入一个正整数n，计算并输出n的阶乘（n!）。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3488881" y="2003252"/>
              <a:ext cx="2466520" cy="4056788"/>
              <a:chOff x="3488881" y="2003252"/>
              <a:chExt cx="2466520" cy="4056788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3585185" y="2003252"/>
                <a:ext cx="387700" cy="387700"/>
              </a:xfrm>
              <a:prstGeom prst="rect">
                <a:avLst/>
              </a:prstGeom>
              <a:solidFill>
                <a:srgbClr val="0742DF">
                  <a:alpha val="94901"/>
                  <a:lumMod val="75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488881" y="2738762"/>
                <a:ext cx="2466520" cy="13059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解题思路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3490406" y="4044710"/>
                <a:ext cx="2461817" cy="2015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阶乘是典型的累乘问题，可以用循环（for或while）来解决。需要一个变量（如`result`）来累积乘积。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230589" y="2003252"/>
              <a:ext cx="2466520" cy="4056788"/>
              <a:chOff x="6230589" y="2003252"/>
              <a:chExt cx="2466520" cy="4056788"/>
            </a:xfrm>
          </p:grpSpPr>
          <p:sp>
            <p:nvSpPr>
              <p:cNvPr id="16" name="TextBox 16"/>
              <p:cNvSpPr txBox="1"/>
              <p:nvPr/>
            </p:nvSpPr>
            <p:spPr>
              <a:xfrm>
                <a:off x="6326893" y="2003252"/>
                <a:ext cx="387700" cy="387700"/>
              </a:xfrm>
              <a:prstGeom prst="rect">
                <a:avLst/>
              </a:prstGeom>
              <a:solidFill>
                <a:srgbClr val="0742DF">
                  <a:alpha val="94901"/>
                  <a:lumMod val="75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6230589" y="2738762"/>
                <a:ext cx="2466520" cy="13059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关键代码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232114" y="4044710"/>
                <a:ext cx="2461817" cy="2015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`for(int i = 1; i &lt;= n; i++) { result *= i; }`。注意，累乘变量`result`的初始值应为1。</a:t>
                </a:r>
                <a:endParaRPr lang="en-US" sz="1100"/>
              </a:p>
            </p:txBody>
          </p:sp>
        </p:grpSp>
        <p:grpSp>
          <p:nvGrpSpPr>
            <p:cNvPr id="19" name="Group 19"/>
            <p:cNvGrpSpPr/>
            <p:nvPr/>
          </p:nvGrpSpPr>
          <p:grpSpPr>
            <a:xfrm rot="0">
              <a:off x="8972296" y="2003252"/>
              <a:ext cx="2466520" cy="4056788"/>
              <a:chOff x="8972296" y="2003252"/>
              <a:chExt cx="2466520" cy="4056788"/>
            </a:xfrm>
          </p:grpSpPr>
          <p:sp>
            <p:nvSpPr>
              <p:cNvPr id="20" name="TextBox 20"/>
              <p:cNvSpPr txBox="1"/>
              <p:nvPr/>
            </p:nvSpPr>
            <p:spPr>
              <a:xfrm>
                <a:off x="9068600" y="2003252"/>
                <a:ext cx="387700" cy="387700"/>
              </a:xfrm>
              <a:prstGeom prst="rect">
                <a:avLst/>
              </a:prstGeom>
              <a:solidFill>
                <a:srgbClr val="0742DF">
                  <a:alpha val="94901"/>
                  <a:lumMod val="75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8972296" y="2738762"/>
                <a:ext cx="2466520" cy="13059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常见错误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8973821" y="4044710"/>
                <a:ext cx="2461817" cy="20153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累乘变量初始值设为0；循环条件写错导致死循环或循环次数不对；未考虑输入数据的合法性（如负数）。</a:t>
                </a:r>
                <a:endParaRPr lang="en-US" sz="1100"/>
              </a:p>
            </p:txBody>
          </p:sp>
        </p:grpSp>
      </p:grpSp>
      <p:sp>
        <p:nvSpPr>
          <p:cNvPr id="23" name="TextBox 23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真题：求阶乘</a:t>
            </a:r>
            <a:endParaRPr lang="en-US" sz="1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7592e89-b1f7-4d52-b6b1-3a66f710108b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243979"/>
            <a:ext cx="10858500" cy="4370041"/>
            <a:chOff x="660399" y="1243979"/>
            <a:chExt cx="10858500" cy="4370041"/>
          </a:xfrm>
        </p:grpSpPr>
        <p:sp>
          <p:nvSpPr>
            <p:cNvPr id="4" name="AutoShape 4"/>
            <p:cNvSpPr/>
            <p:nvPr/>
          </p:nvSpPr>
          <p:spPr>
            <a:xfrm>
              <a:off x="740505" y="2200108"/>
              <a:ext cx="2535241" cy="3413912"/>
            </a:xfrm>
            <a:prstGeom prst="flowChartOffpageConnector">
              <a:avLst/>
            </a:prstGeom>
            <a:solidFill>
              <a:srgbClr val="2F2F2F">
                <a:alpha val="100000"/>
              </a:srgbClr>
            </a:solidFill>
            <a:ln w="1270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5" name="Group 5"/>
            <p:cNvGrpSpPr/>
            <p:nvPr/>
          </p:nvGrpSpPr>
          <p:grpSpPr>
            <a:xfrm rot="0">
              <a:off x="660399" y="2368961"/>
              <a:ext cx="2493145" cy="2982789"/>
              <a:chOff x="660399" y="2368961"/>
              <a:chExt cx="2493145" cy="2982789"/>
            </a:xfrm>
          </p:grpSpPr>
          <p:sp>
            <p:nvSpPr>
              <p:cNvPr id="6" name="TextBox 6"/>
              <p:cNvSpPr txBox="1"/>
              <p:nvPr/>
            </p:nvSpPr>
            <p:spPr>
              <a:xfrm>
                <a:off x="862718" y="3257711"/>
                <a:ext cx="2290822" cy="80889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题目生成</a:t>
                </a:r>
                <a:endParaRPr lang="en-US" sz="110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862721" y="4153743"/>
                <a:ext cx="2290823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 strike="noStrike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AI可以根据你正在学习的知识点，如“for循环”、“数组”，即时生成各种难度和类型的编程题目。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399" y="2368961"/>
                <a:ext cx="2290827" cy="572508"/>
              </a:xfrm>
              <a:prstGeom prst="homePlate">
                <a:avLst/>
              </a:pr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75000">
                    <a:srgbClr val="0742DF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sp>
          <p:nvSpPr>
            <p:cNvPr id="9" name="AutoShape 9"/>
            <p:cNvSpPr/>
            <p:nvPr/>
          </p:nvSpPr>
          <p:spPr>
            <a:xfrm>
              <a:off x="3489101" y="2200108"/>
              <a:ext cx="2535240" cy="3413912"/>
            </a:xfrm>
            <a:prstGeom prst="flowChartOffpageConnector">
              <a:avLst/>
            </a:prstGeom>
            <a:solidFill>
              <a:srgbClr val="2F2F2F">
                <a:alpha val="100000"/>
              </a:srgbClr>
            </a:solidFill>
            <a:ln w="1270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10" name="Group 10"/>
            <p:cNvGrpSpPr/>
            <p:nvPr/>
          </p:nvGrpSpPr>
          <p:grpSpPr>
            <a:xfrm rot="0">
              <a:off x="3389502" y="2368961"/>
              <a:ext cx="2512637" cy="2982789"/>
              <a:chOff x="3389502" y="2368961"/>
              <a:chExt cx="2512637" cy="2982789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3611317" y="3257711"/>
                <a:ext cx="2290822" cy="80889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实时讲解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3611317" y="4153743"/>
                <a:ext cx="2290822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在你尝试解题后，AI可以提供详细的解题思路、参考代码和关键知识点的再次讲解。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389502" y="2368961"/>
                <a:ext cx="2290825" cy="572508"/>
              </a:xfrm>
              <a:prstGeom prst="homePlate">
                <a:avLst/>
              </a:pr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75000">
                    <a:srgbClr val="09D3D3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sp>
          <p:nvSpPr>
            <p:cNvPr id="14" name="AutoShape 14"/>
            <p:cNvSpPr/>
            <p:nvPr/>
          </p:nvSpPr>
          <p:spPr>
            <a:xfrm>
              <a:off x="6237699" y="2200108"/>
              <a:ext cx="2535240" cy="3413912"/>
            </a:xfrm>
            <a:prstGeom prst="flowChartOffpageConnector">
              <a:avLst/>
            </a:prstGeom>
            <a:solidFill>
              <a:srgbClr val="2F2F2F">
                <a:alpha val="100000"/>
              </a:srgbClr>
            </a:solidFill>
            <a:ln w="1270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15" name="Group 15"/>
            <p:cNvGrpSpPr/>
            <p:nvPr/>
          </p:nvGrpSpPr>
          <p:grpSpPr>
            <a:xfrm rot="0">
              <a:off x="6138100" y="2368959"/>
              <a:ext cx="2512637" cy="2982789"/>
              <a:chOff x="6138100" y="2368959"/>
              <a:chExt cx="2512637" cy="2982789"/>
            </a:xfrm>
          </p:grpSpPr>
          <p:sp>
            <p:nvSpPr>
              <p:cNvPr id="16" name="TextBox 16"/>
              <p:cNvSpPr txBox="1"/>
              <p:nvPr/>
            </p:nvSpPr>
            <p:spPr>
              <a:xfrm>
                <a:off x="6359915" y="3257709"/>
                <a:ext cx="2290822" cy="80889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举一反三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6359915" y="4153741"/>
                <a:ext cx="2290822" cy="119800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 strike="noStrike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AI不仅提供一道题的解法，还能解释一类题的通用解法，并生成新的类似题目供你练习，真正做到融会贯通。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138100" y="2368959"/>
                <a:ext cx="2290825" cy="572508"/>
              </a:xfrm>
              <a:prstGeom prst="homePlate">
                <a:avLst/>
              </a:prstGeom>
              <a:gradFill>
                <a:gsLst>
                  <a:gs pos="0">
                    <a:srgbClr val="585858">
                      <a:alpha val="100000"/>
                      <a:lumMod val="60000"/>
                      <a:lumOff val="40000"/>
                    </a:srgbClr>
                  </a:gs>
                  <a:gs pos="75000">
                    <a:srgbClr val="585858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sp>
          <p:nvSpPr>
            <p:cNvPr id="19" name="AutoShape 19"/>
            <p:cNvSpPr/>
            <p:nvPr/>
          </p:nvSpPr>
          <p:spPr>
            <a:xfrm>
              <a:off x="8983659" y="2200111"/>
              <a:ext cx="2535240" cy="3413909"/>
            </a:xfrm>
            <a:prstGeom prst="flowChartOffpageConnector">
              <a:avLst/>
            </a:prstGeom>
            <a:solidFill>
              <a:srgbClr val="2F2F2F">
                <a:alpha val="100000"/>
              </a:srgbClr>
            </a:solidFill>
            <a:ln w="1270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20" name="Group 20"/>
            <p:cNvGrpSpPr/>
            <p:nvPr/>
          </p:nvGrpSpPr>
          <p:grpSpPr>
            <a:xfrm rot="0">
              <a:off x="8886695" y="2368960"/>
              <a:ext cx="2510001" cy="2982792"/>
              <a:chOff x="8886695" y="2368960"/>
              <a:chExt cx="2510001" cy="2982792"/>
            </a:xfrm>
          </p:grpSpPr>
          <p:sp>
            <p:nvSpPr>
              <p:cNvPr id="21" name="TextBox 21"/>
              <p:cNvSpPr txBox="1"/>
              <p:nvPr/>
            </p:nvSpPr>
            <p:spPr>
              <a:xfrm>
                <a:off x="9105874" y="3257713"/>
                <a:ext cx="2290822" cy="80889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鼓励与反馈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9105874" y="4153746"/>
                <a:ext cx="2290822" cy="119800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 strike="noStrike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AI会给予积极的反馈和鼓励，帮助你建立学习信心，保持学习动力，让编程学习之路不再孤单。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8886695" y="2368960"/>
                <a:ext cx="2285556" cy="572507"/>
              </a:xfrm>
              <a:prstGeom prst="homePlate">
                <a:avLst/>
              </a:prstGeom>
              <a:gradFill>
                <a:gsLst>
                  <a:gs pos="0">
                    <a:srgbClr val="808080">
                      <a:alpha val="100000"/>
                      <a:lumMod val="60000"/>
                      <a:lumOff val="40000"/>
                    </a:srgbClr>
                  </a:gs>
                  <a:gs pos="75000">
                    <a:srgbClr val="80808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660399" y="1243979"/>
              <a:ext cx="108585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随时随地进行实战演练</a:t>
              </a:r>
              <a:endParaRPr lang="en-US" sz="1100"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AI出题与讲解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8d5c177-dc4d-4b7c-9fa5-46eacbf5f33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130299"/>
            <a:ext cx="10858501" cy="5003801"/>
            <a:chOff x="660399" y="1130299"/>
            <a:chExt cx="10858501" cy="5003801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299"/>
              <a:ext cx="10350501" cy="715633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i="0" strike="noStrike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乘法表与累加和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11193930" y="1130300"/>
              <a:ext cx="324970" cy="715633"/>
              <a:chOff x="11193930" y="1130300"/>
              <a:chExt cx="324970" cy="715633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11193930" y="1130300"/>
                <a:ext cx="324970" cy="324970"/>
              </a:xfrm>
              <a:prstGeom prst="ellipse">
                <a:avLst/>
              </a:prstGeom>
              <a:solidFill>
                <a:srgbClr val="0742D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11291298" y="1204727"/>
                <a:ext cx="130236" cy="176116"/>
              </a:xfrm>
              <a:custGeom>
                <a:avLst/>
                <a:gdLst/>
                <a:ahLst/>
                <a:cxnLst/>
                <a:rect l="l" t="t" r="r" b="b"/>
                <a:pathLst>
                  <a:path w="960" h="1300">
                    <a:moveTo>
                      <a:pt x="8" y="837"/>
                    </a:moveTo>
                    <a:lnTo>
                      <a:pt x="460" y="1289"/>
                    </a:lnTo>
                    <a:cubicBezTo>
                      <a:pt x="470" y="1300"/>
                      <a:pt x="487" y="1300"/>
                      <a:pt x="497" y="1289"/>
                    </a:cubicBezTo>
                    <a:lnTo>
                      <a:pt x="949" y="837"/>
                    </a:lnTo>
                    <a:cubicBezTo>
                      <a:pt x="960" y="827"/>
                      <a:pt x="960" y="810"/>
                      <a:pt x="949" y="800"/>
                    </a:cubicBezTo>
                    <a:lnTo>
                      <a:pt x="829" y="679"/>
                    </a:lnTo>
                    <a:cubicBezTo>
                      <a:pt x="824" y="674"/>
                      <a:pt x="817" y="671"/>
                      <a:pt x="810" y="671"/>
                    </a:cubicBezTo>
                    <a:cubicBezTo>
                      <a:pt x="803" y="671"/>
                      <a:pt x="796" y="674"/>
                      <a:pt x="791" y="679"/>
                    </a:cubicBezTo>
                    <a:lnTo>
                      <a:pt x="597" y="873"/>
                    </a:lnTo>
                    <a:lnTo>
                      <a:pt x="597" y="27"/>
                    </a:lnTo>
                    <a:cubicBezTo>
                      <a:pt x="597" y="12"/>
                      <a:pt x="586" y="0"/>
                      <a:pt x="571" y="0"/>
                    </a:cubicBezTo>
                    <a:lnTo>
                      <a:pt x="386" y="0"/>
                    </a:lnTo>
                    <a:cubicBezTo>
                      <a:pt x="372" y="0"/>
                      <a:pt x="360" y="12"/>
                      <a:pt x="360" y="27"/>
                    </a:cubicBezTo>
                    <a:lnTo>
                      <a:pt x="360" y="873"/>
                    </a:lnTo>
                    <a:lnTo>
                      <a:pt x="166" y="679"/>
                    </a:lnTo>
                    <a:cubicBezTo>
                      <a:pt x="156" y="669"/>
                      <a:pt x="138" y="669"/>
                      <a:pt x="128" y="679"/>
                    </a:cubicBezTo>
                    <a:lnTo>
                      <a:pt x="8" y="800"/>
                    </a:lnTo>
                    <a:cubicBezTo>
                      <a:pt x="3" y="805"/>
                      <a:pt x="0" y="811"/>
                      <a:pt x="0" y="819"/>
                    </a:cubicBezTo>
                    <a:cubicBezTo>
                      <a:pt x="0" y="826"/>
                      <a:pt x="3" y="832"/>
                      <a:pt x="8" y="83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 flipV="1">
                <a:off x="11193930" y="1520963"/>
                <a:ext cx="324970" cy="324970"/>
              </a:xfrm>
              <a:prstGeom prst="ellipse">
                <a:avLst/>
              </a:prstGeom>
              <a:solidFill>
                <a:srgbClr val="0742D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 flipV="1">
                <a:off x="11291298" y="1595391"/>
                <a:ext cx="130236" cy="176116"/>
              </a:xfrm>
              <a:custGeom>
                <a:avLst/>
                <a:gdLst/>
                <a:ahLst/>
                <a:cxnLst/>
                <a:rect l="l" t="t" r="r" b="b"/>
                <a:pathLst>
                  <a:path w="960" h="1300">
                    <a:moveTo>
                      <a:pt x="8" y="837"/>
                    </a:moveTo>
                    <a:lnTo>
                      <a:pt x="460" y="1289"/>
                    </a:lnTo>
                    <a:cubicBezTo>
                      <a:pt x="470" y="1300"/>
                      <a:pt x="487" y="1300"/>
                      <a:pt x="497" y="1289"/>
                    </a:cubicBezTo>
                    <a:lnTo>
                      <a:pt x="949" y="837"/>
                    </a:lnTo>
                    <a:cubicBezTo>
                      <a:pt x="960" y="827"/>
                      <a:pt x="960" y="810"/>
                      <a:pt x="949" y="800"/>
                    </a:cubicBezTo>
                    <a:lnTo>
                      <a:pt x="829" y="679"/>
                    </a:lnTo>
                    <a:cubicBezTo>
                      <a:pt x="824" y="674"/>
                      <a:pt x="817" y="671"/>
                      <a:pt x="810" y="671"/>
                    </a:cubicBezTo>
                    <a:cubicBezTo>
                      <a:pt x="803" y="671"/>
                      <a:pt x="796" y="674"/>
                      <a:pt x="791" y="679"/>
                    </a:cubicBezTo>
                    <a:lnTo>
                      <a:pt x="597" y="873"/>
                    </a:lnTo>
                    <a:lnTo>
                      <a:pt x="597" y="27"/>
                    </a:lnTo>
                    <a:cubicBezTo>
                      <a:pt x="597" y="12"/>
                      <a:pt x="586" y="0"/>
                      <a:pt x="571" y="0"/>
                    </a:cubicBezTo>
                    <a:lnTo>
                      <a:pt x="386" y="0"/>
                    </a:lnTo>
                    <a:cubicBezTo>
                      <a:pt x="372" y="0"/>
                      <a:pt x="360" y="12"/>
                      <a:pt x="360" y="27"/>
                    </a:cubicBezTo>
                    <a:lnTo>
                      <a:pt x="360" y="873"/>
                    </a:lnTo>
                    <a:lnTo>
                      <a:pt x="166" y="679"/>
                    </a:lnTo>
                    <a:cubicBezTo>
                      <a:pt x="156" y="669"/>
                      <a:pt x="138" y="669"/>
                      <a:pt x="128" y="679"/>
                    </a:cubicBezTo>
                    <a:lnTo>
                      <a:pt x="8" y="800"/>
                    </a:lnTo>
                    <a:cubicBezTo>
                      <a:pt x="3" y="805"/>
                      <a:pt x="0" y="811"/>
                      <a:pt x="0" y="819"/>
                    </a:cubicBezTo>
                    <a:cubicBezTo>
                      <a:pt x="0" y="826"/>
                      <a:pt x="3" y="832"/>
                      <a:pt x="8" y="83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0" name="Group 10"/>
            <p:cNvGrpSpPr/>
            <p:nvPr/>
          </p:nvGrpSpPr>
          <p:grpSpPr>
            <a:xfrm rot="0">
              <a:off x="660400" y="2636376"/>
              <a:ext cx="3187700" cy="3003145"/>
              <a:chOff x="5791200" y="3188826"/>
              <a:chExt cx="2908300" cy="3003145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5791200" y="3888313"/>
                <a:ext cx="2908300" cy="61032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问题一：九九乘法表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5791200" y="4498636"/>
                <a:ext cx="2908300" cy="169333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编写程序，输出标准的九九乘法表。提示：需要使用嵌套循环，外层循环控制行，内层循环控制列。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5791200" y="3188826"/>
                <a:ext cx="1065990" cy="61032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4435475" y="2636376"/>
              <a:ext cx="3187700" cy="3003145"/>
              <a:chOff x="5791200" y="3188826"/>
              <a:chExt cx="2908300" cy="3003145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5791200" y="3888313"/>
                <a:ext cx="2908300" cy="61032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问题二：求累加和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5791200" y="4498636"/>
                <a:ext cx="2908300" cy="169333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编写程序，计算1到100之间所有偶数的和。提示：可以用for循环遍历，用if判断是否为偶数，或直接让循环变量步长为2。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5791200" y="3188826"/>
                <a:ext cx="1065990" cy="61032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sp>
          <p:nvSpPr>
            <p:cNvPr id="18" name="AutoShape 18"/>
            <p:cNvSpPr/>
            <p:nvPr/>
          </p:nvSpPr>
          <p:spPr>
            <a:xfrm>
              <a:off x="8089898" y="2419350"/>
              <a:ext cx="3429002" cy="3714750"/>
            </a:xfrm>
            <a:prstGeom prst="roundRect">
              <a:avLst>
                <a:gd name="adj" fmla="val 7633"/>
              </a:avLst>
            </a:prstGeom>
            <a:solidFill>
              <a:srgbClr val="0742D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19" name="Group 19"/>
            <p:cNvGrpSpPr/>
            <p:nvPr/>
          </p:nvGrpSpPr>
          <p:grpSpPr>
            <a:xfrm rot="0">
              <a:off x="8210549" y="2636376"/>
              <a:ext cx="3187700" cy="2806295"/>
              <a:chOff x="5791200" y="3188826"/>
              <a:chExt cx="2908300" cy="2806295"/>
            </a:xfrm>
          </p:grpSpPr>
          <p:sp>
            <p:nvSpPr>
              <p:cNvPr id="20" name="TextBox 20"/>
              <p:cNvSpPr txBox="1"/>
              <p:nvPr/>
            </p:nvSpPr>
            <p:spPr>
              <a:xfrm>
                <a:off x="5791200" y="3888313"/>
                <a:ext cx="2908300" cy="61032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AI实时辅导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5791200" y="4498636"/>
                <a:ext cx="2908300" cy="149648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尝试编写以上代码，如果遇到问题，随时可以向我（AI）提问。将你的思路或代码片段发给我，我会帮你分析并给出下一步的建议。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5791200" y="3188826"/>
                <a:ext cx="1065990" cy="61032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 rot="0">
              <a:off x="10865274" y="5481320"/>
              <a:ext cx="556260" cy="556260"/>
              <a:chOff x="730674" y="5577840"/>
              <a:chExt cx="556260" cy="556260"/>
            </a:xfrm>
          </p:grpSpPr>
          <p:sp>
            <p:nvSpPr>
              <p:cNvPr id="24" name="AutoShape 24"/>
              <p:cNvSpPr/>
              <p:nvPr/>
            </p:nvSpPr>
            <p:spPr>
              <a:xfrm>
                <a:off x="730674" y="5577840"/>
                <a:ext cx="556260" cy="556260"/>
              </a:xfrm>
              <a:prstGeom prst="ellipse">
                <a:avLst/>
              </a:prstGeom>
              <a:solidFill>
                <a:srgbClr val="09D3D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5" name="AutoShape 25"/>
              <p:cNvSpPr/>
              <p:nvPr/>
            </p:nvSpPr>
            <p:spPr>
              <a:xfrm flipH="1">
                <a:off x="852801" y="5708585"/>
                <a:ext cx="312006" cy="266244"/>
              </a:xfrm>
              <a:custGeom>
                <a:avLst/>
                <a:gdLst/>
                <a:ahLst/>
                <a:cxnLst/>
                <a:rect l="l" t="t" r="r" b="b"/>
                <a:pathLst>
                  <a:path w="3509" h="2999">
                    <a:moveTo>
                      <a:pt x="1621" y="2999"/>
                    </a:moveTo>
                    <a:cubicBezTo>
                      <a:pt x="1601" y="2999"/>
                      <a:pt x="1582" y="2992"/>
                      <a:pt x="1567" y="2978"/>
                    </a:cubicBezTo>
                    <a:lnTo>
                      <a:pt x="26" y="1561"/>
                    </a:lnTo>
                    <a:cubicBezTo>
                      <a:pt x="9" y="1546"/>
                      <a:pt x="0" y="1525"/>
                      <a:pt x="0" y="1503"/>
                    </a:cubicBezTo>
                    <a:cubicBezTo>
                      <a:pt x="0" y="1480"/>
                      <a:pt x="9" y="1459"/>
                      <a:pt x="26" y="1444"/>
                    </a:cubicBezTo>
                    <a:lnTo>
                      <a:pt x="1567" y="27"/>
                    </a:lnTo>
                    <a:cubicBezTo>
                      <a:pt x="1590" y="5"/>
                      <a:pt x="1624" y="0"/>
                      <a:pt x="1653" y="13"/>
                    </a:cubicBezTo>
                    <a:cubicBezTo>
                      <a:pt x="1682" y="25"/>
                      <a:pt x="1701" y="54"/>
                      <a:pt x="1701" y="86"/>
                    </a:cubicBezTo>
                    <a:lnTo>
                      <a:pt x="1701" y="856"/>
                    </a:lnTo>
                    <a:cubicBezTo>
                      <a:pt x="2753" y="1058"/>
                      <a:pt x="3509" y="1829"/>
                      <a:pt x="3509" y="2710"/>
                    </a:cubicBezTo>
                    <a:cubicBezTo>
                      <a:pt x="3509" y="2753"/>
                      <a:pt x="3507" y="2797"/>
                      <a:pt x="3502" y="2849"/>
                    </a:cubicBezTo>
                    <a:cubicBezTo>
                      <a:pt x="3499" y="2890"/>
                      <a:pt x="3465" y="2921"/>
                      <a:pt x="3424" y="2922"/>
                    </a:cubicBezTo>
                    <a:cubicBezTo>
                      <a:pt x="3384" y="2923"/>
                      <a:pt x="3349" y="2892"/>
                      <a:pt x="3344" y="2852"/>
                    </a:cubicBezTo>
                    <a:cubicBezTo>
                      <a:pt x="3285" y="2372"/>
                      <a:pt x="2630" y="2093"/>
                      <a:pt x="2061" y="2114"/>
                    </a:cubicBezTo>
                    <a:cubicBezTo>
                      <a:pt x="1934" y="2119"/>
                      <a:pt x="1813" y="2133"/>
                      <a:pt x="1701" y="2156"/>
                    </a:cubicBezTo>
                    <a:lnTo>
                      <a:pt x="1701" y="2920"/>
                    </a:lnTo>
                    <a:cubicBezTo>
                      <a:pt x="1701" y="2951"/>
                      <a:pt x="1682" y="2980"/>
                      <a:pt x="1653" y="2993"/>
                    </a:cubicBezTo>
                    <a:cubicBezTo>
                      <a:pt x="1643" y="2997"/>
                      <a:pt x="1632" y="2999"/>
                      <a:pt x="1621" y="2999"/>
                    </a:cubicBez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26" name="TextBox 26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同类题型演练</a:t>
            </a:r>
            <a:endParaRPr lang="en-US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7704408-5232-4d93-8ccf-1ced8898479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130300"/>
            <a:ext cx="11094721" cy="5003800"/>
            <a:chOff x="660399" y="1130300"/>
            <a:chExt cx="11094721" cy="500380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0"/>
              <a:ext cx="10858500" cy="566153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掌握数组操作与算法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399" y="1947862"/>
              <a:ext cx="5331461" cy="1262064"/>
              <a:chOff x="660399" y="1947862"/>
              <a:chExt cx="5331461" cy="1262064"/>
            </a:xfrm>
          </p:grpSpPr>
          <p:sp>
            <p:nvSpPr>
              <p:cNvPr id="6" name="TextBox 6"/>
              <p:cNvSpPr txBox="1"/>
              <p:nvPr/>
            </p:nvSpPr>
            <p:spPr>
              <a:xfrm>
                <a:off x="660399" y="1947862"/>
                <a:ext cx="531374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19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1259842" y="1947862"/>
                <a:ext cx="47320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题目描述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1259842" y="2341563"/>
                <a:ext cx="4732018" cy="8683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编写程序，定义一个包含10个整数的数组，输入数据，然后将其按升序排列并输出。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0">
              <a:off x="660399" y="3409949"/>
              <a:ext cx="5331461" cy="1262064"/>
              <a:chOff x="660399" y="3409949"/>
              <a:chExt cx="5331461" cy="1262064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660399" y="3409949"/>
                <a:ext cx="531374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19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1259842" y="3409949"/>
                <a:ext cx="47320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解题思路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1259842" y="3803650"/>
                <a:ext cx="4732018" cy="8683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这是经典的排序问题。可以使用简单的冒泡排序（Bubble Sort）或选择排序（Selection Sort）算法。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rot="0">
              <a:off x="660399" y="4872036"/>
              <a:ext cx="5331461" cy="1262064"/>
              <a:chOff x="660399" y="4872036"/>
              <a:chExt cx="5331461" cy="1262064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660399" y="4872036"/>
                <a:ext cx="531374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19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1259842" y="4872036"/>
                <a:ext cx="47320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冒泡排序核心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1259842" y="5265737"/>
                <a:ext cx="4732018" cy="8683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比较相邻的两个元素，如果前一个比后一个大，就交换它们。对每一对相邻元素做同样的工作，一趟下来最大的数就“冒”到末尾。</a:t>
                </a:r>
                <a:endParaRPr lang="en-US" sz="110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 rot="0">
              <a:off x="6423659" y="1947862"/>
              <a:ext cx="5331461" cy="1262064"/>
              <a:chOff x="6423659" y="1947862"/>
              <a:chExt cx="5331461" cy="1262064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6423659" y="1947862"/>
                <a:ext cx="531374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19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023102" y="1947862"/>
                <a:ext cx="47320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代码关键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7023102" y="2341563"/>
                <a:ext cx="4732018" cy="8683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双重循环。外层循环控制排序的轮数，内层循环进行相邻元素的比较和交换。</a:t>
                </a:r>
                <a:endParaRPr lang="en-US" sz="1100"/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 rot="0">
              <a:off x="6423659" y="3409949"/>
              <a:ext cx="5331461" cy="1262064"/>
              <a:chOff x="6423659" y="3409949"/>
              <a:chExt cx="5331461" cy="1262064"/>
            </a:xfrm>
          </p:grpSpPr>
          <p:sp>
            <p:nvSpPr>
              <p:cNvPr id="22" name="TextBox 22"/>
              <p:cNvSpPr txBox="1"/>
              <p:nvPr/>
            </p:nvSpPr>
            <p:spPr>
              <a:xfrm>
                <a:off x="6423659" y="3409949"/>
                <a:ext cx="531374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19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5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7023102" y="3409949"/>
                <a:ext cx="47320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AI分析</a:t>
                </a:r>
                <a:endParaRPr lang="en-US" sz="1100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7023102" y="3803650"/>
                <a:ext cx="4732018" cy="8683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如果你写出了排序代码但结果不对，AI可以帮助你一步步跟踪数组元素的变化，找出是哪一步的逻辑出了问题。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真题：数组排序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16ed97a-5538-40ed-b612-10a4fe70866e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130300"/>
            <a:ext cx="10858501" cy="5003800"/>
            <a:chOff x="660399" y="1130300"/>
            <a:chExt cx="10858501" cy="500380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0"/>
              <a:ext cx="10858500" cy="5080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结合结构体与函数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399" y="1681164"/>
              <a:ext cx="5069062" cy="2179636"/>
              <a:chOff x="660399" y="1681164"/>
              <a:chExt cx="5069062" cy="2179636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660399" y="1878559"/>
                <a:ext cx="5069062" cy="1982241"/>
              </a:xfrm>
              <a:prstGeom prst="roundRect">
                <a:avLst>
                  <a:gd name="adj" fmla="val 3195"/>
                </a:avLst>
              </a:prstGeom>
              <a:ln w="6350">
                <a:solidFill>
                  <a:srgbClr val="FFFFF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827838" y="1951521"/>
                <a:ext cx="4749314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题目描述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827838" y="2522950"/>
                <a:ext cx="4749314" cy="12727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定义一个学生结构体，包含学号、姓名和三门课的成绩。编写函数计算每个学生的平均分，并找出平均分最高的学生。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660400" y="1681164"/>
                <a:ext cx="412396" cy="408532"/>
              </a:xfrm>
              <a:custGeom>
                <a:avLst/>
                <a:gdLst/>
                <a:ahLst/>
                <a:cxnLst/>
                <a:rect l="l" t="t" r="r" b="b"/>
                <a:pathLst>
                  <a:path w="636309" h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solidFill>
                <a:srgbClr val="0742D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6441542" y="1681164"/>
              <a:ext cx="5077357" cy="2179636"/>
              <a:chOff x="6441542" y="1681164"/>
              <a:chExt cx="5077357" cy="2179636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6449837" y="1878559"/>
                <a:ext cx="5069062" cy="1982241"/>
              </a:xfrm>
              <a:prstGeom prst="roundRect">
                <a:avLst>
                  <a:gd name="adj" fmla="val 3195"/>
                </a:avLst>
              </a:prstGeom>
              <a:ln w="6350">
                <a:solidFill>
                  <a:srgbClr val="FFFFF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6617276" y="1951521"/>
                <a:ext cx="4749314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涉及知识点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6617276" y="2522950"/>
                <a:ext cx="4749314" cy="12727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结构体的定义与使用、数组（存放多个学生）、函数的定义与调用、循环和条件判断。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6441542" y="1681164"/>
                <a:ext cx="412396" cy="408532"/>
              </a:xfrm>
              <a:custGeom>
                <a:avLst/>
                <a:gdLst/>
                <a:ahLst/>
                <a:cxnLst/>
                <a:rect l="l" t="t" r="r" b="b"/>
                <a:pathLst>
                  <a:path w="636309" h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solidFill>
                <a:srgbClr val="0742D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399" y="3954464"/>
              <a:ext cx="5069062" cy="2179636"/>
              <a:chOff x="660399" y="3954464"/>
              <a:chExt cx="5069062" cy="2179636"/>
            </a:xfrm>
          </p:grpSpPr>
          <p:sp>
            <p:nvSpPr>
              <p:cNvPr id="16" name="AutoShape 16"/>
              <p:cNvSpPr/>
              <p:nvPr/>
            </p:nvSpPr>
            <p:spPr>
              <a:xfrm>
                <a:off x="660399" y="4151859"/>
                <a:ext cx="5069062" cy="1982241"/>
              </a:xfrm>
              <a:prstGeom prst="roundRect">
                <a:avLst>
                  <a:gd name="adj" fmla="val 3195"/>
                </a:avLst>
              </a:prstGeom>
              <a:ln w="6350">
                <a:solidFill>
                  <a:srgbClr val="FFFFF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827838" y="4224821"/>
                <a:ext cx="4749314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解题步骤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827838" y="4796250"/>
                <a:ext cx="4749314" cy="12727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1. 定义`struct Student`。 2. 创建结构体数组并初始化数据。 3. 编写计算平均分的函数。 4. 遍历数组，调用函数计算每个学生的平均分。 5. 找出最大值并输出对应学生的信息。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660400" y="3954464"/>
                <a:ext cx="412396" cy="408532"/>
              </a:xfrm>
              <a:custGeom>
                <a:avLst/>
                <a:gdLst/>
                <a:ahLst/>
                <a:cxnLst/>
                <a:rect l="l" t="t" r="r" b="b"/>
                <a:pathLst>
                  <a:path w="636309" h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solidFill>
                <a:srgbClr val="0742D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6441542" y="3954464"/>
              <a:ext cx="5077357" cy="2179636"/>
              <a:chOff x="6441542" y="3954464"/>
              <a:chExt cx="5077357" cy="2179636"/>
            </a:xfrm>
          </p:grpSpPr>
          <p:sp>
            <p:nvSpPr>
              <p:cNvPr id="21" name="AutoShape 21"/>
              <p:cNvSpPr/>
              <p:nvPr/>
            </p:nvSpPr>
            <p:spPr>
              <a:xfrm>
                <a:off x="6449837" y="4151859"/>
                <a:ext cx="5069062" cy="1982241"/>
              </a:xfrm>
              <a:prstGeom prst="roundRect">
                <a:avLst>
                  <a:gd name="adj" fmla="val 3195"/>
                </a:avLst>
              </a:prstGeom>
              <a:ln w="6350">
                <a:solidFill>
                  <a:srgbClr val="FFFFF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6617276" y="4224821"/>
                <a:ext cx="4749314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AI赋能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6617276" y="4796250"/>
                <a:ext cx="4749314" cy="127276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AI可以帮你检查结构体定义是否正确，函数参数传递是否有误，并针对“如何找最值”这类通用算法思路给予提示。</a:t>
                </a:r>
                <a:endParaRPr lang="en-US" sz="1100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6441542" y="3954464"/>
                <a:ext cx="412396" cy="408532"/>
              </a:xfrm>
              <a:custGeom>
                <a:avLst/>
                <a:gdLst/>
                <a:ahLst/>
                <a:cxnLst/>
                <a:rect l="l" t="t" r="r" b="b"/>
                <a:pathLst>
                  <a:path w="636309" h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solidFill>
                <a:srgbClr val="0742D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综合应用：成绩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50686" y="1144693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总结与展望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950686" y="2521798"/>
            <a:ext cx="5435600" cy="361230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回头看这段时间的学习，我觉得最大的收获不是学会了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语言，而是找到了一个适合自己的学习方法。</a:t>
            </a:r>
            <a:endParaRPr lang="en-US" altLang="zh-CN" sz="16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以前我总觉得编程很难，看到代码就头大。但通过这次复习，我发现只要方法对了，其实也没那么可怕。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帮我解决了最头疼的问题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没人问。以前遇到不会的题，要么憋着，要么不好意思问别人。现在可以直接问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，它不会嫌我烦，也不会嫌我问的问题太基础，一遍遍给我讲，直到我懂为止。</a:t>
            </a:r>
            <a:endParaRPr lang="en-US" altLang="zh-CN" sz="16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当然，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只是个工具，真正能学会还是得靠自己动手敲代码。我算是运气好，找到了一个适合自己的方式。如果你也在学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语言，觉得学不进去，不妨试试换个方法，或者找个能陪你慢慢学的小伙伴，不管是真人还是</a:t>
            </a:r>
            <a:r>
              <a:rPr lang="en-US" altLang="zh-CN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都行。</a:t>
            </a:r>
            <a:endParaRPr lang="zh-CN" altLang="en-US" sz="16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76172eb-5f6e-4e65-b63e-e6f364bfe70f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30316" y="1130300"/>
            <a:ext cx="10918669" cy="4840046"/>
            <a:chOff x="630316" y="1130300"/>
            <a:chExt cx="10918669" cy="4840046"/>
          </a:xfrm>
        </p:grpSpPr>
        <p:sp>
          <p:nvSpPr>
            <p:cNvPr id="4" name="AutoShape 4"/>
            <p:cNvSpPr/>
            <p:nvPr/>
          </p:nvSpPr>
          <p:spPr>
            <a:xfrm>
              <a:off x="4836108" y="1886039"/>
              <a:ext cx="2507085" cy="45719"/>
            </a:xfrm>
            <a:prstGeom prst="rect">
              <a:avLst/>
            </a:prstGeom>
            <a:gradFill>
              <a:gsLst>
                <a:gs pos="15000">
                  <a:srgbClr val="0742DF">
                    <a:alpha val="72941"/>
                  </a:srgbClr>
                </a:gs>
                <a:gs pos="100000">
                  <a:srgbClr val="09D3D3">
                    <a:alpha val="0"/>
                  </a:srgbClr>
                </a:gs>
              </a:gsLst>
              <a:lin ang="0"/>
            </a:gra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300"/>
              <a:ext cx="10858500" cy="666562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zh-CN" alt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本次分享的</a:t>
              </a: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总结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30316" y="2126893"/>
              <a:ext cx="2609921" cy="3428173"/>
              <a:chOff x="630316" y="2126893"/>
              <a:chExt cx="2609921" cy="3428173"/>
            </a:xfrm>
          </p:grpSpPr>
          <p:sp>
            <p:nvSpPr>
              <p:cNvPr id="7" name="AutoShape 7"/>
              <p:cNvSpPr/>
              <p:nvPr>
                <p:custDataLst>
                  <p:tags r:id="rId2"/>
                </p:custDataLst>
              </p:nvPr>
            </p:nvSpPr>
            <p:spPr>
              <a:xfrm>
                <a:off x="636320" y="2131611"/>
                <a:ext cx="2597914" cy="2347869"/>
              </a:xfrm>
              <a:custGeom>
                <a:avLst/>
                <a:gdLst/>
                <a:ahLst/>
                <a:cxnLst/>
                <a:rect l="l" t="t" r="r" b="b"/>
                <a:pathLst>
                  <a:path w="4078981" h="4690964">
                    <a:moveTo>
                      <a:pt x="181130" y="37996"/>
                    </a:moveTo>
                    <a:lnTo>
                      <a:pt x="37995" y="176199"/>
                    </a:lnTo>
                    <a:lnTo>
                      <a:pt x="37995" y="370671"/>
                    </a:lnTo>
                    <a:lnTo>
                      <a:pt x="38140" y="370671"/>
                    </a:lnTo>
                    <a:lnTo>
                      <a:pt x="38140" y="4308547"/>
                    </a:lnTo>
                    <a:lnTo>
                      <a:pt x="37995" y="4308547"/>
                    </a:lnTo>
                    <a:lnTo>
                      <a:pt x="37995" y="4509690"/>
                    </a:lnTo>
                    <a:lnTo>
                      <a:pt x="176199" y="4652824"/>
                    </a:lnTo>
                    <a:lnTo>
                      <a:pt x="351964" y="4652824"/>
                    </a:lnTo>
                    <a:lnTo>
                      <a:pt x="362840" y="4652824"/>
                    </a:lnTo>
                    <a:lnTo>
                      <a:pt x="3753700" y="4652824"/>
                    </a:lnTo>
                    <a:lnTo>
                      <a:pt x="3759211" y="4652824"/>
                    </a:lnTo>
                    <a:lnTo>
                      <a:pt x="3902781" y="4652824"/>
                    </a:lnTo>
                    <a:lnTo>
                      <a:pt x="4040840" y="4509690"/>
                    </a:lnTo>
                    <a:lnTo>
                      <a:pt x="4040840" y="4346107"/>
                    </a:lnTo>
                    <a:lnTo>
                      <a:pt x="4040840" y="4317248"/>
                    </a:lnTo>
                    <a:lnTo>
                      <a:pt x="4040840" y="633449"/>
                    </a:lnTo>
                    <a:lnTo>
                      <a:pt x="4040841" y="633449"/>
                    </a:lnTo>
                    <a:lnTo>
                      <a:pt x="4040841" y="463920"/>
                    </a:lnTo>
                    <a:lnTo>
                      <a:pt x="3897706" y="325861"/>
                    </a:lnTo>
                    <a:lnTo>
                      <a:pt x="3751380" y="325861"/>
                    </a:lnTo>
                    <a:lnTo>
                      <a:pt x="3742824" y="325861"/>
                    </a:lnTo>
                    <a:lnTo>
                      <a:pt x="2411975" y="325861"/>
                    </a:lnTo>
                    <a:lnTo>
                      <a:pt x="2161815" y="37996"/>
                    </a:lnTo>
                    <a:close/>
                    <a:moveTo>
                      <a:pt x="175184" y="0"/>
                    </a:moveTo>
                    <a:lnTo>
                      <a:pt x="2192269" y="0"/>
                    </a:lnTo>
                    <a:lnTo>
                      <a:pt x="2443299" y="287720"/>
                    </a:lnTo>
                    <a:lnTo>
                      <a:pt x="3742824" y="287720"/>
                    </a:lnTo>
                    <a:lnTo>
                      <a:pt x="3751380" y="287720"/>
                    </a:lnTo>
                    <a:lnTo>
                      <a:pt x="3903796" y="287720"/>
                    </a:lnTo>
                    <a:lnTo>
                      <a:pt x="4078981" y="456668"/>
                    </a:lnTo>
                    <a:lnTo>
                      <a:pt x="4078981" y="469140"/>
                    </a:lnTo>
                    <a:lnTo>
                      <a:pt x="4078981" y="494229"/>
                    </a:lnTo>
                    <a:lnTo>
                      <a:pt x="4078981" y="650706"/>
                    </a:lnTo>
                    <a:lnTo>
                      <a:pt x="4078980" y="650706"/>
                    </a:lnTo>
                    <a:lnTo>
                      <a:pt x="4078980" y="4317248"/>
                    </a:lnTo>
                    <a:lnTo>
                      <a:pt x="4078980" y="4346107"/>
                    </a:lnTo>
                    <a:lnTo>
                      <a:pt x="4078980" y="4515635"/>
                    </a:lnTo>
                    <a:lnTo>
                      <a:pt x="3910032" y="4690819"/>
                    </a:lnTo>
                    <a:lnTo>
                      <a:pt x="3897560" y="4690819"/>
                    </a:lnTo>
                    <a:lnTo>
                      <a:pt x="3872472" y="4690819"/>
                    </a:lnTo>
                    <a:lnTo>
                      <a:pt x="3759211" y="4690819"/>
                    </a:lnTo>
                    <a:lnTo>
                      <a:pt x="3759211" y="4690964"/>
                    </a:lnTo>
                    <a:lnTo>
                      <a:pt x="351964" y="4690964"/>
                    </a:lnTo>
                    <a:lnTo>
                      <a:pt x="351964" y="4690820"/>
                    </a:lnTo>
                    <a:lnTo>
                      <a:pt x="206364" y="4690820"/>
                    </a:lnTo>
                    <a:lnTo>
                      <a:pt x="181420" y="4690820"/>
                    </a:lnTo>
                    <a:lnTo>
                      <a:pt x="168948" y="4690820"/>
                    </a:lnTo>
                    <a:lnTo>
                      <a:pt x="0" y="4515636"/>
                    </a:lnTo>
                    <a:lnTo>
                      <a:pt x="0" y="4308547"/>
                    </a:lnTo>
                    <a:lnTo>
                      <a:pt x="0" y="4279688"/>
                    </a:lnTo>
                    <a:lnTo>
                      <a:pt x="0" y="400401"/>
                    </a:lnTo>
                    <a:lnTo>
                      <a:pt x="0" y="370671"/>
                    </a:lnTo>
                    <a:lnTo>
                      <a:pt x="0" y="206364"/>
                    </a:lnTo>
                    <a:lnTo>
                      <a:pt x="0" y="181420"/>
                    </a:lnTo>
                    <a:lnTo>
                      <a:pt x="0" y="1689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>
                <p:custDataLst>
                  <p:tags r:id="rId3"/>
                </p:custDataLst>
              </p:nvPr>
            </p:nvSpPr>
            <p:spPr>
              <a:xfrm>
                <a:off x="697372" y="2182782"/>
                <a:ext cx="863693" cy="95157"/>
              </a:xfrm>
              <a:custGeom>
                <a:avLst/>
                <a:gdLst/>
                <a:ahLst/>
                <a:cxnLst/>
                <a:rect l="l" t="t" r="r" b="b"/>
                <a:pathLst>
                  <a:path w="1356083" h="190121">
                    <a:moveTo>
                      <a:pt x="221446" y="0"/>
                    </a:moveTo>
                    <a:lnTo>
                      <a:pt x="226087" y="0"/>
                    </a:lnTo>
                    <a:lnTo>
                      <a:pt x="237833" y="0"/>
                    </a:lnTo>
                    <a:lnTo>
                      <a:pt x="1356083" y="0"/>
                    </a:lnTo>
                    <a:lnTo>
                      <a:pt x="1356083" y="20738"/>
                    </a:lnTo>
                    <a:lnTo>
                      <a:pt x="231307" y="20738"/>
                    </a:lnTo>
                    <a:lnTo>
                      <a:pt x="142700" y="106300"/>
                    </a:lnTo>
                    <a:lnTo>
                      <a:pt x="142700" y="75410"/>
                    </a:lnTo>
                    <a:close/>
                    <a:moveTo>
                      <a:pt x="116741" y="0"/>
                    </a:moveTo>
                    <a:lnTo>
                      <a:pt x="197082" y="0"/>
                    </a:lnTo>
                    <a:lnTo>
                      <a:pt x="0" y="190121"/>
                    </a:lnTo>
                    <a:lnTo>
                      <a:pt x="0" y="109780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>
                <p:custDataLst>
                  <p:tags r:id="rId4"/>
                </p:custDataLst>
              </p:nvPr>
            </p:nvSpPr>
            <p:spPr>
              <a:xfrm>
                <a:off x="2132797" y="2178137"/>
                <a:ext cx="750178" cy="76358"/>
              </a:xfrm>
              <a:custGeom>
                <a:avLst/>
                <a:gdLst/>
                <a:ahLst/>
                <a:cxnLst/>
                <a:rect l="l" t="t" r="r" b="b"/>
                <a:pathLst>
                  <a:path w="1177853" h="152561">
                    <a:moveTo>
                      <a:pt x="964818" y="0"/>
                    </a:moveTo>
                    <a:lnTo>
                      <a:pt x="1041099" y="0"/>
                    </a:lnTo>
                    <a:lnTo>
                      <a:pt x="1177853" y="152561"/>
                    </a:lnTo>
                    <a:lnTo>
                      <a:pt x="1101572" y="152561"/>
                    </a:lnTo>
                    <a:close/>
                    <a:moveTo>
                      <a:pt x="827484" y="0"/>
                    </a:moveTo>
                    <a:lnTo>
                      <a:pt x="903765" y="0"/>
                    </a:lnTo>
                    <a:lnTo>
                      <a:pt x="1040664" y="152561"/>
                    </a:lnTo>
                    <a:lnTo>
                      <a:pt x="964383" y="152561"/>
                    </a:lnTo>
                    <a:close/>
                    <a:moveTo>
                      <a:pt x="690295" y="0"/>
                    </a:moveTo>
                    <a:lnTo>
                      <a:pt x="766576" y="0"/>
                    </a:lnTo>
                    <a:lnTo>
                      <a:pt x="903475" y="152561"/>
                    </a:lnTo>
                    <a:lnTo>
                      <a:pt x="827049" y="152561"/>
                    </a:lnTo>
                    <a:close/>
                    <a:moveTo>
                      <a:pt x="553106" y="0"/>
                    </a:moveTo>
                    <a:lnTo>
                      <a:pt x="629387" y="0"/>
                    </a:lnTo>
                    <a:lnTo>
                      <a:pt x="766141" y="152561"/>
                    </a:lnTo>
                    <a:lnTo>
                      <a:pt x="689860" y="152561"/>
                    </a:lnTo>
                    <a:close/>
                    <a:moveTo>
                      <a:pt x="415917" y="0"/>
                    </a:moveTo>
                    <a:lnTo>
                      <a:pt x="492198" y="0"/>
                    </a:lnTo>
                    <a:lnTo>
                      <a:pt x="628951" y="152561"/>
                    </a:lnTo>
                    <a:lnTo>
                      <a:pt x="552671" y="152561"/>
                    </a:lnTo>
                    <a:close/>
                    <a:moveTo>
                      <a:pt x="0" y="0"/>
                    </a:moveTo>
                    <a:lnTo>
                      <a:pt x="352544" y="0"/>
                    </a:lnTo>
                    <a:lnTo>
                      <a:pt x="489298" y="152561"/>
                    </a:lnTo>
                    <a:lnTo>
                      <a:pt x="136754" y="152561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>
                <p:custDataLst>
                  <p:tags r:id="rId5"/>
                </p:custDataLst>
              </p:nvPr>
            </p:nvSpPr>
            <p:spPr>
              <a:xfrm>
                <a:off x="630316" y="2126893"/>
                <a:ext cx="619760" cy="242793"/>
              </a:xfrm>
              <a:custGeom>
                <a:avLst/>
                <a:gdLst/>
                <a:ahLst/>
                <a:cxnLst/>
                <a:rect l="l" t="t" r="r" b="b"/>
                <a:pathLst>
                  <a:path w="973084" h="485092">
                    <a:moveTo>
                      <a:pt x="973085" y="56848"/>
                    </a:moveTo>
                    <a:lnTo>
                      <a:pt x="973085" y="0"/>
                    </a:lnTo>
                    <a:lnTo>
                      <a:pt x="181420" y="0"/>
                    </a:lnTo>
                    <a:lnTo>
                      <a:pt x="0" y="175184"/>
                    </a:lnTo>
                    <a:lnTo>
                      <a:pt x="0" y="187656"/>
                    </a:lnTo>
                    <a:lnTo>
                      <a:pt x="0" y="212744"/>
                    </a:lnTo>
                    <a:lnTo>
                      <a:pt x="0" y="485092"/>
                    </a:lnTo>
                    <a:lnTo>
                      <a:pt x="56848" y="485092"/>
                    </a:lnTo>
                    <a:lnTo>
                      <a:pt x="56848" y="188671"/>
                    </a:lnTo>
                    <a:lnTo>
                      <a:pt x="193747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46999">
                    <a:srgbClr val="09D3D3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2986606" y="2270971"/>
                <a:ext cx="253631" cy="147127"/>
              </a:xfrm>
              <a:custGeom>
                <a:avLst/>
                <a:gdLst/>
                <a:ahLst/>
                <a:cxnLst/>
                <a:rect l="l" t="t" r="r" b="b"/>
                <a:pathLst>
                  <a:path w="398225" h="293955">
                    <a:moveTo>
                      <a:pt x="0" y="56848"/>
                    </a:moveTo>
                    <a:lnTo>
                      <a:pt x="0" y="0"/>
                    </a:lnTo>
                    <a:lnTo>
                      <a:pt x="216805" y="0"/>
                    </a:lnTo>
                    <a:lnTo>
                      <a:pt x="398225" y="175184"/>
                    </a:lnTo>
                    <a:lnTo>
                      <a:pt x="398225" y="187656"/>
                    </a:lnTo>
                    <a:lnTo>
                      <a:pt x="398225" y="212599"/>
                    </a:lnTo>
                    <a:lnTo>
                      <a:pt x="398225" y="293956"/>
                    </a:lnTo>
                    <a:lnTo>
                      <a:pt x="341377" y="293956"/>
                    </a:lnTo>
                    <a:lnTo>
                      <a:pt x="341377" y="188671"/>
                    </a:lnTo>
                    <a:lnTo>
                      <a:pt x="204478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44999">
                    <a:srgbClr val="09D3D3">
                      <a:alpha val="100000"/>
                    </a:srgbClr>
                  </a:gs>
                  <a:gs pos="100000">
                    <a:srgbClr val="0742DF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2" name="Group 12"/>
              <p:cNvGrpSpPr/>
              <p:nvPr/>
            </p:nvGrpSpPr>
            <p:grpSpPr>
              <a:xfrm rot="0">
                <a:off x="642600" y="2137635"/>
                <a:ext cx="2583875" cy="3417431"/>
                <a:chOff x="642600" y="2137635"/>
                <a:chExt cx="2583875" cy="3417431"/>
              </a:xfrm>
            </p:grpSpPr>
            <p:sp>
              <p:nvSpPr>
                <p:cNvPr id="13" name="AutoShape 13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642600" y="2137635"/>
                  <a:ext cx="2583875" cy="3284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3684" h="3372822">
                      <a:moveTo>
                        <a:pt x="113736" y="0"/>
                      </a:moveTo>
                      <a:lnTo>
                        <a:pt x="1415393" y="0"/>
                      </a:lnTo>
                      <a:lnTo>
                        <a:pt x="1585950" y="153935"/>
                      </a:lnTo>
                      <a:lnTo>
                        <a:pt x="2540044" y="153935"/>
                      </a:lnTo>
                      <a:lnTo>
                        <a:pt x="2653684" y="233400"/>
                      </a:lnTo>
                      <a:lnTo>
                        <a:pt x="2653684" y="1207219"/>
                      </a:lnTo>
                      <a:lnTo>
                        <a:pt x="2653684" y="2319538"/>
                      </a:lnTo>
                      <a:lnTo>
                        <a:pt x="2653684" y="3293357"/>
                      </a:lnTo>
                      <a:lnTo>
                        <a:pt x="2552659" y="3372822"/>
                      </a:lnTo>
                      <a:lnTo>
                        <a:pt x="107381" y="3372822"/>
                      </a:lnTo>
                      <a:lnTo>
                        <a:pt x="0" y="3288362"/>
                      </a:lnTo>
                      <a:lnTo>
                        <a:pt x="0" y="2314543"/>
                      </a:lnTo>
                      <a:lnTo>
                        <a:pt x="0" y="1053284"/>
                      </a:lnTo>
                      <a:lnTo>
                        <a:pt x="0" y="79465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0742DF">
                        <a:alpha val="30196"/>
                      </a:srgbClr>
                    </a:gs>
                    <a:gs pos="87999">
                      <a:srgbClr val="0742DF">
                        <a:alpha val="0"/>
                      </a:srgbClr>
                    </a:gs>
                  </a:gsLst>
                  <a:lin ang="5400000"/>
                </a:gra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" name="TextBox 14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1447651" y="2439028"/>
                  <a:ext cx="975251" cy="82370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ctr">
                    <a:lnSpc>
                      <a:spcPct val="108000"/>
                    </a:lnSpc>
                    <a:defRPr/>
                  </a:pPr>
                  <a:r>
                    <a:rPr lang="en-US" sz="4600" b="1" i="1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1</a:t>
                  </a:r>
                  <a:endParaRPr lang="en-US" sz="1100"/>
                </a:p>
              </p:txBody>
            </p:sp>
            <p:sp>
              <p:nvSpPr>
                <p:cNvPr id="15" name="TextBox 15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709188" y="3385725"/>
                  <a:ext cx="2449859" cy="77864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基础语法</a:t>
                  </a:r>
                  <a:r>
                    <a:rPr lang="zh-CN" alt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与</a:t>
                  </a:r>
                  <a:r>
                    <a:rPr 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empathy</a:t>
                  </a:r>
                  <a:endParaRPr lang="en-US" sz="1100"/>
                </a:p>
              </p:txBody>
            </p:sp>
            <p:sp>
              <p:nvSpPr>
                <p:cNvPr id="16" name="TextBox 16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709189" y="4278772"/>
                  <a:ext cx="2449859" cy="127629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000" b="0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掌握了变量、数据类型、运算符、输入输出等C语言的基石。</a:t>
                  </a:r>
                  <a:endParaRPr lang="en-US" sz="1100"/>
                </a:p>
              </p:txBody>
            </p:sp>
          </p:grpSp>
        </p:grpSp>
        <p:grpSp>
          <p:nvGrpSpPr>
            <p:cNvPr id="17" name="Group 17"/>
            <p:cNvGrpSpPr/>
            <p:nvPr/>
          </p:nvGrpSpPr>
          <p:grpSpPr>
            <a:xfrm rot="0">
              <a:off x="3399899" y="2596435"/>
              <a:ext cx="2609921" cy="3373911"/>
              <a:chOff x="3399899" y="2596435"/>
              <a:chExt cx="2609921" cy="3373911"/>
            </a:xfrm>
          </p:grpSpPr>
          <p:sp>
            <p:nvSpPr>
              <p:cNvPr id="18" name="AutoShape 18"/>
              <p:cNvSpPr/>
              <p:nvPr>
                <p:custDataLst>
                  <p:tags r:id="rId11"/>
                </p:custDataLst>
              </p:nvPr>
            </p:nvSpPr>
            <p:spPr>
              <a:xfrm>
                <a:off x="3405903" y="2601153"/>
                <a:ext cx="2597914" cy="2347869"/>
              </a:xfrm>
              <a:custGeom>
                <a:avLst/>
                <a:gdLst/>
                <a:ahLst/>
                <a:cxnLst/>
                <a:rect l="l" t="t" r="r" b="b"/>
                <a:pathLst>
                  <a:path w="4078981" h="4690964">
                    <a:moveTo>
                      <a:pt x="181130" y="37996"/>
                    </a:moveTo>
                    <a:lnTo>
                      <a:pt x="37995" y="176199"/>
                    </a:lnTo>
                    <a:lnTo>
                      <a:pt x="37995" y="370671"/>
                    </a:lnTo>
                    <a:lnTo>
                      <a:pt x="38140" y="370671"/>
                    </a:lnTo>
                    <a:lnTo>
                      <a:pt x="38140" y="4308547"/>
                    </a:lnTo>
                    <a:lnTo>
                      <a:pt x="37995" y="4308547"/>
                    </a:lnTo>
                    <a:lnTo>
                      <a:pt x="37995" y="4509690"/>
                    </a:lnTo>
                    <a:lnTo>
                      <a:pt x="176199" y="4652824"/>
                    </a:lnTo>
                    <a:lnTo>
                      <a:pt x="351964" y="4652824"/>
                    </a:lnTo>
                    <a:lnTo>
                      <a:pt x="362840" y="4652824"/>
                    </a:lnTo>
                    <a:lnTo>
                      <a:pt x="3753700" y="4652824"/>
                    </a:lnTo>
                    <a:lnTo>
                      <a:pt x="3759211" y="4652824"/>
                    </a:lnTo>
                    <a:lnTo>
                      <a:pt x="3902781" y="4652824"/>
                    </a:lnTo>
                    <a:lnTo>
                      <a:pt x="4040840" y="4509690"/>
                    </a:lnTo>
                    <a:lnTo>
                      <a:pt x="4040840" y="4346107"/>
                    </a:lnTo>
                    <a:lnTo>
                      <a:pt x="4040840" y="4317248"/>
                    </a:lnTo>
                    <a:lnTo>
                      <a:pt x="4040840" y="633449"/>
                    </a:lnTo>
                    <a:lnTo>
                      <a:pt x="4040841" y="633449"/>
                    </a:lnTo>
                    <a:lnTo>
                      <a:pt x="4040841" y="463920"/>
                    </a:lnTo>
                    <a:lnTo>
                      <a:pt x="3897706" y="325861"/>
                    </a:lnTo>
                    <a:lnTo>
                      <a:pt x="3751380" y="325861"/>
                    </a:lnTo>
                    <a:lnTo>
                      <a:pt x="3742824" y="325861"/>
                    </a:lnTo>
                    <a:lnTo>
                      <a:pt x="2411975" y="325861"/>
                    </a:lnTo>
                    <a:lnTo>
                      <a:pt x="2161815" y="37996"/>
                    </a:lnTo>
                    <a:close/>
                    <a:moveTo>
                      <a:pt x="175184" y="0"/>
                    </a:moveTo>
                    <a:lnTo>
                      <a:pt x="2192269" y="0"/>
                    </a:lnTo>
                    <a:lnTo>
                      <a:pt x="2443299" y="287720"/>
                    </a:lnTo>
                    <a:lnTo>
                      <a:pt x="3742824" y="287720"/>
                    </a:lnTo>
                    <a:lnTo>
                      <a:pt x="3751380" y="287720"/>
                    </a:lnTo>
                    <a:lnTo>
                      <a:pt x="3903796" y="287720"/>
                    </a:lnTo>
                    <a:lnTo>
                      <a:pt x="4078981" y="456668"/>
                    </a:lnTo>
                    <a:lnTo>
                      <a:pt x="4078981" y="469140"/>
                    </a:lnTo>
                    <a:lnTo>
                      <a:pt x="4078981" y="494229"/>
                    </a:lnTo>
                    <a:lnTo>
                      <a:pt x="4078981" y="650706"/>
                    </a:lnTo>
                    <a:lnTo>
                      <a:pt x="4078980" y="650706"/>
                    </a:lnTo>
                    <a:lnTo>
                      <a:pt x="4078980" y="4317248"/>
                    </a:lnTo>
                    <a:lnTo>
                      <a:pt x="4078980" y="4346107"/>
                    </a:lnTo>
                    <a:lnTo>
                      <a:pt x="4078980" y="4515635"/>
                    </a:lnTo>
                    <a:lnTo>
                      <a:pt x="3910032" y="4690819"/>
                    </a:lnTo>
                    <a:lnTo>
                      <a:pt x="3897560" y="4690819"/>
                    </a:lnTo>
                    <a:lnTo>
                      <a:pt x="3872472" y="4690819"/>
                    </a:lnTo>
                    <a:lnTo>
                      <a:pt x="3759211" y="4690819"/>
                    </a:lnTo>
                    <a:lnTo>
                      <a:pt x="3759211" y="4690964"/>
                    </a:lnTo>
                    <a:lnTo>
                      <a:pt x="351964" y="4690964"/>
                    </a:lnTo>
                    <a:lnTo>
                      <a:pt x="351964" y="4690820"/>
                    </a:lnTo>
                    <a:lnTo>
                      <a:pt x="206364" y="4690820"/>
                    </a:lnTo>
                    <a:lnTo>
                      <a:pt x="181420" y="4690820"/>
                    </a:lnTo>
                    <a:lnTo>
                      <a:pt x="168948" y="4690820"/>
                    </a:lnTo>
                    <a:lnTo>
                      <a:pt x="0" y="4515636"/>
                    </a:lnTo>
                    <a:lnTo>
                      <a:pt x="0" y="4308547"/>
                    </a:lnTo>
                    <a:lnTo>
                      <a:pt x="0" y="4279688"/>
                    </a:lnTo>
                    <a:lnTo>
                      <a:pt x="0" y="400401"/>
                    </a:lnTo>
                    <a:lnTo>
                      <a:pt x="0" y="370671"/>
                    </a:lnTo>
                    <a:lnTo>
                      <a:pt x="0" y="206364"/>
                    </a:lnTo>
                    <a:lnTo>
                      <a:pt x="0" y="181420"/>
                    </a:lnTo>
                    <a:lnTo>
                      <a:pt x="0" y="1689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>
                <p:custDataLst>
                  <p:tags r:id="rId12"/>
                </p:custDataLst>
              </p:nvPr>
            </p:nvSpPr>
            <p:spPr>
              <a:xfrm>
                <a:off x="3466955" y="2652324"/>
                <a:ext cx="863693" cy="95157"/>
              </a:xfrm>
              <a:custGeom>
                <a:avLst/>
                <a:gdLst/>
                <a:ahLst/>
                <a:cxnLst/>
                <a:rect l="l" t="t" r="r" b="b"/>
                <a:pathLst>
                  <a:path w="1356083" h="190121">
                    <a:moveTo>
                      <a:pt x="221446" y="0"/>
                    </a:moveTo>
                    <a:lnTo>
                      <a:pt x="226087" y="0"/>
                    </a:lnTo>
                    <a:lnTo>
                      <a:pt x="237833" y="0"/>
                    </a:lnTo>
                    <a:lnTo>
                      <a:pt x="1356083" y="0"/>
                    </a:lnTo>
                    <a:lnTo>
                      <a:pt x="1356083" y="20738"/>
                    </a:lnTo>
                    <a:lnTo>
                      <a:pt x="231307" y="20738"/>
                    </a:lnTo>
                    <a:lnTo>
                      <a:pt x="142700" y="106300"/>
                    </a:lnTo>
                    <a:lnTo>
                      <a:pt x="142700" y="75410"/>
                    </a:lnTo>
                    <a:close/>
                    <a:moveTo>
                      <a:pt x="116741" y="0"/>
                    </a:moveTo>
                    <a:lnTo>
                      <a:pt x="197082" y="0"/>
                    </a:lnTo>
                    <a:lnTo>
                      <a:pt x="0" y="190121"/>
                    </a:lnTo>
                    <a:lnTo>
                      <a:pt x="0" y="109780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>
                <p:custDataLst>
                  <p:tags r:id="rId13"/>
                </p:custDataLst>
              </p:nvPr>
            </p:nvSpPr>
            <p:spPr>
              <a:xfrm>
                <a:off x="4902380" y="2647679"/>
                <a:ext cx="750178" cy="76358"/>
              </a:xfrm>
              <a:custGeom>
                <a:avLst/>
                <a:gdLst/>
                <a:ahLst/>
                <a:cxnLst/>
                <a:rect l="l" t="t" r="r" b="b"/>
                <a:pathLst>
                  <a:path w="1177853" h="152561">
                    <a:moveTo>
                      <a:pt x="964818" y="0"/>
                    </a:moveTo>
                    <a:lnTo>
                      <a:pt x="1041099" y="0"/>
                    </a:lnTo>
                    <a:lnTo>
                      <a:pt x="1177853" y="152561"/>
                    </a:lnTo>
                    <a:lnTo>
                      <a:pt x="1101572" y="152561"/>
                    </a:lnTo>
                    <a:close/>
                    <a:moveTo>
                      <a:pt x="827484" y="0"/>
                    </a:moveTo>
                    <a:lnTo>
                      <a:pt x="903765" y="0"/>
                    </a:lnTo>
                    <a:lnTo>
                      <a:pt x="1040664" y="152561"/>
                    </a:lnTo>
                    <a:lnTo>
                      <a:pt x="964383" y="152561"/>
                    </a:lnTo>
                    <a:close/>
                    <a:moveTo>
                      <a:pt x="690295" y="0"/>
                    </a:moveTo>
                    <a:lnTo>
                      <a:pt x="766576" y="0"/>
                    </a:lnTo>
                    <a:lnTo>
                      <a:pt x="903475" y="152561"/>
                    </a:lnTo>
                    <a:lnTo>
                      <a:pt x="827049" y="152561"/>
                    </a:lnTo>
                    <a:close/>
                    <a:moveTo>
                      <a:pt x="553106" y="0"/>
                    </a:moveTo>
                    <a:lnTo>
                      <a:pt x="629387" y="0"/>
                    </a:lnTo>
                    <a:lnTo>
                      <a:pt x="766141" y="152561"/>
                    </a:lnTo>
                    <a:lnTo>
                      <a:pt x="689860" y="152561"/>
                    </a:lnTo>
                    <a:close/>
                    <a:moveTo>
                      <a:pt x="415917" y="0"/>
                    </a:moveTo>
                    <a:lnTo>
                      <a:pt x="492198" y="0"/>
                    </a:lnTo>
                    <a:lnTo>
                      <a:pt x="628951" y="152561"/>
                    </a:lnTo>
                    <a:lnTo>
                      <a:pt x="552671" y="152561"/>
                    </a:lnTo>
                    <a:close/>
                    <a:moveTo>
                      <a:pt x="0" y="0"/>
                    </a:moveTo>
                    <a:lnTo>
                      <a:pt x="352544" y="0"/>
                    </a:lnTo>
                    <a:lnTo>
                      <a:pt x="489298" y="152561"/>
                    </a:lnTo>
                    <a:lnTo>
                      <a:pt x="136754" y="152561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3399899" y="2596435"/>
                <a:ext cx="619760" cy="242793"/>
              </a:xfrm>
              <a:custGeom>
                <a:avLst/>
                <a:gdLst/>
                <a:ahLst/>
                <a:cxnLst/>
                <a:rect l="l" t="t" r="r" b="b"/>
                <a:pathLst>
                  <a:path w="973084" h="485092">
                    <a:moveTo>
                      <a:pt x="973085" y="56848"/>
                    </a:moveTo>
                    <a:lnTo>
                      <a:pt x="973085" y="0"/>
                    </a:lnTo>
                    <a:lnTo>
                      <a:pt x="181420" y="0"/>
                    </a:lnTo>
                    <a:lnTo>
                      <a:pt x="0" y="175184"/>
                    </a:lnTo>
                    <a:lnTo>
                      <a:pt x="0" y="187656"/>
                    </a:lnTo>
                    <a:lnTo>
                      <a:pt x="0" y="212744"/>
                    </a:lnTo>
                    <a:lnTo>
                      <a:pt x="0" y="485092"/>
                    </a:lnTo>
                    <a:lnTo>
                      <a:pt x="56848" y="485092"/>
                    </a:lnTo>
                    <a:lnTo>
                      <a:pt x="56848" y="188671"/>
                    </a:lnTo>
                    <a:lnTo>
                      <a:pt x="193747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46999">
                    <a:srgbClr val="09D3D3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" name="AutoShape 22"/>
              <p:cNvSpPr/>
              <p:nvPr>
                <p:custDataLst>
                  <p:tags r:id="rId15"/>
                </p:custDataLst>
              </p:nvPr>
            </p:nvSpPr>
            <p:spPr>
              <a:xfrm>
                <a:off x="5756189" y="2740513"/>
                <a:ext cx="253631" cy="147127"/>
              </a:xfrm>
              <a:custGeom>
                <a:avLst/>
                <a:gdLst/>
                <a:ahLst/>
                <a:cxnLst/>
                <a:rect l="l" t="t" r="r" b="b"/>
                <a:pathLst>
                  <a:path w="398225" h="293955">
                    <a:moveTo>
                      <a:pt x="0" y="56848"/>
                    </a:moveTo>
                    <a:lnTo>
                      <a:pt x="0" y="0"/>
                    </a:lnTo>
                    <a:lnTo>
                      <a:pt x="216805" y="0"/>
                    </a:lnTo>
                    <a:lnTo>
                      <a:pt x="398225" y="175184"/>
                    </a:lnTo>
                    <a:lnTo>
                      <a:pt x="398225" y="187656"/>
                    </a:lnTo>
                    <a:lnTo>
                      <a:pt x="398225" y="212599"/>
                    </a:lnTo>
                    <a:lnTo>
                      <a:pt x="398225" y="293956"/>
                    </a:lnTo>
                    <a:lnTo>
                      <a:pt x="341377" y="293956"/>
                    </a:lnTo>
                    <a:lnTo>
                      <a:pt x="341377" y="188671"/>
                    </a:lnTo>
                    <a:lnTo>
                      <a:pt x="204478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44999">
                    <a:srgbClr val="09D3D3">
                      <a:alpha val="100000"/>
                    </a:srgbClr>
                  </a:gs>
                  <a:gs pos="100000">
                    <a:srgbClr val="0742DF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23" name="Group 23"/>
              <p:cNvGrpSpPr/>
              <p:nvPr/>
            </p:nvGrpSpPr>
            <p:grpSpPr>
              <a:xfrm rot="0">
                <a:off x="3412183" y="2607177"/>
                <a:ext cx="2583875" cy="3363169"/>
                <a:chOff x="3412183" y="2607177"/>
                <a:chExt cx="2583875" cy="3363169"/>
              </a:xfrm>
            </p:grpSpPr>
            <p:sp>
              <p:nvSpPr>
                <p:cNvPr id="24" name="AutoShape 24"/>
                <p:cNvSpPr/>
                <p:nvPr>
                  <p:custDataLst>
                    <p:tags r:id="rId16"/>
                  </p:custDataLst>
                </p:nvPr>
              </p:nvSpPr>
              <p:spPr>
                <a:xfrm>
                  <a:off x="3412183" y="2607177"/>
                  <a:ext cx="2583875" cy="3284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3684" h="3372822">
                      <a:moveTo>
                        <a:pt x="113736" y="0"/>
                      </a:moveTo>
                      <a:lnTo>
                        <a:pt x="1415393" y="0"/>
                      </a:lnTo>
                      <a:lnTo>
                        <a:pt x="1585950" y="153935"/>
                      </a:lnTo>
                      <a:lnTo>
                        <a:pt x="2540044" y="153935"/>
                      </a:lnTo>
                      <a:lnTo>
                        <a:pt x="2653684" y="233400"/>
                      </a:lnTo>
                      <a:lnTo>
                        <a:pt x="2653684" y="1207219"/>
                      </a:lnTo>
                      <a:lnTo>
                        <a:pt x="2653684" y="2319538"/>
                      </a:lnTo>
                      <a:lnTo>
                        <a:pt x="2653684" y="3293357"/>
                      </a:lnTo>
                      <a:lnTo>
                        <a:pt x="2552659" y="3372822"/>
                      </a:lnTo>
                      <a:lnTo>
                        <a:pt x="107381" y="3372822"/>
                      </a:lnTo>
                      <a:lnTo>
                        <a:pt x="0" y="3288362"/>
                      </a:lnTo>
                      <a:lnTo>
                        <a:pt x="0" y="2314543"/>
                      </a:lnTo>
                      <a:lnTo>
                        <a:pt x="0" y="1053284"/>
                      </a:lnTo>
                      <a:lnTo>
                        <a:pt x="0" y="79465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0742DF">
                        <a:alpha val="30196"/>
                      </a:srgbClr>
                    </a:gs>
                    <a:gs pos="87999">
                      <a:srgbClr val="0742DF">
                        <a:alpha val="0"/>
                      </a:srgbClr>
                    </a:gs>
                  </a:gsLst>
                  <a:lin ang="5400000"/>
                </a:gra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5" name="TextBox 25"/>
                <p:cNvSpPr txBox="1"/>
                <p:nvPr>
                  <p:custDataLst>
                    <p:tags r:id="rId17"/>
                  </p:custDataLst>
                </p:nvPr>
              </p:nvSpPr>
              <p:spPr>
                <a:xfrm>
                  <a:off x="4217234" y="2908570"/>
                  <a:ext cx="975251" cy="82370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ctr">
                    <a:lnSpc>
                      <a:spcPct val="108000"/>
                    </a:lnSpc>
                    <a:defRPr/>
                  </a:pPr>
                  <a:r>
                    <a:rPr lang="en-US" sz="4600" b="1" i="1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2</a:t>
                  </a:r>
                  <a:endParaRPr lang="en-US" sz="1100"/>
                </a:p>
              </p:txBody>
            </p:sp>
            <p:sp>
              <p:nvSpPr>
                <p:cNvPr id="26" name="TextBox 26"/>
                <p:cNvSpPr txBox="1"/>
                <p:nvPr>
                  <p:custDataLst>
                    <p:tags r:id="rId18"/>
                  </p:custDataLst>
                </p:nvPr>
              </p:nvSpPr>
              <p:spPr>
                <a:xfrm>
                  <a:off x="3479929" y="3801006"/>
                  <a:ext cx="2449859" cy="778648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CN" alt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伪代码与</a:t>
                  </a:r>
                  <a:r>
                    <a:rPr lang="en-US" altLang="zh-CN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improvement</a:t>
                  </a:r>
                  <a:endParaRPr lang="en-US" altLang="zh-CN" sz="1600" b="1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7" name="TextBox 27"/>
                <p:cNvSpPr txBox="1"/>
                <p:nvPr>
                  <p:custDataLst>
                    <p:tags r:id="rId19"/>
                  </p:custDataLst>
                </p:nvPr>
              </p:nvSpPr>
              <p:spPr>
                <a:xfrm>
                  <a:off x="3479930" y="4694053"/>
                  <a:ext cx="2449859" cy="127629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000" b="0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理解了条件判断（if, switch）和循环（for, while）是构建复杂程序的骨架。</a:t>
                  </a:r>
                  <a:endParaRPr lang="en-US" sz="1100"/>
                </a:p>
              </p:txBody>
            </p:sp>
          </p:grpSp>
        </p:grpSp>
        <p:grpSp>
          <p:nvGrpSpPr>
            <p:cNvPr id="28" name="Group 28"/>
            <p:cNvGrpSpPr/>
            <p:nvPr/>
          </p:nvGrpSpPr>
          <p:grpSpPr>
            <a:xfrm rot="0">
              <a:off x="6169482" y="2596435"/>
              <a:ext cx="2609921" cy="3373911"/>
              <a:chOff x="6169482" y="2596435"/>
              <a:chExt cx="2609921" cy="3373911"/>
            </a:xfrm>
          </p:grpSpPr>
          <p:sp>
            <p:nvSpPr>
              <p:cNvPr id="29" name="AutoShape 29"/>
              <p:cNvSpPr/>
              <p:nvPr>
                <p:custDataLst>
                  <p:tags r:id="rId20"/>
                </p:custDataLst>
              </p:nvPr>
            </p:nvSpPr>
            <p:spPr>
              <a:xfrm flipH="1">
                <a:off x="6175485" y="2601153"/>
                <a:ext cx="2597914" cy="2347869"/>
              </a:xfrm>
              <a:custGeom>
                <a:avLst/>
                <a:gdLst/>
                <a:ahLst/>
                <a:cxnLst/>
                <a:rect l="l" t="t" r="r" b="b"/>
                <a:pathLst>
                  <a:path w="4078981" h="4690964">
                    <a:moveTo>
                      <a:pt x="181130" y="37996"/>
                    </a:moveTo>
                    <a:lnTo>
                      <a:pt x="37995" y="176199"/>
                    </a:lnTo>
                    <a:lnTo>
                      <a:pt x="37995" y="370671"/>
                    </a:lnTo>
                    <a:lnTo>
                      <a:pt x="38140" y="370671"/>
                    </a:lnTo>
                    <a:lnTo>
                      <a:pt x="38140" y="4308547"/>
                    </a:lnTo>
                    <a:lnTo>
                      <a:pt x="37995" y="4308547"/>
                    </a:lnTo>
                    <a:lnTo>
                      <a:pt x="37995" y="4509690"/>
                    </a:lnTo>
                    <a:lnTo>
                      <a:pt x="176199" y="4652824"/>
                    </a:lnTo>
                    <a:lnTo>
                      <a:pt x="351964" y="4652824"/>
                    </a:lnTo>
                    <a:lnTo>
                      <a:pt x="362840" y="4652824"/>
                    </a:lnTo>
                    <a:lnTo>
                      <a:pt x="3753700" y="4652824"/>
                    </a:lnTo>
                    <a:lnTo>
                      <a:pt x="3759211" y="4652824"/>
                    </a:lnTo>
                    <a:lnTo>
                      <a:pt x="3902781" y="4652824"/>
                    </a:lnTo>
                    <a:lnTo>
                      <a:pt x="4040840" y="4509690"/>
                    </a:lnTo>
                    <a:lnTo>
                      <a:pt x="4040840" y="4346107"/>
                    </a:lnTo>
                    <a:lnTo>
                      <a:pt x="4040840" y="4317248"/>
                    </a:lnTo>
                    <a:lnTo>
                      <a:pt x="4040840" y="633449"/>
                    </a:lnTo>
                    <a:lnTo>
                      <a:pt x="4040841" y="633449"/>
                    </a:lnTo>
                    <a:lnTo>
                      <a:pt x="4040841" y="463920"/>
                    </a:lnTo>
                    <a:lnTo>
                      <a:pt x="3897706" y="325861"/>
                    </a:lnTo>
                    <a:lnTo>
                      <a:pt x="3751380" y="325861"/>
                    </a:lnTo>
                    <a:lnTo>
                      <a:pt x="3742824" y="325861"/>
                    </a:lnTo>
                    <a:lnTo>
                      <a:pt x="2411975" y="325861"/>
                    </a:lnTo>
                    <a:lnTo>
                      <a:pt x="2161815" y="37996"/>
                    </a:lnTo>
                    <a:close/>
                    <a:moveTo>
                      <a:pt x="175184" y="0"/>
                    </a:moveTo>
                    <a:lnTo>
                      <a:pt x="2192269" y="0"/>
                    </a:lnTo>
                    <a:lnTo>
                      <a:pt x="2443299" y="287720"/>
                    </a:lnTo>
                    <a:lnTo>
                      <a:pt x="3742824" y="287720"/>
                    </a:lnTo>
                    <a:lnTo>
                      <a:pt x="3751380" y="287720"/>
                    </a:lnTo>
                    <a:lnTo>
                      <a:pt x="3903796" y="287720"/>
                    </a:lnTo>
                    <a:lnTo>
                      <a:pt x="4078981" y="456668"/>
                    </a:lnTo>
                    <a:lnTo>
                      <a:pt x="4078981" y="469140"/>
                    </a:lnTo>
                    <a:lnTo>
                      <a:pt x="4078981" y="494229"/>
                    </a:lnTo>
                    <a:lnTo>
                      <a:pt x="4078981" y="650706"/>
                    </a:lnTo>
                    <a:lnTo>
                      <a:pt x="4078980" y="650706"/>
                    </a:lnTo>
                    <a:lnTo>
                      <a:pt x="4078980" y="4317248"/>
                    </a:lnTo>
                    <a:lnTo>
                      <a:pt x="4078980" y="4346107"/>
                    </a:lnTo>
                    <a:lnTo>
                      <a:pt x="4078980" y="4515635"/>
                    </a:lnTo>
                    <a:lnTo>
                      <a:pt x="3910032" y="4690819"/>
                    </a:lnTo>
                    <a:lnTo>
                      <a:pt x="3897560" y="4690819"/>
                    </a:lnTo>
                    <a:lnTo>
                      <a:pt x="3872472" y="4690819"/>
                    </a:lnTo>
                    <a:lnTo>
                      <a:pt x="3759211" y="4690819"/>
                    </a:lnTo>
                    <a:lnTo>
                      <a:pt x="3759211" y="4690964"/>
                    </a:lnTo>
                    <a:lnTo>
                      <a:pt x="351964" y="4690964"/>
                    </a:lnTo>
                    <a:lnTo>
                      <a:pt x="351964" y="4690820"/>
                    </a:lnTo>
                    <a:lnTo>
                      <a:pt x="206364" y="4690820"/>
                    </a:lnTo>
                    <a:lnTo>
                      <a:pt x="181420" y="4690820"/>
                    </a:lnTo>
                    <a:lnTo>
                      <a:pt x="168948" y="4690820"/>
                    </a:lnTo>
                    <a:lnTo>
                      <a:pt x="0" y="4515636"/>
                    </a:lnTo>
                    <a:lnTo>
                      <a:pt x="0" y="4308547"/>
                    </a:lnTo>
                    <a:lnTo>
                      <a:pt x="0" y="4279688"/>
                    </a:lnTo>
                    <a:lnTo>
                      <a:pt x="0" y="400401"/>
                    </a:lnTo>
                    <a:lnTo>
                      <a:pt x="0" y="370671"/>
                    </a:lnTo>
                    <a:lnTo>
                      <a:pt x="0" y="206364"/>
                    </a:lnTo>
                    <a:lnTo>
                      <a:pt x="0" y="181420"/>
                    </a:lnTo>
                    <a:lnTo>
                      <a:pt x="0" y="1689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0" name="AutoShape 30"/>
              <p:cNvSpPr/>
              <p:nvPr>
                <p:custDataLst>
                  <p:tags r:id="rId21"/>
                </p:custDataLst>
              </p:nvPr>
            </p:nvSpPr>
            <p:spPr>
              <a:xfrm flipH="1">
                <a:off x="7848653" y="2652324"/>
                <a:ext cx="863693" cy="95157"/>
              </a:xfrm>
              <a:custGeom>
                <a:avLst/>
                <a:gdLst/>
                <a:ahLst/>
                <a:cxnLst/>
                <a:rect l="l" t="t" r="r" b="b"/>
                <a:pathLst>
                  <a:path w="1356083" h="190121">
                    <a:moveTo>
                      <a:pt x="221446" y="0"/>
                    </a:moveTo>
                    <a:lnTo>
                      <a:pt x="226087" y="0"/>
                    </a:lnTo>
                    <a:lnTo>
                      <a:pt x="237833" y="0"/>
                    </a:lnTo>
                    <a:lnTo>
                      <a:pt x="1356083" y="0"/>
                    </a:lnTo>
                    <a:lnTo>
                      <a:pt x="1356083" y="20738"/>
                    </a:lnTo>
                    <a:lnTo>
                      <a:pt x="231307" y="20738"/>
                    </a:lnTo>
                    <a:lnTo>
                      <a:pt x="142700" y="106300"/>
                    </a:lnTo>
                    <a:lnTo>
                      <a:pt x="142700" y="75410"/>
                    </a:lnTo>
                    <a:close/>
                    <a:moveTo>
                      <a:pt x="116741" y="0"/>
                    </a:moveTo>
                    <a:lnTo>
                      <a:pt x="197082" y="0"/>
                    </a:lnTo>
                    <a:lnTo>
                      <a:pt x="0" y="190121"/>
                    </a:lnTo>
                    <a:lnTo>
                      <a:pt x="0" y="109780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1" name="AutoShape 31"/>
              <p:cNvSpPr/>
              <p:nvPr>
                <p:custDataLst>
                  <p:tags r:id="rId22"/>
                </p:custDataLst>
              </p:nvPr>
            </p:nvSpPr>
            <p:spPr>
              <a:xfrm flipH="1">
                <a:off x="6526744" y="2647679"/>
                <a:ext cx="750178" cy="76358"/>
              </a:xfrm>
              <a:custGeom>
                <a:avLst/>
                <a:gdLst/>
                <a:ahLst/>
                <a:cxnLst/>
                <a:rect l="l" t="t" r="r" b="b"/>
                <a:pathLst>
                  <a:path w="1177853" h="152561">
                    <a:moveTo>
                      <a:pt x="964818" y="0"/>
                    </a:moveTo>
                    <a:lnTo>
                      <a:pt x="1041099" y="0"/>
                    </a:lnTo>
                    <a:lnTo>
                      <a:pt x="1177853" y="152561"/>
                    </a:lnTo>
                    <a:lnTo>
                      <a:pt x="1101572" y="152561"/>
                    </a:lnTo>
                    <a:close/>
                    <a:moveTo>
                      <a:pt x="827484" y="0"/>
                    </a:moveTo>
                    <a:lnTo>
                      <a:pt x="903765" y="0"/>
                    </a:lnTo>
                    <a:lnTo>
                      <a:pt x="1040664" y="152561"/>
                    </a:lnTo>
                    <a:lnTo>
                      <a:pt x="964383" y="152561"/>
                    </a:lnTo>
                    <a:close/>
                    <a:moveTo>
                      <a:pt x="690295" y="0"/>
                    </a:moveTo>
                    <a:lnTo>
                      <a:pt x="766576" y="0"/>
                    </a:lnTo>
                    <a:lnTo>
                      <a:pt x="903475" y="152561"/>
                    </a:lnTo>
                    <a:lnTo>
                      <a:pt x="827049" y="152561"/>
                    </a:lnTo>
                    <a:close/>
                    <a:moveTo>
                      <a:pt x="553106" y="0"/>
                    </a:moveTo>
                    <a:lnTo>
                      <a:pt x="629387" y="0"/>
                    </a:lnTo>
                    <a:lnTo>
                      <a:pt x="766141" y="152561"/>
                    </a:lnTo>
                    <a:lnTo>
                      <a:pt x="689860" y="152561"/>
                    </a:lnTo>
                    <a:close/>
                    <a:moveTo>
                      <a:pt x="415917" y="0"/>
                    </a:moveTo>
                    <a:lnTo>
                      <a:pt x="492198" y="0"/>
                    </a:lnTo>
                    <a:lnTo>
                      <a:pt x="628951" y="152561"/>
                    </a:lnTo>
                    <a:lnTo>
                      <a:pt x="552671" y="152561"/>
                    </a:lnTo>
                    <a:close/>
                    <a:moveTo>
                      <a:pt x="0" y="0"/>
                    </a:moveTo>
                    <a:lnTo>
                      <a:pt x="352544" y="0"/>
                    </a:lnTo>
                    <a:lnTo>
                      <a:pt x="489298" y="152561"/>
                    </a:lnTo>
                    <a:lnTo>
                      <a:pt x="136754" y="152561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>
                <p:custDataLst>
                  <p:tags r:id="rId23"/>
                </p:custDataLst>
              </p:nvPr>
            </p:nvSpPr>
            <p:spPr>
              <a:xfrm flipH="1">
                <a:off x="8159643" y="2596435"/>
                <a:ext cx="619760" cy="242793"/>
              </a:xfrm>
              <a:custGeom>
                <a:avLst/>
                <a:gdLst/>
                <a:ahLst/>
                <a:cxnLst/>
                <a:rect l="l" t="t" r="r" b="b"/>
                <a:pathLst>
                  <a:path w="973084" h="485092">
                    <a:moveTo>
                      <a:pt x="973085" y="56848"/>
                    </a:moveTo>
                    <a:lnTo>
                      <a:pt x="973085" y="0"/>
                    </a:lnTo>
                    <a:lnTo>
                      <a:pt x="181420" y="0"/>
                    </a:lnTo>
                    <a:lnTo>
                      <a:pt x="0" y="175184"/>
                    </a:lnTo>
                    <a:lnTo>
                      <a:pt x="0" y="187656"/>
                    </a:lnTo>
                    <a:lnTo>
                      <a:pt x="0" y="212744"/>
                    </a:lnTo>
                    <a:lnTo>
                      <a:pt x="0" y="485092"/>
                    </a:lnTo>
                    <a:lnTo>
                      <a:pt x="56848" y="485092"/>
                    </a:lnTo>
                    <a:lnTo>
                      <a:pt x="56848" y="188671"/>
                    </a:lnTo>
                    <a:lnTo>
                      <a:pt x="193747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46999">
                    <a:srgbClr val="09D3D3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>
                <p:custDataLst>
                  <p:tags r:id="rId24"/>
                </p:custDataLst>
              </p:nvPr>
            </p:nvSpPr>
            <p:spPr>
              <a:xfrm flipH="1">
                <a:off x="6169482" y="2740513"/>
                <a:ext cx="253631" cy="147127"/>
              </a:xfrm>
              <a:custGeom>
                <a:avLst/>
                <a:gdLst/>
                <a:ahLst/>
                <a:cxnLst/>
                <a:rect l="l" t="t" r="r" b="b"/>
                <a:pathLst>
                  <a:path w="398225" h="293955">
                    <a:moveTo>
                      <a:pt x="0" y="56848"/>
                    </a:moveTo>
                    <a:lnTo>
                      <a:pt x="0" y="0"/>
                    </a:lnTo>
                    <a:lnTo>
                      <a:pt x="216805" y="0"/>
                    </a:lnTo>
                    <a:lnTo>
                      <a:pt x="398225" y="175184"/>
                    </a:lnTo>
                    <a:lnTo>
                      <a:pt x="398225" y="187656"/>
                    </a:lnTo>
                    <a:lnTo>
                      <a:pt x="398225" y="212599"/>
                    </a:lnTo>
                    <a:lnTo>
                      <a:pt x="398225" y="293956"/>
                    </a:lnTo>
                    <a:lnTo>
                      <a:pt x="341377" y="293956"/>
                    </a:lnTo>
                    <a:lnTo>
                      <a:pt x="341377" y="188671"/>
                    </a:lnTo>
                    <a:lnTo>
                      <a:pt x="204478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44999">
                    <a:srgbClr val="09D3D3">
                      <a:alpha val="100000"/>
                    </a:srgbClr>
                  </a:gs>
                  <a:gs pos="100000">
                    <a:srgbClr val="0742DF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34" name="Group 34"/>
              <p:cNvGrpSpPr/>
              <p:nvPr/>
            </p:nvGrpSpPr>
            <p:grpSpPr>
              <a:xfrm rot="0">
                <a:off x="6183244" y="2607177"/>
                <a:ext cx="2583875" cy="3363169"/>
                <a:chOff x="6183244" y="2607177"/>
                <a:chExt cx="2583875" cy="3363169"/>
              </a:xfrm>
            </p:grpSpPr>
            <p:sp>
              <p:nvSpPr>
                <p:cNvPr id="35" name="AutoShape 35"/>
                <p:cNvSpPr/>
                <p:nvPr>
                  <p:custDataLst>
                    <p:tags r:id="rId25"/>
                  </p:custDataLst>
                </p:nvPr>
              </p:nvSpPr>
              <p:spPr>
                <a:xfrm flipH="1">
                  <a:off x="6183244" y="2607177"/>
                  <a:ext cx="2583875" cy="3284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3684" h="3372822">
                      <a:moveTo>
                        <a:pt x="113736" y="0"/>
                      </a:moveTo>
                      <a:lnTo>
                        <a:pt x="1415393" y="0"/>
                      </a:lnTo>
                      <a:lnTo>
                        <a:pt x="1585950" y="153935"/>
                      </a:lnTo>
                      <a:lnTo>
                        <a:pt x="2540044" y="153935"/>
                      </a:lnTo>
                      <a:lnTo>
                        <a:pt x="2653684" y="233400"/>
                      </a:lnTo>
                      <a:lnTo>
                        <a:pt x="2653684" y="1207219"/>
                      </a:lnTo>
                      <a:lnTo>
                        <a:pt x="2653684" y="2319538"/>
                      </a:lnTo>
                      <a:lnTo>
                        <a:pt x="2653684" y="3293357"/>
                      </a:lnTo>
                      <a:lnTo>
                        <a:pt x="2552659" y="3372822"/>
                      </a:lnTo>
                      <a:lnTo>
                        <a:pt x="107381" y="3372822"/>
                      </a:lnTo>
                      <a:lnTo>
                        <a:pt x="0" y="3288362"/>
                      </a:lnTo>
                      <a:lnTo>
                        <a:pt x="0" y="2314543"/>
                      </a:lnTo>
                      <a:lnTo>
                        <a:pt x="0" y="1053284"/>
                      </a:lnTo>
                      <a:lnTo>
                        <a:pt x="0" y="79465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0742DF">
                        <a:alpha val="30196"/>
                      </a:srgbClr>
                    </a:gs>
                    <a:gs pos="87999">
                      <a:srgbClr val="0742DF">
                        <a:alpha val="0"/>
                      </a:srgbClr>
                    </a:gs>
                  </a:gsLst>
                  <a:lin ang="5400000"/>
                </a:gra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6" name="TextBox 36"/>
                <p:cNvSpPr txBox="1"/>
                <p:nvPr>
                  <p:custDataLst>
                    <p:tags r:id="rId26"/>
                  </p:custDataLst>
                </p:nvPr>
              </p:nvSpPr>
              <p:spPr>
                <a:xfrm flipH="1">
                  <a:off x="6986816" y="2908570"/>
                  <a:ext cx="975251" cy="82370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ctr">
                    <a:lnSpc>
                      <a:spcPct val="108000"/>
                    </a:lnSpc>
                    <a:defRPr/>
                  </a:pPr>
                  <a:r>
                    <a:rPr lang="en-US" sz="4600" b="1" i="1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3</a:t>
                  </a:r>
                  <a:endParaRPr lang="en-US" sz="1100"/>
                </a:p>
              </p:txBody>
            </p:sp>
            <p:sp>
              <p:nvSpPr>
                <p:cNvPr id="37" name="TextBox 37"/>
                <p:cNvSpPr txBox="1"/>
                <p:nvPr>
                  <p:custDataLst>
                    <p:tags r:id="rId27"/>
                  </p:custDataLst>
                </p:nvPr>
              </p:nvSpPr>
              <p:spPr>
                <a:xfrm flipH="1">
                  <a:off x="6249512" y="3801006"/>
                  <a:ext cx="2449859" cy="778648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final exam</a:t>
                  </a:r>
                  <a:r>
                    <a:rPr lang="zh-CN" alt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与精准命题</a:t>
                  </a:r>
                  <a:endParaRPr lang="zh-CN" altLang="en-US" sz="1600" b="1" i="0" strike="noStrike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38" name="TextBox 38"/>
                <p:cNvSpPr txBox="1"/>
                <p:nvPr>
                  <p:custDataLst>
                    <p:tags r:id="rId28"/>
                  </p:custDataLst>
                </p:nvPr>
              </p:nvSpPr>
              <p:spPr>
                <a:xfrm flipH="1">
                  <a:off x="6249510" y="4694053"/>
                  <a:ext cx="2449859" cy="127629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000" b="0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通过真题练习，初步掌握了累加、累乘、排序等经典算法的实现思路。</a:t>
                  </a:r>
                  <a:endParaRPr lang="en-US" sz="1100"/>
                </a:p>
              </p:txBody>
            </p:sp>
          </p:grpSp>
        </p:grpSp>
        <p:grpSp>
          <p:nvGrpSpPr>
            <p:cNvPr id="39" name="Group 39"/>
            <p:cNvGrpSpPr/>
            <p:nvPr/>
          </p:nvGrpSpPr>
          <p:grpSpPr>
            <a:xfrm rot="0">
              <a:off x="8939064" y="2126893"/>
              <a:ext cx="2609921" cy="3428173"/>
              <a:chOff x="8939064" y="2126893"/>
              <a:chExt cx="2609921" cy="3428173"/>
            </a:xfrm>
          </p:grpSpPr>
          <p:sp>
            <p:nvSpPr>
              <p:cNvPr id="40" name="AutoShape 40"/>
              <p:cNvSpPr/>
              <p:nvPr>
                <p:custDataLst>
                  <p:tags r:id="rId29"/>
                </p:custDataLst>
              </p:nvPr>
            </p:nvSpPr>
            <p:spPr>
              <a:xfrm flipH="1">
                <a:off x="8945067" y="2131611"/>
                <a:ext cx="2597914" cy="2347869"/>
              </a:xfrm>
              <a:custGeom>
                <a:avLst/>
                <a:gdLst/>
                <a:ahLst/>
                <a:cxnLst/>
                <a:rect l="l" t="t" r="r" b="b"/>
                <a:pathLst>
                  <a:path w="4078981" h="4690964">
                    <a:moveTo>
                      <a:pt x="181130" y="37996"/>
                    </a:moveTo>
                    <a:lnTo>
                      <a:pt x="37995" y="176199"/>
                    </a:lnTo>
                    <a:lnTo>
                      <a:pt x="37995" y="370671"/>
                    </a:lnTo>
                    <a:lnTo>
                      <a:pt x="38140" y="370671"/>
                    </a:lnTo>
                    <a:lnTo>
                      <a:pt x="38140" y="4308547"/>
                    </a:lnTo>
                    <a:lnTo>
                      <a:pt x="37995" y="4308547"/>
                    </a:lnTo>
                    <a:lnTo>
                      <a:pt x="37995" y="4509690"/>
                    </a:lnTo>
                    <a:lnTo>
                      <a:pt x="176199" y="4652824"/>
                    </a:lnTo>
                    <a:lnTo>
                      <a:pt x="351964" y="4652824"/>
                    </a:lnTo>
                    <a:lnTo>
                      <a:pt x="362840" y="4652824"/>
                    </a:lnTo>
                    <a:lnTo>
                      <a:pt x="3753700" y="4652824"/>
                    </a:lnTo>
                    <a:lnTo>
                      <a:pt x="3759211" y="4652824"/>
                    </a:lnTo>
                    <a:lnTo>
                      <a:pt x="3902781" y="4652824"/>
                    </a:lnTo>
                    <a:lnTo>
                      <a:pt x="4040840" y="4509690"/>
                    </a:lnTo>
                    <a:lnTo>
                      <a:pt x="4040840" y="4346107"/>
                    </a:lnTo>
                    <a:lnTo>
                      <a:pt x="4040840" y="4317248"/>
                    </a:lnTo>
                    <a:lnTo>
                      <a:pt x="4040840" y="633449"/>
                    </a:lnTo>
                    <a:lnTo>
                      <a:pt x="4040841" y="633449"/>
                    </a:lnTo>
                    <a:lnTo>
                      <a:pt x="4040841" y="463920"/>
                    </a:lnTo>
                    <a:lnTo>
                      <a:pt x="3897706" y="325861"/>
                    </a:lnTo>
                    <a:lnTo>
                      <a:pt x="3751380" y="325861"/>
                    </a:lnTo>
                    <a:lnTo>
                      <a:pt x="3742824" y="325861"/>
                    </a:lnTo>
                    <a:lnTo>
                      <a:pt x="2411975" y="325861"/>
                    </a:lnTo>
                    <a:lnTo>
                      <a:pt x="2161815" y="37996"/>
                    </a:lnTo>
                    <a:close/>
                    <a:moveTo>
                      <a:pt x="175184" y="0"/>
                    </a:moveTo>
                    <a:lnTo>
                      <a:pt x="2192269" y="0"/>
                    </a:lnTo>
                    <a:lnTo>
                      <a:pt x="2443299" y="287720"/>
                    </a:lnTo>
                    <a:lnTo>
                      <a:pt x="3742824" y="287720"/>
                    </a:lnTo>
                    <a:lnTo>
                      <a:pt x="3751380" y="287720"/>
                    </a:lnTo>
                    <a:lnTo>
                      <a:pt x="3903796" y="287720"/>
                    </a:lnTo>
                    <a:lnTo>
                      <a:pt x="4078981" y="456668"/>
                    </a:lnTo>
                    <a:lnTo>
                      <a:pt x="4078981" y="469140"/>
                    </a:lnTo>
                    <a:lnTo>
                      <a:pt x="4078981" y="494229"/>
                    </a:lnTo>
                    <a:lnTo>
                      <a:pt x="4078981" y="650706"/>
                    </a:lnTo>
                    <a:lnTo>
                      <a:pt x="4078980" y="650706"/>
                    </a:lnTo>
                    <a:lnTo>
                      <a:pt x="4078980" y="4317248"/>
                    </a:lnTo>
                    <a:lnTo>
                      <a:pt x="4078980" y="4346107"/>
                    </a:lnTo>
                    <a:lnTo>
                      <a:pt x="4078980" y="4515635"/>
                    </a:lnTo>
                    <a:lnTo>
                      <a:pt x="3910032" y="4690819"/>
                    </a:lnTo>
                    <a:lnTo>
                      <a:pt x="3897560" y="4690819"/>
                    </a:lnTo>
                    <a:lnTo>
                      <a:pt x="3872472" y="4690819"/>
                    </a:lnTo>
                    <a:lnTo>
                      <a:pt x="3759211" y="4690819"/>
                    </a:lnTo>
                    <a:lnTo>
                      <a:pt x="3759211" y="4690964"/>
                    </a:lnTo>
                    <a:lnTo>
                      <a:pt x="351964" y="4690964"/>
                    </a:lnTo>
                    <a:lnTo>
                      <a:pt x="351964" y="4690820"/>
                    </a:lnTo>
                    <a:lnTo>
                      <a:pt x="206364" y="4690820"/>
                    </a:lnTo>
                    <a:lnTo>
                      <a:pt x="181420" y="4690820"/>
                    </a:lnTo>
                    <a:lnTo>
                      <a:pt x="168948" y="4690820"/>
                    </a:lnTo>
                    <a:lnTo>
                      <a:pt x="0" y="4515636"/>
                    </a:lnTo>
                    <a:lnTo>
                      <a:pt x="0" y="4308547"/>
                    </a:lnTo>
                    <a:lnTo>
                      <a:pt x="0" y="4279688"/>
                    </a:lnTo>
                    <a:lnTo>
                      <a:pt x="0" y="400401"/>
                    </a:lnTo>
                    <a:lnTo>
                      <a:pt x="0" y="370671"/>
                    </a:lnTo>
                    <a:lnTo>
                      <a:pt x="0" y="206364"/>
                    </a:lnTo>
                    <a:lnTo>
                      <a:pt x="0" y="181420"/>
                    </a:lnTo>
                    <a:lnTo>
                      <a:pt x="0" y="1689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>
                <p:custDataLst>
                  <p:tags r:id="rId30"/>
                </p:custDataLst>
              </p:nvPr>
            </p:nvSpPr>
            <p:spPr>
              <a:xfrm flipH="1">
                <a:off x="10618235" y="2182782"/>
                <a:ext cx="863693" cy="95157"/>
              </a:xfrm>
              <a:custGeom>
                <a:avLst/>
                <a:gdLst/>
                <a:ahLst/>
                <a:cxnLst/>
                <a:rect l="l" t="t" r="r" b="b"/>
                <a:pathLst>
                  <a:path w="1356083" h="190121">
                    <a:moveTo>
                      <a:pt x="221446" y="0"/>
                    </a:moveTo>
                    <a:lnTo>
                      <a:pt x="226087" y="0"/>
                    </a:lnTo>
                    <a:lnTo>
                      <a:pt x="237833" y="0"/>
                    </a:lnTo>
                    <a:lnTo>
                      <a:pt x="1356083" y="0"/>
                    </a:lnTo>
                    <a:lnTo>
                      <a:pt x="1356083" y="20738"/>
                    </a:lnTo>
                    <a:lnTo>
                      <a:pt x="231307" y="20738"/>
                    </a:lnTo>
                    <a:lnTo>
                      <a:pt x="142700" y="106300"/>
                    </a:lnTo>
                    <a:lnTo>
                      <a:pt x="142700" y="75410"/>
                    </a:lnTo>
                    <a:close/>
                    <a:moveTo>
                      <a:pt x="116741" y="0"/>
                    </a:moveTo>
                    <a:lnTo>
                      <a:pt x="197082" y="0"/>
                    </a:lnTo>
                    <a:lnTo>
                      <a:pt x="0" y="190121"/>
                    </a:lnTo>
                    <a:lnTo>
                      <a:pt x="0" y="109780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>
                <p:custDataLst>
                  <p:tags r:id="rId31"/>
                </p:custDataLst>
              </p:nvPr>
            </p:nvSpPr>
            <p:spPr>
              <a:xfrm flipH="1">
                <a:off x="9296326" y="2178137"/>
                <a:ext cx="750178" cy="76358"/>
              </a:xfrm>
              <a:custGeom>
                <a:avLst/>
                <a:gdLst/>
                <a:ahLst/>
                <a:cxnLst/>
                <a:rect l="l" t="t" r="r" b="b"/>
                <a:pathLst>
                  <a:path w="1177853" h="152561">
                    <a:moveTo>
                      <a:pt x="964818" y="0"/>
                    </a:moveTo>
                    <a:lnTo>
                      <a:pt x="1041099" y="0"/>
                    </a:lnTo>
                    <a:lnTo>
                      <a:pt x="1177853" y="152561"/>
                    </a:lnTo>
                    <a:lnTo>
                      <a:pt x="1101572" y="152561"/>
                    </a:lnTo>
                    <a:close/>
                    <a:moveTo>
                      <a:pt x="827484" y="0"/>
                    </a:moveTo>
                    <a:lnTo>
                      <a:pt x="903765" y="0"/>
                    </a:lnTo>
                    <a:lnTo>
                      <a:pt x="1040664" y="152561"/>
                    </a:lnTo>
                    <a:lnTo>
                      <a:pt x="964383" y="152561"/>
                    </a:lnTo>
                    <a:close/>
                    <a:moveTo>
                      <a:pt x="690295" y="0"/>
                    </a:moveTo>
                    <a:lnTo>
                      <a:pt x="766576" y="0"/>
                    </a:lnTo>
                    <a:lnTo>
                      <a:pt x="903475" y="152561"/>
                    </a:lnTo>
                    <a:lnTo>
                      <a:pt x="827049" y="152561"/>
                    </a:lnTo>
                    <a:close/>
                    <a:moveTo>
                      <a:pt x="553106" y="0"/>
                    </a:moveTo>
                    <a:lnTo>
                      <a:pt x="629387" y="0"/>
                    </a:lnTo>
                    <a:lnTo>
                      <a:pt x="766141" y="152561"/>
                    </a:lnTo>
                    <a:lnTo>
                      <a:pt x="689860" y="152561"/>
                    </a:lnTo>
                    <a:close/>
                    <a:moveTo>
                      <a:pt x="415917" y="0"/>
                    </a:moveTo>
                    <a:lnTo>
                      <a:pt x="492198" y="0"/>
                    </a:lnTo>
                    <a:lnTo>
                      <a:pt x="628951" y="152561"/>
                    </a:lnTo>
                    <a:lnTo>
                      <a:pt x="552671" y="152561"/>
                    </a:lnTo>
                    <a:close/>
                    <a:moveTo>
                      <a:pt x="0" y="0"/>
                    </a:moveTo>
                    <a:lnTo>
                      <a:pt x="352544" y="0"/>
                    </a:lnTo>
                    <a:lnTo>
                      <a:pt x="489298" y="152561"/>
                    </a:lnTo>
                    <a:lnTo>
                      <a:pt x="136754" y="152561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>
                <p:custDataLst>
                  <p:tags r:id="rId32"/>
                </p:custDataLst>
              </p:nvPr>
            </p:nvSpPr>
            <p:spPr>
              <a:xfrm flipH="1">
                <a:off x="10929225" y="2126893"/>
                <a:ext cx="619760" cy="242793"/>
              </a:xfrm>
              <a:custGeom>
                <a:avLst/>
                <a:gdLst/>
                <a:ahLst/>
                <a:cxnLst/>
                <a:rect l="l" t="t" r="r" b="b"/>
                <a:pathLst>
                  <a:path w="973084" h="485092">
                    <a:moveTo>
                      <a:pt x="973085" y="56848"/>
                    </a:moveTo>
                    <a:lnTo>
                      <a:pt x="973085" y="0"/>
                    </a:lnTo>
                    <a:lnTo>
                      <a:pt x="181420" y="0"/>
                    </a:lnTo>
                    <a:lnTo>
                      <a:pt x="0" y="175184"/>
                    </a:lnTo>
                    <a:lnTo>
                      <a:pt x="0" y="187656"/>
                    </a:lnTo>
                    <a:lnTo>
                      <a:pt x="0" y="212744"/>
                    </a:lnTo>
                    <a:lnTo>
                      <a:pt x="0" y="485092"/>
                    </a:lnTo>
                    <a:lnTo>
                      <a:pt x="56848" y="485092"/>
                    </a:lnTo>
                    <a:lnTo>
                      <a:pt x="56848" y="188671"/>
                    </a:lnTo>
                    <a:lnTo>
                      <a:pt x="193747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46999">
                    <a:srgbClr val="09D3D3">
                      <a:alpha val="100000"/>
                    </a:srgbClr>
                  </a:gs>
                  <a:gs pos="100000">
                    <a:srgbClr val="09D3D3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>
                <p:custDataLst>
                  <p:tags r:id="rId33"/>
                </p:custDataLst>
              </p:nvPr>
            </p:nvSpPr>
            <p:spPr>
              <a:xfrm flipH="1">
                <a:off x="8939064" y="2270971"/>
                <a:ext cx="253631" cy="147127"/>
              </a:xfrm>
              <a:custGeom>
                <a:avLst/>
                <a:gdLst/>
                <a:ahLst/>
                <a:cxnLst/>
                <a:rect l="l" t="t" r="r" b="b"/>
                <a:pathLst>
                  <a:path w="398225" h="293955">
                    <a:moveTo>
                      <a:pt x="0" y="56848"/>
                    </a:moveTo>
                    <a:lnTo>
                      <a:pt x="0" y="0"/>
                    </a:lnTo>
                    <a:lnTo>
                      <a:pt x="216805" y="0"/>
                    </a:lnTo>
                    <a:lnTo>
                      <a:pt x="398225" y="175184"/>
                    </a:lnTo>
                    <a:lnTo>
                      <a:pt x="398225" y="187656"/>
                    </a:lnTo>
                    <a:lnTo>
                      <a:pt x="398225" y="212599"/>
                    </a:lnTo>
                    <a:lnTo>
                      <a:pt x="398225" y="293956"/>
                    </a:lnTo>
                    <a:lnTo>
                      <a:pt x="341377" y="293956"/>
                    </a:lnTo>
                    <a:lnTo>
                      <a:pt x="341377" y="188671"/>
                    </a:lnTo>
                    <a:lnTo>
                      <a:pt x="204478" y="56848"/>
                    </a:lnTo>
                    <a:close/>
                  </a:path>
                </a:pathLst>
              </a:cu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44999">
                    <a:srgbClr val="09D3D3">
                      <a:alpha val="100000"/>
                    </a:srgbClr>
                  </a:gs>
                  <a:gs pos="100000">
                    <a:srgbClr val="0742DF">
                      <a:alpha val="100000"/>
                    </a:srgbClr>
                  </a:gs>
                </a:gsLst>
                <a:lin ang="5400000"/>
              </a:gra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45" name="Group 45"/>
              <p:cNvGrpSpPr/>
              <p:nvPr/>
            </p:nvGrpSpPr>
            <p:grpSpPr>
              <a:xfrm rot="0">
                <a:off x="8952826" y="2137635"/>
                <a:ext cx="2583875" cy="3417431"/>
                <a:chOff x="8952826" y="2137635"/>
                <a:chExt cx="2583875" cy="3417431"/>
              </a:xfrm>
            </p:grpSpPr>
            <p:sp>
              <p:nvSpPr>
                <p:cNvPr id="46" name="AutoShape 46"/>
                <p:cNvSpPr/>
                <p:nvPr>
                  <p:custDataLst>
                    <p:tags r:id="rId34"/>
                  </p:custDataLst>
                </p:nvPr>
              </p:nvSpPr>
              <p:spPr>
                <a:xfrm flipH="1">
                  <a:off x="8952826" y="2137635"/>
                  <a:ext cx="2583875" cy="3284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3684" h="3372822">
                      <a:moveTo>
                        <a:pt x="113736" y="0"/>
                      </a:moveTo>
                      <a:lnTo>
                        <a:pt x="1415393" y="0"/>
                      </a:lnTo>
                      <a:lnTo>
                        <a:pt x="1585950" y="153935"/>
                      </a:lnTo>
                      <a:lnTo>
                        <a:pt x="2540044" y="153935"/>
                      </a:lnTo>
                      <a:lnTo>
                        <a:pt x="2653684" y="233400"/>
                      </a:lnTo>
                      <a:lnTo>
                        <a:pt x="2653684" y="1207219"/>
                      </a:lnTo>
                      <a:lnTo>
                        <a:pt x="2653684" y="2319538"/>
                      </a:lnTo>
                      <a:lnTo>
                        <a:pt x="2653684" y="3293357"/>
                      </a:lnTo>
                      <a:lnTo>
                        <a:pt x="2552659" y="3372822"/>
                      </a:lnTo>
                      <a:lnTo>
                        <a:pt x="107381" y="3372822"/>
                      </a:lnTo>
                      <a:lnTo>
                        <a:pt x="0" y="3288362"/>
                      </a:lnTo>
                      <a:lnTo>
                        <a:pt x="0" y="2314543"/>
                      </a:lnTo>
                      <a:lnTo>
                        <a:pt x="0" y="1053284"/>
                      </a:lnTo>
                      <a:lnTo>
                        <a:pt x="0" y="79465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0742DF">
                        <a:alpha val="30196"/>
                      </a:srgbClr>
                    </a:gs>
                    <a:gs pos="87999">
                      <a:srgbClr val="0742DF">
                        <a:alpha val="0"/>
                      </a:srgbClr>
                    </a:gs>
                  </a:gsLst>
                  <a:lin ang="5400000"/>
                </a:gra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47" name="TextBox 47"/>
                <p:cNvSpPr txBox="1"/>
                <p:nvPr>
                  <p:custDataLst>
                    <p:tags r:id="rId35"/>
                  </p:custDataLst>
                </p:nvPr>
              </p:nvSpPr>
              <p:spPr>
                <a:xfrm flipH="1">
                  <a:off x="9020252" y="3385725"/>
                  <a:ext cx="2449860" cy="778646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AI</a:t>
                  </a:r>
                  <a:r>
                    <a:rPr lang="zh-CN" altLang="en-US" sz="16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宋体" panose="02010600030101010101" pitchFamily="2" charset="-122"/>
                      <a:cs typeface="Arial" panose="020B0604020202020204"/>
                    </a:rPr>
                    <a:t>助力其实在方方面面</a:t>
                  </a:r>
                  <a:endParaRPr lang="zh-CN" altLang="en-US" sz="1600" b="1" i="0" strike="noStrike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宋体" panose="02010600030101010101" pitchFamily="2" charset="-122"/>
                    <a:cs typeface="Arial" panose="020B0604020202020204"/>
                  </a:endParaRPr>
                </a:p>
              </p:txBody>
            </p:sp>
            <p:sp>
              <p:nvSpPr>
                <p:cNvPr id="48" name="TextBox 48"/>
                <p:cNvSpPr txBox="1"/>
                <p:nvPr>
                  <p:custDataLst>
                    <p:tags r:id="rId36"/>
                  </p:custDataLst>
                </p:nvPr>
              </p:nvSpPr>
              <p:spPr>
                <a:xfrm flipH="1">
                  <a:off x="9020250" y="4278772"/>
                  <a:ext cx="2449860" cy="127629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000" b="0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学会了如何利用AI工具进行高效学习，包括问题诊断、题目生成和代码讲解。</a:t>
                  </a:r>
                  <a:endParaRPr lang="en-US" sz="1100"/>
                </a:p>
              </p:txBody>
            </p:sp>
            <p:sp>
              <p:nvSpPr>
                <p:cNvPr id="49" name="TextBox 49"/>
                <p:cNvSpPr txBox="1"/>
                <p:nvPr>
                  <p:custDataLst>
                    <p:tags r:id="rId37"/>
                  </p:custDataLst>
                </p:nvPr>
              </p:nvSpPr>
              <p:spPr>
                <a:xfrm flipH="1">
                  <a:off x="9756398" y="2439028"/>
                  <a:ext cx="975251" cy="82370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ctr">
                    <a:lnSpc>
                      <a:spcPct val="108000"/>
                    </a:lnSpc>
                    <a:defRPr/>
                  </a:pPr>
                  <a:r>
                    <a:rPr lang="en-US" sz="4600" b="1" i="1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4</a:t>
                  </a:r>
                  <a:endParaRPr lang="en-US" sz="1100"/>
                </a:p>
              </p:txBody>
            </p:sp>
          </p:grpSp>
        </p:grpSp>
      </p:grpSp>
      <p:sp>
        <p:nvSpPr>
          <p:cNvPr id="50" name="TextBox 5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核心要点回顾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4ebb528-3919-43e3-8209-8d8e234fc1ea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105800" y="1130300"/>
            <a:ext cx="11967700" cy="5727701"/>
            <a:chOff x="105800" y="1130300"/>
            <a:chExt cx="11967700" cy="5727701"/>
          </a:xfrm>
        </p:grpSpPr>
        <p:sp>
          <p:nvSpPr>
            <p:cNvPr id="4" name="AutoShape 4"/>
            <p:cNvSpPr/>
            <p:nvPr/>
          </p:nvSpPr>
          <p:spPr>
            <a:xfrm>
              <a:off x="105800" y="6076950"/>
              <a:ext cx="11967700" cy="781051"/>
            </a:xfrm>
            <a:custGeom>
              <a:avLst/>
              <a:gdLst/>
              <a:ahLst/>
              <a:cxnLst/>
              <a:rect l="l" t="t" r="r" b="b"/>
              <a:pathLst>
                <a:path w="11967700" h="781051">
                  <a:moveTo>
                    <a:pt x="5983850" y="0"/>
                  </a:moveTo>
                  <a:cubicBezTo>
                    <a:pt x="8929737" y="0"/>
                    <a:pt x="11387572" y="330854"/>
                    <a:pt x="11956001" y="770679"/>
                  </a:cubicBezTo>
                  <a:lnTo>
                    <a:pt x="11967700" y="781051"/>
                  </a:lnTo>
                  <a:lnTo>
                    <a:pt x="0" y="781051"/>
                  </a:lnTo>
                  <a:lnTo>
                    <a:pt x="11699" y="770679"/>
                  </a:lnTo>
                  <a:cubicBezTo>
                    <a:pt x="580128" y="330854"/>
                    <a:pt x="3037963" y="0"/>
                    <a:pt x="5983850" y="0"/>
                  </a:cubicBezTo>
                  <a:close/>
                </a:path>
              </a:pathLst>
            </a:custGeom>
            <a:gradFill>
              <a:gsLst>
                <a:gs pos="0">
                  <a:srgbClr val="0742DF">
                    <a:alpha val="14901"/>
                  </a:srgbClr>
                </a:gs>
                <a:gs pos="100000">
                  <a:srgbClr val="0742DF">
                    <a:alpha val="0"/>
                  </a:srgbClr>
                </a:gs>
              </a:gsLst>
              <a:lin ang="0"/>
            </a:gra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1259391" y="6235700"/>
              <a:ext cx="9660518" cy="622300"/>
            </a:xfrm>
            <a:custGeom>
              <a:avLst/>
              <a:gdLst/>
              <a:ahLst/>
              <a:cxnLst/>
              <a:rect l="l" t="t" r="r" b="b"/>
              <a:pathLst>
                <a:path w="9660518" h="622300">
                  <a:moveTo>
                    <a:pt x="4830259" y="0"/>
                  </a:moveTo>
                  <a:cubicBezTo>
                    <a:pt x="7084169" y="0"/>
                    <a:pt x="8991341" y="253371"/>
                    <a:pt x="9627292" y="602330"/>
                  </a:cubicBezTo>
                  <a:lnTo>
                    <a:pt x="9660518" y="622300"/>
                  </a:lnTo>
                  <a:lnTo>
                    <a:pt x="0" y="622300"/>
                  </a:lnTo>
                  <a:lnTo>
                    <a:pt x="33227" y="602330"/>
                  </a:lnTo>
                  <a:cubicBezTo>
                    <a:pt x="669177" y="253371"/>
                    <a:pt x="2576349" y="0"/>
                    <a:pt x="4830259" y="0"/>
                  </a:cubicBezTo>
                  <a:close/>
                </a:path>
              </a:pathLst>
            </a:custGeom>
            <a:gradFill>
              <a:gsLst>
                <a:gs pos="0">
                  <a:srgbClr val="0742DF">
                    <a:alpha val="14901"/>
                  </a:srgbClr>
                </a:gs>
                <a:gs pos="100000">
                  <a:srgbClr val="0742DF">
                    <a:alpha val="0"/>
                  </a:srgbClr>
                </a:gs>
              </a:gsLst>
              <a:lin ang="0"/>
            </a:gra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>
              <a:off x="4159250" y="6502400"/>
              <a:ext cx="3860800" cy="355600"/>
            </a:xfrm>
            <a:custGeom>
              <a:avLst/>
              <a:gdLst/>
              <a:ahLst/>
              <a:cxnLst/>
              <a:rect l="l" t="t" r="r" b="b"/>
              <a:pathLst>
                <a:path w="3860800" h="355600">
                  <a:moveTo>
                    <a:pt x="1930400" y="0"/>
                  </a:moveTo>
                  <a:cubicBezTo>
                    <a:pt x="2996530" y="0"/>
                    <a:pt x="3860800" y="119406"/>
                    <a:pt x="3860800" y="266700"/>
                  </a:cubicBezTo>
                  <a:cubicBezTo>
                    <a:pt x="3860800" y="294318"/>
                    <a:pt x="3830416" y="320955"/>
                    <a:pt x="3774013" y="346009"/>
                  </a:cubicBezTo>
                  <a:lnTo>
                    <a:pt x="3748603" y="355600"/>
                  </a:lnTo>
                  <a:lnTo>
                    <a:pt x="112197" y="355600"/>
                  </a:lnTo>
                  <a:lnTo>
                    <a:pt x="86787" y="346009"/>
                  </a:lnTo>
                  <a:cubicBezTo>
                    <a:pt x="30385" y="320955"/>
                    <a:pt x="0" y="294318"/>
                    <a:pt x="0" y="266700"/>
                  </a:cubicBezTo>
                  <a:cubicBezTo>
                    <a:pt x="0" y="119406"/>
                    <a:pt x="864270" y="0"/>
                    <a:pt x="1930400" y="0"/>
                  </a:cubicBezTo>
                  <a:close/>
                </a:path>
              </a:pathLst>
            </a:custGeom>
            <a:gradFill>
              <a:gsLst>
                <a:gs pos="0">
                  <a:srgbClr val="0742DF">
                    <a:alpha val="50196"/>
                  </a:srgbClr>
                </a:gs>
                <a:gs pos="100000">
                  <a:srgbClr val="0742DF">
                    <a:alpha val="0"/>
                  </a:srgbClr>
                </a:gs>
              </a:gsLst>
              <a:lin ang="0"/>
            </a:gradFill>
            <a:ln>
              <a:prstDash val="solid"/>
              <a:headEnd type="none"/>
              <a:tailEnd type="none"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660400" y="1130300"/>
              <a:ext cx="10858500" cy="46166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编程之路，AI常伴</a:t>
              </a:r>
              <a:endParaRPr lang="en-US" sz="1100"/>
            </a:p>
          </p:txBody>
        </p:sp>
        <p:sp>
          <p:nvSpPr>
            <p:cNvPr id="8" name="AutoShape 8"/>
            <p:cNvSpPr/>
            <p:nvPr/>
          </p:nvSpPr>
          <p:spPr>
            <a:xfrm rot="16200000" flipH="1">
              <a:off x="3571875" y="3984625"/>
              <a:ext cx="850900" cy="4184650"/>
            </a:xfrm>
            <a:prstGeom prst="bentConnector3">
              <a:avLst/>
            </a:prstGeom>
            <a:ln w="635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9" name="AutoShape 9"/>
            <p:cNvSpPr/>
            <p:nvPr/>
          </p:nvSpPr>
          <p:spPr>
            <a:xfrm rot="16200000" flipH="1">
              <a:off x="4966758" y="5379508"/>
              <a:ext cx="850900" cy="1394883"/>
            </a:xfrm>
            <a:prstGeom prst="bentConnector3">
              <a:avLst/>
            </a:prstGeom>
            <a:ln w="635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0" name="AutoShape 10"/>
            <p:cNvSpPr/>
            <p:nvPr/>
          </p:nvSpPr>
          <p:spPr>
            <a:xfrm rot="5400000">
              <a:off x="6361642" y="5379508"/>
              <a:ext cx="850900" cy="1394884"/>
            </a:xfrm>
            <a:prstGeom prst="bentConnector3">
              <a:avLst/>
            </a:prstGeom>
            <a:ln w="635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1" name="AutoShape 11"/>
            <p:cNvSpPr/>
            <p:nvPr/>
          </p:nvSpPr>
          <p:spPr>
            <a:xfrm rot="5400000">
              <a:off x="7756526" y="3984625"/>
              <a:ext cx="850900" cy="4184651"/>
            </a:xfrm>
            <a:prstGeom prst="bentConnector3">
              <a:avLst/>
            </a:prstGeom>
            <a:ln w="6350">
              <a:solidFill>
                <a:srgbClr val="0742D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12" name="Group 12"/>
            <p:cNvGrpSpPr/>
            <p:nvPr/>
          </p:nvGrpSpPr>
          <p:grpSpPr>
            <a:xfrm rot="0">
              <a:off x="660400" y="1955800"/>
              <a:ext cx="2489200" cy="3695700"/>
              <a:chOff x="660400" y="1955800"/>
              <a:chExt cx="2489200" cy="3695700"/>
            </a:xfrm>
          </p:grpSpPr>
          <p:sp>
            <p:nvSpPr>
              <p:cNvPr id="13" name="AutoShape 13"/>
              <p:cNvSpPr/>
              <p:nvPr/>
            </p:nvSpPr>
            <p:spPr>
              <a:xfrm>
                <a:off x="660400" y="1955800"/>
                <a:ext cx="2489200" cy="3403600"/>
              </a:xfrm>
              <a:prstGeom prst="rect">
                <a:avLst/>
              </a:prstGeom>
              <a:ln w="12700">
                <a:solidFill>
                  <a:srgbClr val="0742D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762000" y="2597150"/>
                <a:ext cx="2286000" cy="901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持续练习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762002" y="3498850"/>
                <a:ext cx="2285996" cy="1219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编程是实践的艺术。不断尝试新的题目和项目，是提升能力的唯一途径。</a:t>
                </a:r>
                <a:endParaRPr lang="en-US" sz="110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1612900" y="5067300"/>
                <a:ext cx="584200" cy="584200"/>
              </a:xfrm>
              <a:prstGeom prst="ellipse">
                <a:avLst/>
              </a:prstGeom>
              <a:gradFill>
                <a:gsLst>
                  <a:gs pos="50000">
                    <a:srgbClr val="0742DF">
                      <a:alpha val="100000"/>
                    </a:srgbClr>
                  </a:gs>
                  <a:gs pos="100000">
                    <a:srgbClr val="0742DF">
                      <a:alpha val="100000"/>
                      <a:lumMod val="60000"/>
                      <a:lumOff val="40000"/>
                    </a:srgbClr>
                  </a:gs>
                </a:gsLst>
                <a:lin ang="135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1755890" y="5239230"/>
                <a:ext cx="298220" cy="240340"/>
              </a:xfrm>
              <a:custGeom>
                <a:avLst/>
                <a:gdLst/>
                <a:ahLst/>
                <a:cxnLst/>
                <a:rect l="l" t="t" r="r" b="b"/>
                <a:pathLst>
                  <a:path w="586505" h="472676">
                    <a:moveTo>
                      <a:pt x="205376" y="414381"/>
                    </a:moveTo>
                    <a:lnTo>
                      <a:pt x="381205" y="414381"/>
                    </a:lnTo>
                    <a:lnTo>
                      <a:pt x="440224" y="472676"/>
                    </a:lnTo>
                    <a:lnTo>
                      <a:pt x="146971" y="472676"/>
                    </a:lnTo>
                    <a:close/>
                    <a:moveTo>
                      <a:pt x="360870" y="179226"/>
                    </a:moveTo>
                    <a:cubicBezTo>
                      <a:pt x="380890" y="179226"/>
                      <a:pt x="397120" y="195434"/>
                      <a:pt x="397120" y="215427"/>
                    </a:cubicBezTo>
                    <a:cubicBezTo>
                      <a:pt x="397120" y="235420"/>
                      <a:pt x="380890" y="251628"/>
                      <a:pt x="360870" y="251628"/>
                    </a:cubicBezTo>
                    <a:cubicBezTo>
                      <a:pt x="340850" y="251628"/>
                      <a:pt x="324620" y="235420"/>
                      <a:pt x="324620" y="215427"/>
                    </a:cubicBezTo>
                    <a:cubicBezTo>
                      <a:pt x="324620" y="195434"/>
                      <a:pt x="340850" y="179226"/>
                      <a:pt x="360870" y="179226"/>
                    </a:cubicBezTo>
                    <a:close/>
                    <a:moveTo>
                      <a:pt x="344895" y="111709"/>
                    </a:moveTo>
                    <a:lnTo>
                      <a:pt x="338132" y="147309"/>
                    </a:lnTo>
                    <a:cubicBezTo>
                      <a:pt x="334443" y="148536"/>
                      <a:pt x="331369" y="149150"/>
                      <a:pt x="328295" y="150992"/>
                    </a:cubicBezTo>
                    <a:lnTo>
                      <a:pt x="298171" y="131350"/>
                    </a:lnTo>
                    <a:lnTo>
                      <a:pt x="276654" y="152833"/>
                    </a:lnTo>
                    <a:lnTo>
                      <a:pt x="296327" y="182909"/>
                    </a:lnTo>
                    <a:cubicBezTo>
                      <a:pt x="294482" y="185978"/>
                      <a:pt x="293253" y="189046"/>
                      <a:pt x="292023" y="192729"/>
                    </a:cubicBezTo>
                    <a:lnTo>
                      <a:pt x="256980" y="200095"/>
                    </a:lnTo>
                    <a:lnTo>
                      <a:pt x="256980" y="230784"/>
                    </a:lnTo>
                    <a:lnTo>
                      <a:pt x="292023" y="238149"/>
                    </a:lnTo>
                    <a:cubicBezTo>
                      <a:pt x="293253" y="241218"/>
                      <a:pt x="294482" y="244901"/>
                      <a:pt x="296327" y="247970"/>
                    </a:cubicBezTo>
                    <a:lnTo>
                      <a:pt x="276654" y="277432"/>
                    </a:lnTo>
                    <a:lnTo>
                      <a:pt x="298171" y="299528"/>
                    </a:lnTo>
                    <a:lnTo>
                      <a:pt x="328295" y="279887"/>
                    </a:lnTo>
                    <a:cubicBezTo>
                      <a:pt x="331369" y="281115"/>
                      <a:pt x="334443" y="282342"/>
                      <a:pt x="338132" y="283570"/>
                    </a:cubicBezTo>
                    <a:lnTo>
                      <a:pt x="344895" y="318556"/>
                    </a:lnTo>
                    <a:lnTo>
                      <a:pt x="376249" y="318556"/>
                    </a:lnTo>
                    <a:lnTo>
                      <a:pt x="383011" y="283570"/>
                    </a:lnTo>
                    <a:cubicBezTo>
                      <a:pt x="386700" y="282342"/>
                      <a:pt x="390389" y="281115"/>
                      <a:pt x="393463" y="279887"/>
                    </a:cubicBezTo>
                    <a:lnTo>
                      <a:pt x="422972" y="299528"/>
                    </a:lnTo>
                    <a:lnTo>
                      <a:pt x="445105" y="277432"/>
                    </a:lnTo>
                    <a:lnTo>
                      <a:pt x="425432" y="247970"/>
                    </a:lnTo>
                    <a:cubicBezTo>
                      <a:pt x="426661" y="244901"/>
                      <a:pt x="427891" y="241218"/>
                      <a:pt x="429120" y="237536"/>
                    </a:cubicBezTo>
                    <a:lnTo>
                      <a:pt x="464163" y="230784"/>
                    </a:lnTo>
                    <a:lnTo>
                      <a:pt x="464163" y="199481"/>
                    </a:lnTo>
                    <a:lnTo>
                      <a:pt x="429120" y="192729"/>
                    </a:lnTo>
                    <a:cubicBezTo>
                      <a:pt x="428505" y="189046"/>
                      <a:pt x="426661" y="185978"/>
                      <a:pt x="425432" y="182909"/>
                    </a:cubicBezTo>
                    <a:lnTo>
                      <a:pt x="445105" y="152833"/>
                    </a:lnTo>
                    <a:lnTo>
                      <a:pt x="422972" y="131350"/>
                    </a:lnTo>
                    <a:lnTo>
                      <a:pt x="393463" y="150992"/>
                    </a:lnTo>
                    <a:cubicBezTo>
                      <a:pt x="390389" y="149150"/>
                      <a:pt x="386700" y="148536"/>
                      <a:pt x="383626" y="147309"/>
                    </a:cubicBezTo>
                    <a:lnTo>
                      <a:pt x="376249" y="111709"/>
                    </a:lnTo>
                    <a:close/>
                    <a:moveTo>
                      <a:pt x="195847" y="109193"/>
                    </a:moveTo>
                    <a:cubicBezTo>
                      <a:pt x="209929" y="109193"/>
                      <a:pt x="221345" y="120609"/>
                      <a:pt x="221345" y="134691"/>
                    </a:cubicBezTo>
                    <a:cubicBezTo>
                      <a:pt x="221345" y="148773"/>
                      <a:pt x="209929" y="160189"/>
                      <a:pt x="195847" y="160189"/>
                    </a:cubicBezTo>
                    <a:cubicBezTo>
                      <a:pt x="181765" y="160189"/>
                      <a:pt x="170349" y="148773"/>
                      <a:pt x="170349" y="134691"/>
                    </a:cubicBezTo>
                    <a:cubicBezTo>
                      <a:pt x="170349" y="120609"/>
                      <a:pt x="181765" y="109193"/>
                      <a:pt x="195847" y="109193"/>
                    </a:cubicBezTo>
                    <a:close/>
                    <a:moveTo>
                      <a:pt x="187510" y="61993"/>
                    </a:moveTo>
                    <a:lnTo>
                      <a:pt x="165992" y="67517"/>
                    </a:lnTo>
                    <a:lnTo>
                      <a:pt x="167837" y="92682"/>
                    </a:lnTo>
                    <a:cubicBezTo>
                      <a:pt x="165992" y="93909"/>
                      <a:pt x="163533" y="95751"/>
                      <a:pt x="161689" y="96978"/>
                    </a:cubicBezTo>
                    <a:lnTo>
                      <a:pt x="137712" y="88999"/>
                    </a:lnTo>
                    <a:lnTo>
                      <a:pt x="127261" y="108027"/>
                    </a:lnTo>
                    <a:lnTo>
                      <a:pt x="145704" y="124599"/>
                    </a:lnTo>
                    <a:cubicBezTo>
                      <a:pt x="145090" y="127054"/>
                      <a:pt x="145090" y="129509"/>
                      <a:pt x="145090" y="131964"/>
                    </a:cubicBezTo>
                    <a:lnTo>
                      <a:pt x="122342" y="143012"/>
                    </a:lnTo>
                    <a:lnTo>
                      <a:pt x="127876" y="164495"/>
                    </a:lnTo>
                    <a:lnTo>
                      <a:pt x="153082" y="162654"/>
                    </a:lnTo>
                    <a:cubicBezTo>
                      <a:pt x="154311" y="165109"/>
                      <a:pt x="156156" y="166950"/>
                      <a:pt x="158000" y="168791"/>
                    </a:cubicBezTo>
                    <a:lnTo>
                      <a:pt x="150008" y="192729"/>
                    </a:lnTo>
                    <a:lnTo>
                      <a:pt x="168451" y="203164"/>
                    </a:lnTo>
                    <a:lnTo>
                      <a:pt x="185051" y="184750"/>
                    </a:lnTo>
                    <a:cubicBezTo>
                      <a:pt x="187510" y="185364"/>
                      <a:pt x="189969" y="185364"/>
                      <a:pt x="192428" y="185364"/>
                    </a:cubicBezTo>
                    <a:lnTo>
                      <a:pt x="204109" y="208074"/>
                    </a:lnTo>
                    <a:lnTo>
                      <a:pt x="225012" y="202550"/>
                    </a:lnTo>
                    <a:lnTo>
                      <a:pt x="223167" y="177385"/>
                    </a:lnTo>
                    <a:cubicBezTo>
                      <a:pt x="225626" y="175543"/>
                      <a:pt x="227471" y="174316"/>
                      <a:pt x="229315" y="172474"/>
                    </a:cubicBezTo>
                    <a:lnTo>
                      <a:pt x="253292" y="181067"/>
                    </a:lnTo>
                    <a:lnTo>
                      <a:pt x="264358" y="162040"/>
                    </a:lnTo>
                    <a:lnTo>
                      <a:pt x="245300" y="145468"/>
                    </a:lnTo>
                    <a:cubicBezTo>
                      <a:pt x="245914" y="143012"/>
                      <a:pt x="245914" y="140557"/>
                      <a:pt x="246529" y="137488"/>
                    </a:cubicBezTo>
                    <a:lnTo>
                      <a:pt x="268661" y="126440"/>
                    </a:lnTo>
                    <a:lnTo>
                      <a:pt x="263128" y="105571"/>
                    </a:lnTo>
                    <a:lnTo>
                      <a:pt x="237922" y="107413"/>
                    </a:lnTo>
                    <a:cubicBezTo>
                      <a:pt x="236693" y="104958"/>
                      <a:pt x="235463" y="103116"/>
                      <a:pt x="233619" y="101275"/>
                    </a:cubicBezTo>
                    <a:lnTo>
                      <a:pt x="241611" y="77337"/>
                    </a:lnTo>
                    <a:lnTo>
                      <a:pt x="222552" y="66289"/>
                    </a:lnTo>
                    <a:lnTo>
                      <a:pt x="205953" y="85316"/>
                    </a:lnTo>
                    <a:cubicBezTo>
                      <a:pt x="203494" y="84703"/>
                      <a:pt x="201035" y="84703"/>
                      <a:pt x="198576" y="84703"/>
                    </a:cubicBezTo>
                    <a:close/>
                    <a:moveTo>
                      <a:pt x="0" y="0"/>
                    </a:moveTo>
                    <a:lnTo>
                      <a:pt x="586505" y="0"/>
                    </a:lnTo>
                    <a:lnTo>
                      <a:pt x="586505" y="380548"/>
                    </a:lnTo>
                    <a:lnTo>
                      <a:pt x="0" y="38054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1684395" y="1955800"/>
                <a:ext cx="441210" cy="70788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000" b="1" i="0">
                    <a:solidFill>
                      <a:srgbClr val="0742D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9" name="Group 19"/>
            <p:cNvGrpSpPr/>
            <p:nvPr/>
          </p:nvGrpSpPr>
          <p:grpSpPr>
            <a:xfrm rot="0">
              <a:off x="3450167" y="1955800"/>
              <a:ext cx="2489200" cy="3695700"/>
              <a:chOff x="3450167" y="1955800"/>
              <a:chExt cx="2489200" cy="3695700"/>
            </a:xfrm>
          </p:grpSpPr>
          <p:sp>
            <p:nvSpPr>
              <p:cNvPr id="20" name="AutoShape 20"/>
              <p:cNvSpPr/>
              <p:nvPr/>
            </p:nvSpPr>
            <p:spPr>
              <a:xfrm>
                <a:off x="3450167" y="1955800"/>
                <a:ext cx="2489200" cy="3403600"/>
              </a:xfrm>
              <a:prstGeom prst="rect">
                <a:avLst/>
              </a:prstGeom>
              <a:ln w="12700">
                <a:solidFill>
                  <a:srgbClr val="09D3D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3551767" y="2597150"/>
                <a:ext cx="2286000" cy="901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善用AI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3551769" y="3498850"/>
                <a:ext cx="2285996" cy="1219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遇到难题时，向AI求助，让它成为你的“随身导师”。将你的代码和思路与AI分享，获得即时反馈。</a:t>
                </a:r>
                <a:endParaRPr lang="en-US" sz="110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402667" y="5067300"/>
                <a:ext cx="584200" cy="584200"/>
              </a:xfrm>
              <a:prstGeom prst="ellipse">
                <a:avLst/>
              </a:prstGeom>
              <a:gradFill>
                <a:gsLst>
                  <a:gs pos="50000">
                    <a:srgbClr val="09D3D3">
                      <a:alpha val="100000"/>
                    </a:srgbClr>
                  </a:gs>
                  <a:gs pos="100000">
                    <a:srgbClr val="09D3D3">
                      <a:alpha val="100000"/>
                      <a:lumMod val="60000"/>
                      <a:lumOff val="40000"/>
                    </a:srgbClr>
                  </a:gs>
                </a:gsLst>
                <a:lin ang="135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4545657" y="5244335"/>
                <a:ext cx="298220" cy="230130"/>
              </a:xfrm>
              <a:custGeom>
                <a:avLst/>
                <a:gdLst/>
                <a:ahLst/>
                <a:cxnLst/>
                <a:rect l="l" t="t" r="r" b="b"/>
                <a:pathLst>
                  <a:path w="375288" h="289603">
                    <a:moveTo>
                      <a:pt x="0" y="16184"/>
                    </a:moveTo>
                    <a:lnTo>
                      <a:pt x="189565" y="172448"/>
                    </a:lnTo>
                    <a:lnTo>
                      <a:pt x="375288" y="17134"/>
                    </a:lnTo>
                    <a:lnTo>
                      <a:pt x="375288" y="289603"/>
                    </a:lnTo>
                    <a:lnTo>
                      <a:pt x="0" y="289603"/>
                    </a:lnTo>
                    <a:close/>
                    <a:moveTo>
                      <a:pt x="20050" y="0"/>
                    </a:moveTo>
                    <a:lnTo>
                      <a:pt x="355328" y="0"/>
                    </a:lnTo>
                    <a:lnTo>
                      <a:pt x="189588" y="139092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4474161" y="1955800"/>
                <a:ext cx="441210" cy="70788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000" b="1" i="0">
                    <a:solidFill>
                      <a:srgbClr val="09D3D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 rot="0">
              <a:off x="6239934" y="1955800"/>
              <a:ext cx="2489200" cy="3695700"/>
              <a:chOff x="6239934" y="1955800"/>
              <a:chExt cx="2489200" cy="3695700"/>
            </a:xfrm>
          </p:grpSpPr>
          <p:sp>
            <p:nvSpPr>
              <p:cNvPr id="27" name="AutoShape 27"/>
              <p:cNvSpPr/>
              <p:nvPr/>
            </p:nvSpPr>
            <p:spPr>
              <a:xfrm>
                <a:off x="6239934" y="1955800"/>
                <a:ext cx="2489200" cy="3403600"/>
              </a:xfrm>
              <a:prstGeom prst="rect">
                <a:avLst/>
              </a:prstGeom>
              <a:ln w="12700">
                <a:solidFill>
                  <a:srgbClr val="585858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8" name="TextBox 28"/>
              <p:cNvSpPr txBox="1"/>
              <p:nvPr/>
            </p:nvSpPr>
            <p:spPr>
              <a:xfrm>
                <a:off x="6341534" y="2597150"/>
                <a:ext cx="2286000" cy="901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保持好奇</a:t>
                </a:r>
                <a:endParaRPr lang="en-US" sz="1100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6341536" y="3498850"/>
                <a:ext cx="2285996" cy="1219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C语言的世界广阔而精彩，从操作系统到游戏开发，都有它的身影。保持好奇心，探索更多有趣的应用。</a:t>
                </a:r>
                <a:endParaRPr lang="en-US" sz="110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7192434" y="5067300"/>
                <a:ext cx="584200" cy="584200"/>
              </a:xfrm>
              <a:prstGeom prst="ellipse">
                <a:avLst/>
              </a:prstGeom>
              <a:gradFill>
                <a:gsLst>
                  <a:gs pos="50000">
                    <a:srgbClr val="585858">
                      <a:alpha val="100000"/>
                    </a:srgbClr>
                  </a:gs>
                  <a:gs pos="100000">
                    <a:srgbClr val="585858">
                      <a:alpha val="100000"/>
                      <a:lumMod val="60000"/>
                      <a:lumOff val="40000"/>
                    </a:srgbClr>
                  </a:gs>
                </a:gsLst>
                <a:lin ang="135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1" name="AutoShape 31"/>
              <p:cNvSpPr/>
              <p:nvPr/>
            </p:nvSpPr>
            <p:spPr>
              <a:xfrm>
                <a:off x="7395694" y="5210290"/>
                <a:ext cx="177680" cy="298220"/>
              </a:xfrm>
              <a:custGeom>
                <a:avLst/>
                <a:gdLst/>
                <a:ahLst/>
                <a:cxnLst/>
                <a:rect l="l" t="t" r="r" b="b"/>
                <a:pathLst>
                  <a:path w="1639" h="2755">
                    <a:moveTo>
                      <a:pt x="819" y="0"/>
                    </a:moveTo>
                    <a:lnTo>
                      <a:pt x="819" y="0"/>
                    </a:lnTo>
                    <a:cubicBezTo>
                      <a:pt x="367" y="0"/>
                      <a:pt x="0" y="367"/>
                      <a:pt x="0" y="819"/>
                    </a:cubicBezTo>
                    <a:lnTo>
                      <a:pt x="0" y="1935"/>
                    </a:lnTo>
                    <a:cubicBezTo>
                      <a:pt x="0" y="2388"/>
                      <a:pt x="367" y="2755"/>
                      <a:pt x="819" y="2755"/>
                    </a:cubicBezTo>
                    <a:lnTo>
                      <a:pt x="819" y="2755"/>
                    </a:lnTo>
                    <a:cubicBezTo>
                      <a:pt x="1272" y="2755"/>
                      <a:pt x="1639" y="2388"/>
                      <a:pt x="1639" y="1935"/>
                    </a:cubicBezTo>
                    <a:lnTo>
                      <a:pt x="1639" y="819"/>
                    </a:lnTo>
                    <a:cubicBezTo>
                      <a:pt x="1639" y="367"/>
                      <a:pt x="1272" y="0"/>
                      <a:pt x="819" y="0"/>
                    </a:cubicBezTo>
                    <a:close/>
                    <a:moveTo>
                      <a:pt x="927" y="867"/>
                    </a:moveTo>
                    <a:cubicBezTo>
                      <a:pt x="927" y="927"/>
                      <a:pt x="879" y="975"/>
                      <a:pt x="819" y="975"/>
                    </a:cubicBezTo>
                    <a:lnTo>
                      <a:pt x="819" y="975"/>
                    </a:lnTo>
                    <a:cubicBezTo>
                      <a:pt x="760" y="975"/>
                      <a:pt x="712" y="927"/>
                      <a:pt x="712" y="867"/>
                    </a:cubicBezTo>
                    <a:lnTo>
                      <a:pt x="712" y="495"/>
                    </a:lnTo>
                    <a:cubicBezTo>
                      <a:pt x="712" y="436"/>
                      <a:pt x="760" y="388"/>
                      <a:pt x="819" y="388"/>
                    </a:cubicBezTo>
                    <a:lnTo>
                      <a:pt x="819" y="388"/>
                    </a:lnTo>
                    <a:cubicBezTo>
                      <a:pt x="879" y="388"/>
                      <a:pt x="927" y="436"/>
                      <a:pt x="927" y="495"/>
                    </a:cubicBezTo>
                    <a:lnTo>
                      <a:pt x="927" y="867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7263927" y="1955800"/>
                <a:ext cx="441210" cy="70788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000" b="1" i="0">
                    <a:solidFill>
                      <a:srgbClr val="585858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33" name="Group 33"/>
            <p:cNvGrpSpPr/>
            <p:nvPr/>
          </p:nvGrpSpPr>
          <p:grpSpPr>
            <a:xfrm rot="0">
              <a:off x="9029700" y="1955800"/>
              <a:ext cx="2489200" cy="3695700"/>
              <a:chOff x="9029700" y="1955800"/>
              <a:chExt cx="2489200" cy="3695700"/>
            </a:xfrm>
          </p:grpSpPr>
          <p:sp>
            <p:nvSpPr>
              <p:cNvPr id="34" name="AutoShape 34"/>
              <p:cNvSpPr/>
              <p:nvPr/>
            </p:nvSpPr>
            <p:spPr>
              <a:xfrm>
                <a:off x="9029700" y="1955800"/>
                <a:ext cx="2489200" cy="3403600"/>
              </a:xfrm>
              <a:prstGeom prst="rect">
                <a:avLst/>
              </a:prstGeom>
              <a:ln w="12700">
                <a:solidFill>
                  <a:srgbClr val="80808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35" name="TextBox 35"/>
              <p:cNvSpPr txBox="1"/>
              <p:nvPr/>
            </p:nvSpPr>
            <p:spPr>
              <a:xfrm>
                <a:off x="9131300" y="2597150"/>
                <a:ext cx="2286000" cy="901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勇于挑战</a:t>
                </a:r>
                <a:endParaRPr lang="en-US" sz="1100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9131302" y="3498850"/>
                <a:ext cx="2285996" cy="12192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不要害怕复杂的概念和困难的题目。每一次挑战都是成长的机会。相信自己，AI会是你最坚实的后盾。</a:t>
                </a:r>
                <a:endParaRPr lang="en-US" sz="110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9982201" y="5067300"/>
                <a:ext cx="584200" cy="584200"/>
              </a:xfrm>
              <a:prstGeom prst="ellipse">
                <a:avLst/>
              </a:prstGeom>
              <a:gradFill>
                <a:gsLst>
                  <a:gs pos="50000">
                    <a:srgbClr val="808080">
                      <a:alpha val="100000"/>
                    </a:srgbClr>
                  </a:gs>
                  <a:gs pos="100000">
                    <a:srgbClr val="808080">
                      <a:alpha val="100000"/>
                      <a:lumMod val="60000"/>
                      <a:lumOff val="40000"/>
                    </a:srgbClr>
                  </a:gs>
                </a:gsLst>
                <a:lin ang="135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>
                <a:off x="10125191" y="5210498"/>
                <a:ext cx="298220" cy="297804"/>
              </a:xfrm>
              <a:custGeom>
                <a:avLst/>
                <a:gdLst/>
                <a:ahLst/>
                <a:cxnLst/>
                <a:rect l="l" t="t" r="r" b="b"/>
                <a:pathLst>
                  <a:path w="608697" h="607851">
                    <a:moveTo>
                      <a:pt x="171723" y="489435"/>
                    </a:moveTo>
                    <a:cubicBezTo>
                      <a:pt x="165953" y="491406"/>
                      <a:pt x="160335" y="493377"/>
                      <a:pt x="154566" y="495651"/>
                    </a:cubicBezTo>
                    <a:cubicBezTo>
                      <a:pt x="163676" y="502777"/>
                      <a:pt x="173393" y="509297"/>
                      <a:pt x="183414" y="515059"/>
                    </a:cubicBezTo>
                    <a:cubicBezTo>
                      <a:pt x="179466" y="507174"/>
                      <a:pt x="175670" y="499138"/>
                      <a:pt x="171723" y="489435"/>
                    </a:cubicBezTo>
                    <a:close/>
                    <a:moveTo>
                      <a:pt x="273906" y="468359"/>
                    </a:moveTo>
                    <a:cubicBezTo>
                      <a:pt x="259634" y="469421"/>
                      <a:pt x="245362" y="471240"/>
                      <a:pt x="231089" y="473969"/>
                    </a:cubicBezTo>
                    <a:cubicBezTo>
                      <a:pt x="240807" y="495954"/>
                      <a:pt x="255079" y="520972"/>
                      <a:pt x="273906" y="535679"/>
                    </a:cubicBezTo>
                    <a:close/>
                    <a:moveTo>
                      <a:pt x="494986" y="467158"/>
                    </a:moveTo>
                    <a:cubicBezTo>
                      <a:pt x="480867" y="467158"/>
                      <a:pt x="469328" y="478681"/>
                      <a:pt x="469328" y="492781"/>
                    </a:cubicBezTo>
                    <a:cubicBezTo>
                      <a:pt x="469328" y="500968"/>
                      <a:pt x="473275" y="508094"/>
                      <a:pt x="479197" y="512794"/>
                    </a:cubicBezTo>
                    <a:lnTo>
                      <a:pt x="479197" y="539478"/>
                    </a:lnTo>
                    <a:cubicBezTo>
                      <a:pt x="479197" y="548272"/>
                      <a:pt x="486181" y="555246"/>
                      <a:pt x="494986" y="555246"/>
                    </a:cubicBezTo>
                    <a:cubicBezTo>
                      <a:pt x="503640" y="555246"/>
                      <a:pt x="510776" y="548272"/>
                      <a:pt x="510776" y="539478"/>
                    </a:cubicBezTo>
                    <a:lnTo>
                      <a:pt x="510776" y="512794"/>
                    </a:lnTo>
                    <a:cubicBezTo>
                      <a:pt x="516697" y="508094"/>
                      <a:pt x="520493" y="500968"/>
                      <a:pt x="520493" y="492781"/>
                    </a:cubicBezTo>
                    <a:cubicBezTo>
                      <a:pt x="520493" y="478681"/>
                      <a:pt x="509106" y="467158"/>
                      <a:pt x="494986" y="467158"/>
                    </a:cubicBezTo>
                    <a:close/>
                    <a:moveTo>
                      <a:pt x="494986" y="361332"/>
                    </a:moveTo>
                    <a:cubicBezTo>
                      <a:pt x="476160" y="361332"/>
                      <a:pt x="460674" y="376645"/>
                      <a:pt x="460674" y="395596"/>
                    </a:cubicBezTo>
                    <a:lnTo>
                      <a:pt x="460674" y="426374"/>
                    </a:lnTo>
                    <a:lnTo>
                      <a:pt x="529147" y="426374"/>
                    </a:lnTo>
                    <a:lnTo>
                      <a:pt x="529147" y="395596"/>
                    </a:lnTo>
                    <a:cubicBezTo>
                      <a:pt x="529147" y="376645"/>
                      <a:pt x="513813" y="361332"/>
                      <a:pt x="494986" y="361332"/>
                    </a:cubicBezTo>
                    <a:close/>
                    <a:moveTo>
                      <a:pt x="200571" y="334174"/>
                    </a:moveTo>
                    <a:cubicBezTo>
                      <a:pt x="202241" y="362982"/>
                      <a:pt x="206189" y="390577"/>
                      <a:pt x="212110" y="416050"/>
                    </a:cubicBezTo>
                    <a:cubicBezTo>
                      <a:pt x="232608" y="411956"/>
                      <a:pt x="253257" y="409227"/>
                      <a:pt x="273906" y="407862"/>
                    </a:cubicBezTo>
                    <a:lnTo>
                      <a:pt x="273906" y="334174"/>
                    </a:lnTo>
                    <a:close/>
                    <a:moveTo>
                      <a:pt x="62555" y="334174"/>
                    </a:moveTo>
                    <a:cubicBezTo>
                      <a:pt x="68021" y="376931"/>
                      <a:pt x="84419" y="416201"/>
                      <a:pt x="109016" y="449103"/>
                    </a:cubicBezTo>
                    <a:cubicBezTo>
                      <a:pt x="123440" y="442584"/>
                      <a:pt x="138320" y="436670"/>
                      <a:pt x="153503" y="431667"/>
                    </a:cubicBezTo>
                    <a:cubicBezTo>
                      <a:pt x="146215" y="401191"/>
                      <a:pt x="141508" y="368289"/>
                      <a:pt x="139838" y="334174"/>
                    </a:cubicBezTo>
                    <a:close/>
                    <a:moveTo>
                      <a:pt x="494986" y="321002"/>
                    </a:moveTo>
                    <a:cubicBezTo>
                      <a:pt x="536131" y="321002"/>
                      <a:pt x="569533" y="354509"/>
                      <a:pt x="569533" y="395596"/>
                    </a:cubicBezTo>
                    <a:lnTo>
                      <a:pt x="569533" y="427890"/>
                    </a:lnTo>
                    <a:lnTo>
                      <a:pt x="578339" y="427890"/>
                    </a:lnTo>
                    <a:cubicBezTo>
                      <a:pt x="587296" y="427890"/>
                      <a:pt x="594584" y="435168"/>
                      <a:pt x="594584" y="444113"/>
                    </a:cubicBezTo>
                    <a:lnTo>
                      <a:pt x="594584" y="578291"/>
                    </a:lnTo>
                    <a:cubicBezTo>
                      <a:pt x="594584" y="587388"/>
                      <a:pt x="587296" y="594514"/>
                      <a:pt x="578339" y="594514"/>
                    </a:cubicBezTo>
                    <a:lnTo>
                      <a:pt x="411482" y="594514"/>
                    </a:lnTo>
                    <a:cubicBezTo>
                      <a:pt x="402525" y="594514"/>
                      <a:pt x="395237" y="587388"/>
                      <a:pt x="395237" y="578291"/>
                    </a:cubicBezTo>
                    <a:lnTo>
                      <a:pt x="395237" y="444113"/>
                    </a:lnTo>
                    <a:cubicBezTo>
                      <a:pt x="395237" y="435168"/>
                      <a:pt x="402525" y="427890"/>
                      <a:pt x="411482" y="427890"/>
                    </a:cubicBezTo>
                    <a:lnTo>
                      <a:pt x="420440" y="427890"/>
                    </a:lnTo>
                    <a:lnTo>
                      <a:pt x="420440" y="395596"/>
                    </a:lnTo>
                    <a:cubicBezTo>
                      <a:pt x="420440" y="354357"/>
                      <a:pt x="453842" y="321002"/>
                      <a:pt x="494986" y="321002"/>
                    </a:cubicBezTo>
                    <a:close/>
                    <a:moveTo>
                      <a:pt x="393854" y="192256"/>
                    </a:moveTo>
                    <a:cubicBezTo>
                      <a:pt x="374419" y="196047"/>
                      <a:pt x="354529" y="198624"/>
                      <a:pt x="334639" y="199989"/>
                    </a:cubicBezTo>
                    <a:lnTo>
                      <a:pt x="334639" y="273525"/>
                    </a:lnTo>
                    <a:lnTo>
                      <a:pt x="405393" y="273525"/>
                    </a:lnTo>
                    <a:cubicBezTo>
                      <a:pt x="403723" y="245020"/>
                      <a:pt x="399927" y="217577"/>
                      <a:pt x="393854" y="192256"/>
                    </a:cubicBezTo>
                    <a:close/>
                    <a:moveTo>
                      <a:pt x="212110" y="191801"/>
                    </a:moveTo>
                    <a:cubicBezTo>
                      <a:pt x="206189" y="217274"/>
                      <a:pt x="202241" y="244869"/>
                      <a:pt x="200571" y="273525"/>
                    </a:cubicBezTo>
                    <a:lnTo>
                      <a:pt x="273906" y="273525"/>
                    </a:lnTo>
                    <a:lnTo>
                      <a:pt x="273906" y="199989"/>
                    </a:lnTo>
                    <a:cubicBezTo>
                      <a:pt x="253257" y="198624"/>
                      <a:pt x="232608" y="195895"/>
                      <a:pt x="212110" y="191801"/>
                    </a:cubicBezTo>
                    <a:close/>
                    <a:moveTo>
                      <a:pt x="499681" y="158748"/>
                    </a:moveTo>
                    <a:cubicBezTo>
                      <a:pt x="484346" y="165722"/>
                      <a:pt x="468707" y="171787"/>
                      <a:pt x="452613" y="177094"/>
                    </a:cubicBezTo>
                    <a:cubicBezTo>
                      <a:pt x="459901" y="207267"/>
                      <a:pt x="464456" y="239865"/>
                      <a:pt x="466126" y="273525"/>
                    </a:cubicBezTo>
                    <a:lnTo>
                      <a:pt x="545990" y="273525"/>
                    </a:lnTo>
                    <a:cubicBezTo>
                      <a:pt x="540676" y="230920"/>
                      <a:pt x="524278" y="191650"/>
                      <a:pt x="499681" y="158748"/>
                    </a:cubicBezTo>
                    <a:close/>
                    <a:moveTo>
                      <a:pt x="109016" y="158748"/>
                    </a:moveTo>
                    <a:cubicBezTo>
                      <a:pt x="84419" y="191650"/>
                      <a:pt x="68021" y="230920"/>
                      <a:pt x="62555" y="273525"/>
                    </a:cubicBezTo>
                    <a:lnTo>
                      <a:pt x="139838" y="273525"/>
                    </a:lnTo>
                    <a:cubicBezTo>
                      <a:pt x="141508" y="239562"/>
                      <a:pt x="146215" y="206660"/>
                      <a:pt x="153503" y="176184"/>
                    </a:cubicBezTo>
                    <a:cubicBezTo>
                      <a:pt x="138320" y="171181"/>
                      <a:pt x="123440" y="165267"/>
                      <a:pt x="109016" y="158748"/>
                    </a:cubicBezTo>
                    <a:close/>
                    <a:moveTo>
                      <a:pt x="183414" y="92792"/>
                    </a:moveTo>
                    <a:cubicBezTo>
                      <a:pt x="173393" y="98554"/>
                      <a:pt x="163676" y="105074"/>
                      <a:pt x="154566" y="112200"/>
                    </a:cubicBezTo>
                    <a:cubicBezTo>
                      <a:pt x="160335" y="114474"/>
                      <a:pt x="165953" y="116445"/>
                      <a:pt x="171723" y="118416"/>
                    </a:cubicBezTo>
                    <a:cubicBezTo>
                      <a:pt x="175670" y="108561"/>
                      <a:pt x="179466" y="100525"/>
                      <a:pt x="183414" y="92792"/>
                    </a:cubicBezTo>
                    <a:close/>
                    <a:moveTo>
                      <a:pt x="421487" y="90670"/>
                    </a:moveTo>
                    <a:cubicBezTo>
                      <a:pt x="425891" y="99160"/>
                      <a:pt x="430142" y="108409"/>
                      <a:pt x="434545" y="119326"/>
                    </a:cubicBezTo>
                    <a:cubicBezTo>
                      <a:pt x="441074" y="117052"/>
                      <a:pt x="447603" y="114777"/>
                      <a:pt x="454131" y="112200"/>
                    </a:cubicBezTo>
                    <a:cubicBezTo>
                      <a:pt x="443807" y="104164"/>
                      <a:pt x="433027" y="97038"/>
                      <a:pt x="421487" y="90670"/>
                    </a:cubicBezTo>
                    <a:close/>
                    <a:moveTo>
                      <a:pt x="334639" y="74294"/>
                    </a:moveTo>
                    <a:lnTo>
                      <a:pt x="334639" y="139492"/>
                    </a:lnTo>
                    <a:cubicBezTo>
                      <a:pt x="348152" y="138430"/>
                      <a:pt x="361665" y="136763"/>
                      <a:pt x="375027" y="134337"/>
                    </a:cubicBezTo>
                    <a:cubicBezTo>
                      <a:pt x="361210" y="102344"/>
                      <a:pt x="346482" y="84301"/>
                      <a:pt x="334639" y="74294"/>
                    </a:cubicBezTo>
                    <a:close/>
                    <a:moveTo>
                      <a:pt x="273906" y="72172"/>
                    </a:moveTo>
                    <a:cubicBezTo>
                      <a:pt x="255079" y="86727"/>
                      <a:pt x="240807" y="111897"/>
                      <a:pt x="231089" y="133882"/>
                    </a:cubicBezTo>
                    <a:cubicBezTo>
                      <a:pt x="245362" y="136459"/>
                      <a:pt x="259634" y="138430"/>
                      <a:pt x="273906" y="139492"/>
                    </a:cubicBezTo>
                    <a:close/>
                    <a:moveTo>
                      <a:pt x="303058" y="0"/>
                    </a:moveTo>
                    <a:lnTo>
                      <a:pt x="304273" y="0"/>
                    </a:lnTo>
                    <a:cubicBezTo>
                      <a:pt x="472199" y="0"/>
                      <a:pt x="608697" y="136308"/>
                      <a:pt x="608697" y="303850"/>
                    </a:cubicBezTo>
                    <a:cubicBezTo>
                      <a:pt x="608697" y="322499"/>
                      <a:pt x="607027" y="340694"/>
                      <a:pt x="603838" y="358282"/>
                    </a:cubicBezTo>
                    <a:cubicBezTo>
                      <a:pt x="596702" y="337813"/>
                      <a:pt x="584100" y="319921"/>
                      <a:pt x="567550" y="306427"/>
                    </a:cubicBezTo>
                    <a:cubicBezTo>
                      <a:pt x="547660" y="290355"/>
                      <a:pt x="522456" y="280651"/>
                      <a:pt x="494974" y="280651"/>
                    </a:cubicBezTo>
                    <a:cubicBezTo>
                      <a:pt x="453980" y="280651"/>
                      <a:pt x="418147" y="302030"/>
                      <a:pt x="397650" y="334174"/>
                    </a:cubicBezTo>
                    <a:lnTo>
                      <a:pt x="334639" y="334174"/>
                    </a:lnTo>
                    <a:lnTo>
                      <a:pt x="334639" y="407862"/>
                    </a:lnTo>
                    <a:cubicBezTo>
                      <a:pt x="344964" y="408620"/>
                      <a:pt x="355288" y="409682"/>
                      <a:pt x="365613" y="410895"/>
                    </a:cubicBezTo>
                    <a:cubicBezTo>
                      <a:pt x="358780" y="420295"/>
                      <a:pt x="354833" y="431818"/>
                      <a:pt x="354833" y="444100"/>
                    </a:cubicBezTo>
                    <a:lnTo>
                      <a:pt x="354833" y="470330"/>
                    </a:lnTo>
                    <a:cubicBezTo>
                      <a:pt x="348152" y="469572"/>
                      <a:pt x="341472" y="468966"/>
                      <a:pt x="334639" y="468359"/>
                    </a:cubicBezTo>
                    <a:lnTo>
                      <a:pt x="334639" y="533557"/>
                    </a:lnTo>
                    <a:cubicBezTo>
                      <a:pt x="341623" y="527643"/>
                      <a:pt x="348304" y="520062"/>
                      <a:pt x="354833" y="510662"/>
                    </a:cubicBezTo>
                    <a:lnTo>
                      <a:pt x="354833" y="578285"/>
                    </a:lnTo>
                    <a:cubicBezTo>
                      <a:pt x="354833" y="583137"/>
                      <a:pt x="355440" y="587837"/>
                      <a:pt x="356503" y="592386"/>
                    </a:cubicBezTo>
                    <a:cubicBezTo>
                      <a:pt x="357414" y="596025"/>
                      <a:pt x="358780" y="599360"/>
                      <a:pt x="360299" y="602696"/>
                    </a:cubicBezTo>
                    <a:cubicBezTo>
                      <a:pt x="340561" y="606335"/>
                      <a:pt x="322189" y="607851"/>
                      <a:pt x="303058" y="607851"/>
                    </a:cubicBezTo>
                    <a:cubicBezTo>
                      <a:pt x="138016" y="607851"/>
                      <a:pt x="0" y="472453"/>
                      <a:pt x="0" y="303850"/>
                    </a:cubicBezTo>
                    <a:cubicBezTo>
                      <a:pt x="0" y="134943"/>
                      <a:pt x="138471" y="0"/>
                      <a:pt x="303058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39" name="TextBox 39"/>
              <p:cNvSpPr txBox="1"/>
              <p:nvPr/>
            </p:nvSpPr>
            <p:spPr>
              <a:xfrm>
                <a:off x="10053693" y="1955800"/>
                <a:ext cx="441210" cy="70788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000" b="1" i="0">
                    <a:solidFill>
                      <a:srgbClr val="80808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40" name="TextBox 4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AI助你新征程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792686" y="1640114"/>
            <a:ext cx="4726214" cy="3149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谢谢观看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7391491" y="5029291"/>
            <a:ext cx="4726214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报告人名称</a:t>
            </a:r>
            <a:r>
              <a:rPr lang="zh-CN" altLang="en-US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：物联网</a:t>
            </a:r>
            <a:r>
              <a:rPr lang="en-US" altLang="zh-CN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2502 </a:t>
            </a:r>
            <a:r>
              <a:rPr lang="zh-CN" altLang="en-US" sz="11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李小萌</a:t>
            </a:r>
            <a:endParaRPr lang="zh-CN" altLang="en-US" sz="11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caed9d6-c0d5-402d-a13c-963d60d56e8c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300"/>
            <a:ext cx="12192000" cy="4305311"/>
            <a:chOff x="0" y="1130300"/>
            <a:chExt cx="12192000" cy="4305311"/>
          </a:xfrm>
        </p:grpSpPr>
        <p:sp>
          <p:nvSpPr>
            <p:cNvPr id="4" name="AutoShape 4"/>
            <p:cNvSpPr/>
            <p:nvPr>
              <p:custDataLst>
                <p:tags r:id="rId2"/>
              </p:custDataLst>
            </p:nvPr>
          </p:nvSpPr>
          <p:spPr>
            <a:xfrm>
              <a:off x="0" y="3406786"/>
              <a:ext cx="12192000" cy="1076060"/>
            </a:xfrm>
            <a:prstGeom prst="rect">
              <a:avLst/>
            </a:prstGeom>
            <a:solidFill>
              <a:srgbClr val="0742DF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>
              <p:custDataLst>
                <p:tags r:id="rId3"/>
              </p:custDataLst>
            </p:nvPr>
          </p:nvSpPr>
          <p:spPr>
            <a:xfrm>
              <a:off x="660400" y="3944816"/>
              <a:ext cx="10858500" cy="0"/>
            </a:xfrm>
            <a:prstGeom prst="straightConnector1">
              <a:avLst/>
            </a:prstGeom>
            <a:ln w="6350">
              <a:gradFill>
                <a:gsLst>
                  <a:gs pos="0">
                    <a:srgbClr val="0742DF">
                      <a:alpha val="0"/>
                    </a:srgbClr>
                  </a:gs>
                  <a:gs pos="100000">
                    <a:srgbClr val="0742DF">
                      <a:alpha val="100000"/>
                    </a:srgbClr>
                  </a:gs>
                </a:gsLst>
                <a:lin ang="0"/>
              </a:gradFill>
              <a:prstDash val="solid"/>
              <a:headEnd type="none"/>
              <a:tailEnd type="triangl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660400" y="3650127"/>
              <a:ext cx="2860864" cy="1785484"/>
              <a:chOff x="290432" y="3650127"/>
              <a:chExt cx="2860864" cy="1785484"/>
            </a:xfrm>
          </p:grpSpPr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411803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75000">
                    <a:srgbClr val="0742DF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grpSp>
            <p:nvGrpSpPr>
              <p:cNvPr id="8" name="Group 8"/>
              <p:cNvGrpSpPr/>
              <p:nvPr/>
            </p:nvGrpSpPr>
            <p:grpSpPr>
              <a:xfrm rot="0">
                <a:off x="290432" y="4236631"/>
                <a:ext cx="2860864" cy="1198980"/>
                <a:chOff x="1530184" y="4601292"/>
                <a:chExt cx="2860864" cy="1198980"/>
              </a:xfrm>
            </p:grpSpPr>
            <p:sp>
              <p:nvSpPr>
                <p:cNvPr id="9" name="TextBox 9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1530184" y="5090848"/>
                  <a:ext cx="2860864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2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基础知识</a:t>
                  </a:r>
                  <a:endParaRPr lang="en-US" sz="1100"/>
                </a:p>
              </p:txBody>
            </p:sp>
            <p:sp>
              <p:nvSpPr>
                <p:cNvPr id="10" name="AutoShape 10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0742DF">
                          <a:alpha val="0"/>
                        </a:srgbClr>
                      </a:gs>
                      <a:gs pos="100000">
                        <a:srgbClr val="0742DF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11" name="Group 11"/>
            <p:cNvGrpSpPr/>
            <p:nvPr/>
          </p:nvGrpSpPr>
          <p:grpSpPr>
            <a:xfrm rot="0">
              <a:off x="3326278" y="2441361"/>
              <a:ext cx="2860864" cy="1795270"/>
              <a:chOff x="1951305" y="2441361"/>
              <a:chExt cx="2860864" cy="1795270"/>
            </a:xfrm>
          </p:grpSpPr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3088485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75000">
                    <a:srgbClr val="09D3D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grpSp>
            <p:nvGrpSpPr>
              <p:cNvPr id="13" name="Group 13"/>
              <p:cNvGrpSpPr/>
              <p:nvPr/>
            </p:nvGrpSpPr>
            <p:grpSpPr>
              <a:xfrm rot="0">
                <a:off x="1951305" y="2441361"/>
                <a:ext cx="2860864" cy="1205891"/>
                <a:chOff x="1523834" y="5316110"/>
                <a:chExt cx="2860864" cy="1205891"/>
              </a:xfrm>
            </p:grpSpPr>
            <p:sp>
              <p:nvSpPr>
                <p:cNvPr id="14" name="TextBox 14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1523834" y="5316110"/>
                  <a:ext cx="2860864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2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AI赋</a:t>
                  </a:r>
                  <a:r>
                    <a:rPr lang="zh-CN" altLang="en-US" sz="22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Arial" panose="020B0604020202020204"/>
                      <a:ea typeface="宋体" panose="02010600030101010101" pitchFamily="2" charset="-122"/>
                      <a:cs typeface="Arial" panose="020B0604020202020204"/>
                    </a:rPr>
                    <a:t>能编程</a:t>
                  </a:r>
                  <a:endParaRPr lang="zh-CN" altLang="en-US" sz="2200" b="1" i="0" strike="noStrike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宋体" panose="02010600030101010101" pitchFamily="2" charset="-122"/>
                    <a:cs typeface="Arial" panose="020B0604020202020204"/>
                  </a:endParaRPr>
                </a:p>
              </p:txBody>
            </p:sp>
            <p:sp>
              <p:nvSpPr>
                <p:cNvPr id="15" name="AutoShape 15"/>
                <p:cNvSpPr/>
                <p:nvPr>
                  <p:custDataLst>
                    <p:tags r:id="rId9"/>
                  </p:custDataLst>
                </p:nvPr>
              </p:nv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0742DF">
                          <a:alpha val="0"/>
                        </a:srgbClr>
                      </a:gs>
                      <a:gs pos="100000">
                        <a:srgbClr val="0742DF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sp>
          <p:nvSpPr>
            <p:cNvPr id="16" name="AutoShape 16"/>
            <p:cNvSpPr/>
            <p:nvPr/>
          </p:nvSpPr>
          <p:spPr>
            <a:xfrm>
              <a:off x="666750" y="1130300"/>
              <a:ext cx="10858500" cy="100291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</p:sp>
        <p:grpSp>
          <p:nvGrpSpPr>
            <p:cNvPr id="17" name="Group 17"/>
            <p:cNvGrpSpPr/>
            <p:nvPr/>
          </p:nvGrpSpPr>
          <p:grpSpPr>
            <a:xfrm rot="0">
              <a:off x="5992156" y="3650127"/>
              <a:ext cx="2860864" cy="1785484"/>
              <a:chOff x="3611454" y="3650127"/>
              <a:chExt cx="2860864" cy="1785484"/>
            </a:xfrm>
          </p:grpSpPr>
          <p:sp>
            <p:nvSpPr>
              <p:cNvPr id="18" name="TextBox 18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4765167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0742DF">
                      <a:alpha val="100000"/>
                      <a:lumMod val="60000"/>
                      <a:lumOff val="40000"/>
                    </a:srgbClr>
                  </a:gs>
                  <a:gs pos="75000">
                    <a:srgbClr val="0742DF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grpSp>
            <p:nvGrpSpPr>
              <p:cNvPr id="19" name="Group 19"/>
              <p:cNvGrpSpPr/>
              <p:nvPr/>
            </p:nvGrpSpPr>
            <p:grpSpPr>
              <a:xfrm rot="0">
                <a:off x="3611454" y="4236631"/>
                <a:ext cx="2860864" cy="1198980"/>
                <a:chOff x="1530184" y="4601292"/>
                <a:chExt cx="2860864" cy="1198980"/>
              </a:xfrm>
            </p:grpSpPr>
            <p:sp>
              <p:nvSpPr>
                <p:cNvPr id="20" name="TextBox 20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1530184" y="5090848"/>
                  <a:ext cx="2860864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2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期末真题剖析</a:t>
                  </a:r>
                  <a:endParaRPr lang="en-US" sz="1100"/>
                </a:p>
              </p:txBody>
            </p:sp>
            <p:sp>
              <p:nvSpPr>
                <p:cNvPr id="21" name="AutoShape 21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0742DF">
                          <a:alpha val="0"/>
                        </a:srgbClr>
                      </a:gs>
                      <a:gs pos="100000">
                        <a:srgbClr val="0742DF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2" name="Group 22"/>
            <p:cNvGrpSpPr/>
            <p:nvPr/>
          </p:nvGrpSpPr>
          <p:grpSpPr>
            <a:xfrm rot="0">
              <a:off x="8658033" y="2441361"/>
              <a:ext cx="2860864" cy="1795270"/>
              <a:chOff x="5304669" y="2441361"/>
              <a:chExt cx="2860864" cy="1795270"/>
            </a:xfrm>
          </p:grpSpPr>
          <p:sp>
            <p:nvSpPr>
              <p:cNvPr id="23" name="TextBox 23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6441849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09D3D3">
                      <a:alpha val="100000"/>
                      <a:lumMod val="60000"/>
                      <a:lumOff val="40000"/>
                    </a:srgbClr>
                  </a:gs>
                  <a:gs pos="75000">
                    <a:srgbClr val="09D3D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  <p:grpSp>
            <p:nvGrpSpPr>
              <p:cNvPr id="24" name="Group 24"/>
              <p:cNvGrpSpPr/>
              <p:nvPr/>
            </p:nvGrpSpPr>
            <p:grpSpPr>
              <a:xfrm rot="0">
                <a:off x="5304669" y="2441361"/>
                <a:ext cx="2860864" cy="1205891"/>
                <a:chOff x="1523834" y="5316110"/>
                <a:chExt cx="2860864" cy="1205891"/>
              </a:xfrm>
            </p:grpSpPr>
            <p:sp>
              <p:nvSpPr>
                <p:cNvPr id="25" name="TextBox 25"/>
                <p:cNvSpPr txBox="1"/>
                <p:nvPr>
                  <p:custDataLst>
                    <p:tags r:id="rId14"/>
                  </p:custDataLst>
                </p:nvPr>
              </p:nvSpPr>
              <p:spPr>
                <a:xfrm>
                  <a:off x="1523834" y="5316110"/>
                  <a:ext cx="2860864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200" b="1" i="0" strike="noStrike">
                      <a:solidFill>
                        <a:srgbClr val="FFFFFF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总结与展望</a:t>
                  </a:r>
                  <a:endParaRPr lang="en-US" sz="1100"/>
                </a:p>
              </p:txBody>
            </p:sp>
            <p:sp>
              <p:nvSpPr>
                <p:cNvPr id="26" name="AutoShape 26"/>
                <p:cNvSpPr/>
                <p:nvPr>
                  <p:custDataLst>
                    <p:tags r:id="rId15"/>
                  </p:custDataLst>
                </p:nvPr>
              </p:nv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0742DF">
                          <a:alpha val="0"/>
                        </a:srgbClr>
                      </a:gs>
                      <a:gs pos="100000">
                        <a:srgbClr val="0742DF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</p:grpSp>
      <p:sp>
        <p:nvSpPr>
          <p:cNvPr id="27" name="TextBox 27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7200" y="838200"/>
            <a:ext cx="625411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的强大分析能力与</a:t>
            </a:r>
            <a:r>
              <a:rPr lang="en-US" altLang="zh-CN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共情力</a:t>
            </a:r>
            <a:r>
              <a:rPr lang="en-US" altLang="zh-CN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3600" b="1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90691" y="2895813"/>
            <a:ext cx="5435600" cy="361230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zh-CN" altLang="en-US" sz="2400" b="1" i="0">
                <a:solidFill>
                  <a:schemeClr val="bg2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从零到一</a:t>
            </a:r>
            <a:endParaRPr lang="zh-CN" altLang="en-US" sz="2400" b="1" i="0">
              <a:solidFill>
                <a:schemeClr val="bg2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endParaRPr lang="en-US" altLang="zh-CN" sz="2400" b="1" i="0">
              <a:solidFill>
                <a:schemeClr val="bg2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altLang="zh-CN" sz="2400" b="1" i="0">
                <a:solidFill>
                  <a:schemeClr val="bg2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2400" b="1" i="0">
                <a:solidFill>
                  <a:schemeClr val="bg2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的帮助与鼓励</a:t>
            </a:r>
            <a:endParaRPr lang="zh-CN" altLang="en-US" sz="2400" b="1" i="0">
              <a:solidFill>
                <a:schemeClr val="bg2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endParaRPr lang="en-US" altLang="zh-CN" sz="2400" b="1" i="0">
              <a:solidFill>
                <a:schemeClr val="bg2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zh-CN" altLang="en-US" sz="2400" b="1" i="0">
                <a:solidFill>
                  <a:schemeClr val="bg2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克服畏难心理</a:t>
            </a:r>
            <a:endParaRPr lang="zh-CN" altLang="en-US" sz="2400" b="1" i="0">
              <a:solidFill>
                <a:schemeClr val="bg2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7400" y="2209800"/>
            <a:ext cx="4743450" cy="16668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bdfa596-e924-4a3b-a9d2-161cd3d06c66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sp>
        <p:nvSpPr>
          <p:cNvPr id="26" name="TextBox 26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代码报错截图询问</a:t>
            </a:r>
            <a:endParaRPr lang="zh-CN" altLang="en-US" sz="2800" b="1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62400" y="1524000"/>
            <a:ext cx="5720715" cy="4176395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11989435" y="37039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7270bbf-dda9-42ea-93bf-ff9efc2cb13c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130299"/>
            <a:ext cx="10858500" cy="3069730"/>
            <a:chOff x="660400" y="1130299"/>
            <a:chExt cx="10858500" cy="306973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299"/>
              <a:ext cx="10858500" cy="1092201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与程序进行数据交互</a:t>
              </a:r>
              <a:endParaRPr lang="en-US" sz="1100"/>
            </a:p>
          </p:txBody>
        </p:sp>
        <p:grpSp>
          <p:nvGrpSpPr>
            <p:cNvPr id="9" name="Group 9"/>
            <p:cNvGrpSpPr/>
            <p:nvPr/>
          </p:nvGrpSpPr>
          <p:grpSpPr>
            <a:xfrm rot="0">
              <a:off x="4443179" y="2715334"/>
              <a:ext cx="3292941" cy="1484695"/>
              <a:chOff x="2851948" y="2715334"/>
              <a:chExt cx="2092309" cy="1484695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2851948" y="3516029"/>
                <a:ext cx="209230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格式化输入 scanf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851948" y="2715334"/>
                <a:ext cx="2092309" cy="80069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9D3D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</p:grpSp>
      <p:sp>
        <p:nvSpPr>
          <p:cNvPr id="17" name="TextBox 17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基础问题连环问</a:t>
            </a:r>
            <a:endParaRPr lang="en-US" sz="1100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1565" y="1943100"/>
            <a:ext cx="7134225" cy="71437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5" y="2571750"/>
            <a:ext cx="5238750" cy="171450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4199890"/>
            <a:ext cx="6353175" cy="15811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7b239a1-b268-4c54-beab-c85edaa524de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28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像一面镜子照见你自己的问题</a:t>
            </a:r>
            <a:endParaRPr lang="zh-CN" altLang="en-US" sz="2800" b="1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2" name="图片 2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810000" y="1524000"/>
            <a:ext cx="5534025" cy="352361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50595" y="1144905"/>
            <a:ext cx="689864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伪代码：理解编程的关键工具</a:t>
            </a:r>
            <a:endParaRPr lang="zh-CN" altLang="en-US" sz="3600" b="1" i="0">
              <a:solidFill>
                <a:srgbClr val="FFFFFF">
                  <a:alpha val="100000"/>
                </a:srgbClr>
              </a:solidFill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宋体" panose="02010600030101010101" pitchFamily="2" charset="-122"/>
                <a:cs typeface="Arial" panose="020B0604020202020204"/>
              </a:rPr>
              <a:t>伪代码在学习中的作用</a:t>
            </a:r>
            <a:endParaRPr lang="zh-CN" altLang="en-US" sz="3600" b="1" i="0">
              <a:solidFill>
                <a:srgbClr val="FFFFFF">
                  <a:alpha val="100000"/>
                </a:srgbClr>
              </a:solidFill>
              <a:latin typeface="Arial" panose="020B0604020202020204"/>
              <a:ea typeface="宋体" panose="02010600030101010101" pitchFamily="2" charset="-122"/>
              <a:cs typeface="Arial" panose="020B0604020202020204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950686" y="2521798"/>
            <a:ext cx="5435600" cy="361230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77000" y="1828800"/>
            <a:ext cx="4596765" cy="19335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521585"/>
            <a:ext cx="4422775" cy="25520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356ab36-ad21-4b52-acc5-2f4f62c41ea5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130302"/>
            <a:ext cx="10858500" cy="5003799"/>
            <a:chOff x="660399" y="1130302"/>
            <a:chExt cx="10858500" cy="5003799"/>
          </a:xfrm>
        </p:grpSpPr>
        <p:sp>
          <p:nvSpPr>
            <p:cNvPr id="4" name="AutoShape 4"/>
            <p:cNvSpPr/>
            <p:nvPr/>
          </p:nvSpPr>
          <p:spPr>
            <a:xfrm>
              <a:off x="3376853" y="1879600"/>
              <a:ext cx="2728056" cy="4254500"/>
            </a:xfrm>
            <a:prstGeom prst="roundRect">
              <a:avLst>
                <a:gd name="adj" fmla="val 0"/>
              </a:avLst>
            </a:prstGeom>
            <a:ln w="12700">
              <a:solidFill>
                <a:srgbClr val="0742DF">
                  <a:alpha val="100000"/>
                </a:srgbClr>
              </a:solidFill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 flipH="1">
              <a:off x="660399" y="1130302"/>
              <a:ext cx="10858500" cy="550188"/>
            </a:xfrm>
            <a:prstGeom prst="rect">
              <a:avLst/>
            </a:prstGeom>
            <a:solidFill>
              <a:srgbClr val="0742DF">
                <a:alpha val="94901"/>
                <a:lumMod val="75000"/>
              </a:srgbClr>
            </a:solidFill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精准定位你的知识盲区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95678" y="2078276"/>
              <a:ext cx="2485865" cy="4055825"/>
              <a:chOff x="795678" y="2078276"/>
              <a:chExt cx="2485865" cy="4055825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903596" y="2078276"/>
                <a:ext cx="381600" cy="382702"/>
              </a:xfrm>
              <a:prstGeom prst="rect">
                <a:avLst/>
              </a:prstGeom>
              <a:ln w="12700">
                <a:solidFill>
                  <a:srgbClr val="0742DF">
                    <a:alpha val="100000"/>
                  </a:srgbClr>
                </a:solidFill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795678" y="2550512"/>
                <a:ext cx="2485865" cy="114264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代码分析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95678" y="3693161"/>
                <a:ext cx="2485865" cy="24409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将你的代码提交给AI，AI可以分析代码的逻辑结构、变量使用、循环和条件判断是否正确。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499507" y="2078276"/>
              <a:ext cx="2485865" cy="4055825"/>
              <a:chOff x="3499507" y="2078276"/>
              <a:chExt cx="2485865" cy="4055825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3609046" y="2078276"/>
                <a:ext cx="381600" cy="382702"/>
              </a:xfrm>
              <a:prstGeom prst="rect">
                <a:avLst/>
              </a:prstGeom>
              <a:ln w="12700">
                <a:solidFill>
                  <a:srgbClr val="0742DF">
                    <a:alpha val="100000"/>
                  </a:srgbClr>
                </a:solidFill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3499507" y="2550512"/>
                <a:ext cx="2485865" cy="114264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错误定位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499507" y="3693161"/>
                <a:ext cx="2485865" cy="24409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当代码运行出错或结果不正确时，AI可以帮助你追踪变量的值，发现逻辑错误（Bug）。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6203336" y="2078276"/>
              <a:ext cx="2485865" cy="4055825"/>
              <a:chOff x="6203336" y="2078276"/>
              <a:chExt cx="2485865" cy="4055825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6312875" y="2078276"/>
                <a:ext cx="381600" cy="382702"/>
              </a:xfrm>
              <a:prstGeom prst="rect">
                <a:avLst/>
              </a:prstGeom>
              <a:ln w="12700">
                <a:solidFill>
                  <a:srgbClr val="0742DF">
                    <a:alpha val="100000"/>
                  </a:srgbClr>
                </a:solidFill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6203336" y="2550512"/>
                <a:ext cx="2485865" cy="114264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知识点关联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6203336" y="3693161"/>
                <a:ext cx="2485865" cy="24409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AI能够识别出错代码背后所涉及的核心知识点，例如，一个循环出错可能关联到循环条件、变量初始化等多个基础概念。</a:t>
                </a:r>
                <a:endParaRPr lang="en-US" sz="1100"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rot="0">
              <a:off x="8907166" y="2078276"/>
              <a:ext cx="2485865" cy="4055825"/>
              <a:chOff x="8907166" y="2078276"/>
              <a:chExt cx="2485865" cy="4055825"/>
            </a:xfrm>
          </p:grpSpPr>
          <p:sp>
            <p:nvSpPr>
              <p:cNvPr id="19" name="TextBox 19"/>
              <p:cNvSpPr txBox="1"/>
              <p:nvPr/>
            </p:nvSpPr>
            <p:spPr>
              <a:xfrm>
                <a:off x="9016705" y="2078276"/>
                <a:ext cx="381600" cy="382702"/>
              </a:xfrm>
              <a:prstGeom prst="rect">
                <a:avLst/>
              </a:prstGeom>
              <a:ln w="12700">
                <a:solidFill>
                  <a:srgbClr val="0742DF">
                    <a:alpha val="100000"/>
                  </a:srgbClr>
                </a:solidFill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8907166" y="2550512"/>
                <a:ext cx="2485865" cy="114264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生成专项练习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8907166" y="3693161"/>
                <a:ext cx="2485865" cy="24409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基于诊断出的薄弱环节，AI可以为你生成针对性的练习题目，帮助你巩固和提高，实现个性化学习。</a:t>
                </a:r>
                <a:endParaRPr lang="en-US" sz="1100"/>
              </a:p>
            </p:txBody>
          </p:sp>
        </p:grpSp>
      </p:grpSp>
      <p:sp>
        <p:nvSpPr>
          <p:cNvPr id="22" name="TextBox 2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AI诊断薄弱点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50686" y="1144693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期末真题剖析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950686" y="2521798"/>
            <a:ext cx="5435600" cy="361230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通过分析真实的期末考试题目，掌握解题思路和应试技巧，并通过AI</a:t>
            </a:r>
            <a:r>
              <a:rPr lang="zh-CN" alt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自主出</a:t>
            </a:r>
            <a:r>
              <a:rPr lang="en-US" sz="1600" b="0" i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题练习巩固，做到以不变应万变。</a:t>
            </a:r>
            <a:endParaRPr lang="en-US" sz="1600" b="0" i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endParaRPr lang="en-US" sz="1100"/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endParaRPr lang="en-US" sz="1100"/>
          </a:p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zh-CN" altLang="en-US" sz="2000" b="1">
                <a:solidFill>
                  <a:schemeClr val="bg1"/>
                </a:solidFill>
              </a:rPr>
              <a:t>我一般会直接和</a:t>
            </a:r>
            <a:r>
              <a:rPr lang="en-US" altLang="zh-CN" sz="2000" b="1">
                <a:solidFill>
                  <a:schemeClr val="bg1"/>
                </a:solidFill>
              </a:rPr>
              <a:t>AI</a:t>
            </a:r>
            <a:r>
              <a:rPr lang="zh-CN" altLang="en-US" sz="2000" b="1">
                <a:solidFill>
                  <a:schemeClr val="bg1"/>
                </a:solidFill>
              </a:rPr>
              <a:t>说我觉得这个题目我不理解，你可以给我讲讲然后出一下同类型的题目考察我吗，然后</a:t>
            </a:r>
            <a:r>
              <a:rPr lang="en-US" altLang="zh-CN" sz="2000" b="1">
                <a:solidFill>
                  <a:schemeClr val="bg1"/>
                </a:solidFill>
              </a:rPr>
              <a:t>AI</a:t>
            </a:r>
            <a:r>
              <a:rPr lang="zh-CN" altLang="en-US" sz="2000" b="1">
                <a:solidFill>
                  <a:schemeClr val="bg1"/>
                </a:solidFill>
              </a:rPr>
              <a:t>会根据难度一步步给你出不同类型的题目。</a:t>
            </a:r>
            <a:endParaRPr lang="zh-CN" altLang="en-US" sz="2000" b="1">
              <a:solidFill>
                <a:schemeClr val="bg1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FFFFFF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0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1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2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3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4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5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16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7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18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19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20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1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2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3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4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5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6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7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8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29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30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1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2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3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4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5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6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7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8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39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40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1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2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3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4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5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6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7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8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49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5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50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51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52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53.xml><?xml version="1.0" encoding="utf-8"?>
<p:tagLst xmlns:p="http://schemas.openxmlformats.org/presentationml/2006/main">
  <p:tag name="KSO_WM_DIAGRAM_VIRTUALLY_FRAME" val="{&quot;height&quot;:381.1059842519685,&quot;left&quot;:49.631181102362206,&quot;top&quot;:89,&quot;width&quot;:859.737716535433}"/>
</p:tagLst>
</file>

<file path=ppt/tags/tag6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7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8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ags/tag9.xml><?xml version="1.0" encoding="utf-8"?>
<p:tagLst xmlns:p="http://schemas.openxmlformats.org/presentationml/2006/main">
  <p:tag name="KSO_WM_DIAGRAM_VIRTUALLY_FRAME" val="{&quot;height&quot;:339.00086614173233,&quot;left&quot;:0,&quot;top&quot;:89,&quot;width&quot;:960}"/>
</p:tagLst>
</file>

<file path=ppt/theme/theme1.xml><?xml version="1.0" encoding="utf-8"?>
<a:theme xmlns:a="http://schemas.openxmlformats.org/drawingml/2006/main" name="2e0a7929-d1ee-4c58-851c-52fc8171cfef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2482</Words>
  <Application>WPS 演示</Application>
  <PresentationFormat>On-screen Show (4:3)</PresentationFormat>
  <Paragraphs>321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宋体</vt:lpstr>
      <vt:lpstr>Wingdings</vt:lpstr>
      <vt:lpstr>Arial</vt:lpstr>
      <vt:lpstr>微软雅黑</vt:lpstr>
      <vt:lpstr>Calibri</vt:lpstr>
      <vt:lpstr>Arial Unicode MS</vt:lpstr>
      <vt:lpstr>2e0a7929-d1ee-4c58-851c-52fc8171cfef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  象牙塔的小公主</cp:lastModifiedBy>
  <cp:revision>11</cp:revision>
  <dcterms:created xsi:type="dcterms:W3CDTF">2006-08-16T00:00:00Z</dcterms:created>
  <dcterms:modified xsi:type="dcterms:W3CDTF">2026-03-24T06:52:58Z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D4FB890EA6954122B7A6C0AAB8865E9E_13</vt:lpwstr>
  </property>
</Properties>
</file>