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3"/>
  </p:notesMasterIdLst>
  <p:sldIdLst>
    <p:sldId id="256" r:id="rId2"/>
    <p:sldId id="371" r:id="rId3"/>
    <p:sldId id="328" r:id="rId4"/>
    <p:sldId id="509" r:id="rId5"/>
    <p:sldId id="379" r:id="rId6"/>
    <p:sldId id="631" r:id="rId7"/>
    <p:sldId id="668" r:id="rId8"/>
    <p:sldId id="669" r:id="rId9"/>
    <p:sldId id="670" r:id="rId10"/>
    <p:sldId id="671" r:id="rId11"/>
    <p:sldId id="672" r:id="rId12"/>
    <p:sldId id="673" r:id="rId13"/>
    <p:sldId id="674" r:id="rId14"/>
    <p:sldId id="675" r:id="rId15"/>
    <p:sldId id="676" r:id="rId16"/>
    <p:sldId id="755" r:id="rId17"/>
    <p:sldId id="677" r:id="rId18"/>
    <p:sldId id="678" r:id="rId19"/>
    <p:sldId id="679" r:id="rId20"/>
    <p:sldId id="683" r:id="rId21"/>
    <p:sldId id="682" r:id="rId22"/>
    <p:sldId id="680" r:id="rId23"/>
    <p:sldId id="731" r:id="rId24"/>
    <p:sldId id="707" r:id="rId25"/>
    <p:sldId id="684" r:id="rId26"/>
    <p:sldId id="505" r:id="rId27"/>
    <p:sldId id="718" r:id="rId28"/>
    <p:sldId id="719" r:id="rId29"/>
    <p:sldId id="756" r:id="rId30"/>
    <p:sldId id="504" r:id="rId31"/>
    <p:sldId id="633" r:id="rId32"/>
    <p:sldId id="758" r:id="rId33"/>
    <p:sldId id="708" r:id="rId34"/>
    <p:sldId id="685" r:id="rId35"/>
    <p:sldId id="599" r:id="rId36"/>
    <p:sldId id="694" r:id="rId37"/>
    <p:sldId id="695" r:id="rId38"/>
    <p:sldId id="696" r:id="rId39"/>
    <p:sldId id="697" r:id="rId40"/>
    <p:sldId id="698" r:id="rId41"/>
    <p:sldId id="699" r:id="rId42"/>
    <p:sldId id="700" r:id="rId43"/>
    <p:sldId id="701" r:id="rId44"/>
    <p:sldId id="702" r:id="rId45"/>
    <p:sldId id="690" r:id="rId46"/>
    <p:sldId id="691" r:id="rId47"/>
    <p:sldId id="768" r:id="rId48"/>
    <p:sldId id="769" r:id="rId49"/>
    <p:sldId id="770" r:id="rId50"/>
    <p:sldId id="773" r:id="rId51"/>
    <p:sldId id="772" r:id="rId52"/>
    <p:sldId id="775" r:id="rId53"/>
    <p:sldId id="776" r:id="rId54"/>
    <p:sldId id="777" r:id="rId55"/>
    <p:sldId id="778" r:id="rId56"/>
    <p:sldId id="760" r:id="rId57"/>
    <p:sldId id="761" r:id="rId58"/>
    <p:sldId id="762" r:id="rId59"/>
    <p:sldId id="763" r:id="rId60"/>
    <p:sldId id="764" r:id="rId61"/>
    <p:sldId id="765" r:id="rId62"/>
    <p:sldId id="766" r:id="rId63"/>
    <p:sldId id="767" r:id="rId64"/>
    <p:sldId id="613" r:id="rId65"/>
    <p:sldId id="796" r:id="rId66"/>
    <p:sldId id="692" r:id="rId67"/>
    <p:sldId id="693" r:id="rId68"/>
    <p:sldId id="779" r:id="rId69"/>
    <p:sldId id="780" r:id="rId70"/>
    <p:sldId id="783" r:id="rId71"/>
    <p:sldId id="785" r:id="rId72"/>
    <p:sldId id="787" r:id="rId73"/>
    <p:sldId id="786" r:id="rId74"/>
    <p:sldId id="782" r:id="rId75"/>
    <p:sldId id="788" r:id="rId76"/>
    <p:sldId id="789" r:id="rId77"/>
    <p:sldId id="790" r:id="rId78"/>
    <p:sldId id="795" r:id="rId79"/>
    <p:sldId id="798" r:id="rId80"/>
    <p:sldId id="791" r:id="rId81"/>
    <p:sldId id="797" r:id="rId82"/>
    <p:sldId id="385" r:id="rId83"/>
    <p:sldId id="662" r:id="rId84"/>
    <p:sldId id="458" r:id="rId85"/>
    <p:sldId id="659" r:id="rId86"/>
    <p:sldId id="660" r:id="rId87"/>
    <p:sldId id="661" r:id="rId88"/>
    <p:sldId id="278" r:id="rId89"/>
    <p:sldId id="737" r:id="rId90"/>
    <p:sldId id="759" r:id="rId91"/>
    <p:sldId id="712" r:id="rId9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52A3"/>
    <a:srgbClr val="FE7600"/>
    <a:srgbClr val="EF7624"/>
    <a:srgbClr val="005CA6"/>
    <a:srgbClr val="7F6000"/>
    <a:srgbClr val="FFFFFF"/>
    <a:srgbClr val="99A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主题样式 2 - 强调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6" autoAdjust="0"/>
    <p:restoredTop sz="87428" autoAdjust="0"/>
  </p:normalViewPr>
  <p:slideViewPr>
    <p:cSldViewPr snapToGrid="0">
      <p:cViewPr varScale="1">
        <p:scale>
          <a:sx n="59" d="100"/>
          <a:sy n="59" d="100"/>
        </p:scale>
        <p:origin x="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82C1D-4A50-4EFB-8ACD-7A6796A2AB61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DCAEA-81B9-4E72-B07A-6FEAB609B6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44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708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426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213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870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509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607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144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140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590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9731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145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美国罗德岛州普罗维登斯市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9475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4062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134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0856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6838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1168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7887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4384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5586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6989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9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9576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7614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0450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8262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0824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0500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n-CL" altLang="zh-CN" smtClean="0"/>
              <a:t>Gleichverteilung</a:t>
            </a:r>
            <a:r>
              <a:rPr lang="zh-CN" altLang="en-US" smtClean="0"/>
              <a:t>检索词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9407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0832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4496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614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868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580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1312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6727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7479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016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6209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1817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6503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1218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8689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162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6304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8582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74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2515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6573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414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9559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78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6543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5861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80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5412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91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119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776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333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6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685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6D5B-7839-4F47-A4E7-54062A317633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56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B7ED2-4CC8-46F1-9F79-8C2DA0C3BEF1}" type="datetime1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中国教育图书进出口有限公司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626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A2CC-AE12-45A6-ABB2-EE1930AC11E3}" type="datetime1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中国教育图书进出口有限公司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329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C7F3-DFDB-4AF9-9FE6-55529E1E4882}" type="datetime1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中国教育图书进出口有限公司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515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0F27-522D-473E-98B4-720F171FFA62}" type="datetime1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中国教育图书进出口有限公司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72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9DFD6-3BDD-4C85-8FA3-BB34D723FD25}" type="datetime1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中国教育图书进出口有限公司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03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BCE8-99CB-4D2F-94F0-41E26C0F86CA}" type="datetime1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中国教育图书进出口有限公司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729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EF48-FD8E-4CC6-A18A-865422BA8608}" type="datetime1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中国教育图书进出口有限公司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240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中国教育图书进出口有限公司</a:t>
            </a:r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2546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101BC-032B-4E7B-B098-3260F5DF76EE}" type="datetime1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中国教育图书进出口有限公司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522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362B-CA97-4455-89C7-6C60DDCE4B25}" type="datetime1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中国教育图书进出口有限公司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872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67E7D-6641-4D82-B234-1DB25ACC4ED5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DBA8A-2B44-4BB8-B068-69DD14BAD672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112" y="365125"/>
            <a:ext cx="273912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8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mp"/><Relationship Id="rId2" Type="http://schemas.openxmlformats.org/officeDocument/2006/relationships/image" Target="../media/image91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tmp"/><Relationship Id="rId4" Type="http://schemas.openxmlformats.org/officeDocument/2006/relationships/image" Target="../media/image93.tmp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44718" y="1128408"/>
            <a:ext cx="10275215" cy="4046907"/>
          </a:xfrm>
          <a:solidFill>
            <a:srgbClr val="FE7600">
              <a:alpha val="10000"/>
            </a:srgbClr>
          </a:solidFill>
        </p:spPr>
        <p:txBody>
          <a:bodyPr anchor="ctr">
            <a:normAutofit/>
          </a:bodyPr>
          <a:lstStyle/>
          <a:p>
            <a:pPr>
              <a:lnSpc>
                <a:spcPct val="140000"/>
              </a:lnSpc>
            </a:pPr>
            <a:r>
              <a:rPr lang="en-US" altLang="zh-CN" sz="4000" dirty="0" smtClean="0">
                <a:solidFill>
                  <a:srgbClr val="005CA6"/>
                </a:solidFill>
                <a:latin typeface="+mj-ea"/>
              </a:rPr>
              <a:t>AMS MathSciNet</a:t>
            </a:r>
            <a:r>
              <a:rPr lang="en-US" altLang="zh-CN" sz="5400" dirty="0" smtClean="0">
                <a:solidFill>
                  <a:srgbClr val="005CA6"/>
                </a:solidFill>
                <a:latin typeface="+mj-ea"/>
              </a:rPr>
              <a:t/>
            </a:r>
            <a:br>
              <a:rPr lang="en-US" altLang="zh-CN" sz="5400" dirty="0" smtClean="0">
                <a:solidFill>
                  <a:srgbClr val="005CA6"/>
                </a:solidFill>
                <a:latin typeface="+mj-ea"/>
              </a:rPr>
            </a:br>
            <a:r>
              <a:rPr lang="zh-CN" altLang="en-US" sz="4400" dirty="0" smtClean="0">
                <a:solidFill>
                  <a:srgbClr val="005CA6"/>
                </a:solidFill>
                <a:latin typeface="+mj-ea"/>
              </a:rPr>
              <a:t>数</a:t>
            </a:r>
            <a:r>
              <a:rPr lang="zh-CN" altLang="en-US" sz="4400" dirty="0">
                <a:solidFill>
                  <a:srgbClr val="005CA6"/>
                </a:solidFill>
                <a:latin typeface="+mj-ea"/>
              </a:rPr>
              <a:t>学文献检索技能</a:t>
            </a:r>
            <a:r>
              <a:rPr lang="zh-CN" altLang="en-US" sz="4400" dirty="0" smtClean="0">
                <a:solidFill>
                  <a:srgbClr val="005CA6"/>
                </a:solidFill>
                <a:latin typeface="+mj-ea"/>
              </a:rPr>
              <a:t>提升</a:t>
            </a:r>
            <a:r>
              <a:rPr lang="en-US" altLang="zh-CN" sz="4400" dirty="0" smtClean="0">
                <a:solidFill>
                  <a:srgbClr val="005CA6"/>
                </a:solidFill>
                <a:latin typeface="+mj-ea"/>
              </a:rPr>
              <a:t/>
            </a:r>
            <a:br>
              <a:rPr lang="en-US" altLang="zh-CN" sz="4400" dirty="0" smtClean="0">
                <a:solidFill>
                  <a:srgbClr val="005CA6"/>
                </a:solidFill>
                <a:latin typeface="+mj-ea"/>
              </a:rPr>
            </a:br>
            <a:r>
              <a:rPr lang="zh-CN" altLang="en-US" sz="4400" dirty="0" smtClean="0">
                <a:solidFill>
                  <a:srgbClr val="005CA6"/>
                </a:solidFill>
                <a:latin typeface="+mj-ea"/>
              </a:rPr>
              <a:t>（江南大学专场</a:t>
            </a:r>
            <a:r>
              <a:rPr lang="zh-CN" altLang="en-US" sz="4400" dirty="0" smtClean="0">
                <a:solidFill>
                  <a:srgbClr val="005CA6"/>
                </a:solidFill>
                <a:latin typeface="+mj-ea"/>
              </a:rPr>
              <a:t>）</a:t>
            </a:r>
            <a:endParaRPr lang="zh-CN" altLang="en-US" sz="4800" dirty="0">
              <a:solidFill>
                <a:srgbClr val="005CA6"/>
              </a:solidFill>
              <a:latin typeface="+mj-ea"/>
            </a:endParaRPr>
          </a:p>
        </p:txBody>
      </p:sp>
      <p:pic>
        <p:nvPicPr>
          <p:cNvPr id="9" name="图片 8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50" y="5305445"/>
            <a:ext cx="9179619" cy="130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714499" y="2190749"/>
            <a:ext cx="9029701" cy="1609725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</a:pPr>
            <a:r>
              <a:rPr lang="en-US" altLang="zh-CN" sz="2400" smtClean="0">
                <a:solidFill>
                  <a:srgbClr val="0A52A3"/>
                </a:solidFill>
                <a:latin typeface="+mj-ea"/>
                <a:ea typeface="+mj-ea"/>
              </a:rPr>
              <a:t>1</a:t>
            </a:r>
            <a:r>
              <a:rPr lang="zh-CN" altLang="en-US" sz="2400" smtClean="0">
                <a:solidFill>
                  <a:srgbClr val="0A52A3"/>
                </a:solidFill>
                <a:latin typeface="+mj-ea"/>
                <a:ea typeface="+mj-ea"/>
              </a:rPr>
              <a:t>、百度搜索等互联网</a:t>
            </a:r>
            <a:r>
              <a:rPr lang="zh-CN" altLang="en-US" sz="2400">
                <a:solidFill>
                  <a:srgbClr val="0A52A3"/>
                </a:solidFill>
                <a:latin typeface="+mj-ea"/>
                <a:ea typeface="+mj-ea"/>
              </a:rPr>
              <a:t>搜</a:t>
            </a:r>
            <a:r>
              <a:rPr lang="zh-CN" altLang="en-US" sz="2400" smtClean="0">
                <a:solidFill>
                  <a:srgbClr val="0A52A3"/>
                </a:solidFill>
                <a:latin typeface="+mj-ea"/>
                <a:ea typeface="+mj-ea"/>
              </a:rPr>
              <a:t>索</a:t>
            </a:r>
            <a:endParaRPr lang="zh-CN" altLang="en-US" sz="2400">
              <a:solidFill>
                <a:srgbClr val="0A52A3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949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33" y="203200"/>
            <a:ext cx="5680167" cy="58814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11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r="5776"/>
          <a:stretch/>
        </p:blipFill>
        <p:spPr>
          <a:xfrm>
            <a:off x="6026426" y="203200"/>
            <a:ext cx="5938595" cy="58814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272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617" y="300809"/>
            <a:ext cx="5555476" cy="560546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11119"/>
          <a:stretch/>
        </p:blipFill>
        <p:spPr>
          <a:xfrm>
            <a:off x="223635" y="300808"/>
            <a:ext cx="5515684" cy="56054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072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676399" y="1533525"/>
            <a:ext cx="9029701" cy="382905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2400" smtClean="0">
                <a:solidFill>
                  <a:srgbClr val="0A52A3"/>
                </a:solidFill>
                <a:latin typeface="+mj-ea"/>
                <a:ea typeface="+mj-ea"/>
              </a:rPr>
              <a:t>百度等</a:t>
            </a:r>
            <a:r>
              <a:rPr lang="zh-CN" altLang="en-US" sz="2400" dirty="0" smtClean="0">
                <a:solidFill>
                  <a:srgbClr val="0A52A3"/>
                </a:solidFill>
                <a:latin typeface="+mj-ea"/>
                <a:ea typeface="+mj-ea"/>
              </a:rPr>
              <a:t>互联网搜索工具特点（以此次检索为例）</a:t>
            </a:r>
            <a:endParaRPr lang="en-US" altLang="zh-CN" sz="2400" dirty="0" smtClean="0">
              <a:solidFill>
                <a:srgbClr val="0A52A3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科普类文章、公开课、非正式出版物较多，甚至还有部分是</a:t>
            </a:r>
            <a:r>
              <a:rPr lang="en-US" altLang="zh-CN" sz="2000" dirty="0" smtClean="0">
                <a:solidFill>
                  <a:srgbClr val="EF7624"/>
                </a:solidFill>
                <a:latin typeface="+mj-ea"/>
                <a:ea typeface="+mj-ea"/>
              </a:rPr>
              <a:t>AI</a:t>
            </a: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生成；</a:t>
            </a:r>
            <a:endParaRPr lang="en-US" altLang="zh-CN" sz="2000" dirty="0" smtClean="0">
              <a:solidFill>
                <a:srgbClr val="EF7624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学术类文章指向第三方平台，参考价值有限；</a:t>
            </a:r>
            <a:endParaRPr lang="en-US" altLang="zh-CN" sz="2000" dirty="0" smtClean="0">
              <a:solidFill>
                <a:srgbClr val="EF7624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不太适合学术搜索场景。</a:t>
            </a:r>
            <a:endParaRPr lang="en-US" altLang="zh-CN" sz="2000" dirty="0" smtClean="0">
              <a:solidFill>
                <a:srgbClr val="EF7624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0813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714499" y="2190749"/>
            <a:ext cx="9029701" cy="1609725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</a:pPr>
            <a:r>
              <a:rPr lang="en-US" altLang="zh-CN" sz="2400" smtClean="0">
                <a:solidFill>
                  <a:srgbClr val="0A52A3"/>
                </a:solidFill>
                <a:latin typeface="+mj-ea"/>
                <a:ea typeface="+mj-ea"/>
              </a:rPr>
              <a:t>2</a:t>
            </a:r>
            <a:r>
              <a:rPr lang="zh-CN" altLang="en-US" sz="2400" smtClean="0">
                <a:solidFill>
                  <a:srgbClr val="0A52A3"/>
                </a:solidFill>
                <a:latin typeface="+mj-ea"/>
                <a:ea typeface="+mj-ea"/>
              </a:rPr>
              <a:t>、尝试用</a:t>
            </a:r>
            <a:r>
              <a:rPr lang="en-US" altLang="zh-CN" sz="2400" smtClean="0">
                <a:solidFill>
                  <a:srgbClr val="0A52A3"/>
                </a:solidFill>
                <a:latin typeface="+mj-ea"/>
                <a:ea typeface="+mj-ea"/>
              </a:rPr>
              <a:t>DeepSeek</a:t>
            </a:r>
            <a:r>
              <a:rPr lang="zh-CN" altLang="en-US" sz="2400" smtClean="0">
                <a:solidFill>
                  <a:srgbClr val="0A52A3"/>
                </a:solidFill>
                <a:latin typeface="+mj-ea"/>
                <a:ea typeface="+mj-ea"/>
              </a:rPr>
              <a:t>、</a:t>
            </a:r>
            <a:r>
              <a:rPr lang="zh-CN" altLang="en-US" sz="2400">
                <a:solidFill>
                  <a:srgbClr val="0A52A3"/>
                </a:solidFill>
                <a:latin typeface="+mj-ea"/>
                <a:ea typeface="+mj-ea"/>
              </a:rPr>
              <a:t>元宝</a:t>
            </a:r>
            <a:r>
              <a:rPr lang="zh-CN" altLang="en-US" sz="2400" smtClean="0">
                <a:solidFill>
                  <a:srgbClr val="0A52A3"/>
                </a:solidFill>
                <a:latin typeface="+mj-ea"/>
                <a:ea typeface="+mj-ea"/>
              </a:rPr>
              <a:t>等</a:t>
            </a:r>
            <a:r>
              <a:rPr lang="en-US" altLang="zh-CN" sz="2400" smtClean="0">
                <a:solidFill>
                  <a:srgbClr val="0A52A3"/>
                </a:solidFill>
                <a:latin typeface="+mj-ea"/>
                <a:ea typeface="+mj-ea"/>
              </a:rPr>
              <a:t>AI</a:t>
            </a:r>
            <a:r>
              <a:rPr lang="zh-CN" altLang="en-US" sz="2400" smtClean="0">
                <a:solidFill>
                  <a:srgbClr val="0A52A3"/>
                </a:solidFill>
                <a:latin typeface="+mj-ea"/>
                <a:ea typeface="+mj-ea"/>
              </a:rPr>
              <a:t>大模型工具来收集文献</a:t>
            </a:r>
            <a:endParaRPr lang="zh-CN" altLang="en-US" sz="2400">
              <a:solidFill>
                <a:srgbClr val="0A52A3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943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15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b="8757"/>
          <a:stretch/>
        </p:blipFill>
        <p:spPr>
          <a:xfrm>
            <a:off x="176212" y="203200"/>
            <a:ext cx="7839075" cy="615315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490662" y="1066799"/>
            <a:ext cx="9796463" cy="2407446"/>
            <a:chOff x="1557337" y="1066800"/>
            <a:chExt cx="9796463" cy="240744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/>
            <a:srcRect t="72067"/>
            <a:stretch/>
          </p:blipFill>
          <p:spPr>
            <a:xfrm>
              <a:off x="4429125" y="1066800"/>
              <a:ext cx="6924675" cy="15192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9" name="直接箭头连接符 8"/>
            <p:cNvCxnSpPr/>
            <p:nvPr/>
          </p:nvCxnSpPr>
          <p:spPr>
            <a:xfrm flipV="1">
              <a:off x="2933700" y="2105025"/>
              <a:ext cx="2800350" cy="523876"/>
            </a:xfrm>
            <a:prstGeom prst="straightConnector1">
              <a:avLst/>
            </a:prstGeom>
            <a:ln w="28575">
              <a:solidFill>
                <a:srgbClr val="EF762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/>
          </p:nvSpPr>
          <p:spPr>
            <a:xfrm>
              <a:off x="1557337" y="3086101"/>
              <a:ext cx="5605463" cy="388145"/>
            </a:xfrm>
            <a:prstGeom prst="rect">
              <a:avLst/>
            </a:prstGeom>
            <a:solidFill>
              <a:srgbClr val="FE7600">
                <a:alpha val="9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smtClean="0">
                  <a:solidFill>
                    <a:schemeClr val="bg1"/>
                  </a:solidFill>
                  <a:latin typeface="+mn-ea"/>
                </a:rPr>
                <a:t>DS</a:t>
              </a:r>
              <a:r>
                <a:rPr lang="zh-CN" altLang="en-US" sz="1600" smtClean="0">
                  <a:solidFill>
                    <a:schemeClr val="bg1"/>
                  </a:solidFill>
                  <a:latin typeface="+mn-ea"/>
                </a:rPr>
                <a:t>给出的第</a:t>
              </a:r>
              <a:r>
                <a:rPr lang="zh-CN" altLang="en-US" sz="1600">
                  <a:solidFill>
                    <a:schemeClr val="bg1"/>
                  </a:solidFill>
                  <a:latin typeface="+mn-ea"/>
                </a:rPr>
                <a:t>一</a:t>
              </a:r>
              <a:r>
                <a:rPr lang="zh-CN" altLang="en-US" sz="1600" smtClean="0">
                  <a:solidFill>
                    <a:schemeClr val="bg1"/>
                  </a:solidFill>
                  <a:latin typeface="+mn-ea"/>
                </a:rPr>
                <a:t>篇文献中的年限有误</a:t>
              </a:r>
              <a:endParaRPr lang="zh-CN" altLang="en-US" sz="160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490662" y="2994818"/>
            <a:ext cx="10631091" cy="1931993"/>
            <a:chOff x="1490662" y="2994818"/>
            <a:chExt cx="10631091" cy="193199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/>
            <a:srcRect r="32532"/>
            <a:stretch/>
          </p:blipFill>
          <p:spPr>
            <a:xfrm>
              <a:off x="7514034" y="2994818"/>
              <a:ext cx="4607719" cy="14763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矩形 13"/>
            <p:cNvSpPr/>
            <p:nvPr/>
          </p:nvSpPr>
          <p:spPr>
            <a:xfrm>
              <a:off x="1490662" y="4530725"/>
              <a:ext cx="5605463" cy="396086"/>
            </a:xfrm>
            <a:prstGeom prst="rect">
              <a:avLst/>
            </a:prstGeom>
            <a:solidFill>
              <a:srgbClr val="FE7600">
                <a:alpha val="9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smtClean="0">
                  <a:solidFill>
                    <a:schemeClr val="bg1"/>
                  </a:solidFill>
                  <a:latin typeface="+mn-ea"/>
                </a:rPr>
                <a:t>DS</a:t>
              </a:r>
              <a:r>
                <a:rPr lang="zh-CN" altLang="en-US" sz="1600" smtClean="0">
                  <a:solidFill>
                    <a:schemeClr val="bg1"/>
                  </a:solidFill>
                  <a:latin typeface="+mn-ea"/>
                </a:rPr>
                <a:t>给出的第二篇文献，题名、作者和页码均不对</a:t>
              </a:r>
              <a:endParaRPr lang="zh-CN" altLang="en-US" sz="1600">
                <a:solidFill>
                  <a:schemeClr val="bg1"/>
                </a:solidFill>
                <a:latin typeface="+mn-ea"/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 flipV="1">
              <a:off x="5557242" y="4038601"/>
              <a:ext cx="3605808" cy="432592"/>
            </a:xfrm>
            <a:prstGeom prst="straightConnector1">
              <a:avLst/>
            </a:prstGeom>
            <a:ln w="28575">
              <a:solidFill>
                <a:srgbClr val="EF762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/>
          <p:cNvGrpSpPr/>
          <p:nvPr/>
        </p:nvGrpSpPr>
        <p:grpSpPr>
          <a:xfrm>
            <a:off x="1490662" y="5035549"/>
            <a:ext cx="10631091" cy="1380333"/>
            <a:chOff x="1490662" y="5035549"/>
            <a:chExt cx="10631091" cy="1380333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16428" y="5035549"/>
              <a:ext cx="4505325" cy="8096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2" name="直接箭头连接符 21"/>
            <p:cNvCxnSpPr/>
            <p:nvPr/>
          </p:nvCxnSpPr>
          <p:spPr>
            <a:xfrm flipV="1">
              <a:off x="5812333" y="5705475"/>
              <a:ext cx="4646117" cy="218676"/>
            </a:xfrm>
            <a:prstGeom prst="straightConnector1">
              <a:avLst/>
            </a:prstGeom>
            <a:ln w="28575">
              <a:solidFill>
                <a:srgbClr val="EF762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/>
            <p:cNvSpPr/>
            <p:nvPr/>
          </p:nvSpPr>
          <p:spPr>
            <a:xfrm>
              <a:off x="1490662" y="6034087"/>
              <a:ext cx="5605463" cy="381795"/>
            </a:xfrm>
            <a:prstGeom prst="rect">
              <a:avLst/>
            </a:prstGeom>
            <a:solidFill>
              <a:srgbClr val="FE7600">
                <a:alpha val="9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smtClean="0">
                  <a:solidFill>
                    <a:schemeClr val="bg1"/>
                  </a:solidFill>
                  <a:latin typeface="+mn-ea"/>
                </a:rPr>
                <a:t>DS</a:t>
              </a:r>
              <a:r>
                <a:rPr lang="zh-CN" altLang="en-US" sz="1600" smtClean="0">
                  <a:solidFill>
                    <a:schemeClr val="bg1"/>
                  </a:solidFill>
                  <a:latin typeface="+mn-ea"/>
                </a:rPr>
                <a:t>给出的第三篇文献，题名、作者和页码均不对</a:t>
              </a:r>
              <a:endParaRPr lang="zh-CN" altLang="en-US" sz="160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08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80" y="222250"/>
            <a:ext cx="7658100" cy="61341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16</a:t>
            </a:fld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r="32958"/>
          <a:stretch/>
        </p:blipFill>
        <p:spPr>
          <a:xfrm>
            <a:off x="7102971" y="2411016"/>
            <a:ext cx="4533900" cy="12192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722709" y="2638426"/>
            <a:ext cx="8221266" cy="2466974"/>
            <a:chOff x="1490662" y="4810126"/>
            <a:chExt cx="8221266" cy="2466974"/>
          </a:xfrm>
        </p:grpSpPr>
        <p:cxnSp>
          <p:nvCxnSpPr>
            <p:cNvPr id="22" name="直接箭头连接符 21"/>
            <p:cNvCxnSpPr/>
            <p:nvPr/>
          </p:nvCxnSpPr>
          <p:spPr>
            <a:xfrm flipV="1">
              <a:off x="6068467" y="4810126"/>
              <a:ext cx="3643461" cy="2466974"/>
            </a:xfrm>
            <a:prstGeom prst="straightConnector1">
              <a:avLst/>
            </a:prstGeom>
            <a:ln w="28575">
              <a:solidFill>
                <a:srgbClr val="EF762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/>
            <p:cNvSpPr/>
            <p:nvPr/>
          </p:nvSpPr>
          <p:spPr>
            <a:xfrm>
              <a:off x="1490662" y="6034087"/>
              <a:ext cx="5605463" cy="381795"/>
            </a:xfrm>
            <a:prstGeom prst="rect">
              <a:avLst/>
            </a:prstGeom>
            <a:solidFill>
              <a:srgbClr val="FE7600">
                <a:alpha val="9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+mn-ea"/>
                </a:rPr>
                <a:t>腾</a:t>
              </a:r>
              <a:r>
                <a:rPr lang="zh-CN" altLang="en-US" sz="1600" smtClean="0">
                  <a:solidFill>
                    <a:schemeClr val="bg1"/>
                  </a:solidFill>
                  <a:latin typeface="+mn-ea"/>
                </a:rPr>
                <a:t>讯元宝给出的第二篇文献的年卷期对，题名不对</a:t>
              </a:r>
              <a:endParaRPr lang="zh-CN" altLang="en-US" sz="160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70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1498862" y="1362573"/>
            <a:ext cx="8880049" cy="4434912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</a:pPr>
            <a:r>
              <a:rPr lang="en-US" altLang="zh-CN" sz="2400" dirty="0" smtClean="0">
                <a:solidFill>
                  <a:srgbClr val="0A52A3"/>
                </a:solidFill>
                <a:latin typeface="+mj-ea"/>
                <a:ea typeface="+mj-ea"/>
              </a:rPr>
              <a:t>AI</a:t>
            </a:r>
            <a:r>
              <a:rPr lang="zh-CN" altLang="en-US" sz="2400" dirty="0" smtClean="0">
                <a:solidFill>
                  <a:srgbClr val="0A52A3"/>
                </a:solidFill>
                <a:latin typeface="+mj-ea"/>
                <a:ea typeface="+mj-ea"/>
              </a:rPr>
              <a:t>大模型检索特点（以此次检索为例）</a:t>
            </a:r>
            <a:endParaRPr lang="en-US" altLang="zh-CN" sz="2400" dirty="0" smtClean="0">
              <a:solidFill>
                <a:srgbClr val="0A52A3"/>
              </a:solidFill>
              <a:latin typeface="+mj-ea"/>
              <a:ea typeface="+mj-ea"/>
            </a:endParaRPr>
          </a:p>
          <a:p>
            <a:pPr>
              <a:lnSpc>
                <a:spcPct val="170000"/>
              </a:lnSpc>
            </a:pPr>
            <a:endParaRPr lang="en-US" altLang="zh-CN" sz="2000" dirty="0" smtClean="0">
              <a:solidFill>
                <a:srgbClr val="EF7624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 smtClean="0">
                <a:solidFill>
                  <a:srgbClr val="EF7624"/>
                </a:solidFill>
                <a:latin typeface="+mj-ea"/>
                <a:ea typeface="+mj-ea"/>
              </a:rPr>
              <a:t>受制于训练语料和技术差</a:t>
            </a:r>
            <a:r>
              <a:rPr lang="zh-CN" altLang="en-US" sz="2400" smtClean="0">
                <a:solidFill>
                  <a:srgbClr val="EF7624"/>
                </a:solidFill>
                <a:latin typeface="+mj-ea"/>
                <a:ea typeface="+mj-ea"/>
              </a:rPr>
              <a:t>异，提供的</a:t>
            </a:r>
            <a:r>
              <a:rPr lang="zh-CN" altLang="en-US" sz="2400" u="sng" dirty="0" smtClean="0">
                <a:solidFill>
                  <a:srgbClr val="EF7624"/>
                </a:solidFill>
                <a:latin typeface="+mj-ea"/>
                <a:ea typeface="+mj-ea"/>
              </a:rPr>
              <a:t>经典文献不见得经</a:t>
            </a:r>
            <a:r>
              <a:rPr lang="zh-CN" altLang="en-US" sz="2400" u="sng" smtClean="0">
                <a:solidFill>
                  <a:srgbClr val="EF7624"/>
                </a:solidFill>
                <a:latin typeface="+mj-ea"/>
                <a:ea typeface="+mj-ea"/>
              </a:rPr>
              <a:t>典</a:t>
            </a:r>
            <a:r>
              <a:rPr lang="zh-CN" altLang="en-US" sz="2400" smtClean="0">
                <a:solidFill>
                  <a:srgbClr val="EF7624"/>
                </a:solidFill>
                <a:latin typeface="+mj-ea"/>
                <a:ea typeface="+mj-ea"/>
              </a:rPr>
              <a:t>，</a:t>
            </a:r>
            <a:endParaRPr lang="en-US" altLang="zh-CN" sz="2400" smtClean="0">
              <a:solidFill>
                <a:srgbClr val="EF7624"/>
              </a:solidFill>
              <a:latin typeface="+mj-ea"/>
              <a:ea typeface="+mj-ea"/>
            </a:endParaRPr>
          </a:p>
          <a:p>
            <a:pPr>
              <a:lnSpc>
                <a:spcPct val="170000"/>
              </a:lnSpc>
            </a:pPr>
            <a:r>
              <a:rPr lang="zh-CN" altLang="en-US" sz="2400" u="sng" smtClean="0">
                <a:solidFill>
                  <a:srgbClr val="EF7624"/>
                </a:solidFill>
                <a:latin typeface="+mj-ea"/>
                <a:ea typeface="+mj-ea"/>
              </a:rPr>
              <a:t>最新的不见得最新</a:t>
            </a:r>
            <a:r>
              <a:rPr lang="zh-CN" altLang="en-US" sz="2400" smtClean="0">
                <a:solidFill>
                  <a:srgbClr val="EF7624"/>
                </a:solidFill>
                <a:latin typeface="+mj-ea"/>
                <a:ea typeface="+mj-ea"/>
              </a:rPr>
              <a:t>，参考价值有限；</a:t>
            </a:r>
            <a:endParaRPr lang="en-US" altLang="zh-CN" sz="2400" smtClean="0">
              <a:solidFill>
                <a:srgbClr val="EF7624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sz="2400" smtClean="0">
                <a:solidFill>
                  <a:srgbClr val="EF7624"/>
                </a:solidFill>
                <a:latin typeface="+mj-ea"/>
                <a:ea typeface="+mj-ea"/>
              </a:rPr>
              <a:t>AI</a:t>
            </a:r>
            <a:r>
              <a:rPr lang="zh-CN" altLang="en-US" sz="2400" dirty="0" smtClean="0">
                <a:solidFill>
                  <a:srgbClr val="EF7624"/>
                </a:solidFill>
                <a:latin typeface="+mj-ea"/>
                <a:ea typeface="+mj-ea"/>
              </a:rPr>
              <a:t>在写综述、归纳文章要点等场景，会有一定帮助，但仍要</a:t>
            </a:r>
            <a:endParaRPr lang="en-US" altLang="zh-CN" sz="2400" dirty="0" smtClean="0">
              <a:solidFill>
                <a:srgbClr val="EF7624"/>
              </a:solidFill>
              <a:latin typeface="+mj-ea"/>
              <a:ea typeface="+mj-ea"/>
            </a:endParaRPr>
          </a:p>
          <a:p>
            <a:pPr>
              <a:lnSpc>
                <a:spcPct val="170000"/>
              </a:lnSpc>
            </a:pPr>
            <a:r>
              <a:rPr lang="zh-CN" altLang="en-US" sz="2400" dirty="0" smtClean="0">
                <a:solidFill>
                  <a:srgbClr val="EF7624"/>
                </a:solidFill>
                <a:latin typeface="+mj-ea"/>
                <a:ea typeface="+mj-ea"/>
              </a:rPr>
              <a:t>仔细辨别和确认。</a:t>
            </a:r>
            <a:endParaRPr lang="en-US" altLang="zh-CN" sz="2400" dirty="0" smtClean="0">
              <a:solidFill>
                <a:srgbClr val="EF7624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765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714499" y="2190749"/>
            <a:ext cx="9029701" cy="2905126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</a:pPr>
            <a:r>
              <a:rPr lang="en-US" altLang="zh-CN" sz="2800" dirty="0" smtClean="0">
                <a:solidFill>
                  <a:srgbClr val="0A52A3"/>
                </a:solidFill>
                <a:latin typeface="+mj-ea"/>
                <a:ea typeface="+mj-ea"/>
              </a:rPr>
              <a:t>3</a:t>
            </a:r>
            <a:r>
              <a:rPr lang="zh-CN" altLang="en-US" sz="2800" dirty="0" smtClean="0">
                <a:solidFill>
                  <a:srgbClr val="0A52A3"/>
                </a:solidFill>
                <a:latin typeface="+mj-ea"/>
                <a:ea typeface="+mj-ea"/>
              </a:rPr>
              <a:t>、尝试使用学校图书馆订</a:t>
            </a:r>
            <a:r>
              <a:rPr lang="zh-CN" altLang="en-US" sz="2800" smtClean="0">
                <a:solidFill>
                  <a:srgbClr val="0A52A3"/>
                </a:solidFill>
                <a:latin typeface="+mj-ea"/>
                <a:ea typeface="+mj-ea"/>
              </a:rPr>
              <a:t>购的中国知网</a:t>
            </a:r>
            <a:endParaRPr lang="en-US" altLang="zh-CN" sz="2800" dirty="0" smtClean="0">
              <a:solidFill>
                <a:srgbClr val="0A52A3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0915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19</a:t>
            </a:fld>
            <a:endParaRPr lang="zh-CN" altLang="en-US" dirty="0"/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4859574" y="1444557"/>
            <a:ext cx="552450" cy="342900"/>
          </a:xfrm>
          <a:prstGeom prst="straightConnector1">
            <a:avLst/>
          </a:prstGeom>
          <a:ln w="38100">
            <a:solidFill>
              <a:srgbClr val="EF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3956930" y="1444556"/>
            <a:ext cx="552450" cy="342900"/>
          </a:xfrm>
          <a:prstGeom prst="straightConnector1">
            <a:avLst/>
          </a:prstGeom>
          <a:ln w="38100">
            <a:solidFill>
              <a:srgbClr val="EF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05580" y="6338887"/>
            <a:ext cx="10796588" cy="400050"/>
          </a:xfrm>
          <a:prstGeom prst="rect">
            <a:avLst/>
          </a:prstGeom>
          <a:solidFill>
            <a:srgbClr val="EF7624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</a:rPr>
              <a:t>知网可检索国内期刊、学位论文及图书等类型文献，</a:t>
            </a:r>
            <a:r>
              <a:rPr lang="zh-CN" altLang="en-US" sz="2000" dirty="0">
                <a:solidFill>
                  <a:schemeClr val="bg1"/>
                </a:solidFill>
              </a:rPr>
              <a:t>无</a:t>
            </a:r>
            <a:r>
              <a:rPr lang="zh-CN" altLang="en-US" sz="2000" dirty="0" smtClean="0">
                <a:solidFill>
                  <a:schemeClr val="bg1"/>
                </a:solidFill>
              </a:rPr>
              <a:t>语言门槛，可了解同行怎么做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b="16754"/>
          <a:stretch/>
        </p:blipFill>
        <p:spPr>
          <a:xfrm>
            <a:off x="1014412" y="157163"/>
            <a:ext cx="9286875" cy="60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8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353755" y="3069000"/>
            <a:ext cx="2880000" cy="720000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>
                <a:solidFill>
                  <a:schemeClr val="bg1"/>
                </a:solidFill>
                <a:latin typeface="+mj-ea"/>
                <a:ea typeface="+mj-ea"/>
              </a:rPr>
              <a:t>AMS</a:t>
            </a:r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简介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58245" y="30690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Q &amp; A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56000" y="1927643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smtClean="0">
                <a:solidFill>
                  <a:schemeClr val="bg1"/>
                </a:solidFill>
                <a:latin typeface="+mj-ea"/>
                <a:ea typeface="+mj-ea"/>
              </a:rPr>
              <a:t>检索入门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56000" y="30690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smtClean="0">
                <a:solidFill>
                  <a:schemeClr val="bg1"/>
                </a:solidFill>
                <a:latin typeface="+mj-ea"/>
                <a:ea typeface="+mj-ea"/>
              </a:rPr>
              <a:t>AMS</a:t>
            </a:r>
            <a:r>
              <a:rPr lang="zh-CN" altLang="en-US" sz="1600" smtClean="0">
                <a:solidFill>
                  <a:schemeClr val="bg1"/>
                </a:solidFill>
                <a:latin typeface="+mj-ea"/>
                <a:ea typeface="+mj-ea"/>
              </a:rPr>
              <a:t>出版物特</a:t>
            </a:r>
            <a:r>
              <a:rPr lang="zh-CN" altLang="en-US" sz="1600" dirty="0" smtClean="0">
                <a:solidFill>
                  <a:schemeClr val="bg1"/>
                </a:solidFill>
                <a:latin typeface="+mj-ea"/>
                <a:ea typeface="+mj-ea"/>
              </a:rPr>
              <a:t>点及使用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56000" y="4210357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获</a:t>
            </a:r>
            <a:r>
              <a:rPr lang="zh-CN" altLang="en-US" sz="1600" smtClean="0">
                <a:solidFill>
                  <a:schemeClr val="bg1"/>
                </a:solidFill>
                <a:latin typeface="+mj-ea"/>
                <a:ea typeface="+mj-ea"/>
              </a:rPr>
              <a:t>取更规范的参考文献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9D41-1021-4028-BB7E-62376713E960}" type="datetime1">
              <a:rPr lang="zh-CN" altLang="en-US" smtClean="0"/>
              <a:t>2025/11/12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101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714499" y="1162050"/>
            <a:ext cx="9029701" cy="46863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</a:pPr>
            <a:r>
              <a:rPr lang="zh-CN" altLang="en-US" sz="2800" dirty="0" smtClean="0">
                <a:solidFill>
                  <a:srgbClr val="EF7624"/>
                </a:solidFill>
                <a:latin typeface="+mj-ea"/>
                <a:ea typeface="+mj-ea"/>
              </a:rPr>
              <a:t>写硕士毕业论文，只参考中文文献够吗？</a:t>
            </a:r>
            <a:endParaRPr lang="en-US" altLang="zh-CN" sz="2800" dirty="0" smtClean="0">
              <a:solidFill>
                <a:srgbClr val="EF7624"/>
              </a:solidFill>
              <a:latin typeface="+mj-ea"/>
              <a:ea typeface="+mj-ea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800" dirty="0" smtClean="0">
                <a:solidFill>
                  <a:srgbClr val="0A52A3"/>
                </a:solidFill>
                <a:latin typeface="+mj-ea"/>
                <a:ea typeface="+mj-ea"/>
              </a:rPr>
              <a:t>看下此次举</a:t>
            </a:r>
            <a:r>
              <a:rPr lang="zh-CN" altLang="en-US" sz="2800" smtClean="0">
                <a:solidFill>
                  <a:srgbClr val="0A52A3"/>
                </a:solidFill>
                <a:latin typeface="+mj-ea"/>
                <a:ea typeface="+mj-ea"/>
              </a:rPr>
              <a:t>例的硕</a:t>
            </a:r>
            <a:r>
              <a:rPr lang="zh-CN" altLang="en-US" sz="2800" dirty="0" smtClean="0">
                <a:solidFill>
                  <a:srgbClr val="0A52A3"/>
                </a:solidFill>
                <a:latin typeface="+mj-ea"/>
                <a:ea typeface="+mj-ea"/>
              </a:rPr>
              <a:t>士论文参考文献有哪些？</a:t>
            </a:r>
          </a:p>
        </p:txBody>
      </p:sp>
    </p:spTree>
    <p:extLst>
      <p:ext uri="{BB962C8B-B14F-4D97-AF65-F5344CB8AC3E}">
        <p14:creationId xmlns:p14="http://schemas.microsoft.com/office/powerpoint/2010/main" val="335608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21</a:t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30" y="108862"/>
            <a:ext cx="5607404" cy="62474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853" y="108862"/>
            <a:ext cx="5488632" cy="62474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604" y="1296041"/>
            <a:ext cx="5192481" cy="506030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直接箭头连接符 12"/>
          <p:cNvCxnSpPr/>
          <p:nvPr/>
        </p:nvCxnSpPr>
        <p:spPr>
          <a:xfrm flipH="1">
            <a:off x="1657350" y="2718256"/>
            <a:ext cx="552450" cy="342900"/>
          </a:xfrm>
          <a:prstGeom prst="straightConnector1">
            <a:avLst/>
          </a:prstGeom>
          <a:ln w="38100">
            <a:solidFill>
              <a:srgbClr val="EF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>
            <a:off x="4144388" y="5681949"/>
            <a:ext cx="552450" cy="342900"/>
          </a:xfrm>
          <a:prstGeom prst="straightConnector1">
            <a:avLst/>
          </a:prstGeom>
          <a:ln w="38100">
            <a:solidFill>
              <a:srgbClr val="EF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2064273" y="1223255"/>
            <a:ext cx="552450" cy="342900"/>
          </a:xfrm>
          <a:prstGeom prst="straightConnector1">
            <a:avLst/>
          </a:prstGeom>
          <a:ln w="38100">
            <a:solidFill>
              <a:srgbClr val="EF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86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22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714499" y="1162050"/>
            <a:ext cx="9029701" cy="46863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</a:pPr>
            <a:r>
              <a:rPr lang="zh-CN" altLang="en-US" sz="2800" dirty="0" smtClean="0">
                <a:solidFill>
                  <a:srgbClr val="0A52A3"/>
                </a:solidFill>
                <a:latin typeface="+mj-ea"/>
                <a:ea typeface="+mj-ea"/>
              </a:rPr>
              <a:t>为什么要查阅、引用外文文献？以数学学科为例</a:t>
            </a:r>
            <a:endParaRPr lang="en-US" altLang="zh-CN" sz="2800" dirty="0" smtClean="0">
              <a:solidFill>
                <a:srgbClr val="0A52A3"/>
              </a:solidFill>
              <a:latin typeface="+mj-ea"/>
              <a:ea typeface="+mj-ea"/>
            </a:endParaRPr>
          </a:p>
          <a:p>
            <a:pPr algn="ctr">
              <a:lnSpc>
                <a:spcPct val="170000"/>
              </a:lnSpc>
            </a:pPr>
            <a:endParaRPr lang="en-US" altLang="zh-CN" sz="2400" dirty="0" smtClean="0">
              <a:solidFill>
                <a:srgbClr val="0A52A3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学术</a:t>
            </a:r>
            <a:r>
              <a:rPr lang="zh-CN" altLang="en-US" sz="2000" dirty="0">
                <a:solidFill>
                  <a:srgbClr val="EF7624"/>
                </a:solidFill>
                <a:latin typeface="+mj-ea"/>
                <a:ea typeface="+mj-ea"/>
              </a:rPr>
              <a:t>视野</a:t>
            </a: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：了解</a:t>
            </a:r>
            <a:r>
              <a:rPr lang="zh-CN" altLang="en-US" sz="2000" smtClean="0">
                <a:solidFill>
                  <a:srgbClr val="EF7624"/>
                </a:solidFill>
                <a:latin typeface="+mj-ea"/>
                <a:ea typeface="+mj-ea"/>
              </a:rPr>
              <a:t>国际最</a:t>
            </a: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新研究成果</a:t>
            </a:r>
            <a:endParaRPr lang="en-US" altLang="zh-CN" sz="2000" dirty="0" smtClean="0">
              <a:solidFill>
                <a:srgbClr val="EF7624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EF7624"/>
                </a:solidFill>
                <a:latin typeface="+mj-ea"/>
                <a:ea typeface="+mj-ea"/>
              </a:rPr>
              <a:t>研究方法：</a:t>
            </a:r>
            <a:r>
              <a:rPr lang="zh-CN" altLang="en-US" sz="2000">
                <a:solidFill>
                  <a:srgbClr val="EF7624"/>
                </a:solidFill>
                <a:latin typeface="+mj-ea"/>
                <a:ea typeface="+mj-ea"/>
              </a:rPr>
              <a:t>参</a:t>
            </a:r>
            <a:r>
              <a:rPr lang="zh-CN" altLang="en-US" sz="2000" smtClean="0">
                <a:solidFill>
                  <a:srgbClr val="EF7624"/>
                </a:solidFill>
                <a:latin typeface="+mj-ea"/>
                <a:ea typeface="+mj-ea"/>
              </a:rPr>
              <a:t>考国外同</a:t>
            </a:r>
            <a:r>
              <a:rPr lang="zh-CN" altLang="en-US" sz="2000" dirty="0">
                <a:solidFill>
                  <a:srgbClr val="EF7624"/>
                </a:solidFill>
                <a:latin typeface="+mj-ea"/>
                <a:ea typeface="+mj-ea"/>
              </a:rPr>
              <a:t>行的不同研究和分析</a:t>
            </a: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方法</a:t>
            </a:r>
            <a:endParaRPr lang="en-US" altLang="zh-CN" sz="2000" dirty="0" smtClean="0">
              <a:solidFill>
                <a:srgbClr val="EF7624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EF7624"/>
                </a:solidFill>
                <a:latin typeface="+mj-ea"/>
                <a:ea typeface="+mj-ea"/>
              </a:rPr>
              <a:t>理论基础</a:t>
            </a: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：不少经典</a:t>
            </a:r>
            <a:r>
              <a:rPr lang="zh-CN" altLang="en-US" sz="2000" dirty="0">
                <a:solidFill>
                  <a:srgbClr val="EF7624"/>
                </a:solidFill>
                <a:latin typeface="+mj-ea"/>
                <a:ea typeface="+mj-ea"/>
              </a:rPr>
              <a:t>理论和方法</a:t>
            </a: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最初以外文</a:t>
            </a:r>
            <a:r>
              <a:rPr lang="zh-CN" altLang="en-US" sz="2000" dirty="0">
                <a:solidFill>
                  <a:srgbClr val="EF7624"/>
                </a:solidFill>
                <a:latin typeface="+mj-ea"/>
                <a:ea typeface="+mj-ea"/>
              </a:rPr>
              <a:t>出</a:t>
            </a: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版</a:t>
            </a:r>
            <a:endParaRPr lang="en-US" altLang="zh-CN" sz="2000" dirty="0" smtClean="0">
              <a:solidFill>
                <a:srgbClr val="EF7624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学术交流：阅读、撰写外文文献，能与国际同行更好地</a:t>
            </a:r>
            <a:r>
              <a:rPr lang="zh-CN" altLang="en-US" sz="2000" smtClean="0">
                <a:solidFill>
                  <a:srgbClr val="EF7624"/>
                </a:solidFill>
                <a:latin typeface="+mj-ea"/>
                <a:ea typeface="+mj-ea"/>
              </a:rPr>
              <a:t>交流，增加认可度</a:t>
            </a:r>
            <a:endParaRPr lang="en-US" altLang="zh-CN" sz="2000" dirty="0" smtClean="0">
              <a:solidFill>
                <a:srgbClr val="EF7624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srgbClr val="EF7624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5241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353755" y="30690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</a:rPr>
              <a:t>AMS</a:t>
            </a:r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简介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58245" y="30690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Q &amp; A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56000" y="1927643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smtClean="0">
                <a:solidFill>
                  <a:schemeClr val="bg1"/>
                </a:solidFill>
                <a:latin typeface="+mj-ea"/>
                <a:ea typeface="+mj-ea"/>
              </a:rPr>
              <a:t>检索入门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56000" y="3069000"/>
            <a:ext cx="2880000" cy="720000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+mj-ea"/>
                <a:ea typeface="+mj-ea"/>
              </a:rPr>
              <a:t>AMS</a:t>
            </a: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出版物特</a:t>
            </a: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点及使用</a:t>
            </a:r>
          </a:p>
        </p:txBody>
      </p:sp>
      <p:sp>
        <p:nvSpPr>
          <p:cNvPr id="12" name="矩形 11"/>
          <p:cNvSpPr/>
          <p:nvPr/>
        </p:nvSpPr>
        <p:spPr>
          <a:xfrm>
            <a:off x="4656000" y="4210357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+mj-ea"/>
              </a:rPr>
              <a:t>获取更规范的参考文献</a:t>
            </a:r>
            <a:endParaRPr lang="en-US" altLang="zh-CN" sz="1600">
              <a:solidFill>
                <a:schemeClr val="bg1"/>
              </a:solidFill>
              <a:latin typeface="+mj-ea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9D41-1021-4028-BB7E-62376713E960}" type="datetime1">
              <a:rPr lang="zh-CN" altLang="en-US" smtClean="0"/>
              <a:t>2025/11/12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15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56000" y="2389872"/>
            <a:ext cx="2880000" cy="720000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n-CL" altLang="zh-CN" sz="200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特点</a:t>
            </a:r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及</a:t>
            </a: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使用</a:t>
            </a:r>
          </a:p>
        </p:txBody>
      </p:sp>
      <p:sp>
        <p:nvSpPr>
          <p:cNvPr id="10" name="矩形 9"/>
          <p:cNvSpPr/>
          <p:nvPr/>
        </p:nvSpPr>
        <p:spPr>
          <a:xfrm>
            <a:off x="3065325" y="3526200"/>
            <a:ext cx="2880000" cy="720000"/>
          </a:xfrm>
          <a:prstGeom prst="rect">
            <a:avLst/>
          </a:prstGeom>
          <a:solidFill>
            <a:srgbClr val="0A52A3">
              <a:alpha val="8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MSC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数学主题分类法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51450" y="35262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smtClean="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特点及入</a:t>
            </a:r>
            <a:r>
              <a:rPr lang="zh-CN" altLang="en-US" sz="1600" smtClean="0">
                <a:solidFill>
                  <a:schemeClr val="bg1"/>
                </a:solidFill>
                <a:latin typeface="+mj-ea"/>
                <a:ea typeface="+mj-ea"/>
              </a:rPr>
              <a:t>门</a:t>
            </a:r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9D41-1021-4028-BB7E-62376713E960}" type="datetime1">
              <a:rPr lang="zh-CN" altLang="en-US" smtClean="0"/>
              <a:t>2025/11/12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78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714499" y="1162050"/>
            <a:ext cx="9029701" cy="46863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</a:pPr>
            <a:r>
              <a:rPr lang="zh-CN" altLang="en-US" sz="2800" dirty="0" smtClean="0">
                <a:solidFill>
                  <a:srgbClr val="0A52A3"/>
                </a:solidFill>
                <a:latin typeface="+mj-ea"/>
                <a:ea typeface="+mj-ea"/>
              </a:rPr>
              <a:t>如何有效的使用外文数据库，特别是数学专业数据库</a:t>
            </a:r>
            <a:r>
              <a:rPr lang="zh-CN" altLang="en-US" sz="2800" dirty="0">
                <a:solidFill>
                  <a:srgbClr val="0A52A3"/>
                </a:solidFill>
                <a:latin typeface="+mj-ea"/>
                <a:ea typeface="+mj-ea"/>
              </a:rPr>
              <a:t>？</a:t>
            </a:r>
            <a:endParaRPr lang="en-US" altLang="zh-CN" sz="2800" dirty="0" smtClean="0">
              <a:solidFill>
                <a:srgbClr val="0A52A3"/>
              </a:solidFill>
              <a:latin typeface="+mj-ea"/>
              <a:ea typeface="+mj-ea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400" dirty="0" smtClean="0">
                <a:solidFill>
                  <a:srgbClr val="FE7600"/>
                </a:solidFill>
                <a:latin typeface="+mj-ea"/>
                <a:ea typeface="+mj-ea"/>
              </a:rPr>
              <a:t>先简单了解下数学主题分类法（</a:t>
            </a:r>
            <a:r>
              <a:rPr lang="en-US" altLang="zh-CN" sz="2400" dirty="0" smtClean="0">
                <a:solidFill>
                  <a:srgbClr val="FE7600"/>
                </a:solidFill>
                <a:latin typeface="+mj-ea"/>
                <a:ea typeface="+mj-ea"/>
              </a:rPr>
              <a:t>MSC</a:t>
            </a:r>
            <a:r>
              <a:rPr lang="zh-CN" altLang="en-US" sz="2400" dirty="0" smtClean="0">
                <a:solidFill>
                  <a:srgbClr val="FE7600"/>
                </a:solidFill>
                <a:latin typeface="+mj-ea"/>
                <a:ea typeface="+mj-ea"/>
              </a:rPr>
              <a:t>）</a:t>
            </a:r>
            <a:endParaRPr lang="en-US" altLang="zh-CN" sz="3200" dirty="0" smtClean="0">
              <a:solidFill>
                <a:srgbClr val="FE76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9547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26</a:t>
            </a:fld>
            <a:endParaRPr lang="zh-CN" altLang="en-US" dirty="0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1819275" y="485775"/>
            <a:ext cx="8940123" cy="5688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zh-CN" altLang="en-US" sz="2400" smtClean="0"/>
              <a:t>有哪</a:t>
            </a:r>
            <a:r>
              <a:rPr lang="zh-CN" altLang="en-US" sz="2400" dirty="0" smtClean="0"/>
              <a:t>些文献分类法？</a:t>
            </a:r>
            <a:endParaRPr lang="en-US" altLang="zh-CN" sz="24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00" b="1" dirty="0" smtClean="0"/>
              <a:t>综合类：</a:t>
            </a:r>
            <a:r>
              <a:rPr lang="zh-CN" altLang="en-US" sz="1800" dirty="0" smtClean="0"/>
              <a:t>中国图书馆分类法（目前国内图书馆最常</a:t>
            </a:r>
            <a:r>
              <a:rPr lang="zh-CN" altLang="en-US" sz="1800" smtClean="0"/>
              <a:t>用的文献分</a:t>
            </a:r>
            <a:r>
              <a:rPr lang="zh-CN" altLang="en-US" sz="1800" dirty="0" smtClean="0"/>
              <a:t>类体系）</a:t>
            </a:r>
            <a:endParaRPr lang="en-US" altLang="zh-CN" sz="1800" dirty="0" smtClean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00" b="1" dirty="0" smtClean="0"/>
              <a:t>专业类</a:t>
            </a:r>
            <a:r>
              <a:rPr lang="zh-CN" altLang="en-US" sz="1800" b="1" smtClean="0"/>
              <a:t>：</a:t>
            </a:r>
            <a:r>
              <a:rPr lang="en-US" altLang="zh-CN" sz="1800" smtClean="0"/>
              <a:t> </a:t>
            </a:r>
            <a:r>
              <a:rPr lang="zh-CN" altLang="en-US" sz="1800" smtClean="0"/>
              <a:t>如</a:t>
            </a:r>
            <a:r>
              <a:rPr lang="en-US" altLang="zh-CN" sz="1800" smtClean="0"/>
              <a:t>MSC</a:t>
            </a:r>
            <a:r>
              <a:rPr lang="zh-CN" altLang="en-US" sz="1800" smtClean="0"/>
              <a:t>，全称</a:t>
            </a:r>
            <a:r>
              <a:rPr lang="en-US" altLang="zh-CN" sz="1800" smtClean="0"/>
              <a:t> </a:t>
            </a:r>
            <a:r>
              <a:rPr lang="en-US" altLang="zh-CN" sz="1800"/>
              <a:t>Mathematics Subject Classification </a:t>
            </a:r>
            <a:r>
              <a:rPr lang="zh-CN" altLang="en-US" sz="1800" smtClean="0"/>
              <a:t>（数学主题分类）</a:t>
            </a:r>
            <a:endParaRPr lang="en-US" altLang="zh-CN" sz="1800" smtClean="0"/>
          </a:p>
          <a:p>
            <a:pPr>
              <a:lnSpc>
                <a:spcPct val="200000"/>
              </a:lnSpc>
            </a:pPr>
            <a:r>
              <a:rPr lang="en-US" altLang="zh-CN" sz="1800"/>
              <a:t>	 </a:t>
            </a:r>
            <a:r>
              <a:rPr lang="en-US" altLang="zh-CN" sz="1800" smtClean="0"/>
              <a:t>      AMS</a:t>
            </a:r>
            <a:r>
              <a:rPr lang="zh-CN" altLang="en-US" sz="1800" dirty="0" smtClean="0"/>
              <a:t>和</a:t>
            </a:r>
            <a:r>
              <a:rPr lang="en-US" altLang="zh-CN" sz="1800" dirty="0" smtClean="0"/>
              <a:t>EMS</a:t>
            </a:r>
            <a:r>
              <a:rPr lang="zh-CN" altLang="en-US" sz="1800" dirty="0" smtClean="0"/>
              <a:t>共同制订，每十年修订一次</a:t>
            </a:r>
            <a:endParaRPr lang="en-US" altLang="zh-CN" sz="1800" dirty="0" smtClean="0"/>
          </a:p>
          <a:p>
            <a:pPr>
              <a:lnSpc>
                <a:spcPct val="200000"/>
              </a:lnSpc>
            </a:pPr>
            <a:r>
              <a:rPr lang="en-US" altLang="zh-CN" sz="1800" dirty="0" smtClean="0"/>
              <a:t>	       MSC</a:t>
            </a:r>
            <a:r>
              <a:rPr lang="zh-CN" altLang="en-US" sz="1800" dirty="0" smtClean="0"/>
              <a:t>所</a:t>
            </a:r>
            <a:r>
              <a:rPr lang="zh-CN" altLang="en-US" sz="1800" dirty="0"/>
              <a:t>有分类号均会标注生效年份、失效年份（废止分类</a:t>
            </a:r>
            <a:r>
              <a:rPr lang="zh-CN" altLang="en-US" sz="1800" dirty="0" smtClean="0"/>
              <a:t>）及相似</a:t>
            </a:r>
            <a:r>
              <a:rPr lang="zh-CN" altLang="en-US" sz="1800" smtClean="0"/>
              <a:t>分类</a:t>
            </a:r>
            <a:endParaRPr lang="en-US" altLang="zh-CN" sz="1800" dirty="0" smtClean="0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1663796" y="2276047"/>
            <a:ext cx="8099329" cy="4262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7678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27</a:t>
            </a:fld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316474" y="263615"/>
            <a:ext cx="7962901" cy="6224733"/>
            <a:chOff x="365112" y="448441"/>
            <a:chExt cx="7962901" cy="6224733"/>
          </a:xfrm>
        </p:grpSpPr>
        <p:sp>
          <p:nvSpPr>
            <p:cNvPr id="7" name="矩形 6"/>
            <p:cNvSpPr/>
            <p:nvPr/>
          </p:nvSpPr>
          <p:spPr>
            <a:xfrm>
              <a:off x="365113" y="448441"/>
              <a:ext cx="7962900" cy="446739"/>
            </a:xfrm>
            <a:prstGeom prst="rect">
              <a:avLst/>
            </a:prstGeom>
            <a:solidFill>
              <a:srgbClr val="0A52A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smtClean="0">
                  <a:solidFill>
                    <a:schemeClr val="bg1"/>
                  </a:solidFill>
                  <a:latin typeface="+mj-ea"/>
                  <a:ea typeface="+mj-ea"/>
                </a:rPr>
                <a:t>MathSciNet</a:t>
              </a:r>
              <a:r>
                <a:rPr lang="zh-CN" altLang="en-US" sz="2000">
                  <a:solidFill>
                    <a:schemeClr val="bg1"/>
                  </a:solidFill>
                  <a:latin typeface="+mj-ea"/>
                  <a:ea typeface="+mj-ea"/>
                </a:rPr>
                <a:t>首</a:t>
              </a:r>
              <a:r>
                <a:rPr lang="zh-CN" altLang="en-US" sz="2000" smtClean="0">
                  <a:solidFill>
                    <a:schemeClr val="bg1"/>
                  </a:solidFill>
                  <a:latin typeface="+mj-ea"/>
                  <a:ea typeface="+mj-ea"/>
                </a:rPr>
                <a:t>页，点击</a:t>
              </a:r>
              <a:r>
                <a:rPr lang="en-US" altLang="zh-CN" sz="2000" smtClean="0">
                  <a:solidFill>
                    <a:schemeClr val="bg1"/>
                  </a:solidFill>
                  <a:latin typeface="+mj-ea"/>
                  <a:ea typeface="+mj-ea"/>
                </a:rPr>
                <a:t>MSC</a:t>
              </a:r>
              <a:r>
                <a:rPr lang="zh-CN" altLang="en-US" sz="2000" smtClean="0">
                  <a:solidFill>
                    <a:schemeClr val="bg1"/>
                  </a:solidFill>
                  <a:latin typeface="+mj-ea"/>
                  <a:ea typeface="+mj-ea"/>
                </a:rPr>
                <a:t>标签，可浏览或检索分类表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/>
            <a:srcRect b="295"/>
            <a:stretch/>
          </p:blipFill>
          <p:spPr>
            <a:xfrm>
              <a:off x="365112" y="895179"/>
              <a:ext cx="7962900" cy="5777995"/>
            </a:xfrm>
            <a:prstGeom prst="rect">
              <a:avLst/>
            </a:prstGeom>
          </p:spPr>
        </p:pic>
      </p:grpSp>
      <p:cxnSp>
        <p:nvCxnSpPr>
          <p:cNvPr id="9" name="直接箭头连接符 8"/>
          <p:cNvCxnSpPr/>
          <p:nvPr/>
        </p:nvCxnSpPr>
        <p:spPr>
          <a:xfrm>
            <a:off x="3838577" y="1234914"/>
            <a:ext cx="690807" cy="5988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8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28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02" y="192667"/>
            <a:ext cx="6426714" cy="62708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r="18575"/>
          <a:stretch/>
        </p:blipFill>
        <p:spPr>
          <a:xfrm>
            <a:off x="6871151" y="792015"/>
            <a:ext cx="5093275" cy="592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29</a:t>
            </a:fld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616" y="352121"/>
            <a:ext cx="5341472" cy="63693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91" y="352121"/>
            <a:ext cx="6139586" cy="638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8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5683"/>
          <a:stretch/>
        </p:blipFill>
        <p:spPr>
          <a:xfrm>
            <a:off x="223736" y="282102"/>
            <a:ext cx="12170664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59DC-E416-44CC-8D74-6C7FA6F8BD88}" type="datetime1">
              <a:rPr lang="zh-CN" altLang="en-US" smtClean="0"/>
              <a:t>2025/11/12</a:t>
            </a:fld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b="16490"/>
          <a:stretch/>
        </p:blipFill>
        <p:spPr>
          <a:xfrm>
            <a:off x="7358641" y="2263130"/>
            <a:ext cx="4420109" cy="1905486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442275" y="754306"/>
            <a:ext cx="6697827" cy="4923136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zh-CN" alt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美国数学学会（</a:t>
            </a:r>
            <a:r>
              <a:rPr lang="en-US" altLang="zh-CN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AMS</a:t>
            </a:r>
            <a:r>
              <a:rPr lang="zh-CN" alt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）成</a:t>
            </a:r>
            <a:r>
              <a:rPr lang="zh-CN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立于</a:t>
            </a:r>
            <a:r>
              <a:rPr lang="en-US" altLang="zh-CN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1888</a:t>
            </a:r>
            <a:r>
              <a:rPr lang="zh-CN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zh-CN" alt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r>
              <a:rPr lang="zh-CN" altLang="en-US" sz="16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位于罗德岛。</a:t>
            </a:r>
            <a:endParaRPr lang="en-US" altLang="zh-CN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约</a:t>
            </a:r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30,000</a:t>
            </a: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名个人</a:t>
            </a: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会员</a:t>
            </a:r>
            <a:endParaRPr lang="en-US" altLang="zh-CN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约</a:t>
            </a:r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26000</a:t>
            </a: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多名活跃评论员</a:t>
            </a:r>
            <a:endParaRPr lang="en-US" altLang="zh-CN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AMS</a:t>
            </a: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每年评选会士（</a:t>
            </a:r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AMS Fellow</a:t>
            </a: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endParaRPr lang="en-US" altLang="zh-CN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50000"/>
              </a:lnSpc>
            </a:pPr>
            <a:r>
              <a:rPr lang="zh-CN" alt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定期颁发各种奖项，近年部分华人得</a:t>
            </a:r>
            <a:r>
              <a:rPr lang="zh-CN" altLang="en-US" sz="16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奖：</a:t>
            </a:r>
            <a:endParaRPr lang="en-US" altLang="zh-CN" sz="1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柯尔代数奖</a:t>
            </a: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（许晨阳于</a:t>
            </a:r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年获</a:t>
            </a: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endParaRPr lang="en-US" altLang="zh-CN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维布伦</a:t>
            </a: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奖</a:t>
            </a: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（陈秀雄、孙崧于</a:t>
            </a:r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zh-CN" alt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获</a:t>
            </a:r>
            <a:r>
              <a:rPr lang="zh-CN" altLang="en-US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endParaRPr lang="en-US" altLang="zh-CN" sz="16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柯尔数论奖</a:t>
            </a:r>
            <a:r>
              <a:rPr lang="zh-CN" altLang="en-US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（张益唐于</a:t>
            </a:r>
            <a:r>
              <a:rPr lang="en-US" altLang="zh-CN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  <a:r>
              <a:rPr lang="zh-CN" altLang="en-US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zh-CN" alt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获</a:t>
            </a:r>
            <a:r>
              <a:rPr lang="zh-CN" altLang="en-US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endParaRPr lang="en-US" altLang="zh-CN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AMS</a:t>
            </a:r>
            <a:r>
              <a:rPr lang="zh-CN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电子出版物有：</a:t>
            </a:r>
            <a:endParaRPr lang="en-US" altLang="zh-CN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MathSciNet</a:t>
            </a: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Mathematical </a:t>
            </a:r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Reviews</a:t>
            </a: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、数学</a:t>
            </a: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评论网络</a:t>
            </a: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版）</a:t>
            </a:r>
            <a:endParaRPr lang="en-US" altLang="zh-CN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期刊（</a:t>
            </a:r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JAMS</a:t>
            </a: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TAMS</a:t>
            </a: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PAMS</a:t>
            </a: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r>
              <a:rPr lang="en-US" altLang="zh-CN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MCOM</a:t>
            </a:r>
            <a:r>
              <a:rPr lang="zh-CN" altLang="en-US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等</a:t>
            </a:r>
            <a:r>
              <a:rPr lang="zh-CN" alt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十</a:t>
            </a:r>
            <a:r>
              <a:rPr lang="zh-CN" altLang="en-US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五种期刊）</a:t>
            </a:r>
            <a:endParaRPr lang="en-US" altLang="zh-CN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电</a:t>
            </a: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子书（</a:t>
            </a:r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GSM</a:t>
            </a: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研究生</a:t>
            </a: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数学、当代数学</a:t>
            </a: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等</a:t>
            </a: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系</a:t>
            </a:r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列丛书）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086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30</a:t>
            </a:fld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365113" y="448441"/>
            <a:ext cx="7962900" cy="446739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首</a:t>
            </a:r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页，点击</a:t>
            </a:r>
            <a:r>
              <a:rPr lang="en-US" altLang="zh-CN" sz="2000" smtClean="0">
                <a:solidFill>
                  <a:schemeClr val="bg1"/>
                </a:solidFill>
                <a:latin typeface="+mj-ea"/>
                <a:ea typeface="+mj-ea"/>
              </a:rPr>
              <a:t>MSC</a:t>
            </a:r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标签，可浏览或检索分类表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12" y="895180"/>
            <a:ext cx="7962900" cy="57951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3036" r="10924" b="11440"/>
          <a:stretch/>
        </p:blipFill>
        <p:spPr>
          <a:xfrm>
            <a:off x="6877050" y="3741156"/>
            <a:ext cx="4436939" cy="2970793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>
            <a:off x="210208" y="5940042"/>
            <a:ext cx="690807" cy="5988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43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75" y="1270060"/>
            <a:ext cx="7418182" cy="4925882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31</a:t>
            </a:fld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360675" y="823321"/>
            <a:ext cx="7410450" cy="446739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检索</a:t>
            </a:r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框直接输入“</a:t>
            </a:r>
            <a:r>
              <a:rPr lang="en-US" altLang="zh-CN" sz="2000">
                <a:solidFill>
                  <a:schemeClr val="bg1"/>
                </a:solidFill>
                <a:latin typeface="+mj-ea"/>
              </a:rPr>
              <a:t>00A08</a:t>
            </a:r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”</a:t>
            </a:r>
            <a:r>
              <a:rPr lang="en-US" altLang="zh-CN" sz="200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，检索后，即可获取娱</a:t>
            </a:r>
            <a:r>
              <a:rPr lang="zh-CN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乐数学全部条目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线形标注 2(带边框和强调线) 8"/>
          <p:cNvSpPr/>
          <p:nvPr/>
        </p:nvSpPr>
        <p:spPr>
          <a:xfrm>
            <a:off x="8050276" y="2512297"/>
            <a:ext cx="3431569" cy="3647152"/>
          </a:xfrm>
          <a:prstGeom prst="accentBorderCallout2">
            <a:avLst>
              <a:gd name="adj1" fmla="val 169"/>
              <a:gd name="adj2" fmla="val -1249"/>
              <a:gd name="adj3" fmla="val -23137"/>
              <a:gd name="adj4" fmla="val -6289"/>
              <a:gd name="adj5" fmla="val -23547"/>
              <a:gd name="adj6" fmla="val -189457"/>
            </a:avLst>
          </a:prstGeom>
          <a:solidFill>
            <a:srgbClr val="005CA6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对专业词汇了解不足时，可直接使用分类号</a:t>
            </a:r>
            <a:r>
              <a:rPr lang="zh-CN" altLang="en-US" sz="1400" dirty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检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索，如：数</a:t>
            </a:r>
            <a:r>
              <a:rPr lang="zh-CN" altLang="en-US" sz="1400" dirty="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学娱乐（</a:t>
            </a:r>
            <a:r>
              <a:rPr lang="en-US" altLang="zh-CN" sz="1400" dirty="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00A08</a:t>
            </a:r>
            <a:r>
              <a:rPr lang="zh-CN" altLang="en-US" sz="1400" dirty="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）。</a:t>
            </a:r>
            <a:endParaRPr lang="en-US" altLang="zh-CN" sz="1400" dirty="0" smtClean="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娱</a:t>
            </a:r>
            <a:r>
              <a:rPr lang="zh-CN" altLang="en-US" sz="1400" dirty="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乐数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学的词汇非常多：</a:t>
            </a:r>
            <a:r>
              <a:rPr lang="zh-CN" altLang="en-US" sz="1400" b="1" smtClean="0">
                <a:solidFill>
                  <a:srgbClr val="FFFF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纸</a:t>
            </a:r>
            <a:r>
              <a:rPr lang="zh-CN" altLang="en-US" sz="1400" b="1">
                <a:solidFill>
                  <a:srgbClr val="FFFF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牌、折纸、数列、拼</a:t>
            </a:r>
            <a:r>
              <a:rPr lang="zh-CN" altLang="en-US" sz="1400" b="1" dirty="0">
                <a:solidFill>
                  <a:srgbClr val="FFFF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图、数独、魔方、接龙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等等</a:t>
            </a:r>
            <a:r>
              <a:rPr lang="en-US" altLang="zh-CN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arn-CL" altLang="zh-CN" sz="140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Math. Semesterber</a:t>
            </a:r>
            <a:r>
              <a:rPr lang="arn-CL" altLang="zh-CN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. 1949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年创刊，</a:t>
            </a:r>
            <a:endParaRPr lang="en-US" altLang="zh-CN" sz="1400" smtClean="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Mitt</a:t>
            </a:r>
            <a:r>
              <a:rPr lang="en-US" altLang="zh-CN" sz="140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. Dtsch. Math.-Ver</a:t>
            </a:r>
            <a:r>
              <a:rPr lang="en-US" altLang="zh-CN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. 1997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年创刊，</a:t>
            </a:r>
            <a:endParaRPr lang="en-US" altLang="zh-CN" sz="1400" smtClean="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均非</a:t>
            </a:r>
            <a:r>
              <a:rPr lang="en-US" altLang="zh-CN" sz="140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SCI</a:t>
            </a:r>
            <a:r>
              <a:rPr lang="zh-CN" altLang="en-US" sz="140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期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刊。</a:t>
            </a:r>
            <a:endParaRPr lang="en-US" altLang="zh-CN" sz="1400" smtClean="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140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这两种刊，</a:t>
            </a:r>
            <a:r>
              <a:rPr lang="en-US" altLang="zh-CN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MathSciNet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均收录回</a:t>
            </a:r>
            <a:r>
              <a:rPr lang="zh-CN" altLang="en-US" sz="140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溯至创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刊</a:t>
            </a:r>
            <a:r>
              <a:rPr lang="en-US" altLang="zh-CN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.</a:t>
            </a:r>
            <a:endParaRPr lang="en-US" altLang="zh-CN" sz="1400" dirty="0" smtClean="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985263" y="2545238"/>
            <a:ext cx="686834" cy="3614211"/>
          </a:xfrm>
          <a:prstGeom prst="rect">
            <a:avLst/>
          </a:prstGeom>
          <a:noFill/>
          <a:ln w="28575">
            <a:solidFill>
              <a:srgbClr val="FE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76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2" r="17917" b="21862"/>
          <a:stretch/>
        </p:blipFill>
        <p:spPr>
          <a:xfrm>
            <a:off x="368686" y="1270059"/>
            <a:ext cx="7402439" cy="50270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32</a:t>
            </a:fld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360675" y="823321"/>
            <a:ext cx="7410450" cy="446739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检索字段：</a:t>
            </a:r>
            <a:r>
              <a:rPr lang="en-US" altLang="zh-CN" b="1" smtClean="0">
                <a:solidFill>
                  <a:srgbClr val="FFFF00"/>
                </a:solidFill>
                <a:latin typeface="+mj-ea"/>
                <a:ea typeface="+mj-ea"/>
              </a:rPr>
              <a:t>pcsc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（</a:t>
            </a:r>
            <a:r>
              <a:rPr lang="zh-CN" altLang="en-US">
                <a:solidFill>
                  <a:schemeClr val="bg1"/>
                </a:solidFill>
                <a:latin typeface="+mj-ea"/>
              </a:rPr>
              <a:t>主分类或次分类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），检索分类名称包含</a:t>
            </a:r>
            <a:r>
              <a:rPr lang="en-US" altLang="zh-CN" b="1" smtClean="0">
                <a:solidFill>
                  <a:srgbClr val="FFFF00"/>
                </a:solidFill>
                <a:latin typeface="+mj-ea"/>
                <a:ea typeface="+mj-ea"/>
              </a:rPr>
              <a:t>software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的文章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987" y="3439604"/>
            <a:ext cx="4722813" cy="2428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7200900" y="5667375"/>
            <a:ext cx="570225" cy="201104"/>
          </a:xfrm>
          <a:prstGeom prst="rect">
            <a:avLst/>
          </a:prstGeom>
          <a:noFill/>
          <a:ln w="28575">
            <a:solidFill>
              <a:srgbClr val="EF762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 smtClean="0">
              <a:noFill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0248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56000" y="2389872"/>
            <a:ext cx="2880000" cy="720000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n-CL" altLang="zh-CN" sz="200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特点</a:t>
            </a:r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及</a:t>
            </a: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使用</a:t>
            </a:r>
          </a:p>
        </p:txBody>
      </p:sp>
      <p:sp>
        <p:nvSpPr>
          <p:cNvPr id="10" name="矩形 9"/>
          <p:cNvSpPr/>
          <p:nvPr/>
        </p:nvSpPr>
        <p:spPr>
          <a:xfrm>
            <a:off x="3170100" y="3592875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</a:rPr>
              <a:t>MSC</a:t>
            </a:r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数学主题分类法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56225" y="3592875"/>
            <a:ext cx="2880000" cy="720000"/>
          </a:xfrm>
          <a:prstGeom prst="rect">
            <a:avLst/>
          </a:prstGeom>
          <a:solidFill>
            <a:srgbClr val="0A52A3">
              <a:alpha val="8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特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点及入门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9D41-1021-4028-BB7E-62376713E960}" type="datetime1">
              <a:rPr lang="zh-CN" altLang="en-US" smtClean="0"/>
              <a:t>2025/11/12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423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34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714499" y="1162050"/>
            <a:ext cx="9029701" cy="46863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</a:pPr>
            <a:r>
              <a:rPr lang="zh-CN" altLang="en-US" sz="2800">
                <a:solidFill>
                  <a:srgbClr val="0A52A3"/>
                </a:solidFill>
                <a:latin typeface="+mj-ea"/>
                <a:ea typeface="+mj-ea"/>
              </a:rPr>
              <a:t>除</a:t>
            </a:r>
            <a:r>
              <a:rPr lang="zh-CN" altLang="en-US" sz="2800" smtClean="0">
                <a:solidFill>
                  <a:srgbClr val="0A52A3"/>
                </a:solidFill>
                <a:latin typeface="+mj-ea"/>
                <a:ea typeface="+mj-ea"/>
              </a:rPr>
              <a:t>了</a:t>
            </a:r>
            <a:r>
              <a:rPr lang="en-US" altLang="zh-CN" sz="2800" smtClean="0">
                <a:solidFill>
                  <a:srgbClr val="0A52A3"/>
                </a:solidFill>
                <a:latin typeface="+mj-ea"/>
                <a:ea typeface="+mj-ea"/>
              </a:rPr>
              <a:t>MSC</a:t>
            </a:r>
            <a:r>
              <a:rPr lang="zh-CN" altLang="en-US" sz="2800" smtClean="0">
                <a:solidFill>
                  <a:srgbClr val="0A52A3"/>
                </a:solidFill>
                <a:latin typeface="+mj-ea"/>
                <a:ea typeface="+mj-ea"/>
              </a:rPr>
              <a:t>分类号</a:t>
            </a:r>
            <a:endParaRPr lang="en-US" altLang="zh-CN" sz="2800" smtClean="0">
              <a:solidFill>
                <a:srgbClr val="0A52A3"/>
              </a:solidFill>
              <a:latin typeface="+mj-ea"/>
              <a:ea typeface="+mj-ea"/>
            </a:endParaRPr>
          </a:p>
          <a:p>
            <a:pPr algn="ctr">
              <a:lnSpc>
                <a:spcPct val="170000"/>
              </a:lnSpc>
            </a:pPr>
            <a:r>
              <a:rPr lang="en-US" altLang="zh-CN" sz="2800" smtClean="0">
                <a:solidFill>
                  <a:srgbClr val="0A52A3"/>
                </a:solidFill>
                <a:latin typeface="+mj-ea"/>
                <a:ea typeface="+mj-ea"/>
              </a:rPr>
              <a:t>MathSciNet</a:t>
            </a:r>
            <a:r>
              <a:rPr lang="zh-CN" altLang="en-US" sz="2800" smtClean="0">
                <a:solidFill>
                  <a:srgbClr val="0A52A3"/>
                </a:solidFill>
                <a:latin typeface="+mj-ea"/>
                <a:ea typeface="+mj-ea"/>
              </a:rPr>
              <a:t>还有哪些使用必要性和特点？</a:t>
            </a:r>
            <a:endParaRPr lang="en-US" altLang="zh-CN" sz="2800" smtClean="0">
              <a:solidFill>
                <a:srgbClr val="0A52A3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6602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15" name="文本框 24"/>
          <p:cNvSpPr txBox="1">
            <a:spLocks noChangeArrowheads="1"/>
          </p:cNvSpPr>
          <p:nvPr/>
        </p:nvSpPr>
        <p:spPr bwMode="auto">
          <a:xfrm>
            <a:off x="8440771" y="1593544"/>
            <a:ext cx="12976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Mathematical Reviews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8" name="组合 17"/>
          <p:cNvGrpSpPr>
            <a:grpSpLocks noChangeAspect="1"/>
          </p:cNvGrpSpPr>
          <p:nvPr/>
        </p:nvGrpSpPr>
        <p:grpSpPr>
          <a:xfrm>
            <a:off x="202066" y="1543050"/>
            <a:ext cx="5229825" cy="3157565"/>
            <a:chOff x="82033" y="2056491"/>
            <a:chExt cx="5400000" cy="2984239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5981"/>
            <a:stretch/>
          </p:blipFill>
          <p:spPr bwMode="auto">
            <a:xfrm>
              <a:off x="82033" y="2056491"/>
              <a:ext cx="5400000" cy="2984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圆角矩形 19"/>
            <p:cNvSpPr/>
            <p:nvPr/>
          </p:nvSpPr>
          <p:spPr>
            <a:xfrm>
              <a:off x="179512" y="3050570"/>
              <a:ext cx="929924" cy="173831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431891" y="1543051"/>
            <a:ext cx="6694236" cy="3236340"/>
            <a:chOff x="1791956" y="930053"/>
            <a:chExt cx="5400000" cy="2450245"/>
          </a:xfrm>
        </p:grpSpPr>
        <p:pic>
          <p:nvPicPr>
            <p:cNvPr id="37" name="图片 36"/>
            <p:cNvPicPr>
              <a:picLocks/>
            </p:cNvPicPr>
            <p:nvPr/>
          </p:nvPicPr>
          <p:blipFill rotWithShape="1">
            <a:blip r:embed="rId4"/>
            <a:srcRect l="12" t="4744" r="-108" b="19208"/>
            <a:stretch/>
          </p:blipFill>
          <p:spPr>
            <a:xfrm>
              <a:off x="1791956" y="930053"/>
              <a:ext cx="5400000" cy="2450245"/>
            </a:xfrm>
            <a:prstGeom prst="rect">
              <a:avLst/>
            </a:prstGeom>
          </p:spPr>
        </p:pic>
        <p:sp>
          <p:nvSpPr>
            <p:cNvPr id="38" name="圆角矩形 37"/>
            <p:cNvSpPr/>
            <p:nvPr/>
          </p:nvSpPr>
          <p:spPr>
            <a:xfrm>
              <a:off x="5026494" y="1957341"/>
              <a:ext cx="929924" cy="17824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78119-4518-407A-81E1-0447DEA89AEB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1481988" y="952479"/>
            <a:ext cx="7765705" cy="410546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普林斯</a:t>
            </a:r>
            <a:r>
              <a:rPr lang="zh-CN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顿、巴黎高师等数学著名研究机构将</a:t>
            </a:r>
            <a:r>
              <a:rPr lang="en-US" altLang="zh-CN" sz="2000" dirty="0" smtClean="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列为核心资源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581400" y="5367815"/>
            <a:ext cx="3879601" cy="400110"/>
          </a:xfrm>
          <a:prstGeom prst="rect">
            <a:avLst/>
          </a:prstGeom>
          <a:solidFill>
            <a:srgbClr val="DF710F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工欲善其事，必先利其器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9077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36</a:t>
            </a:fld>
            <a:endParaRPr lang="zh-CN" altLang="en-US" dirty="0"/>
          </a:p>
        </p:txBody>
      </p:sp>
      <p:grpSp>
        <p:nvGrpSpPr>
          <p:cNvPr id="18" name="组合 17"/>
          <p:cNvGrpSpPr/>
          <p:nvPr/>
        </p:nvGrpSpPr>
        <p:grpSpPr>
          <a:xfrm>
            <a:off x="666749" y="634640"/>
            <a:ext cx="1371601" cy="4083217"/>
            <a:chOff x="6047839" y="2022944"/>
            <a:chExt cx="1534646" cy="4083217"/>
          </a:xfrm>
        </p:grpSpPr>
        <p:sp>
          <p:nvSpPr>
            <p:cNvPr id="19" name="矩形 18"/>
            <p:cNvSpPr/>
            <p:nvPr/>
          </p:nvSpPr>
          <p:spPr>
            <a:xfrm>
              <a:off x="6047840" y="2462332"/>
              <a:ext cx="1534645" cy="3643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收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录齐全</a:t>
              </a:r>
              <a:endParaRPr lang="en-US" altLang="zh-CN" sz="150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署名消岐</a:t>
              </a: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同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行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评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论</a:t>
              </a:r>
              <a:endParaRPr lang="en-US" altLang="zh-CN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施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引严谨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组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织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专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业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标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引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详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尽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师承关联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期刊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揭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示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047839" y="2022944"/>
              <a:ext cx="1534645" cy="439388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>
                  <a:solidFill>
                    <a:schemeClr val="bg1"/>
                  </a:solidFill>
                  <a:latin typeface="+mn-ea"/>
                </a:rPr>
                <a:t>数据库特点</a:t>
              </a:r>
              <a:endParaRPr lang="zh-CN" altLang="en-US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66749" y="1255003"/>
            <a:ext cx="10429876" cy="3503533"/>
            <a:chOff x="666749" y="1255003"/>
            <a:chExt cx="10429876" cy="3503533"/>
          </a:xfrm>
        </p:grpSpPr>
        <p:sp>
          <p:nvSpPr>
            <p:cNvPr id="21" name="矩形 20"/>
            <p:cNvSpPr/>
            <p:nvPr/>
          </p:nvSpPr>
          <p:spPr>
            <a:xfrm>
              <a:off x="666749" y="1255003"/>
              <a:ext cx="1371600" cy="405610"/>
            </a:xfrm>
            <a:prstGeom prst="rect">
              <a:avLst/>
            </a:prstGeom>
            <a:solidFill>
              <a:srgbClr val="EF762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2333625" y="1255003"/>
              <a:ext cx="8763000" cy="3503533"/>
              <a:chOff x="1141848" y="1704189"/>
              <a:chExt cx="8763000" cy="3503533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41848" y="2112097"/>
                <a:ext cx="8763000" cy="3095625"/>
              </a:xfrm>
              <a:prstGeom prst="rect">
                <a:avLst/>
              </a:prstGeom>
              <a:effectLst/>
            </p:spPr>
          </p:pic>
          <p:sp>
            <p:nvSpPr>
              <p:cNvPr id="24" name="矩形 23"/>
              <p:cNvSpPr/>
              <p:nvPr/>
            </p:nvSpPr>
            <p:spPr>
              <a:xfrm>
                <a:off x="1141848" y="1704189"/>
                <a:ext cx="8763000" cy="407907"/>
              </a:xfrm>
              <a:prstGeom prst="rect">
                <a:avLst/>
              </a:prstGeom>
              <a:solidFill>
                <a:srgbClr val="005CA6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smtClean="0">
                    <a:solidFill>
                      <a:schemeClr val="bg1"/>
                    </a:solidFill>
                    <a:latin typeface="+mj-ea"/>
                    <a:ea typeface="+mj-ea"/>
                  </a:rPr>
                  <a:t>收录齐全：</a:t>
                </a:r>
                <a:r>
                  <a:rPr lang="en-US" altLang="zh-CN" sz="1600" smtClean="0">
                    <a:solidFill>
                      <a:schemeClr val="bg1"/>
                    </a:solidFill>
                    <a:latin typeface="+mj-ea"/>
                    <a:ea typeface="+mj-ea"/>
                  </a:rPr>
                  <a:t>MathSciNet</a:t>
                </a:r>
                <a:r>
                  <a:rPr lang="zh-CN" altLang="en-US" sz="1600" smtClean="0">
                    <a:solidFill>
                      <a:schemeClr val="bg1"/>
                    </a:solidFill>
                    <a:latin typeface="+mj-ea"/>
                    <a:ea typeface="+mj-ea"/>
                  </a:rPr>
                  <a:t>收录较早的期刊</a:t>
                </a:r>
                <a:r>
                  <a:rPr lang="en-US" altLang="zh-CN" sz="1600" smtClean="0">
                    <a:solidFill>
                      <a:schemeClr val="bg1"/>
                    </a:solidFill>
                    <a:latin typeface="+mj-ea"/>
                    <a:ea typeface="+mj-ea"/>
                  </a:rPr>
                  <a:t>《</a:t>
                </a:r>
                <a:r>
                  <a:rPr lang="en-US" altLang="zh-CN" sz="1600">
                    <a:solidFill>
                      <a:schemeClr val="bg1"/>
                    </a:solidFill>
                    <a:latin typeface="+mj-ea"/>
                  </a:rPr>
                  <a:t> AMPA </a:t>
                </a:r>
                <a:r>
                  <a:rPr lang="en-US" altLang="zh-CN" sz="1600" smtClean="0">
                    <a:solidFill>
                      <a:schemeClr val="bg1"/>
                    </a:solidFill>
                    <a:latin typeface="+mj-ea"/>
                  </a:rPr>
                  <a:t>/JMPA</a:t>
                </a:r>
                <a:r>
                  <a:rPr lang="en-US" altLang="zh-CN" sz="1600" smtClean="0">
                    <a:solidFill>
                      <a:schemeClr val="bg1"/>
                    </a:solidFill>
                    <a:latin typeface="+mj-ea"/>
                    <a:ea typeface="+mj-ea"/>
                  </a:rPr>
                  <a:t>》</a:t>
                </a:r>
                <a:r>
                  <a:rPr lang="zh-CN" altLang="en-US" sz="1600" smtClean="0">
                    <a:solidFill>
                      <a:schemeClr val="bg1"/>
                    </a:solidFill>
                    <a:latin typeface="+mj-ea"/>
                    <a:ea typeface="+mj-ea"/>
                  </a:rPr>
                  <a:t>已回溯至</a:t>
                </a:r>
                <a:r>
                  <a:rPr lang="en-US" altLang="zh-CN" sz="1600" smtClean="0">
                    <a:solidFill>
                      <a:schemeClr val="bg1"/>
                    </a:solidFill>
                    <a:latin typeface="+mj-ea"/>
                    <a:ea typeface="+mj-ea"/>
                  </a:rPr>
                  <a:t>1810</a:t>
                </a:r>
                <a:r>
                  <a:rPr lang="zh-CN" altLang="en-US" sz="1600" smtClean="0">
                    <a:solidFill>
                      <a:schemeClr val="bg1"/>
                    </a:solidFill>
                    <a:latin typeface="+mj-ea"/>
                    <a:ea typeface="+mj-ea"/>
                  </a:rPr>
                  <a:t>年</a:t>
                </a:r>
                <a:endParaRPr lang="zh-CN" altLang="en-US" sz="16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35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666749" y="634640"/>
            <a:ext cx="1371601" cy="4083217"/>
            <a:chOff x="6047839" y="2022944"/>
            <a:chExt cx="1534646" cy="4083217"/>
          </a:xfrm>
        </p:grpSpPr>
        <p:sp>
          <p:nvSpPr>
            <p:cNvPr id="27" name="矩形 26"/>
            <p:cNvSpPr/>
            <p:nvPr/>
          </p:nvSpPr>
          <p:spPr>
            <a:xfrm>
              <a:off x="6047840" y="2462332"/>
              <a:ext cx="1534645" cy="3643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收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录齐全</a:t>
              </a:r>
              <a:endParaRPr lang="en-US" altLang="zh-CN" sz="150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署名消岐</a:t>
              </a: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同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行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评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论</a:t>
              </a:r>
              <a:endParaRPr lang="en-US" altLang="zh-CN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施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引严谨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组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织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专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业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标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引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详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尽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师承关联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期刊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揭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示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047839" y="2022944"/>
              <a:ext cx="1534645" cy="439388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+mj-ea"/>
                </a:rPr>
                <a:t>数据库特点</a:t>
              </a:r>
              <a:endParaRPr lang="zh-CN" altLang="en-US" dirty="0">
                <a:solidFill>
                  <a:schemeClr val="bg1"/>
                </a:solidFill>
                <a:latin typeface="+mj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57224" y="1255003"/>
            <a:ext cx="10439401" cy="4510959"/>
            <a:chOff x="657224" y="1255003"/>
            <a:chExt cx="10439401" cy="4510959"/>
          </a:xfrm>
        </p:grpSpPr>
        <p:grpSp>
          <p:nvGrpSpPr>
            <p:cNvPr id="11" name="组合 10"/>
            <p:cNvGrpSpPr/>
            <p:nvPr/>
          </p:nvGrpSpPr>
          <p:grpSpPr>
            <a:xfrm>
              <a:off x="2328513" y="1255003"/>
              <a:ext cx="8768112" cy="4510959"/>
              <a:chOff x="2449131" y="1598333"/>
              <a:chExt cx="8768112" cy="4510959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2"/>
              <a:srcRect b="26753"/>
              <a:stretch/>
            </p:blipFill>
            <p:spPr>
              <a:xfrm>
                <a:off x="2449131" y="2006240"/>
                <a:ext cx="8768112" cy="4103052"/>
              </a:xfrm>
              <a:prstGeom prst="rect">
                <a:avLst/>
              </a:prstGeom>
            </p:spPr>
          </p:pic>
          <p:sp>
            <p:nvSpPr>
              <p:cNvPr id="13" name="矩形 12"/>
              <p:cNvSpPr/>
              <p:nvPr/>
            </p:nvSpPr>
            <p:spPr>
              <a:xfrm>
                <a:off x="2454243" y="1598333"/>
                <a:ext cx="8763000" cy="407907"/>
              </a:xfrm>
              <a:prstGeom prst="rect">
                <a:avLst/>
              </a:prstGeom>
              <a:solidFill>
                <a:srgbClr val="005CA6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mtClean="0">
                    <a:solidFill>
                      <a:schemeClr val="bg1"/>
                    </a:solidFill>
                    <a:latin typeface="+mj-ea"/>
                    <a:ea typeface="+mj-ea"/>
                  </a:rPr>
                  <a:t>署名消歧：</a:t>
                </a:r>
                <a:r>
                  <a:rPr lang="en-US" altLang="zh-CN" smtClean="0">
                    <a:solidFill>
                      <a:schemeClr val="bg1"/>
                    </a:solidFill>
                    <a:latin typeface="+mj-ea"/>
                    <a:ea typeface="+mj-ea"/>
                  </a:rPr>
                  <a:t>MathSciNet</a:t>
                </a:r>
                <a:r>
                  <a:rPr lang="zh-CN" altLang="en-US">
                    <a:solidFill>
                      <a:schemeClr val="bg1"/>
                    </a:solidFill>
                    <a:latin typeface="+mj-ea"/>
                    <a:ea typeface="+mj-ea"/>
                  </a:rPr>
                  <a:t>给华罗庚创建的个人信息</a:t>
                </a:r>
                <a:r>
                  <a:rPr lang="zh-CN" altLang="en-US" smtClean="0">
                    <a:solidFill>
                      <a:schemeClr val="bg1"/>
                    </a:solidFill>
                    <a:latin typeface="+mj-ea"/>
                    <a:ea typeface="+mj-ea"/>
                  </a:rPr>
                  <a:t>页，合并华罗庚数十种署名</a:t>
                </a:r>
                <a:endParaRPr lang="zh-CN" altLang="en-US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657224" y="1674103"/>
              <a:ext cx="1371600" cy="405610"/>
            </a:xfrm>
            <a:prstGeom prst="rect">
              <a:avLst/>
            </a:prstGeom>
            <a:solidFill>
              <a:srgbClr val="EF762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37</a:t>
            </a:fld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/>
          <a:srcRect r="9812" b="52876"/>
          <a:stretch/>
        </p:blipFill>
        <p:spPr>
          <a:xfrm>
            <a:off x="2672651" y="3160292"/>
            <a:ext cx="8309674" cy="29008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5" name="矩形 34"/>
          <p:cNvSpPr/>
          <p:nvPr/>
        </p:nvSpPr>
        <p:spPr>
          <a:xfrm>
            <a:off x="2324099" y="6173869"/>
            <a:ext cx="8763000" cy="341231"/>
          </a:xfrm>
          <a:prstGeom prst="rect">
            <a:avLst/>
          </a:prstGeom>
          <a:solidFill>
            <a:srgbClr val="005CA6">
              <a:alpha val="7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smtClean="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z="1600" smtClean="0">
                <a:solidFill>
                  <a:schemeClr val="bg1"/>
                </a:solidFill>
                <a:latin typeface="+mj-ea"/>
                <a:ea typeface="+mj-ea"/>
              </a:rPr>
              <a:t>已</a:t>
            </a:r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收</a:t>
            </a:r>
            <a:r>
              <a:rPr lang="zh-CN" altLang="en-US" sz="1600" smtClean="0">
                <a:solidFill>
                  <a:schemeClr val="bg1"/>
                </a:solidFill>
                <a:latin typeface="+mj-ea"/>
                <a:ea typeface="+mj-ea"/>
              </a:rPr>
              <a:t>录的学</a:t>
            </a:r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者可</a:t>
            </a: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</a:rPr>
              <a:t>Login to Edit</a:t>
            </a:r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，添加照片、师承关系、电子邮箱、个人网页、母语署</a:t>
            </a:r>
            <a:r>
              <a:rPr lang="zh-CN" altLang="en-US" sz="1600" smtClean="0">
                <a:solidFill>
                  <a:schemeClr val="bg1"/>
                </a:solidFill>
                <a:latin typeface="+mj-ea"/>
                <a:ea typeface="+mj-ea"/>
              </a:rPr>
              <a:t>名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1241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38</a:t>
            </a:fld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666749" y="634640"/>
            <a:ext cx="1371601" cy="4083217"/>
            <a:chOff x="6047839" y="2022944"/>
            <a:chExt cx="1534646" cy="4083217"/>
          </a:xfrm>
        </p:grpSpPr>
        <p:sp>
          <p:nvSpPr>
            <p:cNvPr id="27" name="矩形 26"/>
            <p:cNvSpPr/>
            <p:nvPr/>
          </p:nvSpPr>
          <p:spPr>
            <a:xfrm>
              <a:off x="6047840" y="2462332"/>
              <a:ext cx="1534645" cy="3643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收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录齐全</a:t>
              </a:r>
              <a:endParaRPr lang="en-US" altLang="zh-CN" sz="150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署名消岐</a:t>
              </a: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同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行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评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论</a:t>
              </a:r>
              <a:endParaRPr lang="en-US" altLang="zh-CN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施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引严谨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组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织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专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业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标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引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详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尽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师承关联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期刊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揭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示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047839" y="2022944"/>
              <a:ext cx="1534645" cy="439388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+mn-ea"/>
                </a:rPr>
                <a:t>数据库特点</a:t>
              </a:r>
              <a:endParaRPr lang="zh-CN" altLang="en-US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57224" y="1260021"/>
            <a:ext cx="9551365" cy="5255079"/>
            <a:chOff x="657224" y="1260021"/>
            <a:chExt cx="9551365" cy="5255079"/>
          </a:xfrm>
        </p:grpSpPr>
        <p:grpSp>
          <p:nvGrpSpPr>
            <p:cNvPr id="17" name="组合 16"/>
            <p:cNvGrpSpPr/>
            <p:nvPr/>
          </p:nvGrpSpPr>
          <p:grpSpPr>
            <a:xfrm>
              <a:off x="2324099" y="1260021"/>
              <a:ext cx="7884490" cy="5255079"/>
              <a:chOff x="300925" y="720928"/>
              <a:chExt cx="7884490" cy="5255079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300925" y="720928"/>
                <a:ext cx="7884490" cy="400592"/>
              </a:xfrm>
              <a:prstGeom prst="rect">
                <a:avLst/>
              </a:prstGeom>
              <a:solidFill>
                <a:srgbClr val="005CA6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mtClean="0">
                    <a:solidFill>
                      <a:schemeClr val="bg1"/>
                    </a:solidFill>
                    <a:latin typeface="+mj-ea"/>
                    <a:ea typeface="+mj-ea"/>
                  </a:rPr>
                  <a:t>1957</a:t>
                </a:r>
                <a:r>
                  <a:rPr lang="zh-CN" altLang="en-US" smtClean="0">
                    <a:solidFill>
                      <a:schemeClr val="bg1"/>
                    </a:solidFill>
                    <a:latin typeface="+mj-ea"/>
                    <a:ea typeface="+mj-ea"/>
                  </a:rPr>
                  <a:t>年，华罗庚在</a:t>
                </a:r>
                <a:r>
                  <a:rPr lang="en-US" altLang="zh-CN" smtClean="0">
                    <a:solidFill>
                      <a:schemeClr val="bg1"/>
                    </a:solidFill>
                    <a:latin typeface="+mj-ea"/>
                    <a:ea typeface="+mj-ea"/>
                  </a:rPr>
                  <a:t>Ann. of Math</a:t>
                </a:r>
                <a:r>
                  <a:rPr lang="zh-CN" altLang="en-US" smtClean="0">
                    <a:solidFill>
                      <a:schemeClr val="bg1"/>
                    </a:solidFill>
                    <a:latin typeface="+mj-ea"/>
                    <a:ea typeface="+mj-ea"/>
                  </a:rPr>
                  <a:t>给同行文章发表的评述</a:t>
                </a:r>
                <a:endParaRPr lang="zh-CN" altLang="en-US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2"/>
              <a:srcRect t="6054" r="11664" b="2439"/>
              <a:stretch/>
            </p:blipFill>
            <p:spPr>
              <a:xfrm>
                <a:off x="300925" y="1142634"/>
                <a:ext cx="7884490" cy="4833373"/>
              </a:xfrm>
              <a:prstGeom prst="rect">
                <a:avLst/>
              </a:prstGeom>
            </p:spPr>
          </p:pic>
        </p:grpSp>
        <p:sp>
          <p:nvSpPr>
            <p:cNvPr id="34" name="矩形 33"/>
            <p:cNvSpPr/>
            <p:nvPr/>
          </p:nvSpPr>
          <p:spPr>
            <a:xfrm>
              <a:off x="657224" y="2074153"/>
              <a:ext cx="1371600" cy="405610"/>
            </a:xfrm>
            <a:prstGeom prst="rect">
              <a:avLst/>
            </a:prstGeom>
            <a:solidFill>
              <a:srgbClr val="EF762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矩形 34"/>
          <p:cNvSpPr/>
          <p:nvPr/>
        </p:nvSpPr>
        <p:spPr>
          <a:xfrm>
            <a:off x="5065089" y="2315058"/>
            <a:ext cx="5143500" cy="1437792"/>
          </a:xfrm>
          <a:prstGeom prst="rect">
            <a:avLst/>
          </a:prstGeom>
          <a:solidFill>
            <a:srgbClr val="0A52A3">
              <a:alpha val="7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smtClean="0">
                <a:solidFill>
                  <a:schemeClr val="bg1"/>
                </a:solidFill>
                <a:latin typeface="+mj-ea"/>
                <a:ea typeface="+mj-ea"/>
              </a:rPr>
              <a:t>Review/Summary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？依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赖评论员和</a:t>
            </a: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</a:rPr>
              <a:t>AMS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编辑，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如</a:t>
            </a:r>
            <a:r>
              <a:rPr lang="en-US" altLang="zh-CN" sz="1400" smtClean="0">
                <a:solidFill>
                  <a:schemeClr val="bg1"/>
                </a:solidFill>
                <a:latin typeface="+mj-ea"/>
              </a:rPr>
              <a:t>Summary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足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以说明文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章价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值和亮点，可以采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用。</a:t>
            </a:r>
            <a:endParaRPr lang="en-US" altLang="zh-CN" sz="1400" smtClean="0">
              <a:solidFill>
                <a:schemeClr val="bg1"/>
              </a:solidFill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smtClean="0">
                <a:solidFill>
                  <a:schemeClr val="bg1"/>
                </a:solidFill>
                <a:latin typeface="+mj-ea"/>
                <a:ea typeface="+mj-ea"/>
              </a:rPr>
              <a:t>Review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的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长度和文章价值无直接关系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，高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质量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期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刊或文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章被同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行实名长篇幅评论的几率更大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。</a:t>
            </a:r>
            <a:endParaRPr lang="zh-CN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2302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39</a:t>
            </a:fld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666749" y="634640"/>
            <a:ext cx="1371601" cy="4083217"/>
            <a:chOff x="6047839" y="2022944"/>
            <a:chExt cx="1534646" cy="4083217"/>
          </a:xfrm>
        </p:grpSpPr>
        <p:sp>
          <p:nvSpPr>
            <p:cNvPr id="27" name="矩形 26"/>
            <p:cNvSpPr/>
            <p:nvPr/>
          </p:nvSpPr>
          <p:spPr>
            <a:xfrm>
              <a:off x="6047840" y="2462332"/>
              <a:ext cx="1534645" cy="3643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收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录齐全</a:t>
              </a:r>
              <a:endParaRPr lang="en-US" altLang="zh-CN" sz="150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署名消岐</a:t>
              </a: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同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行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评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论</a:t>
              </a:r>
              <a:endParaRPr lang="en-US" altLang="zh-CN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施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引严谨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组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织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专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业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标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引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详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尽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师承关联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期刊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揭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示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047839" y="2022944"/>
              <a:ext cx="1534645" cy="439388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+mn-ea"/>
                </a:rPr>
                <a:t>数据库特点</a:t>
              </a:r>
              <a:endParaRPr lang="zh-CN" altLang="en-US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57224" y="1260021"/>
            <a:ext cx="10153651" cy="5345047"/>
            <a:chOff x="657224" y="1260021"/>
            <a:chExt cx="10153651" cy="5345047"/>
          </a:xfrm>
        </p:grpSpPr>
        <p:sp>
          <p:nvSpPr>
            <p:cNvPr id="34" name="矩形 33"/>
            <p:cNvSpPr/>
            <p:nvPr/>
          </p:nvSpPr>
          <p:spPr>
            <a:xfrm>
              <a:off x="657224" y="2512303"/>
              <a:ext cx="1371600" cy="405610"/>
            </a:xfrm>
            <a:prstGeom prst="rect">
              <a:avLst/>
            </a:prstGeom>
            <a:solidFill>
              <a:srgbClr val="EF762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2324098" y="1260021"/>
              <a:ext cx="8486777" cy="400592"/>
            </a:xfrm>
            <a:prstGeom prst="rect">
              <a:avLst/>
            </a:prstGeom>
            <a:solidFill>
              <a:srgbClr val="005CA6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n-CL" altLang="zh-CN">
                  <a:solidFill>
                    <a:schemeClr val="bg1"/>
                  </a:solidFill>
                  <a:latin typeface="+mj-ea"/>
                  <a:ea typeface="+mj-ea"/>
                </a:rPr>
                <a:t>Fibonacci </a:t>
              </a:r>
              <a:r>
                <a:rPr lang="arn-CL" altLang="zh-CN" smtClean="0">
                  <a:solidFill>
                    <a:schemeClr val="bg1"/>
                  </a:solidFill>
                  <a:latin typeface="+mj-ea"/>
                  <a:ea typeface="+mj-ea"/>
                </a:rPr>
                <a:t>Quart.</a:t>
              </a:r>
              <a:r>
                <a:rPr lang="zh-CN" altLang="en-US" smtClean="0">
                  <a:solidFill>
                    <a:schemeClr val="bg1"/>
                  </a:solidFill>
                  <a:latin typeface="+mj-ea"/>
                  <a:ea typeface="+mj-ea"/>
                </a:rPr>
                <a:t>、</a:t>
              </a:r>
              <a:r>
                <a:rPr lang="arn-CL" altLang="zh-CN">
                  <a:solidFill>
                    <a:schemeClr val="bg1"/>
                  </a:solidFill>
                  <a:latin typeface="+mj-ea"/>
                  <a:ea typeface="+mj-ea"/>
                </a:rPr>
                <a:t>Australas. J. Combin.</a:t>
              </a:r>
              <a:r>
                <a:rPr lang="zh-CN" altLang="en-US" smtClean="0">
                  <a:solidFill>
                    <a:schemeClr val="bg1"/>
                  </a:solidFill>
                  <a:latin typeface="+mj-ea"/>
                  <a:ea typeface="+mj-ea"/>
                </a:rPr>
                <a:t>非</a:t>
              </a:r>
              <a:r>
                <a:rPr lang="en-US" altLang="zh-CN" smtClean="0">
                  <a:solidFill>
                    <a:schemeClr val="bg1"/>
                  </a:solidFill>
                  <a:latin typeface="+mj-ea"/>
                  <a:ea typeface="+mj-ea"/>
                </a:rPr>
                <a:t>SCI</a:t>
              </a:r>
              <a:r>
                <a:rPr lang="zh-CN" altLang="en-US" smtClean="0">
                  <a:solidFill>
                    <a:schemeClr val="bg1"/>
                  </a:solidFill>
                  <a:latin typeface="+mj-ea"/>
                  <a:ea typeface="+mj-ea"/>
                </a:rPr>
                <a:t>刊物，但</a:t>
              </a:r>
              <a:r>
                <a:rPr lang="en-US" altLang="zh-CN" smtClean="0">
                  <a:solidFill>
                    <a:schemeClr val="bg1"/>
                  </a:solidFill>
                  <a:latin typeface="+mj-ea"/>
                  <a:ea typeface="+mj-ea"/>
                </a:rPr>
                <a:t>AMS</a:t>
              </a:r>
              <a:r>
                <a:rPr lang="zh-CN" altLang="en-US" smtClean="0">
                  <a:solidFill>
                    <a:schemeClr val="bg1"/>
                  </a:solidFill>
                  <a:latin typeface="+mj-ea"/>
                  <a:ea typeface="+mj-ea"/>
                </a:rPr>
                <a:t>仍将其列为施引期刊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2395537" y="6202882"/>
              <a:ext cx="8415338" cy="402186"/>
            </a:xfrm>
            <a:prstGeom prst="rect">
              <a:avLst/>
            </a:prstGeom>
            <a:solidFill>
              <a:srgbClr val="0A52A3">
                <a:alpha val="7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zh-CN" altLang="en-US" sz="1400">
                  <a:solidFill>
                    <a:schemeClr val="bg1"/>
                  </a:solidFill>
                  <a:latin typeface="+mj-ea"/>
                  <a:ea typeface="+mj-ea"/>
                </a:rPr>
                <a:t>部</a:t>
              </a:r>
              <a:r>
                <a:rPr lang="zh-CN" altLang="en-US" sz="1400" smtClean="0">
                  <a:solidFill>
                    <a:schemeClr val="bg1"/>
                  </a:solidFill>
                  <a:latin typeface="+mj-ea"/>
                  <a:ea typeface="+mj-ea"/>
                </a:rPr>
                <a:t>分</a:t>
              </a:r>
              <a:r>
                <a:rPr lang="en-US" altLang="zh-CN" sz="1400" smtClean="0">
                  <a:solidFill>
                    <a:schemeClr val="bg1"/>
                  </a:solidFill>
                  <a:latin typeface="+mj-ea"/>
                  <a:ea typeface="+mj-ea"/>
                </a:rPr>
                <a:t>SCI</a:t>
              </a:r>
              <a:r>
                <a:rPr lang="zh-CN" altLang="en-US" sz="1400" smtClean="0">
                  <a:solidFill>
                    <a:schemeClr val="bg1"/>
                  </a:solidFill>
                  <a:latin typeface="+mj-ea"/>
                  <a:ea typeface="+mj-ea"/>
                </a:rPr>
                <a:t>期刊，甚至一区</a:t>
              </a:r>
              <a:r>
                <a:rPr lang="en-US" altLang="zh-CN" sz="1400" smtClean="0">
                  <a:solidFill>
                    <a:schemeClr val="bg1"/>
                  </a:solidFill>
                  <a:latin typeface="+mj-ea"/>
                  <a:ea typeface="+mj-ea"/>
                </a:rPr>
                <a:t>TOP</a:t>
              </a:r>
              <a:r>
                <a:rPr lang="zh-CN" altLang="en-US" sz="1400" smtClean="0">
                  <a:solidFill>
                    <a:schemeClr val="bg1"/>
                  </a:solidFill>
                  <a:latin typeface="+mj-ea"/>
                  <a:ea typeface="+mj-ea"/>
                </a:rPr>
                <a:t>期刊，因自引率或其他原因，</a:t>
              </a:r>
              <a:r>
                <a:rPr lang="en-US" altLang="zh-CN" sz="1400" smtClean="0">
                  <a:solidFill>
                    <a:schemeClr val="bg1"/>
                  </a:solidFill>
                  <a:latin typeface="+mj-ea"/>
                  <a:ea typeface="+mj-ea"/>
                </a:rPr>
                <a:t>AMS</a:t>
              </a:r>
              <a:r>
                <a:rPr lang="zh-CN" altLang="en-US" sz="1400" smtClean="0">
                  <a:solidFill>
                    <a:schemeClr val="bg1"/>
                  </a:solidFill>
                  <a:latin typeface="+mj-ea"/>
                  <a:ea typeface="+mj-ea"/>
                </a:rPr>
                <a:t>未将其列入施引期刊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/>
            <a:srcRect r="6639" b="2561"/>
            <a:stretch/>
          </p:blipFill>
          <p:spPr>
            <a:xfrm>
              <a:off x="2324099" y="1660613"/>
              <a:ext cx="4286251" cy="447348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/>
            <a:srcRect l="1758" r="10626" b="2450"/>
            <a:stretch/>
          </p:blipFill>
          <p:spPr>
            <a:xfrm>
              <a:off x="6648450" y="1651088"/>
              <a:ext cx="4162425" cy="4435387"/>
            </a:xfrm>
            <a:prstGeom prst="rect">
              <a:avLst/>
            </a:prstGeom>
          </p:spPr>
        </p:pic>
      </p:grpSp>
      <p:cxnSp>
        <p:nvCxnSpPr>
          <p:cNvPr id="14" name="直接箭头连接符 13"/>
          <p:cNvCxnSpPr/>
          <p:nvPr/>
        </p:nvCxnSpPr>
        <p:spPr>
          <a:xfrm>
            <a:off x="8265196" y="5381311"/>
            <a:ext cx="690807" cy="5988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3986998" y="4232812"/>
            <a:ext cx="690807" cy="5988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30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2181139" y="1400804"/>
            <a:ext cx="7839554" cy="2308324"/>
          </a:xfrm>
          <a:prstGeom prst="rect">
            <a:avLst/>
          </a:prstGeom>
          <a:solidFill>
            <a:srgbClr val="FE7600">
              <a:alpha val="10000"/>
            </a:srgb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3200" dirty="0" smtClean="0">
                <a:solidFill>
                  <a:srgbClr val="0A52A3"/>
                </a:solidFill>
                <a:ea typeface="+mj-ea"/>
                <a:cs typeface="Times New Roman" panose="02020603050405020304" pitchFamily="18" charset="0"/>
              </a:rPr>
              <a:t>校园网内使用</a:t>
            </a:r>
            <a:endParaRPr lang="en-US" altLang="zh-CN" sz="2000" dirty="0">
              <a:solidFill>
                <a:srgbClr val="0A52A3"/>
              </a:solidFill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altLang="zh-CN" sz="20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1</a:t>
            </a:r>
            <a:r>
              <a:rPr lang="zh-CN" altLang="en-US" sz="20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、图书馆网</a:t>
            </a:r>
            <a:r>
              <a:rPr lang="zh-CN" altLang="en-US" sz="200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站</a:t>
            </a:r>
            <a:r>
              <a:rPr lang="en-US" altLang="zh-CN" sz="200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—</a:t>
            </a:r>
            <a:r>
              <a:rPr lang="zh-CN" altLang="en-US" sz="200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数</a:t>
            </a:r>
            <a:r>
              <a:rPr lang="zh-CN" altLang="en-US" sz="200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字资源</a:t>
            </a:r>
            <a:r>
              <a:rPr lang="en-US" altLang="zh-CN" sz="200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/</a:t>
            </a:r>
            <a:r>
              <a:rPr lang="zh-CN" altLang="en-US" sz="200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数</a:t>
            </a:r>
            <a:r>
              <a:rPr lang="zh-CN" altLang="en-US" sz="20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据库导航</a:t>
            </a:r>
            <a:r>
              <a:rPr lang="en-US" altLang="zh-CN" sz="20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—</a:t>
            </a:r>
            <a:r>
              <a:rPr lang="zh-CN" altLang="en-US" sz="20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外文数据库</a:t>
            </a:r>
            <a:r>
              <a:rPr lang="en-US" altLang="zh-CN" sz="20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-AMS</a:t>
            </a:r>
          </a:p>
          <a:p>
            <a:pPr algn="ctr">
              <a:lnSpc>
                <a:spcPct val="200000"/>
              </a:lnSpc>
            </a:pPr>
            <a:r>
              <a:rPr lang="en-US" altLang="zh-CN" sz="20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2</a:t>
            </a:r>
            <a:r>
              <a:rPr lang="zh-CN" altLang="en-US" sz="20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、直接访问：</a:t>
            </a:r>
            <a:r>
              <a:rPr lang="en-US" altLang="zh-CN" sz="2000" dirty="0" smtClean="0">
                <a:solidFill>
                  <a:srgbClr val="0A52A3"/>
                </a:solidFill>
                <a:ea typeface="+mj-ea"/>
                <a:cs typeface="Times New Roman" panose="02020603050405020304" pitchFamily="18" charset="0"/>
              </a:rPr>
              <a:t>https://mathscinet.ams.org</a:t>
            </a:r>
            <a:endParaRPr lang="en-US" altLang="zh-CN" sz="2000" dirty="0">
              <a:solidFill>
                <a:srgbClr val="0A52A3"/>
              </a:solidFill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90365" y="3954224"/>
            <a:ext cx="6221102" cy="2357568"/>
          </a:xfrm>
          <a:prstGeom prst="rect">
            <a:avLst/>
          </a:prstGeom>
          <a:solidFill>
            <a:srgbClr val="005CA6">
              <a:alpha val="10000"/>
            </a:srgb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1" indent="-457200" algn="ctr">
              <a:lnSpc>
                <a:spcPct val="160000"/>
              </a:lnSpc>
            </a:pPr>
            <a:r>
              <a:rPr lang="zh-CN" altLang="en-US" sz="3200" dirty="0" smtClean="0">
                <a:solidFill>
                  <a:srgbClr val="0A52A3"/>
                </a:solidFill>
                <a:ea typeface="+mj-ea"/>
                <a:cs typeface="Times New Roman" panose="02020603050405020304" pitchFamily="18" charset="0"/>
              </a:rPr>
              <a:t>校外使用</a:t>
            </a:r>
            <a:endParaRPr lang="en-US" altLang="zh-CN" sz="3200" dirty="0" smtClean="0">
              <a:solidFill>
                <a:srgbClr val="0A52A3"/>
              </a:solidFill>
              <a:ea typeface="+mj-ea"/>
              <a:cs typeface="Times New Roman" panose="02020603050405020304" pitchFamily="18" charset="0"/>
            </a:endParaRPr>
          </a:p>
          <a:p>
            <a:pPr lvl="1" indent="-457200" algn="ctr">
              <a:lnSpc>
                <a:spcPct val="160000"/>
              </a:lnSpc>
            </a:pPr>
            <a:r>
              <a:rPr lang="en-US" altLang="zh-CN" sz="20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1</a:t>
            </a:r>
            <a:r>
              <a:rPr lang="zh-CN" altLang="en-US" sz="20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、学校提供的校外访问系统；</a:t>
            </a:r>
            <a:endParaRPr lang="en-US" altLang="zh-CN" sz="2000" dirty="0" smtClean="0">
              <a:solidFill>
                <a:srgbClr val="00B0F0"/>
              </a:solidFill>
              <a:latin typeface="+mn-ea"/>
              <a:cs typeface="Times New Roman" panose="02020603050405020304" pitchFamily="18" charset="0"/>
            </a:endParaRPr>
          </a:p>
          <a:p>
            <a:pPr lvl="1" indent="-457200" algn="ctr">
              <a:lnSpc>
                <a:spcPct val="160000"/>
              </a:lnSpc>
            </a:pPr>
            <a:r>
              <a:rPr lang="en-US" altLang="zh-CN" sz="20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2</a:t>
            </a:r>
            <a:r>
              <a:rPr lang="zh-CN" altLang="en-US" sz="20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、设备</a:t>
            </a:r>
            <a:r>
              <a:rPr lang="zh-CN" altLang="en-US" sz="2000" dirty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漫游服务后</a:t>
            </a:r>
            <a:r>
              <a:rPr lang="zh-CN" altLang="en-US" sz="20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打开直接访问：</a:t>
            </a:r>
            <a:endParaRPr lang="en-US" altLang="zh-CN" sz="2000" dirty="0" smtClean="0">
              <a:solidFill>
                <a:srgbClr val="00B0F0"/>
              </a:solidFill>
              <a:latin typeface="+mn-ea"/>
              <a:cs typeface="Times New Roman" panose="02020603050405020304" pitchFamily="18" charset="0"/>
            </a:endParaRPr>
          </a:p>
          <a:p>
            <a:pPr lvl="1" indent="-457200" algn="ctr">
              <a:lnSpc>
                <a:spcPct val="160000"/>
              </a:lnSpc>
            </a:pPr>
            <a:r>
              <a:rPr lang="en-US" altLang="zh-CN" sz="2000" dirty="0" smtClean="0">
                <a:solidFill>
                  <a:srgbClr val="0A52A3"/>
                </a:solidFill>
                <a:ea typeface="+mj-ea"/>
                <a:cs typeface="Times New Roman" panose="02020603050405020304" pitchFamily="18" charset="0"/>
              </a:rPr>
              <a:t>	https://mathscinet.ams.org</a:t>
            </a:r>
          </a:p>
        </p:txBody>
      </p:sp>
    </p:spTree>
    <p:extLst>
      <p:ext uri="{BB962C8B-B14F-4D97-AF65-F5344CB8AC3E}">
        <p14:creationId xmlns:p14="http://schemas.microsoft.com/office/powerpoint/2010/main" val="109084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40</a:t>
            </a:fld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666749" y="634640"/>
            <a:ext cx="1371601" cy="4083217"/>
            <a:chOff x="6047839" y="2022944"/>
            <a:chExt cx="1534646" cy="4083217"/>
          </a:xfrm>
        </p:grpSpPr>
        <p:sp>
          <p:nvSpPr>
            <p:cNvPr id="27" name="矩形 26"/>
            <p:cNvSpPr/>
            <p:nvPr/>
          </p:nvSpPr>
          <p:spPr>
            <a:xfrm>
              <a:off x="6047840" y="2462332"/>
              <a:ext cx="1534645" cy="3643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收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录齐全</a:t>
              </a:r>
              <a:endParaRPr lang="en-US" altLang="zh-CN" sz="150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署名消岐</a:t>
              </a: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同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行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评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论</a:t>
              </a:r>
              <a:endParaRPr lang="en-US" altLang="zh-CN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施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引严谨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组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织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专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业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标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引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详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尽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师承关联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期刊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揭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示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047839" y="2022944"/>
              <a:ext cx="1534645" cy="439388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smtClean="0">
                  <a:solidFill>
                    <a:schemeClr val="bg1"/>
                  </a:solidFill>
                  <a:latin typeface="+mj-ea"/>
                  <a:ea typeface="+mj-ea"/>
                </a:rPr>
                <a:t>F</a:t>
              </a:r>
              <a:r>
                <a:rPr lang="arn-CL" altLang="zh-CN" sz="2000" smtClean="0">
                  <a:solidFill>
                    <a:schemeClr val="bg1"/>
                  </a:solidFill>
                  <a:latin typeface="+mj-ea"/>
                  <a:ea typeface="+mj-ea"/>
                </a:rPr>
                <a:t>eature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57224" y="1260021"/>
            <a:ext cx="10153651" cy="5134517"/>
            <a:chOff x="657224" y="1260021"/>
            <a:chExt cx="10153651" cy="513451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6675" y="1660613"/>
              <a:ext cx="6934200" cy="4733925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657224" y="2902828"/>
              <a:ext cx="1371600" cy="405610"/>
            </a:xfrm>
            <a:prstGeom prst="rect">
              <a:avLst/>
            </a:prstGeom>
            <a:solidFill>
              <a:srgbClr val="EF762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2324098" y="1260021"/>
              <a:ext cx="8486777" cy="400592"/>
            </a:xfrm>
            <a:prstGeom prst="rect">
              <a:avLst/>
            </a:prstGeom>
            <a:solidFill>
              <a:srgbClr val="005CA6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>
                  <a:solidFill>
                    <a:schemeClr val="bg1"/>
                  </a:solidFill>
                  <a:latin typeface="+mj-ea"/>
                  <a:ea typeface="+mj-ea"/>
                </a:rPr>
                <a:t>多数被收录文献有一个或多个</a:t>
              </a:r>
              <a:r>
                <a:rPr lang="en-US" altLang="zh-CN" smtClean="0">
                  <a:solidFill>
                    <a:schemeClr val="bg1"/>
                  </a:solidFill>
                  <a:latin typeface="+mj-ea"/>
                  <a:ea typeface="+mj-ea"/>
                </a:rPr>
                <a:t>MSC</a:t>
              </a:r>
              <a:r>
                <a:rPr lang="zh-CN" altLang="en-US" smtClean="0">
                  <a:solidFill>
                    <a:schemeClr val="bg1"/>
                  </a:solidFill>
                  <a:latin typeface="+mj-ea"/>
                  <a:ea typeface="+mj-ea"/>
                </a:rPr>
                <a:t>分类号，少量</a:t>
              </a:r>
              <a:r>
                <a:rPr lang="en-US" altLang="zh-CN" smtClean="0">
                  <a:solidFill>
                    <a:schemeClr val="bg1"/>
                  </a:solidFill>
                  <a:latin typeface="+mj-ea"/>
                  <a:ea typeface="+mj-ea"/>
                </a:rPr>
                <a:t>Expansion</a:t>
              </a:r>
              <a:r>
                <a:rPr lang="zh-CN" altLang="en-US" smtClean="0">
                  <a:solidFill>
                    <a:schemeClr val="bg1"/>
                  </a:solidFill>
                  <a:latin typeface="+mj-ea"/>
                  <a:ea typeface="+mj-ea"/>
                </a:rPr>
                <a:t>类文献未标注分类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207062"/>
            <a:ext cx="60388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5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41</a:t>
            </a:fld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666749" y="634640"/>
            <a:ext cx="1371601" cy="4083217"/>
            <a:chOff x="6047839" y="2022944"/>
            <a:chExt cx="1534646" cy="4083217"/>
          </a:xfrm>
        </p:grpSpPr>
        <p:sp>
          <p:nvSpPr>
            <p:cNvPr id="27" name="矩形 26"/>
            <p:cNvSpPr/>
            <p:nvPr/>
          </p:nvSpPr>
          <p:spPr>
            <a:xfrm>
              <a:off x="6047840" y="2462332"/>
              <a:ext cx="1534645" cy="3643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收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录齐全</a:t>
              </a:r>
              <a:endParaRPr lang="en-US" altLang="zh-CN" sz="150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署名消岐</a:t>
              </a: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同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行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评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论</a:t>
              </a:r>
              <a:endParaRPr lang="en-US" altLang="zh-CN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施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引严谨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组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织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专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业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标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引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详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尽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师承关联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期刊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揭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示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047839" y="2022944"/>
              <a:ext cx="1534645" cy="439388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>
                  <a:solidFill>
                    <a:schemeClr val="bg1"/>
                  </a:solidFill>
                  <a:latin typeface="+mj-ea"/>
                </a:rPr>
                <a:t>数据库特点</a:t>
              </a:r>
              <a:endParaRPr lang="zh-CN" altLang="en-US" dirty="0">
                <a:solidFill>
                  <a:schemeClr val="bg1"/>
                </a:solidFill>
                <a:latin typeface="+mj-ea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2324098" y="4178882"/>
            <a:ext cx="4019280" cy="2276477"/>
          </a:xfrm>
          <a:prstGeom prst="rect">
            <a:avLst/>
          </a:prstGeom>
          <a:solidFill>
            <a:srgbClr val="0A52A3">
              <a:alpha val="7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机构代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码通常为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三段式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：国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别</a:t>
            </a: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</a:rPr>
              <a:t>-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机构名</a:t>
            </a: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</a:rPr>
              <a:t>-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二级部门</a:t>
            </a:r>
          </a:p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武汉大学： </a:t>
            </a:r>
            <a:r>
              <a:rPr lang="en-US" altLang="zh-CN" sz="1400" smtClean="0">
                <a:solidFill>
                  <a:schemeClr val="bg1"/>
                </a:solidFill>
                <a:latin typeface="+mj-ea"/>
                <a:ea typeface="+mj-ea"/>
              </a:rPr>
              <a:t>PRC-WUHAN</a:t>
            </a:r>
            <a:endParaRPr lang="en-US" altLang="zh-CN" sz="140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熟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悉机构代码，对快速检索数据库帮助较大，如文献调研或留学选择学校等场景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。</a:t>
            </a:r>
            <a:endParaRPr lang="en-US" altLang="zh-CN" sz="1400" smtClean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部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分国家代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码：美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国：</a:t>
            </a: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，法国：</a:t>
            </a: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</a:rPr>
              <a:t>F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，德国：</a:t>
            </a: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</a:rPr>
              <a:t>D</a:t>
            </a:r>
          </a:p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日本：</a:t>
            </a: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</a:rPr>
              <a:t>J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，英国：</a:t>
            </a: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</a:rPr>
              <a:t>4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，印度：</a:t>
            </a:r>
            <a:r>
              <a:rPr lang="en-US" altLang="zh-CN" sz="1400" smtClean="0">
                <a:solidFill>
                  <a:schemeClr val="bg1"/>
                </a:solidFill>
                <a:latin typeface="+mj-ea"/>
                <a:ea typeface="+mj-ea"/>
              </a:rPr>
              <a:t>6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，俄罗斯：</a:t>
            </a:r>
            <a:r>
              <a:rPr lang="en-US" altLang="zh-CN" sz="1400" smtClean="0">
                <a:solidFill>
                  <a:schemeClr val="bg1"/>
                </a:solidFill>
                <a:latin typeface="+mj-ea"/>
                <a:ea typeface="+mj-ea"/>
              </a:rPr>
              <a:t>RS</a:t>
            </a:r>
            <a:endParaRPr lang="zh-CN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57224" y="1260021"/>
            <a:ext cx="10153651" cy="2670956"/>
            <a:chOff x="657224" y="1260021"/>
            <a:chExt cx="10153651" cy="2670956"/>
          </a:xfrm>
        </p:grpSpPr>
        <p:sp>
          <p:nvSpPr>
            <p:cNvPr id="34" name="矩形 33"/>
            <p:cNvSpPr/>
            <p:nvPr/>
          </p:nvSpPr>
          <p:spPr>
            <a:xfrm>
              <a:off x="657224" y="3312403"/>
              <a:ext cx="1371600" cy="405610"/>
            </a:xfrm>
            <a:prstGeom prst="rect">
              <a:avLst/>
            </a:prstGeom>
            <a:solidFill>
              <a:srgbClr val="EF762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2324098" y="1260021"/>
              <a:ext cx="8486777" cy="2670956"/>
              <a:chOff x="2324098" y="1260021"/>
              <a:chExt cx="8486777" cy="2670956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2324098" y="1260021"/>
                <a:ext cx="8486777" cy="400592"/>
              </a:xfrm>
              <a:prstGeom prst="rect">
                <a:avLst/>
              </a:prstGeom>
              <a:solidFill>
                <a:srgbClr val="005CA6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mtClean="0">
                    <a:solidFill>
                      <a:schemeClr val="bg1"/>
                    </a:solidFill>
                    <a:latin typeface="+mj-ea"/>
                    <a:ea typeface="+mj-ea"/>
                  </a:rPr>
                  <a:t>MathSciNet</a:t>
                </a:r>
                <a:r>
                  <a:rPr lang="zh-CN" altLang="en-US" smtClean="0">
                    <a:solidFill>
                      <a:schemeClr val="bg1"/>
                    </a:solidFill>
                    <a:latin typeface="+mj-ea"/>
                    <a:ea typeface="+mj-ea"/>
                  </a:rPr>
                  <a:t>对学者的机构信息标注详尽，支持机构代码、国别、省、地市检索</a:t>
                </a:r>
                <a:endParaRPr lang="zh-CN" altLang="en-US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2" name="图片 1"/>
              <p:cNvPicPr>
                <a:picLocks noChangeAspect="1"/>
              </p:cNvPicPr>
              <p:nvPr/>
            </p:nvPicPr>
            <p:blipFill rotWithShape="1">
              <a:blip r:embed="rId2"/>
              <a:srcRect b="22105"/>
              <a:stretch/>
            </p:blipFill>
            <p:spPr>
              <a:xfrm>
                <a:off x="2324098" y="1660613"/>
                <a:ext cx="7800975" cy="2270364"/>
              </a:xfrm>
              <a:prstGeom prst="rect">
                <a:avLst/>
              </a:prstGeom>
            </p:spPr>
          </p:pic>
        </p:grpSp>
      </p:grpSp>
      <p:grpSp>
        <p:nvGrpSpPr>
          <p:cNvPr id="14" name="组合 13"/>
          <p:cNvGrpSpPr/>
          <p:nvPr/>
        </p:nvGrpSpPr>
        <p:grpSpPr>
          <a:xfrm>
            <a:off x="4788032" y="2014070"/>
            <a:ext cx="7000875" cy="4707405"/>
            <a:chOff x="4788032" y="2014070"/>
            <a:chExt cx="7000875" cy="470740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1082" y="3987800"/>
              <a:ext cx="5457825" cy="2733675"/>
            </a:xfrm>
            <a:prstGeom prst="rect">
              <a:avLst/>
            </a:prstGeom>
          </p:spPr>
        </p:pic>
        <p:cxnSp>
          <p:nvCxnSpPr>
            <p:cNvPr id="15" name="直接箭头连接符 14"/>
            <p:cNvCxnSpPr/>
            <p:nvPr/>
          </p:nvCxnSpPr>
          <p:spPr>
            <a:xfrm>
              <a:off x="4788032" y="2014070"/>
              <a:ext cx="1835439" cy="2317499"/>
            </a:xfrm>
            <a:prstGeom prst="straightConnector1">
              <a:avLst/>
            </a:prstGeom>
            <a:ln w="28575">
              <a:solidFill>
                <a:srgbClr val="EF762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104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42</a:t>
            </a:fld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666749" y="634640"/>
            <a:ext cx="1371601" cy="4083217"/>
            <a:chOff x="6047839" y="2022944"/>
            <a:chExt cx="1534646" cy="4083217"/>
          </a:xfrm>
        </p:grpSpPr>
        <p:sp>
          <p:nvSpPr>
            <p:cNvPr id="27" name="矩形 26"/>
            <p:cNvSpPr/>
            <p:nvPr/>
          </p:nvSpPr>
          <p:spPr>
            <a:xfrm>
              <a:off x="6047840" y="2462332"/>
              <a:ext cx="1534645" cy="3643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收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录齐全</a:t>
              </a:r>
              <a:endParaRPr lang="en-US" altLang="zh-CN" sz="150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署名消岐</a:t>
              </a: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同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行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评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论</a:t>
              </a:r>
              <a:endParaRPr lang="en-US" altLang="zh-CN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施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引严谨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组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织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专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业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标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引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详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尽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师承关联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期刊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揭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示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047839" y="2022944"/>
              <a:ext cx="1534645" cy="439388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+mj-ea"/>
                </a:rPr>
                <a:t>数据库特点</a:t>
              </a:r>
              <a:endParaRPr lang="zh-CN" altLang="en-US" dirty="0">
                <a:solidFill>
                  <a:schemeClr val="bg1"/>
                </a:solidFill>
                <a:latin typeface="+mj-ea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2324098" y="1260021"/>
            <a:ext cx="8486777" cy="400592"/>
          </a:xfrm>
          <a:prstGeom prst="rect">
            <a:avLst/>
          </a:prstGeom>
          <a:solidFill>
            <a:srgbClr val="005CA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给被收录学者提供了师承关系关联，可通过</a:t>
            </a:r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MGP</a:t>
            </a: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注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册并关联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57224" y="1660613"/>
            <a:ext cx="10153650" cy="3454312"/>
            <a:chOff x="657224" y="1660613"/>
            <a:chExt cx="10153650" cy="3454312"/>
          </a:xfrm>
        </p:grpSpPr>
        <p:sp>
          <p:nvSpPr>
            <p:cNvPr id="34" name="矩形 33"/>
            <p:cNvSpPr/>
            <p:nvPr/>
          </p:nvSpPr>
          <p:spPr>
            <a:xfrm>
              <a:off x="657224" y="3760078"/>
              <a:ext cx="1371600" cy="405610"/>
            </a:xfrm>
            <a:prstGeom prst="rect">
              <a:avLst/>
            </a:prstGeom>
            <a:solidFill>
              <a:srgbClr val="EF762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/>
            <a:srcRect r="12749"/>
            <a:stretch/>
          </p:blipFill>
          <p:spPr>
            <a:xfrm>
              <a:off x="2324097" y="1660613"/>
              <a:ext cx="8486777" cy="3454312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2324096" y="2643187"/>
            <a:ext cx="6496054" cy="3895725"/>
            <a:chOff x="2324096" y="2643187"/>
            <a:chExt cx="6496054" cy="3895725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4096" y="2643187"/>
              <a:ext cx="5895975" cy="3895725"/>
            </a:xfrm>
            <a:prstGeom prst="rect">
              <a:avLst/>
            </a:prstGeom>
          </p:spPr>
        </p:pic>
        <p:cxnSp>
          <p:nvCxnSpPr>
            <p:cNvPr id="20" name="直接箭头连接符 19"/>
            <p:cNvCxnSpPr/>
            <p:nvPr/>
          </p:nvCxnSpPr>
          <p:spPr>
            <a:xfrm flipH="1" flipV="1">
              <a:off x="6305550" y="2914650"/>
              <a:ext cx="2514600" cy="628650"/>
            </a:xfrm>
            <a:prstGeom prst="straightConnector1">
              <a:avLst/>
            </a:prstGeom>
            <a:ln w="28575">
              <a:solidFill>
                <a:srgbClr val="FE7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315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43</a:t>
            </a:fld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666749" y="634640"/>
            <a:ext cx="1371601" cy="4083217"/>
            <a:chOff x="6047839" y="2022944"/>
            <a:chExt cx="1534646" cy="4083217"/>
          </a:xfrm>
        </p:grpSpPr>
        <p:sp>
          <p:nvSpPr>
            <p:cNvPr id="27" name="矩形 26"/>
            <p:cNvSpPr/>
            <p:nvPr/>
          </p:nvSpPr>
          <p:spPr>
            <a:xfrm>
              <a:off x="6047840" y="2462332"/>
              <a:ext cx="1534645" cy="3643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收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录齐全</a:t>
              </a:r>
              <a:endParaRPr lang="en-US" altLang="zh-CN" sz="150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署名消岐</a:t>
              </a: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同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行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评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论</a:t>
              </a:r>
              <a:endParaRPr lang="en-US" altLang="zh-CN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施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引严谨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组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织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专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业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标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引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详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尽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师承关联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期刊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揭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示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047839" y="2022944"/>
              <a:ext cx="1534645" cy="439388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+mj-ea"/>
                </a:rPr>
                <a:t>数据库特点</a:t>
              </a:r>
              <a:endParaRPr lang="zh-CN" altLang="en-US" dirty="0">
                <a:solidFill>
                  <a:schemeClr val="bg1"/>
                </a:solidFill>
                <a:latin typeface="+mj-ea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657224" y="4150603"/>
            <a:ext cx="1371600" cy="405610"/>
          </a:xfrm>
          <a:prstGeom prst="rect">
            <a:avLst/>
          </a:prstGeom>
          <a:solidFill>
            <a:srgbClr val="EF762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2324097" y="1260021"/>
            <a:ext cx="8486778" cy="5144978"/>
            <a:chOff x="2324097" y="1260021"/>
            <a:chExt cx="8486778" cy="5144978"/>
          </a:xfrm>
        </p:grpSpPr>
        <p:sp>
          <p:nvSpPr>
            <p:cNvPr id="18" name="矩形 17"/>
            <p:cNvSpPr/>
            <p:nvPr/>
          </p:nvSpPr>
          <p:spPr>
            <a:xfrm>
              <a:off x="2324098" y="1260021"/>
              <a:ext cx="8486777" cy="400592"/>
            </a:xfrm>
            <a:prstGeom prst="rect">
              <a:avLst/>
            </a:prstGeom>
            <a:solidFill>
              <a:srgbClr val="005CA6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bg1"/>
                  </a:solidFill>
                  <a:latin typeface="+mj-ea"/>
                  <a:ea typeface="+mj-ea"/>
                </a:rPr>
                <a:t>MathSciNet</a:t>
              </a:r>
              <a:r>
                <a:rPr lang="zh-CN" altLang="en-US" smtClean="0">
                  <a:solidFill>
                    <a:schemeClr val="bg1"/>
                  </a:solidFill>
                  <a:latin typeface="+mj-ea"/>
                  <a:ea typeface="+mj-ea"/>
                </a:rPr>
                <a:t>给被收录学者提供了师承关系关联，可通过</a:t>
              </a:r>
              <a:r>
                <a:rPr lang="en-US" altLang="zh-CN" smtClean="0">
                  <a:solidFill>
                    <a:schemeClr val="bg1"/>
                  </a:solidFill>
                  <a:latin typeface="+mj-ea"/>
                  <a:ea typeface="+mj-ea"/>
                </a:rPr>
                <a:t>MGP</a:t>
              </a:r>
              <a:r>
                <a:rPr lang="zh-CN" altLang="en-US">
                  <a:solidFill>
                    <a:schemeClr val="bg1"/>
                  </a:solidFill>
                  <a:latin typeface="+mj-ea"/>
                  <a:ea typeface="+mj-ea"/>
                </a:rPr>
                <a:t>注</a:t>
              </a:r>
              <a:r>
                <a:rPr lang="zh-CN" altLang="en-US" smtClean="0">
                  <a:solidFill>
                    <a:schemeClr val="bg1"/>
                  </a:solidFill>
                  <a:latin typeface="+mj-ea"/>
                  <a:ea typeface="+mj-ea"/>
                </a:rPr>
                <a:t>册并关联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4097" y="1657258"/>
              <a:ext cx="8486777" cy="474774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49" y="2012867"/>
            <a:ext cx="8438073" cy="38403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223" y="2365695"/>
            <a:ext cx="8429625" cy="42908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032" y="2677338"/>
            <a:ext cx="8421341" cy="41248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/>
          <a:srcRect b="17493"/>
          <a:stretch/>
        </p:blipFill>
        <p:spPr>
          <a:xfrm>
            <a:off x="2383486" y="3070244"/>
            <a:ext cx="8499198" cy="373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0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44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714499" y="1162050"/>
            <a:ext cx="9029701" cy="46863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</a:pPr>
            <a:r>
              <a:rPr lang="en-US" altLang="zh-CN" sz="3200" smtClean="0">
                <a:solidFill>
                  <a:srgbClr val="0A52A3"/>
                </a:solidFill>
                <a:latin typeface="+mj-ea"/>
                <a:ea typeface="+mj-ea"/>
              </a:rPr>
              <a:t>MathSciNet</a:t>
            </a:r>
            <a:r>
              <a:rPr lang="zh-CN" altLang="en-US" sz="3200" smtClean="0">
                <a:solidFill>
                  <a:srgbClr val="0A52A3"/>
                </a:solidFill>
                <a:latin typeface="+mj-ea"/>
                <a:ea typeface="+mj-ea"/>
              </a:rPr>
              <a:t>基本功能</a:t>
            </a:r>
            <a:endParaRPr lang="en-US" altLang="zh-CN" sz="3200" smtClean="0">
              <a:solidFill>
                <a:srgbClr val="0A52A3"/>
              </a:solidFill>
              <a:latin typeface="+mj-ea"/>
              <a:ea typeface="+mj-ea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400" smtClean="0">
                <a:solidFill>
                  <a:srgbClr val="EF7624"/>
                </a:solidFill>
                <a:latin typeface="+mj-ea"/>
                <a:ea typeface="+mj-ea"/>
              </a:rPr>
              <a:t>快</a:t>
            </a:r>
            <a:r>
              <a:rPr lang="zh-CN" altLang="en-US" sz="2400">
                <a:solidFill>
                  <a:srgbClr val="EF7624"/>
                </a:solidFill>
                <a:latin typeface="+mj-ea"/>
                <a:ea typeface="+mj-ea"/>
              </a:rPr>
              <a:t>速检索、结果页简</a:t>
            </a:r>
            <a:r>
              <a:rPr lang="zh-CN" altLang="en-US" sz="2400" smtClean="0">
                <a:solidFill>
                  <a:srgbClr val="EF7624"/>
                </a:solidFill>
                <a:latin typeface="+mj-ea"/>
                <a:ea typeface="+mj-ea"/>
              </a:rPr>
              <a:t>介、获取全文、文</a:t>
            </a:r>
            <a:r>
              <a:rPr lang="zh-CN" altLang="en-US" sz="2400">
                <a:solidFill>
                  <a:srgbClr val="EF7624"/>
                </a:solidFill>
                <a:latin typeface="+mj-ea"/>
                <a:ea typeface="+mj-ea"/>
              </a:rPr>
              <a:t>献导</a:t>
            </a:r>
            <a:r>
              <a:rPr lang="zh-CN" altLang="en-US" sz="2400" smtClean="0">
                <a:solidFill>
                  <a:srgbClr val="EF7624"/>
                </a:solidFill>
                <a:latin typeface="+mj-ea"/>
                <a:ea typeface="+mj-ea"/>
              </a:rPr>
              <a:t>出</a:t>
            </a:r>
            <a:endParaRPr lang="zh-CN" altLang="en-US" sz="1200">
              <a:solidFill>
                <a:srgbClr val="EF7624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7854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921" y="121222"/>
            <a:ext cx="10887075" cy="65151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45</a:t>
            </a:fld>
            <a:endParaRPr lang="zh-CN" altLang="en-US" dirty="0"/>
          </a:p>
        </p:txBody>
      </p:sp>
      <p:sp>
        <p:nvSpPr>
          <p:cNvPr id="8" name="线形标注 2(带边框和强调线) 7"/>
          <p:cNvSpPr/>
          <p:nvPr/>
        </p:nvSpPr>
        <p:spPr>
          <a:xfrm>
            <a:off x="4415739" y="2230648"/>
            <a:ext cx="5058199" cy="415498"/>
          </a:xfrm>
          <a:prstGeom prst="accentBorderCallout2">
            <a:avLst>
              <a:gd name="adj1" fmla="val 23335"/>
              <a:gd name="adj2" fmla="val -1771"/>
              <a:gd name="adj3" fmla="val 18750"/>
              <a:gd name="adj4" fmla="val -16667"/>
              <a:gd name="adj5" fmla="val -1533"/>
              <a:gd name="adj6" fmla="val -44881"/>
            </a:avLst>
          </a:prstGeom>
          <a:solidFill>
            <a:srgbClr val="0A52A3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未</a:t>
            </a:r>
            <a:r>
              <a:rPr lang="zh-CN" altLang="en-US" sz="140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限定字段时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，检索参考文献之外的其他字段，</a:t>
            </a:r>
            <a:r>
              <a:rPr lang="zh-CN" altLang="en-US" sz="140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支持“*”通配符</a:t>
            </a:r>
          </a:p>
        </p:txBody>
      </p:sp>
      <p:sp>
        <p:nvSpPr>
          <p:cNvPr id="9" name="线形标注 2(带边框和强调线) 8"/>
          <p:cNvSpPr/>
          <p:nvPr/>
        </p:nvSpPr>
        <p:spPr>
          <a:xfrm>
            <a:off x="5255443" y="539129"/>
            <a:ext cx="4499661" cy="738664"/>
          </a:xfrm>
          <a:prstGeom prst="accentBorderCallout2">
            <a:avLst>
              <a:gd name="adj1" fmla="val 20040"/>
              <a:gd name="adj2" fmla="val -2406"/>
              <a:gd name="adj3" fmla="val 18750"/>
              <a:gd name="adj4" fmla="val -16667"/>
              <a:gd name="adj5" fmla="val 108360"/>
              <a:gd name="adj6" fmla="val -52223"/>
            </a:avLst>
          </a:prstGeom>
          <a:solidFill>
            <a:srgbClr val="0A52A3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提</a:t>
            </a:r>
            <a:r>
              <a:rPr lang="zh-CN" altLang="en-US" sz="1400" dirty="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供作者、期刊、丛书快速检索，支持检索词自动补全，点击后可进入主页；数学主题分类</a:t>
            </a:r>
            <a:r>
              <a:rPr lang="en-US" altLang="zh-CN" sz="1400" dirty="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MSC</a:t>
            </a:r>
            <a:r>
              <a:rPr lang="zh-CN" altLang="en-US" sz="1400" dirty="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支持浏览和检索。</a:t>
            </a:r>
            <a:endParaRPr lang="zh-CN" altLang="en-US" sz="1400" dirty="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10" name="线形标注 2(带边框和强调线) 9"/>
          <p:cNvSpPr/>
          <p:nvPr/>
        </p:nvSpPr>
        <p:spPr>
          <a:xfrm>
            <a:off x="1035868" y="3089195"/>
            <a:ext cx="4132948" cy="415498"/>
          </a:xfrm>
          <a:prstGeom prst="accentBorderCallout2">
            <a:avLst>
              <a:gd name="adj1" fmla="val -4174"/>
              <a:gd name="adj2" fmla="val 101954"/>
              <a:gd name="adj3" fmla="val -27097"/>
              <a:gd name="adj4" fmla="val 108536"/>
              <a:gd name="adj5" fmla="val -29043"/>
              <a:gd name="adj6" fmla="val 137192"/>
            </a:avLst>
          </a:prstGeom>
          <a:solidFill>
            <a:srgbClr val="0A52A3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提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供超四十个检索字段、与或非以及相关限定符</a:t>
            </a:r>
            <a:endParaRPr lang="zh-CN" altLang="en-US" sz="140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11" name="线形标注 2(带边框和强调线) 10"/>
          <p:cNvSpPr/>
          <p:nvPr/>
        </p:nvSpPr>
        <p:spPr>
          <a:xfrm>
            <a:off x="7507705" y="3069945"/>
            <a:ext cx="3229326" cy="415498"/>
          </a:xfrm>
          <a:prstGeom prst="accentBorderCallout2">
            <a:avLst>
              <a:gd name="adj1" fmla="val -4174"/>
              <a:gd name="adj2" fmla="val 101954"/>
              <a:gd name="adj3" fmla="val -300451"/>
              <a:gd name="adj4" fmla="val 89671"/>
              <a:gd name="adj5" fmla="val -300081"/>
              <a:gd name="adj6" fmla="val 126479"/>
            </a:avLst>
          </a:prstGeom>
          <a:solidFill>
            <a:srgbClr val="005CA6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点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击可显示传统检索界面（表格检索）</a:t>
            </a:r>
            <a:endParaRPr lang="zh-CN" altLang="en-US" sz="140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187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46</a:t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64" y="1098550"/>
            <a:ext cx="10829925" cy="52578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67664" y="552080"/>
            <a:ext cx="8077953" cy="546470"/>
          </a:xfrm>
          <a:prstGeom prst="rect">
            <a:avLst/>
          </a:prstGeom>
          <a:solidFill>
            <a:srgbClr val="005CA6"/>
          </a:solidFill>
          <a:ln>
            <a:solidFill>
              <a:srgbClr val="0A52A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传统检索界面（表格检索）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线形标注 2(带边框和强调线) 11"/>
          <p:cNvSpPr/>
          <p:nvPr/>
        </p:nvSpPr>
        <p:spPr>
          <a:xfrm>
            <a:off x="3581400" y="2172896"/>
            <a:ext cx="3464293" cy="415498"/>
          </a:xfrm>
          <a:prstGeom prst="accentBorderCallout2">
            <a:avLst>
              <a:gd name="adj1" fmla="val 23335"/>
              <a:gd name="adj2" fmla="val -1771"/>
              <a:gd name="adj3" fmla="val 62765"/>
              <a:gd name="adj4" fmla="val -12307"/>
              <a:gd name="adj5" fmla="val 158310"/>
              <a:gd name="adj6" fmla="val -39582"/>
            </a:avLst>
          </a:prstGeom>
          <a:solidFill>
            <a:srgbClr val="005CA6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手动选择需要检索的字段和逻辑组合关系</a:t>
            </a:r>
            <a:endParaRPr lang="zh-CN" altLang="en-US" sz="140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13" name="线形标注 2(带边框和强调线) 12"/>
          <p:cNvSpPr/>
          <p:nvPr/>
        </p:nvSpPr>
        <p:spPr>
          <a:xfrm>
            <a:off x="5390549" y="5940852"/>
            <a:ext cx="2550294" cy="415498"/>
          </a:xfrm>
          <a:prstGeom prst="accentBorderCallout2">
            <a:avLst>
              <a:gd name="adj1" fmla="val 23335"/>
              <a:gd name="adj2" fmla="val -1771"/>
              <a:gd name="adj3" fmla="val -2099"/>
              <a:gd name="adj4" fmla="val -10640"/>
              <a:gd name="adj5" fmla="val -128944"/>
              <a:gd name="adj6" fmla="val -53196"/>
            </a:avLst>
          </a:prstGeom>
          <a:solidFill>
            <a:srgbClr val="005CA6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检索范围：年份、文献类型等</a:t>
            </a:r>
            <a:endParaRPr lang="zh-CN" altLang="en-US" sz="140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430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366887" y="1998483"/>
            <a:ext cx="9737890" cy="3572758"/>
          </a:xfrm>
          <a:prstGeom prst="rect">
            <a:avLst/>
          </a:prstGeom>
          <a:solidFill>
            <a:srgbClr val="0A52A3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400" b="1" smtClean="0">
                <a:solidFill>
                  <a:srgbClr val="FFFF00"/>
                </a:solidFill>
              </a:rPr>
              <a:t>一框式检索</a:t>
            </a:r>
            <a:r>
              <a:rPr lang="zh-CN" altLang="en-US" sz="2400" smtClean="0">
                <a:solidFill>
                  <a:schemeClr val="bg1"/>
                </a:solidFill>
              </a:rPr>
              <a:t>是</a:t>
            </a:r>
            <a:r>
              <a:rPr lang="zh-CN" altLang="en-US" sz="2400">
                <a:solidFill>
                  <a:schemeClr val="bg1"/>
                </a:solidFill>
              </a:rPr>
              <a:t>目前</a:t>
            </a:r>
            <a:r>
              <a:rPr lang="zh-CN" altLang="en-US" sz="2400" smtClean="0">
                <a:solidFill>
                  <a:schemeClr val="bg1"/>
                </a:solidFill>
              </a:rPr>
              <a:t>主流学术数据库、互联网搜索引擎的检索方式</a:t>
            </a:r>
            <a:endParaRPr lang="en-US" altLang="zh-CN" sz="240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mtClean="0">
                <a:solidFill>
                  <a:srgbClr val="FFFF00"/>
                </a:solidFill>
              </a:rPr>
              <a:t>不指定检索字段</a:t>
            </a:r>
            <a:r>
              <a:rPr lang="zh-CN" altLang="en-US" smtClean="0">
                <a:solidFill>
                  <a:schemeClr val="bg1"/>
                </a:solidFill>
              </a:rPr>
              <a:t>时，检索范围包含题名、作者、分类名称和评论（或摘要）</a:t>
            </a:r>
            <a:endParaRPr lang="en-US" altLang="zh-CN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如</a:t>
            </a:r>
            <a:r>
              <a:rPr lang="zh-CN" altLang="en-US" smtClean="0">
                <a:solidFill>
                  <a:schemeClr val="bg1"/>
                </a:solidFill>
              </a:rPr>
              <a:t>需检索特定字段，可添加相应的字段代码，如</a:t>
            </a:r>
            <a:r>
              <a:rPr lang="zh-CN" altLang="en-US" smtClean="0">
                <a:solidFill>
                  <a:srgbClr val="FFFF00"/>
                </a:solidFill>
              </a:rPr>
              <a:t>题名（</a:t>
            </a:r>
            <a:r>
              <a:rPr lang="en-US" altLang="zh-CN" smtClean="0">
                <a:solidFill>
                  <a:srgbClr val="FFFF00"/>
                </a:solidFill>
              </a:rPr>
              <a:t>ti</a:t>
            </a:r>
            <a:r>
              <a:rPr lang="zh-CN" altLang="en-US" smtClean="0">
                <a:solidFill>
                  <a:srgbClr val="FFFF00"/>
                </a:solidFill>
              </a:rPr>
              <a:t>）、评论（</a:t>
            </a:r>
            <a:r>
              <a:rPr lang="en-US" altLang="zh-CN" smtClean="0">
                <a:solidFill>
                  <a:srgbClr val="FFFF00"/>
                </a:solidFill>
              </a:rPr>
              <a:t>r</a:t>
            </a:r>
            <a:r>
              <a:rPr lang="zh-CN" altLang="en-US" smtClean="0">
                <a:solidFill>
                  <a:srgbClr val="FFFF00"/>
                </a:solidFill>
              </a:rPr>
              <a:t>）</a:t>
            </a:r>
            <a:r>
              <a:rPr lang="zh-CN" altLang="en-US" smtClean="0">
                <a:solidFill>
                  <a:schemeClr val="bg1"/>
                </a:solidFill>
              </a:rPr>
              <a:t>、</a:t>
            </a:r>
            <a:r>
              <a:rPr lang="zh-CN" altLang="en-US" smtClean="0">
                <a:solidFill>
                  <a:srgbClr val="FFFF00"/>
                </a:solidFill>
              </a:rPr>
              <a:t>期刊名称（</a:t>
            </a:r>
            <a:r>
              <a:rPr lang="en-US" altLang="zh-CN" smtClean="0">
                <a:solidFill>
                  <a:srgbClr val="FFFF00"/>
                </a:solidFill>
              </a:rPr>
              <a:t>j</a:t>
            </a:r>
            <a:r>
              <a:rPr lang="zh-CN" altLang="en-US" smtClean="0">
                <a:solidFill>
                  <a:srgbClr val="FFFF00"/>
                </a:solidFill>
              </a:rPr>
              <a:t>）</a:t>
            </a:r>
            <a:endParaRPr lang="en-US" altLang="zh-CN" smtClean="0">
              <a:solidFill>
                <a:srgbClr val="FFFF00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如</a:t>
            </a:r>
            <a:r>
              <a:rPr lang="zh-CN" altLang="en-US" smtClean="0">
                <a:solidFill>
                  <a:schemeClr val="bg1"/>
                </a:solidFill>
              </a:rPr>
              <a:t>需组合检索，可通过</a:t>
            </a:r>
            <a:r>
              <a:rPr lang="en-US" altLang="zh-CN" smtClean="0">
                <a:solidFill>
                  <a:schemeClr val="bg1"/>
                </a:solidFill>
              </a:rPr>
              <a:t>AND ,NOT , OR</a:t>
            </a:r>
            <a:r>
              <a:rPr lang="zh-CN" altLang="en-US" smtClean="0">
                <a:solidFill>
                  <a:schemeClr val="bg1"/>
                </a:solidFill>
              </a:rPr>
              <a:t>连接，</a:t>
            </a:r>
            <a:r>
              <a:rPr lang="en-US" altLang="zh-CN" smtClean="0">
                <a:solidFill>
                  <a:schemeClr val="bg1"/>
                </a:solidFill>
              </a:rPr>
              <a:t>AND</a:t>
            </a:r>
            <a:r>
              <a:rPr lang="zh-CN" altLang="en-US" smtClean="0">
                <a:solidFill>
                  <a:schemeClr val="bg1"/>
                </a:solidFill>
              </a:rPr>
              <a:t>和</a:t>
            </a:r>
            <a:r>
              <a:rPr lang="en-US" altLang="zh-CN" smtClean="0">
                <a:solidFill>
                  <a:schemeClr val="bg1"/>
                </a:solidFill>
              </a:rPr>
              <a:t>NOT</a:t>
            </a:r>
            <a:r>
              <a:rPr lang="zh-CN" altLang="en-US" smtClean="0">
                <a:solidFill>
                  <a:schemeClr val="bg1"/>
                </a:solidFill>
              </a:rPr>
              <a:t>的优先级</a:t>
            </a:r>
            <a:r>
              <a:rPr lang="zh-CN" altLang="en-US" smtClean="0">
                <a:solidFill>
                  <a:srgbClr val="FFFF00"/>
                </a:solidFill>
              </a:rPr>
              <a:t>高于</a:t>
            </a:r>
            <a:r>
              <a:rPr lang="en-US" altLang="zh-CN" smtClean="0">
                <a:solidFill>
                  <a:srgbClr val="FFFF00"/>
                </a:solidFill>
              </a:rPr>
              <a:t>OR</a:t>
            </a:r>
            <a:r>
              <a:rPr lang="zh-CN" altLang="en-US" smtClean="0">
                <a:solidFill>
                  <a:schemeClr val="bg1"/>
                </a:solidFill>
              </a:rPr>
              <a:t>，</a:t>
            </a:r>
            <a:r>
              <a:rPr lang="zh-CN" altLang="en-US" smtClean="0">
                <a:solidFill>
                  <a:srgbClr val="FFFF00"/>
                </a:solidFill>
              </a:rPr>
              <a:t>连接符需大写</a:t>
            </a:r>
            <a:endParaRPr lang="en-US" altLang="zh-CN" smtClean="0">
              <a:solidFill>
                <a:srgbClr val="FFFF00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zh-CN" altLang="en-US" smtClean="0">
                <a:solidFill>
                  <a:schemeClr val="bg1"/>
                </a:solidFill>
              </a:rPr>
              <a:t>份区间检索，使用</a:t>
            </a:r>
            <a:r>
              <a:rPr lang="en-US" altLang="zh-CN" smtClean="0">
                <a:solidFill>
                  <a:schemeClr val="bg1"/>
                </a:solidFill>
              </a:rPr>
              <a:t>y</a:t>
            </a:r>
            <a:r>
              <a:rPr lang="zh-CN" altLang="en-US">
                <a:solidFill>
                  <a:schemeClr val="bg1"/>
                </a:solidFill>
              </a:rPr>
              <a:t>字</a:t>
            </a:r>
            <a:r>
              <a:rPr lang="zh-CN" altLang="en-US" smtClean="0">
                <a:solidFill>
                  <a:schemeClr val="bg1"/>
                </a:solidFill>
              </a:rPr>
              <a:t>段，在方括号内输入起止年份，如</a:t>
            </a:r>
            <a:r>
              <a:rPr lang="en-US" altLang="zh-CN" smtClean="0">
                <a:solidFill>
                  <a:srgbClr val="FFFF00"/>
                </a:solidFill>
              </a:rPr>
              <a:t>y:[2020-2025]</a:t>
            </a:r>
          </a:p>
        </p:txBody>
      </p:sp>
    </p:spTree>
    <p:extLst>
      <p:ext uri="{BB962C8B-B14F-4D97-AF65-F5344CB8AC3E}">
        <p14:creationId xmlns:p14="http://schemas.microsoft.com/office/powerpoint/2010/main" val="77796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490" y="241169"/>
            <a:ext cx="10953750" cy="57912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65533" y="3513221"/>
            <a:ext cx="10539663" cy="635267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CN" altLang="en-US">
                <a:solidFill>
                  <a:srgbClr val="FFFF00"/>
                </a:solidFill>
                <a:latin typeface="+mn-ea"/>
              </a:rPr>
              <a:t>检索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框输入 </a:t>
            </a:r>
            <a:r>
              <a:rPr lang="en-US" altLang="zh-CN" smtClean="0">
                <a:solidFill>
                  <a:srgbClr val="FFFF00"/>
                </a:solidFill>
                <a:latin typeface="+mn-ea"/>
              </a:rPr>
              <a:t>caputo 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快</a:t>
            </a:r>
            <a:r>
              <a:rPr lang="zh-CN" altLang="en-US">
                <a:solidFill>
                  <a:srgbClr val="FFFF00"/>
                </a:solidFill>
                <a:latin typeface="+mn-ea"/>
              </a:rPr>
              <a:t>速检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索（检索题名、分类名、评论或摘要） </a:t>
            </a:r>
            <a:r>
              <a:rPr lang="zh-CN" altLang="en-US">
                <a:solidFill>
                  <a:srgbClr val="FFFF00"/>
                </a:solidFill>
                <a:latin typeface="+mn-ea"/>
              </a:rPr>
              <a:t>，检索结果 </a:t>
            </a:r>
            <a:r>
              <a:rPr lang="en-US" altLang="zh-CN" smtClean="0">
                <a:solidFill>
                  <a:srgbClr val="FFFF00"/>
                </a:solidFill>
                <a:latin typeface="+mn-ea"/>
              </a:rPr>
              <a:t>8539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条</a:t>
            </a:r>
            <a:endParaRPr lang="en-US" altLang="zh-CN" smtClean="0">
              <a:solidFill>
                <a:srgbClr val="FFFF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4436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b="16794"/>
          <a:stretch/>
        </p:blipFill>
        <p:spPr>
          <a:xfrm>
            <a:off x="1165533" y="208798"/>
            <a:ext cx="10915650" cy="599949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65533" y="3513221"/>
            <a:ext cx="10539663" cy="635267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CN" altLang="en-US">
                <a:solidFill>
                  <a:srgbClr val="FFFF00"/>
                </a:solidFill>
                <a:latin typeface="+mn-ea"/>
              </a:rPr>
              <a:t>限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定</a:t>
            </a:r>
            <a:r>
              <a:rPr lang="zh-CN" altLang="en-US" b="1" u="sng" smtClean="0">
                <a:solidFill>
                  <a:srgbClr val="FFFF00"/>
                </a:solidFill>
                <a:latin typeface="+mn-ea"/>
              </a:rPr>
              <a:t>题名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包含</a:t>
            </a:r>
            <a:r>
              <a:rPr lang="en-US" altLang="zh-CN">
                <a:solidFill>
                  <a:srgbClr val="FFFF00"/>
                </a:solidFill>
                <a:latin typeface="+mn-ea"/>
              </a:rPr>
              <a:t>C</a:t>
            </a:r>
            <a:r>
              <a:rPr lang="en-US" altLang="zh-CN" smtClean="0">
                <a:solidFill>
                  <a:srgbClr val="FFFF00"/>
                </a:solidFill>
                <a:latin typeface="+mn-ea"/>
              </a:rPr>
              <a:t>aputo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，检索</a:t>
            </a:r>
            <a:r>
              <a:rPr lang="zh-CN" altLang="en-US">
                <a:solidFill>
                  <a:srgbClr val="FFFF00"/>
                </a:solidFill>
                <a:latin typeface="+mn-ea"/>
              </a:rPr>
              <a:t>表达式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：</a:t>
            </a:r>
            <a:r>
              <a:rPr lang="en-US" altLang="zh-CN" b="1" u="sng">
                <a:solidFill>
                  <a:srgbClr val="FFFF00"/>
                </a:solidFill>
                <a:latin typeface="+mn-ea"/>
              </a:rPr>
              <a:t>ti: </a:t>
            </a:r>
            <a:r>
              <a:rPr lang="en-US" altLang="zh-CN" b="1" u="sng" smtClean="0">
                <a:solidFill>
                  <a:srgbClr val="FFFF00"/>
                </a:solidFill>
                <a:latin typeface="+mn-ea"/>
              </a:rPr>
              <a:t>caputo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，检索结果 </a:t>
            </a:r>
            <a:r>
              <a:rPr lang="en-US" altLang="zh-CN" smtClean="0">
                <a:solidFill>
                  <a:srgbClr val="FFFF00"/>
                </a:solidFill>
                <a:latin typeface="+mn-ea"/>
              </a:rPr>
              <a:t>2497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条</a:t>
            </a:r>
            <a:endParaRPr lang="en-US" altLang="zh-CN" smtClean="0">
              <a:solidFill>
                <a:srgbClr val="FFFF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0968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A8CF-8291-40AD-AA5D-626B44B31C60}" type="datetime1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A4F1812D-6D59-AEE4-2C13-21D35537B840}"/>
              </a:ext>
            </a:extLst>
          </p:cNvPr>
          <p:cNvSpPr/>
          <p:nvPr/>
        </p:nvSpPr>
        <p:spPr>
          <a:xfrm>
            <a:off x="2705493" y="1420238"/>
            <a:ext cx="6815579" cy="1807822"/>
          </a:xfrm>
          <a:prstGeom prst="rect">
            <a:avLst/>
          </a:prstGeom>
          <a:solidFill>
            <a:srgbClr val="DF710F">
              <a:alpha val="80000"/>
            </a:srgbClr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latin typeface="+mj-ea"/>
                <a:ea typeface="+mj-ea"/>
                <a:cs typeface="Arial" panose="020B0604020202020204" pitchFamily="34" charset="0"/>
              </a:rPr>
              <a:t>同学们之前用</a:t>
            </a:r>
            <a:r>
              <a:rPr lang="zh-CN" altLang="en-US" sz="2800" dirty="0">
                <a:latin typeface="+mj-ea"/>
                <a:ea typeface="+mj-ea"/>
                <a:cs typeface="Arial" panose="020B0604020202020204" pitchFamily="34" charset="0"/>
              </a:rPr>
              <a:t>过</a:t>
            </a:r>
            <a:r>
              <a:rPr lang="zh-CN" altLang="en-US" sz="2800" dirty="0" smtClean="0">
                <a:latin typeface="+mj-ea"/>
                <a:ea typeface="+mj-ea"/>
                <a:cs typeface="Arial" panose="020B0604020202020204" pitchFamily="34" charset="0"/>
              </a:rPr>
              <a:t>哪些搜索引擎？</a:t>
            </a:r>
            <a:endParaRPr lang="en-US" altLang="zh-CN" sz="2800" dirty="0">
              <a:latin typeface="+mj-ea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百度、</a:t>
            </a:r>
            <a:r>
              <a:rPr lang="en-US" altLang="zh-CN" sz="2000" dirty="0" smtClean="0">
                <a:solidFill>
                  <a:schemeClr val="bg1"/>
                </a:solidFill>
                <a:latin typeface="+mj-ea"/>
                <a:ea typeface="+mj-ea"/>
              </a:rPr>
              <a:t>Bing</a:t>
            </a:r>
            <a:r>
              <a:rPr lang="zh-CN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、搜狗、小红书？微信？</a:t>
            </a:r>
            <a:r>
              <a:rPr lang="en-US" altLang="zh-CN" sz="2000" dirty="0" smtClean="0">
                <a:solidFill>
                  <a:schemeClr val="bg1"/>
                </a:solidFill>
                <a:latin typeface="+mj-ea"/>
                <a:ea typeface="+mj-ea"/>
              </a:rPr>
              <a:t>  ……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3F99EB8E-FC62-1FC2-C40E-F9EFEE9C4399}"/>
              </a:ext>
            </a:extLst>
          </p:cNvPr>
          <p:cNvSpPr/>
          <p:nvPr/>
        </p:nvSpPr>
        <p:spPr>
          <a:xfrm>
            <a:off x="2705493" y="3605136"/>
            <a:ext cx="6815579" cy="1956677"/>
          </a:xfrm>
          <a:prstGeom prst="rect">
            <a:avLst/>
          </a:prstGeom>
          <a:solidFill>
            <a:srgbClr val="0853A4">
              <a:alpha val="80000"/>
            </a:srgbClr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latin typeface="+mj-ea"/>
                <a:ea typeface="+mj-ea"/>
                <a:cs typeface="Arial" panose="020B0604020202020204" pitchFamily="34" charset="0"/>
              </a:rPr>
              <a:t>听过哪些检索工具</a:t>
            </a:r>
            <a:r>
              <a:rPr lang="en-US" altLang="zh-CN" sz="2800" dirty="0" smtClean="0">
                <a:latin typeface="+mj-ea"/>
                <a:ea typeface="+mj-ea"/>
                <a:cs typeface="Arial" panose="020B0604020202020204" pitchFamily="34" charset="0"/>
              </a:rPr>
              <a:t>/</a:t>
            </a:r>
            <a:r>
              <a:rPr lang="zh-CN" altLang="en-US" sz="2800" dirty="0" smtClean="0">
                <a:latin typeface="+mj-ea"/>
                <a:ea typeface="+mj-ea"/>
                <a:cs typeface="Arial" panose="020B0604020202020204" pitchFamily="34" charset="0"/>
              </a:rPr>
              <a:t>数据库？</a:t>
            </a:r>
            <a:endParaRPr lang="en-US" altLang="zh-CN" sz="2800" dirty="0" smtClean="0">
              <a:latin typeface="+mj-ea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 smtClean="0">
                <a:latin typeface="+mj-ea"/>
                <a:ea typeface="+mj-ea"/>
                <a:cs typeface="Arial" panose="020B0604020202020204" pitchFamily="34" charset="0"/>
              </a:rPr>
              <a:t>知</a:t>
            </a:r>
            <a:r>
              <a:rPr lang="zh-CN" altLang="en-US" sz="2000" smtClean="0">
                <a:latin typeface="+mj-ea"/>
                <a:ea typeface="+mj-ea"/>
                <a:cs typeface="Arial" panose="020B0604020202020204" pitchFamily="34" charset="0"/>
              </a:rPr>
              <a:t>网？</a:t>
            </a:r>
            <a:r>
              <a:rPr lang="zh-CN" altLang="en-US" sz="2000">
                <a:latin typeface="+mj-ea"/>
                <a:ea typeface="+mj-ea"/>
                <a:cs typeface="Arial" panose="020B0604020202020204" pitchFamily="34" charset="0"/>
              </a:rPr>
              <a:t>万方</a:t>
            </a:r>
            <a:r>
              <a:rPr lang="zh-CN" altLang="en-US" sz="2000" smtClean="0">
                <a:latin typeface="+mj-ea"/>
                <a:ea typeface="+mj-ea"/>
                <a:cs typeface="Arial" panose="020B0604020202020204" pitchFamily="34" charset="0"/>
              </a:rPr>
              <a:t>？</a:t>
            </a:r>
            <a:r>
              <a:rPr lang="en-US" altLang="zh-CN" sz="2000" smtClean="0">
                <a:latin typeface="+mj-ea"/>
                <a:ea typeface="+mj-ea"/>
                <a:cs typeface="Arial" panose="020B0604020202020204" pitchFamily="34" charset="0"/>
              </a:rPr>
              <a:t>Web of Science</a:t>
            </a:r>
            <a:r>
              <a:rPr lang="zh-CN" altLang="en-US" sz="2000" smtClean="0">
                <a:latin typeface="+mj-ea"/>
                <a:ea typeface="+mj-ea"/>
                <a:cs typeface="Arial" panose="020B0604020202020204" pitchFamily="34" charset="0"/>
              </a:rPr>
              <a:t>？</a:t>
            </a:r>
            <a:endParaRPr lang="en-US" altLang="zh-CN" sz="2000" dirty="0" smtClean="0"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98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533" y="201577"/>
            <a:ext cx="10934700" cy="58388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65533" y="3513221"/>
            <a:ext cx="11026467" cy="635267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CN" altLang="en-US" b="1" u="sng" smtClean="0">
                <a:solidFill>
                  <a:srgbClr val="FFFF00"/>
                </a:solidFill>
                <a:latin typeface="+mn-ea"/>
              </a:rPr>
              <a:t>任</a:t>
            </a:r>
            <a:r>
              <a:rPr lang="zh-CN" altLang="en-US" b="1" u="sng">
                <a:solidFill>
                  <a:srgbClr val="FFFF00"/>
                </a:solidFill>
                <a:latin typeface="+mn-ea"/>
              </a:rPr>
              <a:t>意字段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（含参</a:t>
            </a:r>
            <a:r>
              <a:rPr lang="zh-CN" altLang="en-US">
                <a:solidFill>
                  <a:srgbClr val="FFFF00"/>
                </a:solidFill>
                <a:latin typeface="+mn-ea"/>
              </a:rPr>
              <a:t>考文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献字段）包含</a:t>
            </a:r>
            <a:r>
              <a:rPr lang="en-US" altLang="zh-CN" smtClean="0">
                <a:solidFill>
                  <a:srgbClr val="FFFF00"/>
                </a:solidFill>
                <a:latin typeface="+mn-ea"/>
              </a:rPr>
              <a:t>Caputo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，检索表达式：</a:t>
            </a:r>
            <a:r>
              <a:rPr lang="en-US" altLang="zh-CN" b="1" u="sng" smtClean="0">
                <a:solidFill>
                  <a:srgbClr val="FFFF00"/>
                </a:solidFill>
                <a:latin typeface="+mn-ea"/>
              </a:rPr>
              <a:t>any: caputo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，检索结果 </a:t>
            </a:r>
            <a:r>
              <a:rPr lang="en-US" altLang="zh-CN" smtClean="0">
                <a:solidFill>
                  <a:srgbClr val="FFFF00"/>
                </a:solidFill>
                <a:latin typeface="+mn-ea"/>
              </a:rPr>
              <a:t>14131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条，</a:t>
            </a:r>
            <a:endParaRPr lang="en-US" altLang="zh-CN" smtClean="0">
              <a:solidFill>
                <a:srgbClr val="FFFF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5941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26" y="264795"/>
            <a:ext cx="10963275" cy="59626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65533" y="3513221"/>
            <a:ext cx="10539663" cy="635267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CN" altLang="en-US">
                <a:solidFill>
                  <a:srgbClr val="FFFF00"/>
                </a:solidFill>
                <a:latin typeface="+mn-ea"/>
              </a:rPr>
              <a:t>限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定</a:t>
            </a:r>
            <a:r>
              <a:rPr lang="zh-CN" altLang="en-US" b="1" u="sng" smtClean="0">
                <a:solidFill>
                  <a:srgbClr val="FFFF00"/>
                </a:solidFill>
                <a:latin typeface="+mn-ea"/>
              </a:rPr>
              <a:t>题名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包含</a:t>
            </a:r>
            <a:r>
              <a:rPr lang="en-US" altLang="zh-CN" b="1" u="sng" smtClean="0">
                <a:solidFill>
                  <a:srgbClr val="FFFF00"/>
                </a:solidFill>
                <a:latin typeface="+mn-ea"/>
              </a:rPr>
              <a:t>Caputo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或</a:t>
            </a:r>
            <a:r>
              <a:rPr lang="arn-CL" altLang="zh-CN" b="1" u="sng">
                <a:solidFill>
                  <a:srgbClr val="FFFF00"/>
                </a:solidFill>
                <a:latin typeface="+mn-ea"/>
              </a:rPr>
              <a:t>Regularized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，检</a:t>
            </a:r>
            <a:r>
              <a:rPr lang="zh-CN" altLang="en-US">
                <a:solidFill>
                  <a:srgbClr val="FFFF00"/>
                </a:solidFill>
                <a:latin typeface="+mn-ea"/>
              </a:rPr>
              <a:t>索表达式：</a:t>
            </a:r>
            <a:r>
              <a:rPr lang="en-US" altLang="zh-CN" b="1" u="sng">
                <a:solidFill>
                  <a:srgbClr val="FFFF00"/>
                </a:solidFill>
                <a:latin typeface="+mn-ea"/>
              </a:rPr>
              <a:t>ti: (caputo OR </a:t>
            </a:r>
            <a:r>
              <a:rPr lang="en-US" altLang="zh-CN" b="1" u="sng" smtClean="0">
                <a:solidFill>
                  <a:srgbClr val="FFFF00"/>
                </a:solidFill>
                <a:latin typeface="+mn-ea"/>
              </a:rPr>
              <a:t>Regularized)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，检索结果 </a:t>
            </a:r>
            <a:r>
              <a:rPr lang="en-US" altLang="zh-CN" smtClean="0">
                <a:solidFill>
                  <a:srgbClr val="FFFF00"/>
                </a:solidFill>
                <a:latin typeface="+mn-ea"/>
              </a:rPr>
              <a:t>6603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条</a:t>
            </a:r>
            <a:endParaRPr lang="en-US" altLang="zh-CN" smtClean="0">
              <a:solidFill>
                <a:srgbClr val="FFFF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1614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837" y="142724"/>
            <a:ext cx="10991850" cy="56292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60909" y="3513221"/>
            <a:ext cx="10444287" cy="1068404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altLang="zh-CN" b="1" u="sng" smtClean="0">
                <a:solidFill>
                  <a:srgbClr val="FFFF00"/>
                </a:solidFill>
                <a:latin typeface="+mn-ea"/>
              </a:rPr>
              <a:t>2020-2025</a:t>
            </a:r>
            <a:r>
              <a:rPr lang="zh-CN" altLang="en-US" b="1" u="sng" smtClean="0">
                <a:solidFill>
                  <a:srgbClr val="FFFF00"/>
                </a:solidFill>
                <a:latin typeface="+mn-ea"/>
              </a:rPr>
              <a:t>年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期间，</a:t>
            </a:r>
            <a:r>
              <a:rPr lang="zh-CN" altLang="en-US" b="1" u="sng">
                <a:solidFill>
                  <a:srgbClr val="FFFF00"/>
                </a:solidFill>
                <a:latin typeface="+mn-ea"/>
              </a:rPr>
              <a:t>题名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包含</a:t>
            </a:r>
            <a:r>
              <a:rPr lang="en-US" altLang="zh-CN" b="1" u="sng">
                <a:solidFill>
                  <a:srgbClr val="FFFF00"/>
                </a:solidFill>
                <a:latin typeface="+mn-ea"/>
              </a:rPr>
              <a:t>Caputo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或</a:t>
            </a:r>
            <a:r>
              <a:rPr lang="arn-CL" altLang="zh-CN" b="1" u="sng">
                <a:solidFill>
                  <a:srgbClr val="FFFF00"/>
                </a:solidFill>
                <a:latin typeface="+mn-ea"/>
              </a:rPr>
              <a:t>Regularized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，</a:t>
            </a:r>
            <a:endParaRPr lang="en-US" altLang="zh-CN" smtClean="0">
              <a:solidFill>
                <a:srgbClr val="FFFF00"/>
              </a:solidFill>
              <a:latin typeface="+mn-ea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CN" altLang="en-US" smtClean="0">
                <a:solidFill>
                  <a:srgbClr val="FFFF00"/>
                </a:solidFill>
                <a:latin typeface="+mn-ea"/>
              </a:rPr>
              <a:t>检索表达式：</a:t>
            </a:r>
            <a:r>
              <a:rPr lang="en-US" altLang="zh-CN" b="1" u="sng">
                <a:solidFill>
                  <a:srgbClr val="FFFF00"/>
                </a:solidFill>
                <a:latin typeface="+mn-ea"/>
              </a:rPr>
              <a:t>ti: (caputo OR </a:t>
            </a:r>
            <a:r>
              <a:rPr lang="en-US" altLang="zh-CN" b="1" u="sng" smtClean="0">
                <a:solidFill>
                  <a:srgbClr val="FFFF00"/>
                </a:solidFill>
                <a:latin typeface="+mn-ea"/>
              </a:rPr>
              <a:t>Regularized) AND y:[2020-2025]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，检索结果 </a:t>
            </a:r>
            <a:r>
              <a:rPr lang="en-US" altLang="zh-CN" smtClean="0">
                <a:solidFill>
                  <a:srgbClr val="FFFF00"/>
                </a:solidFill>
                <a:latin typeface="+mn-ea"/>
              </a:rPr>
              <a:t>3014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条</a:t>
            </a:r>
            <a:endParaRPr lang="en-US" altLang="zh-CN" smtClean="0">
              <a:solidFill>
                <a:srgbClr val="FFFF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7032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37" y="336885"/>
            <a:ext cx="10953750" cy="55054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60909" y="3513221"/>
            <a:ext cx="10773978" cy="1068404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altLang="zh-CN" b="1" u="sng">
                <a:solidFill>
                  <a:srgbClr val="FFFF00"/>
                </a:solidFill>
                <a:latin typeface="+mn-ea"/>
              </a:rPr>
              <a:t>2020-2025</a:t>
            </a:r>
            <a:r>
              <a:rPr lang="zh-CN" altLang="en-US" b="1" u="sng">
                <a:solidFill>
                  <a:srgbClr val="FFFF00"/>
                </a:solidFill>
                <a:latin typeface="+mn-ea"/>
              </a:rPr>
              <a:t>年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期间，</a:t>
            </a:r>
            <a:r>
              <a:rPr lang="zh-CN" altLang="en-US" b="1" u="sng">
                <a:solidFill>
                  <a:srgbClr val="FFFF00"/>
                </a:solidFill>
                <a:latin typeface="+mn-ea"/>
              </a:rPr>
              <a:t>非中国机构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发表，且</a:t>
            </a:r>
            <a:r>
              <a:rPr lang="zh-CN" altLang="en-US" b="1" u="sng">
                <a:solidFill>
                  <a:srgbClr val="FFFF00"/>
                </a:solidFill>
                <a:latin typeface="+mn-ea"/>
              </a:rPr>
              <a:t>题名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包含</a:t>
            </a:r>
            <a:r>
              <a:rPr lang="en-US" altLang="zh-CN" b="1" u="sng">
                <a:solidFill>
                  <a:srgbClr val="FFFF00"/>
                </a:solidFill>
                <a:latin typeface="+mn-ea"/>
              </a:rPr>
              <a:t>Caputo</a:t>
            </a:r>
            <a:r>
              <a:rPr lang="zh-CN" altLang="en-US" b="1" u="sng" smtClean="0">
                <a:solidFill>
                  <a:srgbClr val="FFFF00"/>
                </a:solidFill>
                <a:latin typeface="+mn-ea"/>
              </a:rPr>
              <a:t>或</a:t>
            </a:r>
            <a:r>
              <a:rPr lang="arn-CL" altLang="zh-CN" b="1" u="sng">
                <a:solidFill>
                  <a:srgbClr val="FFFF00"/>
                </a:solidFill>
                <a:latin typeface="+mn-ea"/>
              </a:rPr>
              <a:t>Regularized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，</a:t>
            </a:r>
            <a:endParaRPr lang="en-US" altLang="zh-CN" smtClean="0">
              <a:solidFill>
                <a:srgbClr val="FFFF00"/>
              </a:solidFill>
              <a:latin typeface="+mn-ea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CN" altLang="en-US" smtClean="0">
                <a:solidFill>
                  <a:srgbClr val="FFFF00"/>
                </a:solidFill>
                <a:latin typeface="+mn-ea"/>
              </a:rPr>
              <a:t>检索表达式：</a:t>
            </a:r>
            <a:r>
              <a:rPr lang="en-US" altLang="zh-CN" b="1" u="sng" smtClean="0">
                <a:solidFill>
                  <a:srgbClr val="FFFF00"/>
                </a:solidFill>
                <a:latin typeface="+mn-ea"/>
              </a:rPr>
              <a:t>ti</a:t>
            </a:r>
            <a:r>
              <a:rPr lang="en-US" altLang="zh-CN" b="1" u="sng">
                <a:solidFill>
                  <a:srgbClr val="FFFF00"/>
                </a:solidFill>
                <a:latin typeface="+mn-ea"/>
              </a:rPr>
              <a:t>: (caputo OR Regularized) AND y:[2020-2025] NOT iaddr:(china) 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，检索结果 </a:t>
            </a:r>
            <a:r>
              <a:rPr lang="en-US" altLang="zh-CN" smtClean="0">
                <a:solidFill>
                  <a:srgbClr val="FFFF00"/>
                </a:solidFill>
                <a:latin typeface="+mn-ea"/>
              </a:rPr>
              <a:t>2256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条</a:t>
            </a:r>
            <a:endParaRPr lang="en-US" altLang="zh-CN" smtClean="0">
              <a:solidFill>
                <a:srgbClr val="FFFF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5989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37" y="336885"/>
            <a:ext cx="10953750" cy="55054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60909" y="3513221"/>
            <a:ext cx="10773978" cy="1068404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altLang="zh-CN" b="1" u="sng">
                <a:solidFill>
                  <a:srgbClr val="FFFF00"/>
                </a:solidFill>
                <a:latin typeface="+mn-ea"/>
              </a:rPr>
              <a:t>2020-2025</a:t>
            </a:r>
            <a:r>
              <a:rPr lang="zh-CN" altLang="en-US" b="1" u="sng">
                <a:solidFill>
                  <a:srgbClr val="FFFF00"/>
                </a:solidFill>
                <a:latin typeface="+mn-ea"/>
              </a:rPr>
              <a:t>年期间，非中国机构发表，且题名包含</a:t>
            </a:r>
            <a:r>
              <a:rPr lang="en-US" altLang="zh-CN" b="1" u="sng">
                <a:solidFill>
                  <a:srgbClr val="FFFF00"/>
                </a:solidFill>
                <a:latin typeface="+mn-ea"/>
              </a:rPr>
              <a:t>Caputo</a:t>
            </a:r>
            <a:r>
              <a:rPr lang="zh-CN" altLang="en-US" b="1" u="sng">
                <a:solidFill>
                  <a:srgbClr val="FFFF00"/>
                </a:solidFill>
                <a:latin typeface="+mn-ea"/>
              </a:rPr>
              <a:t>或</a:t>
            </a:r>
            <a:r>
              <a:rPr lang="arn-CL" altLang="zh-CN" b="1" u="sng">
                <a:solidFill>
                  <a:srgbClr val="FFFF00"/>
                </a:solidFill>
                <a:latin typeface="+mn-ea"/>
              </a:rPr>
              <a:t>Regularized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，</a:t>
            </a:r>
            <a:endParaRPr lang="en-US" altLang="zh-CN" smtClean="0">
              <a:solidFill>
                <a:srgbClr val="FFFF00"/>
              </a:solidFill>
              <a:latin typeface="+mn-ea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CN" altLang="en-US" smtClean="0">
                <a:solidFill>
                  <a:srgbClr val="FFFF00"/>
                </a:solidFill>
                <a:latin typeface="+mn-ea"/>
              </a:rPr>
              <a:t>检索表达式：</a:t>
            </a:r>
            <a:r>
              <a:rPr lang="en-US" altLang="zh-CN" b="1" u="sng" smtClean="0">
                <a:solidFill>
                  <a:srgbClr val="FFFF00"/>
                </a:solidFill>
                <a:latin typeface="+mn-ea"/>
              </a:rPr>
              <a:t>ti</a:t>
            </a:r>
            <a:r>
              <a:rPr lang="en-US" altLang="zh-CN" b="1" u="sng">
                <a:solidFill>
                  <a:srgbClr val="FFFF00"/>
                </a:solidFill>
                <a:latin typeface="+mn-ea"/>
              </a:rPr>
              <a:t>: (caputo OR Regularized) AND y:[2020-2025] NOT iaddr:(china) 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，检索结果 </a:t>
            </a:r>
            <a:r>
              <a:rPr lang="en-US" altLang="zh-CN" smtClean="0">
                <a:solidFill>
                  <a:srgbClr val="FFFF00"/>
                </a:solidFill>
                <a:latin typeface="+mn-ea"/>
              </a:rPr>
              <a:t>2256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条</a:t>
            </a:r>
            <a:endParaRPr lang="en-US" altLang="zh-CN" smtClean="0">
              <a:solidFill>
                <a:srgbClr val="FFFF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9825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037" y="224890"/>
            <a:ext cx="10991850" cy="56959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60909" y="3513220"/>
            <a:ext cx="10773978" cy="1665171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altLang="zh-CN" smtClean="0">
                <a:solidFill>
                  <a:srgbClr val="FFFF00"/>
                </a:solidFill>
                <a:latin typeface="+mn-ea"/>
              </a:rPr>
              <a:t>2020-2025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年期间，非中国机构发表，且题名或评论包含</a:t>
            </a:r>
            <a:r>
              <a:rPr lang="en-US" altLang="zh-CN" smtClean="0">
                <a:solidFill>
                  <a:srgbClr val="FFFF00"/>
                </a:solidFill>
                <a:latin typeface="+mn-ea"/>
              </a:rPr>
              <a:t>Caputo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或</a:t>
            </a:r>
            <a:r>
              <a:rPr lang="arn-CL" altLang="zh-CN">
                <a:solidFill>
                  <a:srgbClr val="FFFF00"/>
                </a:solidFill>
                <a:latin typeface="+mn-ea"/>
              </a:rPr>
              <a:t>Regularized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，检索表达式</a:t>
            </a:r>
            <a:endParaRPr lang="en-US" altLang="zh-CN" smtClean="0">
              <a:solidFill>
                <a:srgbClr val="FFFF00"/>
              </a:solidFill>
              <a:latin typeface="+mn-ea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altLang="zh-CN" b="1" u="sng" smtClean="0">
                <a:solidFill>
                  <a:srgbClr val="FFFF00"/>
                </a:solidFill>
                <a:latin typeface="+mn-ea"/>
              </a:rPr>
              <a:t>(</a:t>
            </a:r>
            <a:r>
              <a:rPr lang="en-US" altLang="zh-CN" b="1" u="sng">
                <a:solidFill>
                  <a:srgbClr val="FFFF00"/>
                </a:solidFill>
                <a:latin typeface="+mn-ea"/>
              </a:rPr>
              <a:t>ti: (caputo OR Regularized) OR r: (caputo OR Regularized) ) AND y:[2020-2025] NOT iaddr:(china</a:t>
            </a:r>
            <a:r>
              <a:rPr lang="en-US" altLang="zh-CN" b="1" u="sng" smtClean="0">
                <a:solidFill>
                  <a:srgbClr val="FFFF00"/>
                </a:solidFill>
                <a:latin typeface="+mn-ea"/>
              </a:rPr>
              <a:t>)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CN" altLang="en-US" smtClean="0">
                <a:solidFill>
                  <a:srgbClr val="FFFF00"/>
                </a:solidFill>
                <a:latin typeface="+mn-ea"/>
              </a:rPr>
              <a:t>检索结</a:t>
            </a:r>
            <a:r>
              <a:rPr lang="en-US" altLang="zh-CN" smtClean="0">
                <a:solidFill>
                  <a:srgbClr val="FFFF00"/>
                </a:solidFill>
                <a:latin typeface="+mn-ea"/>
              </a:rPr>
              <a:t>6425</a:t>
            </a:r>
            <a:r>
              <a:rPr lang="zh-CN" altLang="en-US" smtClean="0">
                <a:solidFill>
                  <a:srgbClr val="FFFF00"/>
                </a:solidFill>
                <a:latin typeface="+mn-ea"/>
              </a:rPr>
              <a:t>条</a:t>
            </a:r>
            <a:endParaRPr lang="en-US" altLang="zh-CN" smtClean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80008" y="4157221"/>
            <a:ext cx="6306532" cy="44305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3405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614466" y="702052"/>
            <a:ext cx="6212263" cy="1960776"/>
          </a:xfrm>
          <a:prstGeom prst="rect">
            <a:avLst/>
          </a:prstGeom>
          <a:solidFill>
            <a:srgbClr val="0A52A3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smtClean="0">
                <a:solidFill>
                  <a:srgbClr val="FFFF00"/>
                </a:solidFill>
                <a:latin typeface="+mj-ea"/>
                <a:ea typeface="+mj-ea"/>
              </a:rPr>
              <a:t>除英文，还支持直接搜索多个语族的不同语种，如：</a:t>
            </a:r>
            <a:endParaRPr lang="en-US" altLang="zh-CN" sz="2000" b="1" smtClean="0">
              <a:solidFill>
                <a:srgbClr val="FFFF00"/>
              </a:solidFill>
              <a:latin typeface="+mj-ea"/>
              <a:ea typeface="+mj-ea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斯拉夫语族：俄语等，</a:t>
            </a:r>
            <a:r>
              <a:rPr lang="az-Cyrl-AZ" altLang="zh-CN" smtClean="0">
                <a:solidFill>
                  <a:schemeClr val="bg1"/>
                </a:solidFill>
                <a:latin typeface="+mj-ea"/>
              </a:rPr>
              <a:t> Математика</a:t>
            </a:r>
            <a:r>
              <a:rPr lang="en-US" altLang="zh-CN" smtClean="0">
                <a:solidFill>
                  <a:schemeClr val="bg1"/>
                </a:solidFill>
                <a:latin typeface="+mj-ea"/>
              </a:rPr>
              <a:t> </a:t>
            </a:r>
            <a:r>
              <a:rPr lang="zh-CN" altLang="en-US" smtClean="0">
                <a:solidFill>
                  <a:schemeClr val="bg1"/>
                </a:solidFill>
                <a:latin typeface="+mj-ea"/>
              </a:rPr>
              <a:t>等</a:t>
            </a:r>
            <a:endParaRPr lang="en-US" altLang="zh-CN" smtClean="0">
              <a:solidFill>
                <a:schemeClr val="bg1"/>
              </a:solidFill>
              <a:latin typeface="+mj-ea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日</a:t>
            </a: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耳曼语族：德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语等，</a:t>
            </a:r>
            <a:r>
              <a:rPr lang="arn-CL" altLang="zh-CN" smtClean="0">
                <a:solidFill>
                  <a:schemeClr val="bg1"/>
                </a:solidFill>
                <a:latin typeface="+mj-ea"/>
                <a:ea typeface="+mj-ea"/>
              </a:rPr>
              <a:t>Mathematik 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等</a:t>
            </a:r>
            <a:endParaRPr lang="en-US" altLang="zh-CN" smtClean="0">
              <a:solidFill>
                <a:schemeClr val="bg1"/>
              </a:solidFill>
              <a:latin typeface="+mj-ea"/>
              <a:ea typeface="+mj-ea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罗</a:t>
            </a: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曼语族：法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语等，</a:t>
            </a:r>
            <a:r>
              <a:rPr lang="arn-CL" altLang="zh-CN" smtClean="0">
                <a:solidFill>
                  <a:schemeClr val="bg1"/>
                </a:solidFill>
                <a:latin typeface="+mj-ea"/>
                <a:ea typeface="+mj-ea"/>
              </a:rPr>
              <a:t>Mathématiques </a:t>
            </a: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41" y="3091451"/>
            <a:ext cx="6800850" cy="3381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472" y="3277188"/>
            <a:ext cx="5562600" cy="3009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250" y="3665333"/>
            <a:ext cx="5600700" cy="1933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727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87006" y="2130459"/>
            <a:ext cx="8197638" cy="2403834"/>
          </a:xfrm>
          <a:prstGeom prst="rect">
            <a:avLst/>
          </a:prstGeom>
          <a:solidFill>
            <a:srgbClr val="0A52A3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</a:pPr>
            <a:r>
              <a:rPr lang="en-US" altLang="zh-CN" sz="2400" smtClean="0">
                <a:solidFill>
                  <a:schemeClr val="bg1"/>
                </a:solidFill>
              </a:rPr>
              <a:t>MathSciNet</a:t>
            </a:r>
            <a:r>
              <a:rPr lang="zh-CN" altLang="en-US" sz="2400" b="1" smtClean="0">
                <a:solidFill>
                  <a:srgbClr val="FFFF00"/>
                </a:solidFill>
              </a:rPr>
              <a:t>不支持</a:t>
            </a:r>
            <a:r>
              <a:rPr lang="zh-CN" altLang="en-US" sz="2400" smtClean="0">
                <a:solidFill>
                  <a:schemeClr val="bg1"/>
                </a:solidFill>
              </a:rPr>
              <a:t>直接输入希腊字母检索，如</a:t>
            </a:r>
            <a:r>
              <a:rPr lang="en-US" altLang="zh-CN" sz="2400">
                <a:solidFill>
                  <a:schemeClr val="bg1"/>
                </a:solidFill>
              </a:rPr>
              <a:t>ζ</a:t>
            </a:r>
            <a:r>
              <a:rPr lang="zh-CN" altLang="en-US" sz="2400">
                <a:solidFill>
                  <a:schemeClr val="bg1"/>
                </a:solidFill>
              </a:rPr>
              <a:t>、</a:t>
            </a:r>
            <a:r>
              <a:rPr lang="el-GR" altLang="zh-CN" sz="2400" smtClean="0">
                <a:solidFill>
                  <a:schemeClr val="bg1"/>
                </a:solidFill>
              </a:rPr>
              <a:t>σ</a:t>
            </a:r>
            <a:r>
              <a:rPr lang="zh-CN" altLang="en-US" sz="2400" smtClean="0">
                <a:solidFill>
                  <a:schemeClr val="bg1"/>
                </a:solidFill>
              </a:rPr>
              <a:t>等</a:t>
            </a:r>
            <a:endParaRPr lang="en-US" altLang="zh-CN" sz="2400" smtClean="0">
              <a:solidFill>
                <a:schemeClr val="bg1"/>
              </a:solidFill>
            </a:endParaRPr>
          </a:p>
          <a:p>
            <a:pPr algn="ctr">
              <a:lnSpc>
                <a:spcPct val="170000"/>
              </a:lnSpc>
            </a:pPr>
            <a:r>
              <a:rPr lang="zh-CN" altLang="en-US" sz="2400" smtClean="0">
                <a:solidFill>
                  <a:schemeClr val="bg1"/>
                </a:solidFill>
              </a:rPr>
              <a:t>可输入这些字符的</a:t>
            </a:r>
            <a:r>
              <a:rPr lang="en-US" altLang="zh-CN" sz="2400" smtClean="0">
                <a:solidFill>
                  <a:schemeClr val="bg1"/>
                </a:solidFill>
              </a:rPr>
              <a:t>TeX</a:t>
            </a:r>
            <a:r>
              <a:rPr lang="zh-CN" altLang="en-US" sz="2400" smtClean="0">
                <a:solidFill>
                  <a:schemeClr val="bg1"/>
                </a:solidFill>
              </a:rPr>
              <a:t>代码，如：</a:t>
            </a:r>
            <a:r>
              <a:rPr lang="en-US" altLang="zh-CN" sz="2400">
                <a:solidFill>
                  <a:schemeClr val="bg1"/>
                </a:solidFill>
              </a:rPr>
              <a:t>\zeta</a:t>
            </a:r>
            <a:r>
              <a:rPr lang="zh-CN" altLang="en-US" sz="2400" smtClean="0">
                <a:solidFill>
                  <a:schemeClr val="bg1"/>
                </a:solidFill>
              </a:rPr>
              <a:t>、</a:t>
            </a:r>
            <a:r>
              <a:rPr lang="en-US" altLang="zh-CN" sz="2400" smtClean="0">
                <a:solidFill>
                  <a:schemeClr val="bg1"/>
                </a:solidFill>
              </a:rPr>
              <a:t>\sigma</a:t>
            </a:r>
            <a:endParaRPr lang="zh-CN" alt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8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30" y="3544233"/>
            <a:ext cx="11020425" cy="23336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28" y="1405086"/>
            <a:ext cx="10963275" cy="1733550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 flipV="1">
            <a:off x="1008668" y="2215299"/>
            <a:ext cx="1102936" cy="971290"/>
          </a:xfrm>
          <a:prstGeom prst="straightConnector1">
            <a:avLst/>
          </a:prstGeom>
          <a:ln w="38100">
            <a:solidFill>
              <a:srgbClr val="FE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 flipV="1">
            <a:off x="2509101" y="3989109"/>
            <a:ext cx="1102936" cy="971290"/>
          </a:xfrm>
          <a:prstGeom prst="straightConnector1">
            <a:avLst/>
          </a:prstGeom>
          <a:ln w="38100">
            <a:solidFill>
              <a:srgbClr val="FE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55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b="41124"/>
          <a:stretch/>
        </p:blipFill>
        <p:spPr>
          <a:xfrm>
            <a:off x="616813" y="1420094"/>
            <a:ext cx="10753725" cy="1766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13" y="3578985"/>
            <a:ext cx="10944225" cy="209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直接箭头连接符 6"/>
          <p:cNvCxnSpPr/>
          <p:nvPr/>
        </p:nvCxnSpPr>
        <p:spPr>
          <a:xfrm flipH="1" flipV="1">
            <a:off x="1008668" y="2215299"/>
            <a:ext cx="1102936" cy="971290"/>
          </a:xfrm>
          <a:prstGeom prst="straightConnector1">
            <a:avLst/>
          </a:prstGeom>
          <a:ln w="38100">
            <a:solidFill>
              <a:srgbClr val="FE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 flipV="1">
            <a:off x="2509101" y="3989109"/>
            <a:ext cx="1102936" cy="971290"/>
          </a:xfrm>
          <a:prstGeom prst="straightConnector1">
            <a:avLst/>
          </a:prstGeom>
          <a:ln w="38100">
            <a:solidFill>
              <a:srgbClr val="FE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67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56000" y="2389872"/>
            <a:ext cx="2880000" cy="720000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检索入门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69875" y="3564300"/>
            <a:ext cx="2880000" cy="720000"/>
          </a:xfrm>
          <a:prstGeom prst="rect">
            <a:avLst/>
          </a:prstGeom>
          <a:solidFill>
            <a:srgbClr val="0A52A3">
              <a:alpha val="8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互联网搜索引擎检索举例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56000" y="3564300"/>
            <a:ext cx="2880000" cy="720000"/>
          </a:xfrm>
          <a:prstGeom prst="rect">
            <a:avLst/>
          </a:prstGeom>
          <a:solidFill>
            <a:srgbClr val="0A52A3">
              <a:alpha val="8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AI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大模型使用举例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008800" y="3564300"/>
            <a:ext cx="2880000" cy="720000"/>
          </a:xfrm>
          <a:prstGeom prst="rect">
            <a:avLst/>
          </a:prstGeom>
          <a:solidFill>
            <a:srgbClr val="0A52A3">
              <a:alpha val="7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中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文文献检索举例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9D41-1021-4028-BB7E-62376713E960}" type="datetime1">
              <a:rPr lang="zh-CN" altLang="en-US" smtClean="0"/>
              <a:t>2025/11/12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739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95150" y="2300140"/>
            <a:ext cx="10568538" cy="2507530"/>
          </a:xfrm>
          <a:prstGeom prst="rect">
            <a:avLst/>
          </a:prstGeom>
          <a:solidFill>
            <a:srgbClr val="0A52A3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</a:pP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有些作者习惯在题名中使用“</a:t>
            </a:r>
            <a:r>
              <a:rPr lang="en-US" altLang="zh-CN" sz="2400" smtClean="0">
                <a:solidFill>
                  <a:schemeClr val="bg1"/>
                </a:solidFill>
                <a:latin typeface="+mj-ea"/>
                <a:ea typeface="+mj-ea"/>
              </a:rPr>
              <a:t>zeta</a:t>
            </a: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”，有些习惯用“</a:t>
            </a:r>
            <a:r>
              <a:rPr lang="en-US" altLang="zh-CN" sz="2400">
                <a:solidFill>
                  <a:schemeClr val="bg1"/>
                </a:solidFill>
                <a:latin typeface="+mj-ea"/>
                <a:ea typeface="+mj-ea"/>
              </a:rPr>
              <a:t>ζ</a:t>
            </a: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”</a:t>
            </a:r>
            <a:endParaRPr lang="en-US" altLang="zh-CN" sz="2400" smtClean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为提高检全率，可通过 </a:t>
            </a:r>
            <a:r>
              <a:rPr lang="en-US" altLang="zh-CN" sz="2400" smtClean="0">
                <a:solidFill>
                  <a:schemeClr val="bg1"/>
                </a:solidFill>
                <a:latin typeface="+mj-ea"/>
                <a:ea typeface="+mj-ea"/>
              </a:rPr>
              <a:t>OR</a:t>
            </a: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连接，</a:t>
            </a:r>
            <a:endParaRPr lang="en-US" altLang="zh-CN" sz="2400" smtClean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如：</a:t>
            </a:r>
            <a:r>
              <a:rPr lang="en-US" altLang="zh-CN" sz="2400" smtClean="0">
                <a:solidFill>
                  <a:schemeClr val="bg1"/>
                </a:solidFill>
                <a:latin typeface="+mj-ea"/>
                <a:ea typeface="+mj-ea"/>
              </a:rPr>
              <a:t>ti:\zeta OR ti:zeta</a:t>
            </a: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，或 </a:t>
            </a:r>
            <a:r>
              <a:rPr lang="en-US" altLang="zh-CN" sz="2400" smtClean="0">
                <a:solidFill>
                  <a:schemeClr val="bg1"/>
                </a:solidFill>
                <a:latin typeface="+mj-ea"/>
                <a:ea typeface="+mj-ea"/>
              </a:rPr>
              <a:t>ti:(\zeta OR zeta)</a:t>
            </a: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，这两个检索条件等价</a:t>
            </a:r>
            <a:endParaRPr lang="en-US" altLang="zh-CN" sz="240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6917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8" y="1534212"/>
            <a:ext cx="10868025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98" y="4012627"/>
            <a:ext cx="10991850" cy="1781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直接箭头连接符 6"/>
          <p:cNvCxnSpPr/>
          <p:nvPr/>
        </p:nvCxnSpPr>
        <p:spPr>
          <a:xfrm flipH="1" flipV="1">
            <a:off x="4570429" y="3202175"/>
            <a:ext cx="1470581" cy="521413"/>
          </a:xfrm>
          <a:prstGeom prst="straightConnector1">
            <a:avLst/>
          </a:prstGeom>
          <a:ln w="38100">
            <a:solidFill>
              <a:srgbClr val="FE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 flipV="1">
            <a:off x="4632342" y="5673569"/>
            <a:ext cx="1470581" cy="521413"/>
          </a:xfrm>
          <a:prstGeom prst="straightConnector1">
            <a:avLst/>
          </a:prstGeom>
          <a:ln w="38100">
            <a:solidFill>
              <a:srgbClr val="FE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37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04875" y="1713298"/>
            <a:ext cx="10337432" cy="3392102"/>
          </a:xfrm>
          <a:prstGeom prst="rect">
            <a:avLst/>
          </a:prstGeom>
          <a:solidFill>
            <a:srgbClr val="0A52A3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只</a:t>
            </a:r>
            <a:r>
              <a:rPr lang="zh-CN" altLang="en-US" sz="2400">
                <a:solidFill>
                  <a:schemeClr val="bg1"/>
                </a:solidFill>
                <a:latin typeface="+mj-ea"/>
                <a:ea typeface="+mj-ea"/>
              </a:rPr>
              <a:t>搜</a:t>
            </a: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题名，文献量覆盖不足，可扩充其他字段检索</a:t>
            </a:r>
            <a:endParaRPr lang="en-US" altLang="zh-CN" sz="2400" smtClean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如不限定字段，或使用</a:t>
            </a:r>
            <a:r>
              <a:rPr lang="en-US" altLang="zh-CN" sz="2400" smtClean="0">
                <a:solidFill>
                  <a:schemeClr val="bg1"/>
                </a:solidFill>
                <a:latin typeface="+mj-ea"/>
                <a:ea typeface="+mj-ea"/>
              </a:rPr>
              <a:t>any</a:t>
            </a: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字段，即：</a:t>
            </a:r>
            <a:endParaRPr lang="en-US" altLang="zh-CN" sz="2400" smtClean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 b="1" smtClean="0">
                <a:solidFill>
                  <a:srgbClr val="FFFF00"/>
                </a:solidFill>
                <a:latin typeface="+mj-ea"/>
                <a:ea typeface="+mj-ea"/>
              </a:rPr>
              <a:t> </a:t>
            </a:r>
            <a:r>
              <a:rPr lang="en-US" altLang="zh-CN" sz="2400" b="1" smtClean="0">
                <a:solidFill>
                  <a:srgbClr val="FFFF00"/>
                </a:solidFill>
                <a:latin typeface="+mj-ea"/>
                <a:ea typeface="+mj-ea"/>
              </a:rPr>
              <a:t>\</a:t>
            </a:r>
            <a:r>
              <a:rPr lang="en-US" altLang="zh-CN" sz="2400" b="1">
                <a:solidFill>
                  <a:srgbClr val="FFFF00"/>
                </a:solidFill>
                <a:latin typeface="+mj-ea"/>
                <a:ea typeface="+mj-ea"/>
              </a:rPr>
              <a:t>zeta OR </a:t>
            </a:r>
            <a:r>
              <a:rPr lang="en-US" altLang="zh-CN" sz="2400" b="1" smtClean="0">
                <a:solidFill>
                  <a:srgbClr val="FFFF00"/>
                </a:solidFill>
                <a:latin typeface="+mj-ea"/>
                <a:ea typeface="+mj-ea"/>
              </a:rPr>
              <a:t>zeta   </a:t>
            </a:r>
            <a:r>
              <a:rPr lang="zh-CN" altLang="en-US" sz="2400" b="1" smtClean="0">
                <a:solidFill>
                  <a:srgbClr val="FFFF00"/>
                </a:solidFill>
                <a:latin typeface="+mj-ea"/>
                <a:ea typeface="+mj-ea"/>
              </a:rPr>
              <a:t>或   </a:t>
            </a:r>
            <a:r>
              <a:rPr lang="en-US" altLang="zh-CN" sz="2400" b="1" smtClean="0">
                <a:solidFill>
                  <a:srgbClr val="FFFF00"/>
                </a:solidFill>
                <a:latin typeface="+mj-ea"/>
                <a:ea typeface="+mj-ea"/>
              </a:rPr>
              <a:t>any:(\zeta OR zeta)</a:t>
            </a:r>
            <a:r>
              <a:rPr lang="zh-CN" altLang="en-US" sz="2400" b="1" smtClean="0">
                <a:solidFill>
                  <a:schemeClr val="bg1"/>
                </a:solidFill>
                <a:latin typeface="+mj-ea"/>
                <a:ea typeface="+mj-ea"/>
              </a:rPr>
              <a:t> ，</a:t>
            </a: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这两个等价</a:t>
            </a:r>
            <a:r>
              <a:rPr lang="en-US" altLang="zh-CN" sz="2400" smtClean="0">
                <a:solidFill>
                  <a:schemeClr val="bg1"/>
                </a:solidFill>
                <a:latin typeface="+mj-ea"/>
                <a:ea typeface="+mj-ea"/>
              </a:rPr>
              <a:t>?</a:t>
            </a:r>
          </a:p>
          <a:p>
            <a:pPr algn="ctr">
              <a:lnSpc>
                <a:spcPct val="200000"/>
              </a:lnSpc>
            </a:pPr>
            <a:r>
              <a:rPr lang="en-US" altLang="zh-CN" sz="2400" smtClean="0">
                <a:solidFill>
                  <a:schemeClr val="bg1"/>
                </a:solidFill>
                <a:latin typeface="+mj-ea"/>
                <a:ea typeface="+mj-ea"/>
              </a:rPr>
              <a:t>any</a:t>
            </a: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覆盖的更多，因为包含了</a:t>
            </a:r>
            <a:r>
              <a:rPr lang="zh-CN" altLang="en-US" sz="2400">
                <a:solidFill>
                  <a:schemeClr val="bg1"/>
                </a:solidFill>
                <a:latin typeface="+mj-ea"/>
                <a:ea typeface="+mj-ea"/>
              </a:rPr>
              <a:t>参</a:t>
            </a: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考文献（</a:t>
            </a:r>
            <a:r>
              <a:rPr lang="en-US" altLang="zh-CN" sz="2400" smtClean="0">
                <a:solidFill>
                  <a:schemeClr val="bg1"/>
                </a:solidFill>
                <a:latin typeface="+mj-ea"/>
                <a:ea typeface="+mj-ea"/>
              </a:rPr>
              <a:t>rl</a:t>
            </a: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字段）</a:t>
            </a:r>
            <a:endParaRPr lang="en-US" altLang="zh-CN" sz="240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4199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b="10596"/>
          <a:stretch/>
        </p:blipFill>
        <p:spPr>
          <a:xfrm>
            <a:off x="578717" y="3705225"/>
            <a:ext cx="11001375" cy="2571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17" y="1323975"/>
            <a:ext cx="11001375" cy="1695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直接箭头连接符 5"/>
          <p:cNvCxnSpPr/>
          <p:nvPr/>
        </p:nvCxnSpPr>
        <p:spPr>
          <a:xfrm flipH="1" flipV="1">
            <a:off x="4608823" y="2935475"/>
            <a:ext cx="1470581" cy="521413"/>
          </a:xfrm>
          <a:prstGeom prst="straightConnector1">
            <a:avLst/>
          </a:prstGeom>
          <a:ln w="38100">
            <a:solidFill>
              <a:srgbClr val="FE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 flipV="1">
            <a:off x="4608823" y="5392925"/>
            <a:ext cx="1470581" cy="521413"/>
          </a:xfrm>
          <a:prstGeom prst="straightConnector1">
            <a:avLst/>
          </a:prstGeom>
          <a:ln w="38100">
            <a:solidFill>
              <a:srgbClr val="FE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33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64</a:t>
            </a:fld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480767" y="1143375"/>
            <a:ext cx="11227323" cy="5285705"/>
            <a:chOff x="6358861" y="1249821"/>
            <a:chExt cx="4853476" cy="3956064"/>
          </a:xfrm>
        </p:grpSpPr>
        <p:sp>
          <p:nvSpPr>
            <p:cNvPr id="14" name="矩形 13"/>
            <p:cNvSpPr/>
            <p:nvPr/>
          </p:nvSpPr>
          <p:spPr>
            <a:xfrm>
              <a:off x="6358861" y="1660368"/>
              <a:ext cx="4853471" cy="3545517"/>
            </a:xfrm>
            <a:prstGeom prst="rect">
              <a:avLst/>
            </a:prstGeom>
            <a:solidFill>
              <a:srgbClr val="EF7624">
                <a:alpha val="1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600" smtClean="0">
                  <a:solidFill>
                    <a:srgbClr val="0A52A3"/>
                  </a:solidFill>
                  <a:latin typeface="+mn-ea"/>
                </a:rPr>
                <a:t>MathSciNet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还提供了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n-ea"/>
                </a:rPr>
                <a:t>40</a:t>
              </a:r>
              <a:r>
                <a:rPr lang="zh-CN" altLang="en-US" sz="1600" dirty="0">
                  <a:solidFill>
                    <a:srgbClr val="0A52A3"/>
                  </a:solidFill>
                  <a:latin typeface="+mn-ea"/>
                </a:rPr>
                <a:t>多个字段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，通过组</a:t>
              </a:r>
              <a:r>
                <a:rPr lang="zh-CN" altLang="en-US" sz="1600" dirty="0">
                  <a:solidFill>
                    <a:srgbClr val="0A52A3"/>
                  </a:solidFill>
                  <a:latin typeface="+mn-ea"/>
                </a:rPr>
                <a:t>合检索，为</a:t>
              </a:r>
              <a:r>
                <a:rPr lang="zh-CN" altLang="en-US" sz="1600" dirty="0">
                  <a:solidFill>
                    <a:srgbClr val="FF0000"/>
                  </a:solidFill>
                  <a:latin typeface="+mn-ea"/>
                </a:rPr>
                <a:t>交叉领域研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+mn-ea"/>
                </a:rPr>
                <a:t>究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、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+mn-ea"/>
                </a:rPr>
                <a:t>深造（</a:t>
              </a:r>
              <a:r>
                <a:rPr lang="zh-CN" altLang="en-US" sz="1600" dirty="0">
                  <a:solidFill>
                    <a:srgbClr val="FF0000"/>
                  </a:solidFill>
                  <a:latin typeface="+mn-ea"/>
                </a:rPr>
                <a:t>选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+mn-ea"/>
                </a:rPr>
                <a:t>择学校、导</a:t>
              </a:r>
              <a:r>
                <a:rPr lang="zh-CN" altLang="en-US" sz="1600" dirty="0">
                  <a:solidFill>
                    <a:srgbClr val="FF0000"/>
                  </a:solidFill>
                  <a:latin typeface="+mn-ea"/>
                </a:rPr>
                <a:t>师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+mn-ea"/>
                </a:rPr>
                <a:t>）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、</a:t>
              </a:r>
              <a:r>
                <a:rPr lang="zh-CN" altLang="en-US" sz="1600" dirty="0">
                  <a:solidFill>
                    <a:srgbClr val="FF0000"/>
                  </a:solidFill>
                  <a:latin typeface="+mn-ea"/>
                </a:rPr>
                <a:t>投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+mn-ea"/>
                </a:rPr>
                <a:t>稿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及引</a:t>
              </a:r>
              <a:r>
                <a:rPr lang="zh-CN" altLang="en-US" sz="1600" dirty="0">
                  <a:solidFill>
                    <a:srgbClr val="0A52A3"/>
                  </a:solidFill>
                  <a:latin typeface="+mn-ea"/>
                </a:rPr>
                <a:t>用分析等提供帮助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。部分常用字段和规则如下：</a:t>
              </a:r>
              <a:endParaRPr lang="en-US" altLang="zh-CN" sz="1600" dirty="0" smtClean="0">
                <a:solidFill>
                  <a:srgbClr val="0A52A3"/>
                </a:solidFill>
                <a:latin typeface="+mn-ea"/>
              </a:endParaRPr>
            </a:p>
            <a:p>
              <a:pPr marL="285750" indent="-285750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内容相关字段</a:t>
              </a:r>
              <a:endParaRPr lang="en-US" altLang="zh-CN" sz="1600" dirty="0" smtClean="0">
                <a:solidFill>
                  <a:srgbClr val="0A52A3"/>
                </a:solidFill>
                <a:latin typeface="+mn-ea"/>
              </a:endParaRPr>
            </a:p>
            <a:p>
              <a:pPr lvl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600" dirty="0" smtClean="0">
                  <a:solidFill>
                    <a:srgbClr val="0A52A3"/>
                  </a:solidFill>
                  <a:latin typeface="+mn-ea"/>
                </a:rPr>
                <a:t>ti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：标题，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n-ea"/>
                </a:rPr>
                <a:t>r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：评论（摘要），</a:t>
              </a:r>
              <a:r>
                <a:rPr lang="arn-CL" altLang="zh-CN" sz="1600" dirty="0">
                  <a:solidFill>
                    <a:srgbClr val="0A52A3"/>
                  </a:solidFill>
                  <a:latin typeface="+mn-ea"/>
                </a:rPr>
                <a:t>au</a:t>
              </a:r>
              <a:r>
                <a:rPr lang="zh-CN" altLang="arn-CL" sz="1600" dirty="0">
                  <a:solidFill>
                    <a:srgbClr val="0A52A3"/>
                  </a:solidFill>
                  <a:latin typeface="+mn-ea"/>
                </a:rPr>
                <a:t>：</a:t>
              </a:r>
              <a:r>
                <a:rPr lang="zh-CN" altLang="en-US" sz="1600" dirty="0">
                  <a:solidFill>
                    <a:srgbClr val="0A52A3"/>
                  </a:solidFill>
                  <a:latin typeface="+mn-ea"/>
                </a:rPr>
                <a:t>作者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，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n-ea"/>
                </a:rPr>
                <a:t>any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：全部，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n-ea"/>
                </a:rPr>
                <a:t>pc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：</a:t>
              </a:r>
              <a:r>
                <a:rPr lang="zh-CN" altLang="en-US" sz="1600" dirty="0">
                  <a:solidFill>
                    <a:srgbClr val="0A52A3"/>
                  </a:solidFill>
                  <a:latin typeface="+mn-ea"/>
                </a:rPr>
                <a:t>主分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类，</a:t>
              </a:r>
              <a:r>
                <a:rPr lang="en-US" altLang="zh-CN" sz="1600" dirty="0" err="1" smtClean="0">
                  <a:solidFill>
                    <a:srgbClr val="0A52A3"/>
                  </a:solidFill>
                  <a:latin typeface="+mn-ea"/>
                </a:rPr>
                <a:t>pcsc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：主次分类，</a:t>
              </a:r>
              <a:r>
                <a:rPr lang="arn-CL" altLang="zh-CN" sz="1600" dirty="0">
                  <a:solidFill>
                    <a:srgbClr val="0A52A3"/>
                  </a:solidFill>
                  <a:latin typeface="+mn-ea"/>
                </a:rPr>
                <a:t>j</a:t>
              </a:r>
              <a:r>
                <a:rPr lang="zh-CN" altLang="arn-CL" sz="1600" dirty="0">
                  <a:solidFill>
                    <a:srgbClr val="0A52A3"/>
                  </a:solidFill>
                  <a:latin typeface="+mn-ea"/>
                </a:rPr>
                <a:t>：</a:t>
              </a:r>
              <a:r>
                <a:rPr lang="zh-CN" altLang="en-US" sz="1600" dirty="0">
                  <a:solidFill>
                    <a:srgbClr val="0A52A3"/>
                  </a:solidFill>
                  <a:latin typeface="+mn-ea"/>
                </a:rPr>
                <a:t>期刊名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称，</a:t>
              </a:r>
              <a:r>
                <a:rPr lang="arn-CL" altLang="zh-CN" sz="1600" dirty="0">
                  <a:solidFill>
                    <a:srgbClr val="0A52A3"/>
                  </a:solidFill>
                  <a:latin typeface="+mn-ea"/>
                </a:rPr>
                <a:t>y</a:t>
              </a:r>
              <a:r>
                <a:rPr lang="zh-CN" altLang="arn-CL" sz="1600" dirty="0">
                  <a:solidFill>
                    <a:srgbClr val="0A52A3"/>
                  </a:solidFill>
                  <a:latin typeface="+mn-ea"/>
                </a:rPr>
                <a:t>：</a:t>
              </a:r>
              <a:r>
                <a:rPr lang="zh-CN" altLang="en-US" sz="1600" dirty="0">
                  <a:solidFill>
                    <a:srgbClr val="0A52A3"/>
                  </a:solidFill>
                  <a:latin typeface="+mn-ea"/>
                </a:rPr>
                <a:t>出版年份</a:t>
              </a:r>
              <a:endParaRPr lang="en-US" altLang="zh-CN" sz="1600" dirty="0" smtClean="0">
                <a:solidFill>
                  <a:srgbClr val="0A52A3"/>
                </a:solidFill>
                <a:latin typeface="+mn-ea"/>
              </a:endParaRPr>
            </a:p>
            <a:p>
              <a:pPr marL="285750" indent="-285750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机构相关字段</a:t>
              </a:r>
              <a:endParaRPr lang="en-US" altLang="zh-CN" sz="1600" dirty="0" smtClean="0">
                <a:solidFill>
                  <a:srgbClr val="0A52A3"/>
                </a:solidFill>
                <a:latin typeface="+mn-ea"/>
              </a:endParaRPr>
            </a:p>
            <a:p>
              <a:pPr lvl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600" dirty="0" err="1" smtClean="0">
                  <a:solidFill>
                    <a:srgbClr val="0A52A3"/>
                  </a:solidFill>
                  <a:latin typeface="+mn-ea"/>
                </a:rPr>
                <a:t>iaddr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：地址，</a:t>
              </a:r>
              <a:r>
                <a:rPr lang="en-US" altLang="zh-CN" sz="1600" dirty="0" err="1" smtClean="0">
                  <a:solidFill>
                    <a:srgbClr val="0A52A3"/>
                  </a:solidFill>
                  <a:latin typeface="+mn-ea"/>
                </a:rPr>
                <a:t>ic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：机构代码，</a:t>
              </a:r>
              <a:r>
                <a:rPr lang="en-US" altLang="zh-CN" sz="1600" dirty="0" err="1" smtClean="0">
                  <a:solidFill>
                    <a:srgbClr val="0A52A3"/>
                  </a:solidFill>
                  <a:latin typeface="+mn-ea"/>
                </a:rPr>
                <a:t>inst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：机构</a:t>
              </a:r>
              <a:r>
                <a:rPr lang="zh-CN" altLang="en-US" sz="1600" dirty="0">
                  <a:solidFill>
                    <a:srgbClr val="0A52A3"/>
                  </a:solidFill>
                  <a:latin typeface="+mn-ea"/>
                </a:rPr>
                <a:t>名称</a:t>
              </a:r>
              <a:endParaRPr lang="en-US" altLang="zh-CN" sz="1600" dirty="0" smtClean="0">
                <a:solidFill>
                  <a:srgbClr val="0A52A3"/>
                </a:solidFill>
                <a:latin typeface="+mn-ea"/>
              </a:endParaRPr>
            </a:p>
            <a:p>
              <a:pPr marL="285750" indent="-285750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rgbClr val="0A52A3"/>
                  </a:solidFill>
                  <a:latin typeface="+mn-ea"/>
                </a:rPr>
                <a:t>引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用相关字段</a:t>
              </a:r>
              <a:endParaRPr lang="en-US" altLang="zh-CN" sz="1600" dirty="0" smtClean="0">
                <a:solidFill>
                  <a:srgbClr val="0A52A3"/>
                </a:solidFill>
                <a:latin typeface="+mn-ea"/>
              </a:endParaRPr>
            </a:p>
            <a:p>
              <a:pPr lvl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600" dirty="0" err="1" smtClean="0">
                  <a:solidFill>
                    <a:srgbClr val="0A52A3"/>
                  </a:solidFill>
                  <a:latin typeface="+mn-ea"/>
                </a:rPr>
                <a:t>rl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：参考文献，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n-ea"/>
                </a:rPr>
                <a:t>cy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：参考文献的中某期刊的年份，</a:t>
              </a:r>
              <a:r>
                <a:rPr lang="arn-CL" altLang="zh-CN" sz="1600" dirty="0">
                  <a:solidFill>
                    <a:srgbClr val="0A52A3"/>
                  </a:solidFill>
                  <a:latin typeface="+mn-ea"/>
                </a:rPr>
                <a:t> </a:t>
              </a:r>
              <a:r>
                <a:rPr lang="arn-CL" altLang="zh-CN" sz="1600" dirty="0" smtClean="0">
                  <a:solidFill>
                    <a:srgbClr val="0A52A3"/>
                  </a:solidFill>
                  <a:latin typeface="+mn-ea"/>
                </a:rPr>
                <a:t>cgp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：某期刊的被引文献，</a:t>
              </a:r>
              <a:r>
                <a:rPr lang="arn-CL" altLang="zh-CN" sz="1600" dirty="0" smtClean="0">
                  <a:solidFill>
                    <a:srgbClr val="0A52A3"/>
                  </a:solidFill>
                  <a:latin typeface="+mn-ea"/>
                </a:rPr>
                <a:t>  csp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：某丛书的被引文献</a:t>
              </a:r>
              <a:endParaRPr lang="en-US" altLang="zh-CN" sz="1600" dirty="0" smtClean="0">
                <a:solidFill>
                  <a:srgbClr val="0A52A3"/>
                </a:solidFill>
                <a:latin typeface="+mn-ea"/>
              </a:endParaRPr>
            </a:p>
            <a:p>
              <a:pPr marL="285750" indent="-285750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组合检索：</a:t>
              </a:r>
              <a:r>
                <a:rPr lang="en-US" altLang="zh-CN" sz="1600" dirty="0" smtClean="0">
                  <a:solidFill>
                    <a:srgbClr val="FF0000"/>
                  </a:solidFill>
                  <a:latin typeface="+mn-ea"/>
                </a:rPr>
                <a:t>NOT 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+mn-ea"/>
                </a:rPr>
                <a:t>检索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只可以放到检索式最后，如：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n-ea"/>
                </a:rPr>
                <a:t>(a AND (b OR C)) NOT C</a:t>
              </a:r>
            </a:p>
            <a:p>
              <a:pPr marL="285750" indent="-285750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rgbClr val="0A52A3"/>
                  </a:solidFill>
                  <a:latin typeface="+mn-ea"/>
                </a:rPr>
                <a:t>数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值范围撰写：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n-ea"/>
                </a:rPr>
                <a:t>[n1-n2]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，如年份</a:t>
              </a:r>
              <a:r>
                <a:rPr lang="zh-CN" altLang="en-US" sz="1600" dirty="0">
                  <a:solidFill>
                    <a:srgbClr val="0A52A3"/>
                  </a:solidFill>
                  <a:latin typeface="+mn-ea"/>
                </a:rPr>
                <a:t>，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n-ea"/>
                </a:rPr>
                <a:t>y:[1800-2024]</a:t>
              </a:r>
            </a:p>
            <a:p>
              <a:pPr marL="285750" indent="-285750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altLang="zh-CN" sz="1600" dirty="0" err="1" smtClean="0">
                  <a:solidFill>
                    <a:srgbClr val="0A52A3"/>
                  </a:solidFill>
                  <a:latin typeface="+mn-ea"/>
                </a:rPr>
                <a:t>iaddr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n-ea"/>
                </a:rPr>
                <a:t>地址检索：可直接检索国别、省、地市，如 </a:t>
              </a:r>
              <a:r>
                <a:rPr lang="en-US" altLang="zh-CN" sz="1600" dirty="0" err="1" smtClean="0">
                  <a:solidFill>
                    <a:srgbClr val="0A52A3"/>
                  </a:solidFill>
                  <a:latin typeface="+mn-ea"/>
                </a:rPr>
                <a:t>iaddr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n-ea"/>
                </a:rPr>
                <a:t>:[</a:t>
              </a:r>
              <a:r>
                <a:rPr lang="en-US" altLang="zh-CN" sz="1600" dirty="0" err="1" smtClean="0">
                  <a:solidFill>
                    <a:srgbClr val="0A52A3"/>
                  </a:solidFill>
                  <a:latin typeface="+mn-ea"/>
                </a:rPr>
                <a:t>beijing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n-ea"/>
                </a:rPr>
                <a:t>]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6358863" y="1249821"/>
              <a:ext cx="4853474" cy="410546"/>
            </a:xfrm>
            <a:prstGeom prst="rect">
              <a:avLst/>
            </a:prstGeom>
            <a:solidFill>
              <a:srgbClr val="0A52A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smtClean="0">
                  <a:solidFill>
                    <a:schemeClr val="bg1"/>
                  </a:solidFill>
                  <a:latin typeface="+mj-ea"/>
                  <a:ea typeface="+mj-ea"/>
                </a:rPr>
                <a:t>MathSciNet </a:t>
              </a:r>
              <a:r>
                <a:rPr lang="zh-CN" altLang="en-US" sz="2000" smtClean="0">
                  <a:solidFill>
                    <a:schemeClr val="bg1"/>
                  </a:solidFill>
                  <a:latin typeface="+mj-ea"/>
                  <a:ea typeface="+mj-ea"/>
                </a:rPr>
                <a:t>常用高级检索字段简介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17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65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353755" y="30690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</a:rPr>
              <a:t>AMS</a:t>
            </a:r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简介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58245" y="30690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Q &amp; A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56000" y="1927643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smtClean="0">
                <a:solidFill>
                  <a:schemeClr val="bg1"/>
                </a:solidFill>
                <a:latin typeface="+mj-ea"/>
                <a:ea typeface="+mj-ea"/>
              </a:rPr>
              <a:t>检索入门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56000" y="30690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</a:rPr>
              <a:t>AMS</a:t>
            </a:r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出版物特</a:t>
            </a: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点及使用</a:t>
            </a:r>
          </a:p>
        </p:txBody>
      </p:sp>
      <p:sp>
        <p:nvSpPr>
          <p:cNvPr id="12" name="矩形 11"/>
          <p:cNvSpPr/>
          <p:nvPr/>
        </p:nvSpPr>
        <p:spPr>
          <a:xfrm>
            <a:off x="4656000" y="4210357"/>
            <a:ext cx="2880000" cy="720000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获取更规范的参考文献</a:t>
            </a:r>
            <a:endParaRPr lang="en-US" altLang="zh-CN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9D41-1021-4028-BB7E-62376713E960}" type="datetime1">
              <a:rPr lang="zh-CN" altLang="en-US" smtClean="0"/>
              <a:t>2025/11/12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731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87" y="1055876"/>
            <a:ext cx="6981825" cy="397192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66</a:t>
            </a:fld>
            <a:endParaRPr lang="zh-CN" altLang="en-US" dirty="0"/>
          </a:p>
        </p:txBody>
      </p:sp>
      <p:sp>
        <p:nvSpPr>
          <p:cNvPr id="9" name="线形标注 2(带边框和强调线) 8"/>
          <p:cNvSpPr/>
          <p:nvPr/>
        </p:nvSpPr>
        <p:spPr>
          <a:xfrm>
            <a:off x="452787" y="438117"/>
            <a:ext cx="6981825" cy="415498"/>
          </a:xfrm>
          <a:prstGeom prst="accentBorderCallout2">
            <a:avLst>
              <a:gd name="adj1" fmla="val 115273"/>
              <a:gd name="adj2" fmla="val 25134"/>
              <a:gd name="adj3" fmla="val 116531"/>
              <a:gd name="adj4" fmla="val 20558"/>
              <a:gd name="adj5" fmla="val 279059"/>
              <a:gd name="adj6" fmla="val 8175"/>
            </a:avLst>
          </a:prstGeom>
          <a:solidFill>
            <a:srgbClr val="005CA6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提供多种结果排序（相关度、最新、最早、被引次数、</a:t>
            </a:r>
            <a:r>
              <a:rPr lang="zh-CN" altLang="en-US" sz="1400" smtClean="0">
                <a:solidFill>
                  <a:srgbClr val="FFFF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合著人数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、页码）</a:t>
            </a:r>
            <a:endParaRPr lang="zh-CN" altLang="en-US" sz="140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11" name="线形标注 2(带边框和强调线) 10"/>
          <p:cNvSpPr/>
          <p:nvPr/>
        </p:nvSpPr>
        <p:spPr>
          <a:xfrm>
            <a:off x="7870234" y="1959838"/>
            <a:ext cx="2977437" cy="415498"/>
          </a:xfrm>
          <a:prstGeom prst="accentBorderCallout2">
            <a:avLst>
              <a:gd name="adj1" fmla="val 169"/>
              <a:gd name="adj2" fmla="val -1249"/>
              <a:gd name="adj3" fmla="val 217"/>
              <a:gd name="adj4" fmla="val -195037"/>
              <a:gd name="adj5" fmla="val -17748"/>
              <a:gd name="adj6" fmla="val -204184"/>
            </a:avLst>
          </a:prstGeom>
          <a:solidFill>
            <a:srgbClr val="005CA6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点击</a:t>
            </a:r>
            <a:r>
              <a:rPr lang="en-US" altLang="zh-CN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Export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，选择文献，选择格式</a:t>
            </a:r>
            <a:endParaRPr lang="zh-CN" altLang="en-US" sz="140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883" y="2856046"/>
            <a:ext cx="6781800" cy="36099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3" name="线形标注 2(带边框和强调线) 12"/>
          <p:cNvSpPr/>
          <p:nvPr/>
        </p:nvSpPr>
        <p:spPr>
          <a:xfrm>
            <a:off x="8383604" y="4961316"/>
            <a:ext cx="3574503" cy="415498"/>
          </a:xfrm>
          <a:prstGeom prst="accentBorderCallout2">
            <a:avLst>
              <a:gd name="adj1" fmla="val 169"/>
              <a:gd name="adj2" fmla="val -1249"/>
              <a:gd name="adj3" fmla="val -353348"/>
              <a:gd name="adj4" fmla="val -43434"/>
              <a:gd name="adj5" fmla="val -353504"/>
              <a:gd name="adj6" fmla="val -72031"/>
            </a:avLst>
          </a:prstGeom>
          <a:solidFill>
            <a:srgbClr val="005CA6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点击</a:t>
            </a:r>
            <a:r>
              <a:rPr lang="en-US" altLang="zh-CN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Get Citations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，可弹出供复制的文本</a:t>
            </a:r>
            <a:endParaRPr lang="zh-CN" altLang="en-US" sz="140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821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1338262"/>
            <a:ext cx="10810875" cy="420052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67</a:t>
            </a:fld>
            <a:endParaRPr lang="zh-CN" altLang="en-US" dirty="0"/>
          </a:p>
        </p:txBody>
      </p:sp>
      <p:sp>
        <p:nvSpPr>
          <p:cNvPr id="11" name="线形标注 2(带边框和强调线) 10"/>
          <p:cNvSpPr/>
          <p:nvPr/>
        </p:nvSpPr>
        <p:spPr>
          <a:xfrm>
            <a:off x="7679734" y="3627055"/>
            <a:ext cx="3064466" cy="738664"/>
          </a:xfrm>
          <a:prstGeom prst="accentBorderCallout2">
            <a:avLst>
              <a:gd name="adj1" fmla="val 169"/>
              <a:gd name="adj2" fmla="val -1249"/>
              <a:gd name="adj3" fmla="val -141770"/>
              <a:gd name="adj4" fmla="val 16498"/>
              <a:gd name="adj5" fmla="val -142399"/>
              <a:gd name="adj6" fmla="val 71799"/>
            </a:avLst>
          </a:prstGeom>
          <a:solidFill>
            <a:srgbClr val="005CA6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点击</a:t>
            </a:r>
            <a:r>
              <a:rPr lang="en-US" altLang="zh-CN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Copy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，可复制至粘贴板</a:t>
            </a:r>
            <a:endParaRPr lang="en-US" altLang="zh-CN" sz="1400" smtClean="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可导入至</a:t>
            </a:r>
            <a:r>
              <a:rPr lang="en-US" altLang="zh-CN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Zotero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或其他文献管理工具</a:t>
            </a:r>
            <a:endParaRPr lang="zh-CN" altLang="en-US" sz="140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262" y="4411280"/>
            <a:ext cx="33051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3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b="4484"/>
          <a:stretch/>
        </p:blipFill>
        <p:spPr>
          <a:xfrm>
            <a:off x="1108910" y="161908"/>
            <a:ext cx="10744200" cy="6559567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68</a:t>
            </a:fld>
            <a:endParaRPr lang="zh-CN" altLang="en-US" dirty="0"/>
          </a:p>
        </p:txBody>
      </p:sp>
      <p:cxnSp>
        <p:nvCxnSpPr>
          <p:cNvPr id="6" name="直接箭头连接符 5"/>
          <p:cNvCxnSpPr/>
          <p:nvPr/>
        </p:nvCxnSpPr>
        <p:spPr>
          <a:xfrm>
            <a:off x="9018872" y="161908"/>
            <a:ext cx="1069206" cy="6337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468" y="1429352"/>
            <a:ext cx="9839325" cy="5124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414" y="2363779"/>
            <a:ext cx="3657600" cy="1790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225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35882" y="2877955"/>
            <a:ext cx="10337432" cy="1424538"/>
          </a:xfrm>
          <a:prstGeom prst="rect">
            <a:avLst/>
          </a:prstGeom>
          <a:solidFill>
            <a:srgbClr val="0A52A3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200000"/>
              </a:lnSpc>
            </a:pPr>
            <a:r>
              <a:rPr lang="arn-CL" altLang="zh-CN" sz="2400">
                <a:solidFill>
                  <a:schemeClr val="bg1"/>
                </a:solidFill>
                <a:latin typeface="+mj-ea"/>
                <a:ea typeface="+mj-ea"/>
              </a:rPr>
              <a:t>AMSref</a:t>
            </a:r>
            <a:r>
              <a:rPr lang="zh-CN" altLang="arn-CL" sz="240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arn-CL" altLang="zh-CN" sz="2400">
                <a:solidFill>
                  <a:schemeClr val="bg1"/>
                </a:solidFill>
                <a:latin typeface="+mj-ea"/>
                <a:ea typeface="+mj-ea"/>
              </a:rPr>
              <a:t>Bibtex</a:t>
            </a:r>
            <a:r>
              <a:rPr lang="zh-CN" altLang="arn-CL" sz="240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arn-CL" altLang="zh-CN" sz="2400">
                <a:solidFill>
                  <a:schemeClr val="bg1"/>
                </a:solidFill>
                <a:latin typeface="+mj-ea"/>
                <a:ea typeface="+mj-ea"/>
              </a:rPr>
              <a:t>Endnote</a:t>
            </a:r>
            <a:r>
              <a:rPr lang="zh-CN" altLang="arn-CL" sz="240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arn-CL" altLang="zh-CN" sz="2400" smtClean="0">
                <a:solidFill>
                  <a:schemeClr val="bg1"/>
                </a:solidFill>
                <a:latin typeface="+mj-ea"/>
                <a:ea typeface="+mj-ea"/>
              </a:rPr>
              <a:t>TeX</a:t>
            </a:r>
            <a:r>
              <a:rPr lang="zh-CN" altLang="en-US" sz="2400">
                <a:solidFill>
                  <a:schemeClr val="bg1"/>
                </a:solidFill>
                <a:latin typeface="+mj-ea"/>
                <a:ea typeface="+mj-ea"/>
              </a:rPr>
              <a:t>四</a:t>
            </a: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种</a:t>
            </a:r>
            <a:r>
              <a:rPr lang="zh-CN" altLang="en-US" sz="2400" smtClean="0">
                <a:solidFill>
                  <a:srgbClr val="FFFF00"/>
                </a:solidFill>
                <a:latin typeface="+mj-ea"/>
                <a:ea typeface="+mj-ea"/>
              </a:rPr>
              <a:t>输出样式</a:t>
            </a: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的区别</a:t>
            </a:r>
            <a:endParaRPr lang="en-US" altLang="zh-CN" sz="240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1422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323850" y="1102131"/>
            <a:ext cx="11553923" cy="4262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zh-CN" altLang="en-US" sz="4000" dirty="0" smtClean="0">
                <a:solidFill>
                  <a:srgbClr val="0A52A3"/>
                </a:solidFill>
                <a:latin typeface="+mj-ea"/>
              </a:rPr>
              <a:t>检索数学文献，用百</a:t>
            </a:r>
            <a:r>
              <a:rPr lang="zh-CN" altLang="en-US" sz="4000" smtClean="0">
                <a:solidFill>
                  <a:srgbClr val="0A52A3"/>
                </a:solidFill>
                <a:latin typeface="+mj-ea"/>
              </a:rPr>
              <a:t>度、</a:t>
            </a:r>
            <a:r>
              <a:rPr lang="en-US" altLang="zh-CN" sz="4000" smtClean="0">
                <a:solidFill>
                  <a:srgbClr val="0A52A3"/>
                </a:solidFill>
                <a:latin typeface="+mj-ea"/>
              </a:rPr>
              <a:t>AI</a:t>
            </a:r>
            <a:r>
              <a:rPr lang="zh-CN" altLang="en-US" sz="4000" smtClean="0">
                <a:solidFill>
                  <a:srgbClr val="0A52A3"/>
                </a:solidFill>
                <a:latin typeface="+mj-ea"/>
              </a:rPr>
              <a:t>和中文数据库够</a:t>
            </a:r>
            <a:r>
              <a:rPr lang="zh-CN" altLang="en-US" sz="4000" dirty="0" smtClean="0">
                <a:solidFill>
                  <a:srgbClr val="0A52A3"/>
                </a:solidFill>
                <a:latin typeface="+mj-ea"/>
              </a:rPr>
              <a:t>吗？</a:t>
            </a:r>
            <a:endParaRPr lang="en-US" altLang="zh-CN" sz="2800" dirty="0" smtClean="0">
              <a:solidFill>
                <a:srgbClr val="0A52A3"/>
              </a:solidFill>
              <a:latin typeface="+mj-ea"/>
            </a:endParaRPr>
          </a:p>
          <a:p>
            <a:pPr algn="ctr">
              <a:lnSpc>
                <a:spcPct val="170000"/>
              </a:lnSpc>
            </a:pPr>
            <a:r>
              <a:rPr lang="en-US" altLang="zh-CN" sz="2400" dirty="0" smtClean="0">
                <a:solidFill>
                  <a:srgbClr val="EF7624"/>
                </a:solidFill>
                <a:latin typeface="+mj-ea"/>
              </a:rPr>
              <a:t>	</a:t>
            </a:r>
            <a:r>
              <a:rPr lang="en-US" altLang="zh-CN" sz="2400" smtClean="0">
                <a:solidFill>
                  <a:srgbClr val="EF7624"/>
                </a:solidFill>
                <a:latin typeface="+mj-ea"/>
              </a:rPr>
              <a:t>——  </a:t>
            </a:r>
            <a:r>
              <a:rPr lang="zh-CN" altLang="en-US" sz="2400" smtClean="0">
                <a:solidFill>
                  <a:srgbClr val="EF7624"/>
                </a:solidFill>
                <a:latin typeface="+mj-ea"/>
              </a:rPr>
              <a:t>以一篇硕</a:t>
            </a:r>
            <a:r>
              <a:rPr lang="zh-CN" altLang="en-US" sz="2400" dirty="0" smtClean="0">
                <a:solidFill>
                  <a:srgbClr val="EF7624"/>
                </a:solidFill>
                <a:latin typeface="+mj-ea"/>
              </a:rPr>
              <a:t>士学位论文为</a:t>
            </a:r>
            <a:r>
              <a:rPr lang="zh-CN" altLang="en-US" sz="2400" dirty="0">
                <a:solidFill>
                  <a:srgbClr val="EF7624"/>
                </a:solidFill>
                <a:latin typeface="+mj-ea"/>
              </a:rPr>
              <a:t>例</a:t>
            </a:r>
          </a:p>
        </p:txBody>
      </p:sp>
    </p:spTree>
    <p:extLst>
      <p:ext uri="{BB962C8B-B14F-4D97-AF65-F5344CB8AC3E}">
        <p14:creationId xmlns:p14="http://schemas.microsoft.com/office/powerpoint/2010/main" val="392503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2587" y="1762123"/>
            <a:ext cx="8234363" cy="3743327"/>
          </a:xfrm>
          <a:prstGeom prst="rect">
            <a:avLst/>
          </a:prstGeom>
          <a:solidFill>
            <a:srgbClr val="005CA6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smtClean="0">
                <a:solidFill>
                  <a:srgbClr val="FFFF00"/>
                </a:solidFill>
              </a:rPr>
              <a:t>四种输出样式的适用场景</a:t>
            </a:r>
            <a:endParaRPr lang="arn-CL" altLang="zh-CN" sz="2000" smtClean="0">
              <a:solidFill>
                <a:srgbClr val="FFFF00"/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n-CL" altLang="zh-CN" sz="2000" smtClean="0">
                <a:solidFill>
                  <a:schemeClr val="bg1"/>
                </a:solidFill>
              </a:rPr>
              <a:t>TeX </a:t>
            </a:r>
            <a:r>
              <a:rPr lang="arn-CL" altLang="zh-CN" sz="2000">
                <a:solidFill>
                  <a:schemeClr val="bg1"/>
                </a:solidFill>
              </a:rPr>
              <a:t>→ </a:t>
            </a:r>
            <a:r>
              <a:rPr lang="zh-CN" altLang="en-US" sz="2000">
                <a:solidFill>
                  <a:schemeClr val="bg1"/>
                </a:solidFill>
              </a:rPr>
              <a:t>直接可排版的成文引用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n-CL" altLang="zh-CN" sz="2000">
                <a:solidFill>
                  <a:schemeClr val="bg1"/>
                </a:solidFill>
              </a:rPr>
              <a:t>AMSRef → AMS </a:t>
            </a:r>
            <a:r>
              <a:rPr lang="zh-CN" altLang="en-US" sz="2000">
                <a:solidFill>
                  <a:schemeClr val="bg1"/>
                </a:solidFill>
              </a:rPr>
              <a:t>数学类期刊的 </a:t>
            </a:r>
            <a:r>
              <a:rPr lang="arn-CL" altLang="zh-CN" sz="2000">
                <a:solidFill>
                  <a:schemeClr val="bg1"/>
                </a:solidFill>
              </a:rPr>
              <a:t>LaTeX </a:t>
            </a:r>
            <a:r>
              <a:rPr lang="zh-CN" altLang="en-US" sz="2000">
                <a:solidFill>
                  <a:schemeClr val="bg1"/>
                </a:solidFill>
              </a:rPr>
              <a:t>引用格式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n-CL" altLang="zh-CN" sz="2000">
                <a:solidFill>
                  <a:schemeClr val="bg1"/>
                </a:solidFill>
              </a:rPr>
              <a:t>BibTeX → </a:t>
            </a:r>
            <a:r>
              <a:rPr lang="zh-CN" altLang="en-US" sz="2000">
                <a:solidFill>
                  <a:schemeClr val="bg1"/>
                </a:solidFill>
              </a:rPr>
              <a:t>最通用的 </a:t>
            </a:r>
            <a:r>
              <a:rPr lang="arn-CL" altLang="zh-CN" sz="2000">
                <a:solidFill>
                  <a:schemeClr val="bg1"/>
                </a:solidFill>
              </a:rPr>
              <a:t>LaTeX </a:t>
            </a:r>
            <a:r>
              <a:rPr lang="zh-CN" altLang="en-US" sz="2000">
                <a:solidFill>
                  <a:schemeClr val="bg1"/>
                </a:solidFill>
              </a:rPr>
              <a:t>引用数据库格式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n-CL" altLang="zh-CN" sz="2000">
                <a:solidFill>
                  <a:schemeClr val="bg1"/>
                </a:solidFill>
              </a:rPr>
              <a:t>EndNote → </a:t>
            </a:r>
            <a:r>
              <a:rPr lang="zh-CN" altLang="en-US" sz="2000">
                <a:solidFill>
                  <a:schemeClr val="bg1"/>
                </a:solidFill>
              </a:rPr>
              <a:t>给 </a:t>
            </a:r>
            <a:r>
              <a:rPr lang="arn-CL" altLang="zh-CN" sz="2000">
                <a:solidFill>
                  <a:schemeClr val="bg1"/>
                </a:solidFill>
              </a:rPr>
              <a:t>Word/EndNote/Zotero </a:t>
            </a:r>
            <a:r>
              <a:rPr lang="zh-CN" altLang="en-US" sz="2000">
                <a:solidFill>
                  <a:schemeClr val="bg1"/>
                </a:solidFill>
              </a:rPr>
              <a:t>用的导入格式</a:t>
            </a:r>
          </a:p>
        </p:txBody>
      </p:sp>
    </p:spTree>
    <p:extLst>
      <p:ext uri="{BB962C8B-B14F-4D97-AF65-F5344CB8AC3E}">
        <p14:creationId xmlns:p14="http://schemas.microsoft.com/office/powerpoint/2010/main" val="261077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" y="190500"/>
            <a:ext cx="10429875" cy="5772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90486" y="4982980"/>
            <a:ext cx="11968164" cy="979670"/>
          </a:xfrm>
          <a:prstGeom prst="rect">
            <a:avLst/>
          </a:prstGeom>
          <a:solidFill>
            <a:srgbClr val="0A52A3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Ele-Math</a:t>
            </a: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出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版了多份知名数学期刊，旗下的</a:t>
            </a:r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《</a:t>
            </a:r>
            <a:r>
              <a:rPr lang="en-US" altLang="zh-CN">
                <a:solidFill>
                  <a:srgbClr val="FFFF00"/>
                </a:solidFill>
                <a:latin typeface="+mj-ea"/>
                <a:ea typeface="+mj-ea"/>
              </a:rPr>
              <a:t>Fractional Differential Calculus</a:t>
            </a:r>
            <a:r>
              <a:rPr lang="en-US" altLang="zh-CN">
                <a:solidFill>
                  <a:schemeClr val="bg1"/>
                </a:solidFill>
                <a:latin typeface="+mj-ea"/>
                <a:ea typeface="+mj-ea"/>
              </a:rPr>
              <a:t>》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未被</a:t>
            </a:r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WOS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收录，</a:t>
            </a:r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Google Scholar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未收录</a:t>
            </a:r>
            <a:endParaRPr lang="en-US" altLang="zh-CN" smtClean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完整该刊，并详细标引，方便读者以标准格式引用</a:t>
            </a:r>
            <a:endParaRPr lang="en-US" altLang="zh-CN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544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0486" y="4982980"/>
            <a:ext cx="11968164" cy="979670"/>
          </a:xfrm>
          <a:prstGeom prst="rect">
            <a:avLst/>
          </a:prstGeom>
          <a:solidFill>
            <a:srgbClr val="0A52A3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对数学期刊的收录时效性更及时，以</a:t>
            </a:r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AOT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为例，</a:t>
            </a:r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已收录到</a:t>
            </a:r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2026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年第一期，</a:t>
            </a:r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WOS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收录至</a:t>
            </a:r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2025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年</a:t>
            </a:r>
            <a:endParaRPr lang="en-US" altLang="zh-CN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r="17009"/>
          <a:stretch/>
        </p:blipFill>
        <p:spPr>
          <a:xfrm>
            <a:off x="285750" y="1323975"/>
            <a:ext cx="5391150" cy="2924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t="9705" b="27641"/>
          <a:stretch/>
        </p:blipFill>
        <p:spPr>
          <a:xfrm>
            <a:off x="5819775" y="1724025"/>
            <a:ext cx="5962650" cy="2428875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 flipV="1">
            <a:off x="2600325" y="3124200"/>
            <a:ext cx="3638550" cy="2247900"/>
          </a:xfrm>
          <a:prstGeom prst="straightConnector1">
            <a:avLst/>
          </a:prstGeom>
          <a:ln w="57150">
            <a:solidFill>
              <a:srgbClr val="FE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 flipV="1">
            <a:off x="7065168" y="3786890"/>
            <a:ext cx="2745582" cy="1585210"/>
          </a:xfrm>
          <a:prstGeom prst="straightConnector1">
            <a:avLst/>
          </a:prstGeom>
          <a:ln w="57150">
            <a:solidFill>
              <a:srgbClr val="FE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3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" y="1247775"/>
            <a:ext cx="1079182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1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35881" y="2877955"/>
            <a:ext cx="10494143" cy="1424538"/>
          </a:xfrm>
          <a:prstGeom prst="rect">
            <a:avLst/>
          </a:prstGeom>
          <a:solidFill>
            <a:srgbClr val="0A52A3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smtClean="0">
                <a:solidFill>
                  <a:srgbClr val="FFFF00"/>
                </a:solidFill>
                <a:latin typeface="+mj-ea"/>
                <a:ea typeface="+mj-ea"/>
              </a:rPr>
              <a:t>更规范的参考文献</a:t>
            </a:r>
            <a:endParaRPr lang="en-US" altLang="zh-CN" sz="2400" b="1" smtClean="0">
              <a:solidFill>
                <a:srgbClr val="FFFF00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smtClean="0">
                <a:solidFill>
                  <a:schemeClr val="bg1"/>
                </a:solidFill>
                <a:latin typeface="+mj-ea"/>
                <a:ea typeface="+mj-ea"/>
              </a:rPr>
              <a:t>AMS MathSciNet</a:t>
            </a: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提供了比其他工具更规范、更适合数学学科的参考文献</a:t>
            </a:r>
            <a:endParaRPr lang="en-US" altLang="zh-CN" sz="240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176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7" y="433387"/>
            <a:ext cx="8543925" cy="2124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l="1901" t="17891" r="3919" b="4158"/>
          <a:stretch/>
        </p:blipFill>
        <p:spPr>
          <a:xfrm>
            <a:off x="1385887" y="2705100"/>
            <a:ext cx="7553325" cy="3838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直接箭头连接符 5"/>
          <p:cNvCxnSpPr/>
          <p:nvPr/>
        </p:nvCxnSpPr>
        <p:spPr>
          <a:xfrm flipH="1">
            <a:off x="3276601" y="552450"/>
            <a:ext cx="1295399" cy="1123950"/>
          </a:xfrm>
          <a:prstGeom prst="straightConnector1">
            <a:avLst/>
          </a:prstGeom>
          <a:ln w="57150">
            <a:solidFill>
              <a:srgbClr val="FE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4667249" y="2886075"/>
            <a:ext cx="1295399" cy="1123950"/>
          </a:xfrm>
          <a:prstGeom prst="straightConnector1">
            <a:avLst/>
          </a:prstGeom>
          <a:ln w="57150">
            <a:solidFill>
              <a:srgbClr val="FE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21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3514725"/>
            <a:ext cx="7810500" cy="2076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37" y="195262"/>
            <a:ext cx="7629525" cy="2962275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flipH="1" flipV="1">
            <a:off x="4867275" y="704850"/>
            <a:ext cx="1095373" cy="702469"/>
          </a:xfrm>
          <a:prstGeom prst="straightConnector1">
            <a:avLst/>
          </a:prstGeom>
          <a:ln w="57150">
            <a:solidFill>
              <a:srgbClr val="FE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 flipV="1">
            <a:off x="3262314" y="4819650"/>
            <a:ext cx="1095373" cy="702469"/>
          </a:xfrm>
          <a:prstGeom prst="straightConnector1">
            <a:avLst/>
          </a:prstGeom>
          <a:ln w="57150">
            <a:solidFill>
              <a:srgbClr val="FE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39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86" y="1142361"/>
            <a:ext cx="10001250" cy="2447925"/>
          </a:xfrm>
          <a:prstGeom prst="rect">
            <a:avLst/>
          </a:prstGeom>
        </p:spPr>
      </p:pic>
      <p:sp>
        <p:nvSpPr>
          <p:cNvPr id="11" name="线形标注 2(带边框和强调线) 10"/>
          <p:cNvSpPr/>
          <p:nvPr/>
        </p:nvSpPr>
        <p:spPr>
          <a:xfrm>
            <a:off x="3135719" y="3675549"/>
            <a:ext cx="7017342" cy="923330"/>
          </a:xfrm>
          <a:prstGeom prst="accentBorderCallout2">
            <a:avLst>
              <a:gd name="adj1" fmla="val 169"/>
              <a:gd name="adj2" fmla="val -1249"/>
              <a:gd name="adj3" fmla="val -63092"/>
              <a:gd name="adj4" fmla="val 34282"/>
              <a:gd name="adj5" fmla="val -153460"/>
              <a:gd name="adj6" fmla="val 34293"/>
            </a:avLst>
          </a:prstGeom>
          <a:solidFill>
            <a:srgbClr val="005CA6"/>
          </a:solidFill>
          <a:ln w="28575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MathSciNet</a:t>
            </a:r>
            <a:r>
              <a:rPr lang="zh-CN" altLang="en-US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导</a:t>
            </a:r>
            <a:r>
              <a:rPr lang="zh-CN" altLang="en-US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出的参考文献，题名中的</a:t>
            </a:r>
            <a:r>
              <a:rPr lang="en-US" altLang="zh-CN" b="1" smtClean="0">
                <a:solidFill>
                  <a:srgbClr val="FFFF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ψ</a:t>
            </a:r>
            <a:r>
              <a:rPr lang="zh-CN" altLang="en-US" b="1" smtClean="0">
                <a:solidFill>
                  <a:srgbClr val="FFFF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用</a:t>
            </a:r>
            <a:r>
              <a:rPr lang="zh-CN" altLang="en-US" b="1">
                <a:solidFill>
                  <a:srgbClr val="FFFF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标</a:t>
            </a:r>
            <a:r>
              <a:rPr lang="zh-CN" altLang="en-US" b="1" smtClean="0">
                <a:solidFill>
                  <a:srgbClr val="FFFF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准的</a:t>
            </a:r>
            <a:r>
              <a:rPr lang="en-US" altLang="zh-CN" b="1" smtClean="0">
                <a:solidFill>
                  <a:srgbClr val="FFFF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TeX</a:t>
            </a:r>
            <a:r>
              <a:rPr lang="zh-CN" altLang="en-US" b="1" smtClean="0">
                <a:solidFill>
                  <a:srgbClr val="FFFF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代码</a:t>
            </a:r>
            <a:r>
              <a:rPr lang="en-US" altLang="zh-CN" b="1" smtClean="0">
                <a:solidFill>
                  <a:srgbClr val="FFFF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\psi</a:t>
            </a:r>
            <a:r>
              <a:rPr lang="zh-CN" altLang="en-US" b="1" smtClean="0">
                <a:solidFill>
                  <a:srgbClr val="FFFF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表示</a:t>
            </a:r>
            <a:endParaRPr lang="en-US" altLang="zh-CN" b="1" smtClean="0">
              <a:solidFill>
                <a:srgbClr val="FFFF00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而</a:t>
            </a:r>
            <a:r>
              <a:rPr lang="en-US" altLang="zh-CN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Web </a:t>
            </a:r>
            <a:r>
              <a:rPr lang="en-US" altLang="zh-CN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of Science</a:t>
            </a:r>
            <a:r>
              <a:rPr lang="zh-CN" altLang="en-US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导出的参考文</a:t>
            </a:r>
            <a:r>
              <a:rPr lang="zh-CN" altLang="en-US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献，题名是</a:t>
            </a:r>
            <a:r>
              <a:rPr lang="zh-CN" altLang="en-US" b="1" smtClean="0">
                <a:solidFill>
                  <a:srgbClr val="FFFF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用希腊字母</a:t>
            </a:r>
            <a:r>
              <a:rPr lang="en-US" altLang="zh-CN" b="1">
                <a:solidFill>
                  <a:srgbClr val="FFFF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ψ</a:t>
            </a:r>
            <a:endParaRPr lang="zh-CN" altLang="en-US" b="1">
              <a:solidFill>
                <a:srgbClr val="FFFF00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1675" y="5184741"/>
            <a:ext cx="10494143" cy="1153941"/>
          </a:xfrm>
          <a:prstGeom prst="rect">
            <a:avLst/>
          </a:prstGeom>
          <a:solidFill>
            <a:srgbClr val="0A52A3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更规范的参考文献</a:t>
            </a:r>
            <a:r>
              <a:rPr lang="en-US" altLang="zh-CN" sz="2400" smtClean="0">
                <a:solidFill>
                  <a:schemeClr val="bg1"/>
                </a:solidFill>
                <a:latin typeface="+mj-ea"/>
                <a:ea typeface="+mj-ea"/>
              </a:rPr>
              <a:t>——</a:t>
            </a:r>
            <a:r>
              <a:rPr lang="zh-CN" altLang="en-US" sz="2400" b="1" smtClean="0">
                <a:solidFill>
                  <a:srgbClr val="FFFF00"/>
                </a:solidFill>
                <a:latin typeface="+mj-ea"/>
                <a:ea typeface="+mj-ea"/>
              </a:rPr>
              <a:t>希腊字母</a:t>
            </a:r>
            <a:endParaRPr lang="en-US" altLang="zh-CN" sz="2400" b="1" smtClean="0">
              <a:solidFill>
                <a:srgbClr val="FFFF00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在 </a:t>
            </a:r>
            <a:r>
              <a:rPr lang="en-US" altLang="zh-CN">
                <a:solidFill>
                  <a:schemeClr val="bg1"/>
                </a:solidFill>
                <a:latin typeface="+mj-ea"/>
                <a:ea typeface="+mj-ea"/>
              </a:rPr>
              <a:t>LaTeX </a:t>
            </a: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环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境中</a:t>
            </a: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引用数学文献时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，编译系统无法识别希腊字母的</a:t>
            </a:r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Unicode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符号，必须转</a:t>
            </a: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为 </a:t>
            </a:r>
            <a:r>
              <a:rPr lang="en-US" altLang="zh-CN">
                <a:solidFill>
                  <a:schemeClr val="bg1"/>
                </a:solidFill>
                <a:latin typeface="+mj-ea"/>
                <a:ea typeface="+mj-ea"/>
              </a:rPr>
              <a:t>TeX </a:t>
            </a: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格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式</a:t>
            </a:r>
            <a:endParaRPr lang="en-US" altLang="zh-CN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4572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t="1666"/>
          <a:stretch/>
        </p:blipFill>
        <p:spPr>
          <a:xfrm>
            <a:off x="857250" y="171449"/>
            <a:ext cx="9486900" cy="1685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4" name="组合 23"/>
          <p:cNvGrpSpPr/>
          <p:nvPr/>
        </p:nvGrpSpPr>
        <p:grpSpPr>
          <a:xfrm>
            <a:off x="5829300" y="1725215"/>
            <a:ext cx="6229350" cy="3827860"/>
            <a:chOff x="5829300" y="1725215"/>
            <a:chExt cx="6229350" cy="382786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29300" y="1952625"/>
              <a:ext cx="6229350" cy="36004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4" name="直接箭头连接符 13"/>
            <p:cNvCxnSpPr/>
            <p:nvPr/>
          </p:nvCxnSpPr>
          <p:spPr>
            <a:xfrm>
              <a:off x="6696076" y="1725215"/>
              <a:ext cx="95249" cy="2713435"/>
            </a:xfrm>
            <a:prstGeom prst="straightConnector1">
              <a:avLst/>
            </a:prstGeom>
            <a:ln w="57150">
              <a:solidFill>
                <a:srgbClr val="FE7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5953124" y="3562349"/>
              <a:ext cx="6105525" cy="600075"/>
            </a:xfrm>
            <a:prstGeom prst="rect">
              <a:avLst/>
            </a:prstGeom>
            <a:solidFill>
              <a:srgbClr val="0A52A3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smtClean="0">
                  <a:solidFill>
                    <a:schemeClr val="bg1"/>
                  </a:solidFill>
                </a:rPr>
                <a:t>Web of Science </a:t>
              </a:r>
              <a:r>
                <a:rPr lang="zh-CN" altLang="en-US" sz="1600" b="1" smtClean="0">
                  <a:solidFill>
                    <a:schemeClr val="bg1"/>
                  </a:solidFill>
                </a:rPr>
                <a:t>中</a:t>
              </a:r>
              <a:r>
                <a:rPr lang="zh-CN" altLang="en-US" sz="1600" b="1">
                  <a:solidFill>
                    <a:schemeClr val="bg1"/>
                  </a:solidFill>
                </a:rPr>
                <a:t>导出的参考文献 </a:t>
              </a:r>
              <a:r>
                <a:rPr lang="en-US" altLang="zh-CN" sz="1600" b="1">
                  <a:solidFill>
                    <a:schemeClr val="bg1"/>
                  </a:solidFill>
                </a:rPr>
                <a:t>in </a:t>
              </a:r>
              <a:r>
                <a:rPr lang="en-US" altLang="zh-CN" sz="1600" b="1" smtClean="0">
                  <a:solidFill>
                    <a:schemeClr val="bg1"/>
                  </a:solidFill>
                </a:rPr>
                <a:t>Zotero</a:t>
              </a:r>
              <a:endParaRPr lang="zh-CN" altLang="en-US" sz="16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71450" y="1553765"/>
            <a:ext cx="5429250" cy="3999310"/>
            <a:chOff x="171450" y="1553765"/>
            <a:chExt cx="5429250" cy="399931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450" y="2076450"/>
              <a:ext cx="5429250" cy="34766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1" name="直接箭头连接符 10"/>
            <p:cNvCxnSpPr/>
            <p:nvPr/>
          </p:nvCxnSpPr>
          <p:spPr>
            <a:xfrm flipH="1">
              <a:off x="1866900" y="1553765"/>
              <a:ext cx="1019176" cy="2884885"/>
            </a:xfrm>
            <a:prstGeom prst="straightConnector1">
              <a:avLst/>
            </a:prstGeom>
            <a:ln w="57150">
              <a:solidFill>
                <a:srgbClr val="FE7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 17"/>
            <p:cNvSpPr/>
            <p:nvPr/>
          </p:nvSpPr>
          <p:spPr>
            <a:xfrm>
              <a:off x="171450" y="3562350"/>
              <a:ext cx="5429250" cy="600075"/>
            </a:xfrm>
            <a:prstGeom prst="rect">
              <a:avLst/>
            </a:prstGeom>
            <a:solidFill>
              <a:srgbClr val="0A52A3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smtClean="0">
                  <a:solidFill>
                    <a:schemeClr val="bg1"/>
                  </a:solidFill>
                  <a:ea typeface="+mj-ea"/>
                </a:rPr>
                <a:t>MathSciNet</a:t>
              </a:r>
              <a:r>
                <a:rPr lang="zh-CN" altLang="en-US" sz="1600" b="1" smtClean="0">
                  <a:solidFill>
                    <a:schemeClr val="bg1"/>
                  </a:solidFill>
                  <a:ea typeface="+mj-ea"/>
                </a:rPr>
                <a:t>中导出的参考文献 </a:t>
              </a:r>
              <a:r>
                <a:rPr lang="en-US" altLang="zh-CN" sz="1600" b="1" smtClean="0">
                  <a:solidFill>
                    <a:schemeClr val="bg1"/>
                  </a:solidFill>
                  <a:ea typeface="+mj-ea"/>
                </a:rPr>
                <a:t>in Zotero</a:t>
              </a:r>
              <a:endParaRPr lang="zh-CN" altLang="en-US" sz="1600" b="1" smtClean="0">
                <a:solidFill>
                  <a:schemeClr val="bg1"/>
                </a:solidFill>
                <a:ea typeface="+mj-ea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1076325" y="5324475"/>
            <a:ext cx="2247900" cy="228600"/>
          </a:xfrm>
          <a:prstGeom prst="rect">
            <a:avLst/>
          </a:prstGeom>
          <a:noFill/>
          <a:ln w="38100">
            <a:solidFill>
              <a:srgbClr val="EF76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953125" y="5257800"/>
            <a:ext cx="2247900" cy="228600"/>
          </a:xfrm>
          <a:prstGeom prst="rect">
            <a:avLst/>
          </a:prstGeom>
          <a:noFill/>
          <a:ln w="38100">
            <a:solidFill>
              <a:srgbClr val="EF76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06052" y="5648324"/>
            <a:ext cx="10494143" cy="1153941"/>
          </a:xfrm>
          <a:prstGeom prst="rect">
            <a:avLst/>
          </a:prstGeom>
          <a:solidFill>
            <a:srgbClr val="0A52A3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更规范的参考文献</a:t>
            </a:r>
            <a:r>
              <a:rPr lang="en-US" altLang="zh-CN" sz="2400" smtClean="0">
                <a:solidFill>
                  <a:schemeClr val="bg1"/>
                </a:solidFill>
                <a:latin typeface="+mj-ea"/>
                <a:ea typeface="+mj-ea"/>
              </a:rPr>
              <a:t>——</a:t>
            </a:r>
            <a:r>
              <a:rPr lang="zh-CN" altLang="en-US" sz="2400" b="1">
                <a:solidFill>
                  <a:srgbClr val="FFFF00"/>
                </a:solidFill>
                <a:latin typeface="+mj-ea"/>
                <a:ea typeface="+mj-ea"/>
              </a:rPr>
              <a:t>期刊名简称（缩写）</a:t>
            </a:r>
            <a:endParaRPr lang="en-US" altLang="zh-CN" sz="2400" b="1">
              <a:solidFill>
                <a:srgbClr val="FFFF00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面向数学领域（</a:t>
            </a:r>
            <a:r>
              <a:rPr lang="en-US" altLang="zh-CN">
                <a:solidFill>
                  <a:schemeClr val="bg1"/>
                </a:solidFill>
                <a:latin typeface="+mj-ea"/>
                <a:ea typeface="+mj-ea"/>
              </a:rPr>
              <a:t>AMS</a:t>
            </a: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en-US" altLang="zh-CN">
                <a:solidFill>
                  <a:schemeClr val="bg1"/>
                </a:solidFill>
                <a:latin typeface="+mj-ea"/>
                <a:ea typeface="+mj-ea"/>
              </a:rPr>
              <a:t>Elsevier </a:t>
            </a: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和</a:t>
            </a:r>
            <a:r>
              <a:rPr lang="en-US" altLang="zh-CN">
                <a:solidFill>
                  <a:schemeClr val="bg1"/>
                </a:solidFill>
                <a:latin typeface="+mj-ea"/>
                <a:ea typeface="+mj-ea"/>
              </a:rPr>
              <a:t>Springer </a:t>
            </a: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数学类期刊），通常以 </a:t>
            </a:r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提</a:t>
            </a: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供的期刊缩写为准。</a:t>
            </a:r>
            <a:endParaRPr lang="en-US" altLang="zh-CN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076325" y="4448175"/>
            <a:ext cx="2533650" cy="247650"/>
          </a:xfrm>
          <a:prstGeom prst="rect">
            <a:avLst/>
          </a:prstGeom>
          <a:noFill/>
          <a:ln w="38100">
            <a:solidFill>
              <a:srgbClr val="EF76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2032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24" y="1795461"/>
            <a:ext cx="3895725" cy="47148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b="15188"/>
          <a:stretch/>
        </p:blipFill>
        <p:spPr>
          <a:xfrm>
            <a:off x="969168" y="1795461"/>
            <a:ext cx="3657600" cy="47339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050" y="573285"/>
            <a:ext cx="7781925" cy="103822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810250" y="1245689"/>
            <a:ext cx="3409949" cy="4831260"/>
            <a:chOff x="5810250" y="1359097"/>
            <a:chExt cx="3409949" cy="4831260"/>
          </a:xfrm>
        </p:grpSpPr>
        <p:cxnSp>
          <p:nvCxnSpPr>
            <p:cNvPr id="14" name="直接箭头连接符 13"/>
            <p:cNvCxnSpPr/>
            <p:nvPr/>
          </p:nvCxnSpPr>
          <p:spPr>
            <a:xfrm>
              <a:off x="5810250" y="1359097"/>
              <a:ext cx="371475" cy="3346253"/>
            </a:xfrm>
            <a:prstGeom prst="straightConnector1">
              <a:avLst/>
            </a:prstGeom>
            <a:ln w="57150">
              <a:solidFill>
                <a:srgbClr val="FE7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6886575" y="5590282"/>
              <a:ext cx="2333624" cy="600075"/>
            </a:xfrm>
            <a:prstGeom prst="rect">
              <a:avLst/>
            </a:prstGeom>
            <a:solidFill>
              <a:srgbClr val="0A52A3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smtClean="0">
                  <a:solidFill>
                    <a:schemeClr val="bg1"/>
                  </a:solidFill>
                </a:rPr>
                <a:t>Web of Science  </a:t>
              </a:r>
              <a:endParaRPr lang="zh-CN" altLang="en-US" sz="16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876425" y="1603920"/>
            <a:ext cx="3255169" cy="4473030"/>
            <a:chOff x="1952625" y="1525935"/>
            <a:chExt cx="3255169" cy="4473030"/>
          </a:xfrm>
        </p:grpSpPr>
        <p:cxnSp>
          <p:nvCxnSpPr>
            <p:cNvPr id="11" name="直接箭头连接符 10"/>
            <p:cNvCxnSpPr/>
            <p:nvPr/>
          </p:nvCxnSpPr>
          <p:spPr>
            <a:xfrm flipH="1">
              <a:off x="4188619" y="1525935"/>
              <a:ext cx="1019175" cy="2905125"/>
            </a:xfrm>
            <a:prstGeom prst="straightConnector1">
              <a:avLst/>
            </a:prstGeom>
            <a:ln w="57150">
              <a:solidFill>
                <a:srgbClr val="FE7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 17"/>
            <p:cNvSpPr/>
            <p:nvPr/>
          </p:nvSpPr>
          <p:spPr>
            <a:xfrm>
              <a:off x="1952625" y="5398890"/>
              <a:ext cx="2750344" cy="600075"/>
            </a:xfrm>
            <a:prstGeom prst="rect">
              <a:avLst/>
            </a:prstGeom>
            <a:solidFill>
              <a:srgbClr val="0A52A3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smtClean="0">
                  <a:solidFill>
                    <a:schemeClr val="bg1"/>
                  </a:solidFill>
                  <a:ea typeface="+mj-ea"/>
                </a:rPr>
                <a:t>MathSciNet</a:t>
              </a:r>
              <a:endParaRPr lang="zh-CN" altLang="en-US" sz="1600" b="1" smtClean="0">
                <a:solidFill>
                  <a:schemeClr val="bg1"/>
                </a:solidFill>
                <a:ea typeface="+mj-ea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1826418" y="4749105"/>
            <a:ext cx="2800350" cy="247650"/>
          </a:xfrm>
          <a:prstGeom prst="rect">
            <a:avLst/>
          </a:prstGeom>
          <a:noFill/>
          <a:ln w="38100">
            <a:solidFill>
              <a:srgbClr val="EF76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1150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8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268" y="136186"/>
            <a:ext cx="6450795" cy="613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2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75" y="963596"/>
            <a:ext cx="10144125" cy="2800350"/>
          </a:xfrm>
          <a:prstGeom prst="rect">
            <a:avLst/>
          </a:prstGeom>
        </p:spPr>
      </p:pic>
      <p:sp>
        <p:nvSpPr>
          <p:cNvPr id="11" name="线形标注 2(带边框和强调线) 10"/>
          <p:cNvSpPr/>
          <p:nvPr/>
        </p:nvSpPr>
        <p:spPr>
          <a:xfrm>
            <a:off x="3116866" y="4012679"/>
            <a:ext cx="8088952" cy="923330"/>
          </a:xfrm>
          <a:prstGeom prst="accentBorderCallout2">
            <a:avLst>
              <a:gd name="adj1" fmla="val 169"/>
              <a:gd name="adj2" fmla="val -1249"/>
              <a:gd name="adj3" fmla="val -62071"/>
              <a:gd name="adj4" fmla="val 45193"/>
              <a:gd name="adj5" fmla="val -305583"/>
              <a:gd name="adj6" fmla="val 8873"/>
            </a:avLst>
          </a:prstGeom>
          <a:solidFill>
            <a:srgbClr val="005CA6"/>
          </a:solidFill>
          <a:ln w="28575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即便是同一份期刊，以</a:t>
            </a:r>
            <a:r>
              <a:rPr lang="en-US" altLang="zh-CN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BAMS</a:t>
            </a:r>
            <a:r>
              <a:rPr lang="zh-CN" altLang="en-US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为例，在不同时期，期刊名称和缩写也会不同</a:t>
            </a:r>
            <a:endParaRPr lang="en-US" altLang="zh-CN" smtClean="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smtClean="0">
                <a:solidFill>
                  <a:srgbClr val="FFFF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比较可靠的做法是，以</a:t>
            </a:r>
            <a:r>
              <a:rPr lang="en-US" altLang="zh-CN" b="1" smtClean="0">
                <a:solidFill>
                  <a:srgbClr val="FFFF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MathSciNet</a:t>
            </a:r>
            <a:r>
              <a:rPr lang="zh-CN" altLang="en-US" b="1" smtClean="0">
                <a:solidFill>
                  <a:srgbClr val="FFFF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中导出的参考文献为准。</a:t>
            </a:r>
            <a:endParaRPr lang="zh-CN" altLang="en-US" b="1">
              <a:solidFill>
                <a:srgbClr val="FFFF00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1675" y="5184741"/>
            <a:ext cx="10494143" cy="1153941"/>
          </a:xfrm>
          <a:prstGeom prst="rect">
            <a:avLst/>
          </a:prstGeom>
          <a:solidFill>
            <a:srgbClr val="0A52A3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smtClean="0">
                <a:solidFill>
                  <a:schemeClr val="bg1"/>
                </a:solidFill>
                <a:latin typeface="+mj-ea"/>
                <a:ea typeface="+mj-ea"/>
              </a:rPr>
              <a:t>更规范的参考文献</a:t>
            </a:r>
            <a:r>
              <a:rPr lang="en-US" altLang="zh-CN" sz="2400" smtClean="0">
                <a:solidFill>
                  <a:schemeClr val="bg1"/>
                </a:solidFill>
                <a:latin typeface="+mj-ea"/>
                <a:ea typeface="+mj-ea"/>
              </a:rPr>
              <a:t>——</a:t>
            </a:r>
            <a:r>
              <a:rPr lang="zh-CN" altLang="en-US" sz="2400" b="1" smtClean="0">
                <a:solidFill>
                  <a:srgbClr val="FFFF00"/>
                </a:solidFill>
                <a:latin typeface="+mj-ea"/>
                <a:ea typeface="+mj-ea"/>
              </a:rPr>
              <a:t>期刊名简称（缩写）</a:t>
            </a:r>
            <a:endParaRPr lang="en-US" altLang="zh-CN" sz="2400" b="1" smtClean="0">
              <a:solidFill>
                <a:srgbClr val="FFFF00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面向数学领域（</a:t>
            </a:r>
            <a:r>
              <a:rPr lang="en-US" altLang="zh-CN">
                <a:solidFill>
                  <a:schemeClr val="bg1"/>
                </a:solidFill>
                <a:latin typeface="+mj-ea"/>
                <a:ea typeface="+mj-ea"/>
              </a:rPr>
              <a:t>AMS</a:t>
            </a: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en-US" altLang="zh-CN">
                <a:solidFill>
                  <a:schemeClr val="bg1"/>
                </a:solidFill>
                <a:latin typeface="+mj-ea"/>
                <a:ea typeface="+mj-ea"/>
              </a:rPr>
              <a:t>Elsevier </a:t>
            </a: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和</a:t>
            </a:r>
            <a:r>
              <a:rPr lang="en-US" altLang="zh-CN">
                <a:solidFill>
                  <a:schemeClr val="bg1"/>
                </a:solidFill>
                <a:latin typeface="+mj-ea"/>
                <a:ea typeface="+mj-ea"/>
              </a:rPr>
              <a:t>Springer </a:t>
            </a: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数学类期刊），通常以 </a:t>
            </a:r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提</a:t>
            </a: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供的期刊缩写为准。</a:t>
            </a:r>
            <a:endParaRPr lang="en-US" altLang="zh-CN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51868" y="963596"/>
            <a:ext cx="1923068" cy="243035"/>
          </a:xfrm>
          <a:prstGeom prst="rect">
            <a:avLst/>
          </a:prstGeom>
          <a:noFill/>
          <a:ln w="28575">
            <a:solidFill>
              <a:srgbClr val="FE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788870" y="3274734"/>
            <a:ext cx="1572705" cy="243035"/>
          </a:xfrm>
          <a:prstGeom prst="rect">
            <a:avLst/>
          </a:prstGeom>
          <a:noFill/>
          <a:ln w="28575">
            <a:solidFill>
              <a:srgbClr val="FE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3467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81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353755" y="30690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</a:rPr>
              <a:t>AMS</a:t>
            </a:r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简介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58245" y="3069000"/>
            <a:ext cx="2880000" cy="720000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</a:rPr>
              <a:t>远程访问及资源发现</a:t>
            </a:r>
            <a:endParaRPr lang="zh-CN" altLang="en-US" sz="2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56000" y="1927643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smtClean="0">
                <a:solidFill>
                  <a:schemeClr val="bg1"/>
                </a:solidFill>
                <a:latin typeface="+mj-ea"/>
                <a:ea typeface="+mj-ea"/>
              </a:rPr>
              <a:t>检索入门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56000" y="30690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</a:rPr>
              <a:t>AMS</a:t>
            </a:r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出版物特</a:t>
            </a: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点及使用</a:t>
            </a:r>
          </a:p>
        </p:txBody>
      </p:sp>
      <p:sp>
        <p:nvSpPr>
          <p:cNvPr id="12" name="矩形 11"/>
          <p:cNvSpPr/>
          <p:nvPr/>
        </p:nvSpPr>
        <p:spPr>
          <a:xfrm>
            <a:off x="4656000" y="4210357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获取更规范的参考文献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9D41-1021-4028-BB7E-62376713E960}" type="datetime1">
              <a:rPr lang="zh-CN" altLang="en-US" smtClean="0"/>
              <a:t>2025/11/12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964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82</a:t>
            </a:fld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6FAF-3E74-42BE-B3B3-AF4B94E97021}" type="datetime1">
              <a:rPr lang="zh-CN" altLang="en-US" smtClean="0"/>
              <a:t>2025/11/12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7532ED0-88CC-ED27-0E0F-6D994CB47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889"/>
          <a:stretch/>
        </p:blipFill>
        <p:spPr>
          <a:xfrm>
            <a:off x="1314631" y="1136350"/>
            <a:ext cx="9562738" cy="5220000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="" xmlns:a16="http://schemas.microsoft.com/office/drawing/2014/main" id="{61D5DA83-3D73-93FC-B6AC-6FDB5F1185FF}"/>
              </a:ext>
            </a:extLst>
          </p:cNvPr>
          <p:cNvSpPr/>
          <p:nvPr/>
        </p:nvSpPr>
        <p:spPr>
          <a:xfrm>
            <a:off x="9094304" y="1790907"/>
            <a:ext cx="1739348" cy="36512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3" name="组合 62">
            <a:extLst>
              <a:ext uri="{FF2B5EF4-FFF2-40B4-BE49-F238E27FC236}">
                <a16:creationId xmlns="" xmlns:a16="http://schemas.microsoft.com/office/drawing/2014/main" id="{4803B133-B1A2-E566-3C57-827FBC585C97}"/>
              </a:ext>
            </a:extLst>
          </p:cNvPr>
          <p:cNvGrpSpPr/>
          <p:nvPr/>
        </p:nvGrpSpPr>
        <p:grpSpPr>
          <a:xfrm>
            <a:off x="701400" y="1136350"/>
            <a:ext cx="4320000" cy="2693569"/>
            <a:chOff x="719614" y="1328918"/>
            <a:chExt cx="4320000" cy="2693569"/>
          </a:xfrm>
        </p:grpSpPr>
        <p:sp>
          <p:nvSpPr>
            <p:cNvPr id="37" name="矩形 36">
              <a:extLst>
                <a:ext uri="{FF2B5EF4-FFF2-40B4-BE49-F238E27FC236}">
                  <a16:creationId xmlns="" xmlns:a16="http://schemas.microsoft.com/office/drawing/2014/main" id="{A7B4037D-6ABC-A427-C2B4-CA7881761AC1}"/>
                </a:ext>
              </a:extLst>
            </p:cNvPr>
            <p:cNvSpPr/>
            <p:nvPr/>
          </p:nvSpPr>
          <p:spPr>
            <a:xfrm>
              <a:off x="719614" y="1328918"/>
              <a:ext cx="4320000" cy="288000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ITC Giovanni Std Book" panose="00000500000000000000" pitchFamily="50" charset="0"/>
                  <a:cs typeface="Times New Roman" panose="02020603050405020304" pitchFamily="18" charset="0"/>
                </a:rPr>
                <a:t>第一步：点击远程图标，进入提示页</a:t>
              </a:r>
              <a:endParaRPr lang="en-US" altLang="zh-CN" sz="1600" dirty="0">
                <a:solidFill>
                  <a:schemeClr val="bg1"/>
                </a:solidFill>
                <a:latin typeface="ITC Giovanni Std Book" panose="00000500000000000000" pitchFamily="50" charset="0"/>
                <a:cs typeface="Times New Roman" panose="02020603050405020304" pitchFamily="18" charset="0"/>
              </a:endParaRPr>
            </a:p>
          </p:txBody>
        </p:sp>
        <p:pic>
          <p:nvPicPr>
            <p:cNvPr id="55" name="图片 54">
              <a:extLst>
                <a:ext uri="{FF2B5EF4-FFF2-40B4-BE49-F238E27FC236}">
                  <a16:creationId xmlns="" xmlns:a16="http://schemas.microsoft.com/office/drawing/2014/main" id="{8EF1015A-D340-1E00-3E74-1B9A6DE53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14" y="1616918"/>
              <a:ext cx="4320000" cy="2405569"/>
            </a:xfrm>
            <a:prstGeom prst="rect">
              <a:avLst/>
            </a:prstGeom>
          </p:spPr>
        </p:pic>
      </p:grpSp>
      <p:grpSp>
        <p:nvGrpSpPr>
          <p:cNvPr id="64" name="组合 63">
            <a:extLst>
              <a:ext uri="{FF2B5EF4-FFF2-40B4-BE49-F238E27FC236}">
                <a16:creationId xmlns="" xmlns:a16="http://schemas.microsoft.com/office/drawing/2014/main" id="{5EF0128D-EB77-0C7F-806A-5B5305B131FB}"/>
              </a:ext>
            </a:extLst>
          </p:cNvPr>
          <p:cNvGrpSpPr/>
          <p:nvPr/>
        </p:nvGrpSpPr>
        <p:grpSpPr>
          <a:xfrm>
            <a:off x="3936000" y="2430875"/>
            <a:ext cx="4320000" cy="1996251"/>
            <a:chOff x="2271557" y="2505539"/>
            <a:chExt cx="4320000" cy="1996251"/>
          </a:xfrm>
        </p:grpSpPr>
        <p:sp>
          <p:nvSpPr>
            <p:cNvPr id="44" name="矩形 43">
              <a:extLst>
                <a:ext uri="{FF2B5EF4-FFF2-40B4-BE49-F238E27FC236}">
                  <a16:creationId xmlns="" xmlns:a16="http://schemas.microsoft.com/office/drawing/2014/main" id="{DA632138-28E0-FFBD-BD04-D18FC3221E52}"/>
                </a:ext>
              </a:extLst>
            </p:cNvPr>
            <p:cNvSpPr/>
            <p:nvPr/>
          </p:nvSpPr>
          <p:spPr>
            <a:xfrm>
              <a:off x="2271557" y="2505539"/>
              <a:ext cx="4320000" cy="288000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ITC Giovanni Std Book" panose="00000500000000000000" pitchFamily="50" charset="0"/>
                  <a:cs typeface="Times New Roman" panose="02020603050405020304" pitchFamily="18" charset="0"/>
                </a:rPr>
                <a:t>第二步：许可协议</a:t>
              </a:r>
              <a:endParaRPr lang="en-US" altLang="zh-CN" sz="1600" dirty="0">
                <a:solidFill>
                  <a:schemeClr val="bg1"/>
                </a:solidFill>
                <a:latin typeface="ITC Giovanni Std Book" panose="00000500000000000000" pitchFamily="50" charset="0"/>
                <a:cs typeface="Times New Roman" panose="02020603050405020304" pitchFamily="18" charset="0"/>
              </a:endParaRPr>
            </a:p>
          </p:txBody>
        </p:sp>
        <p:pic>
          <p:nvPicPr>
            <p:cNvPr id="58" name="图片 57">
              <a:extLst>
                <a:ext uri="{FF2B5EF4-FFF2-40B4-BE49-F238E27FC236}">
                  <a16:creationId xmlns="" xmlns:a16="http://schemas.microsoft.com/office/drawing/2014/main" id="{837A1EF8-CD09-C1C6-30B3-2BF9923E6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1557" y="2793539"/>
              <a:ext cx="4320000" cy="1708251"/>
            </a:xfrm>
            <a:prstGeom prst="rect">
              <a:avLst/>
            </a:prstGeom>
          </p:spPr>
        </p:pic>
      </p:grpSp>
      <p:grpSp>
        <p:nvGrpSpPr>
          <p:cNvPr id="65" name="组合 64">
            <a:extLst>
              <a:ext uri="{FF2B5EF4-FFF2-40B4-BE49-F238E27FC236}">
                <a16:creationId xmlns="" xmlns:a16="http://schemas.microsoft.com/office/drawing/2014/main" id="{CCB0B14C-AECC-F5A9-91F0-2C817C831436}"/>
              </a:ext>
            </a:extLst>
          </p:cNvPr>
          <p:cNvGrpSpPr/>
          <p:nvPr/>
        </p:nvGrpSpPr>
        <p:grpSpPr>
          <a:xfrm>
            <a:off x="7170602" y="3297276"/>
            <a:ext cx="4320002" cy="2809386"/>
            <a:chOff x="2271557" y="3958585"/>
            <a:chExt cx="4320002" cy="2809386"/>
          </a:xfrm>
        </p:grpSpPr>
        <p:sp>
          <p:nvSpPr>
            <p:cNvPr id="51" name="矩形 50">
              <a:extLst>
                <a:ext uri="{FF2B5EF4-FFF2-40B4-BE49-F238E27FC236}">
                  <a16:creationId xmlns="" xmlns:a16="http://schemas.microsoft.com/office/drawing/2014/main" id="{F70F7664-D9F6-D149-02DF-0E3E86DF532E}"/>
                </a:ext>
              </a:extLst>
            </p:cNvPr>
            <p:cNvSpPr/>
            <p:nvPr/>
          </p:nvSpPr>
          <p:spPr>
            <a:xfrm>
              <a:off x="2271559" y="3958585"/>
              <a:ext cx="4320000" cy="288000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</a:rPr>
                <a:t>第三步：匹配成功</a:t>
              </a:r>
              <a:endParaRPr lang="en-US" altLang="zh-CN" sz="160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60" name="图片 59">
              <a:extLst>
                <a:ext uri="{FF2B5EF4-FFF2-40B4-BE49-F238E27FC236}">
                  <a16:creationId xmlns="" xmlns:a16="http://schemas.microsoft.com/office/drawing/2014/main" id="{A191A473-1992-5943-1685-2AF5A1474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1557" y="4233837"/>
              <a:ext cx="4320000" cy="2534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161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87" y="169969"/>
            <a:ext cx="11797637" cy="6551506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83</a:t>
            </a:fld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4420591" y="2413125"/>
            <a:ext cx="5375881" cy="339327"/>
          </a:xfrm>
          <a:prstGeom prst="rect">
            <a:avLst/>
          </a:prstGeom>
          <a:solidFill>
            <a:srgbClr val="0A52A3">
              <a:alpha val="8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+mj-lt"/>
              </a:rPr>
              <a:t>AMS</a:t>
            </a:r>
            <a:r>
              <a:rPr lang="zh-CN" altLang="en-US" sz="2000" dirty="0" smtClean="0">
                <a:solidFill>
                  <a:schemeClr val="bg1"/>
                </a:solidFill>
                <a:latin typeface="+mj-lt"/>
              </a:rPr>
              <a:t>定期颁布的奖项</a:t>
            </a:r>
            <a:endParaRPr lang="zh-CN" altLang="en-US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674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84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7" y="163477"/>
            <a:ext cx="8467345" cy="33817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47" y="3633025"/>
            <a:ext cx="11610975" cy="28289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903979" y="368104"/>
            <a:ext cx="5375881" cy="339327"/>
          </a:xfrm>
          <a:prstGeom prst="rect">
            <a:avLst/>
          </a:prstGeom>
          <a:solidFill>
            <a:srgbClr val="005CA6">
              <a:alpha val="8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+mj-ea"/>
                <a:ea typeface="+mj-ea"/>
              </a:rPr>
              <a:t>AMS</a:t>
            </a:r>
            <a:r>
              <a:rPr lang="zh-CN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收集整理的全球数学界会议信息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25639" y="4032189"/>
            <a:ext cx="6418361" cy="339327"/>
          </a:xfrm>
          <a:prstGeom prst="rect">
            <a:avLst/>
          </a:prstGeom>
          <a:solidFill>
            <a:srgbClr val="0A52A3">
              <a:alpha val="8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+mj-ea"/>
                <a:ea typeface="+mj-ea"/>
              </a:rPr>
              <a:t>AMS </a:t>
            </a:r>
            <a:r>
              <a:rPr lang="zh-CN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提供给学界和机构提供线上职位发布及申请平台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6435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85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627" y="258394"/>
            <a:ext cx="9157992" cy="5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9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86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946" y="95502"/>
            <a:ext cx="8364718" cy="644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0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87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225" y="243146"/>
            <a:ext cx="9491269" cy="586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5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88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58179" y="392905"/>
            <a:ext cx="2880000" cy="720000"/>
          </a:xfrm>
          <a:prstGeom prst="rect">
            <a:avLst/>
          </a:prstGeom>
          <a:solidFill>
            <a:srgbClr val="005CA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</a:rPr>
              <a:t>AMS</a:t>
            </a:r>
            <a:r>
              <a:rPr lang="zh-CN" altLang="en-US" sz="2000" dirty="0" smtClean="0">
                <a:solidFill>
                  <a:schemeClr val="bg1"/>
                </a:solidFill>
              </a:rPr>
              <a:t>官网更多资源</a:t>
            </a:r>
            <a:r>
              <a:rPr lang="zh-CN" altLang="en-US" sz="2000" dirty="0">
                <a:solidFill>
                  <a:schemeClr val="bg1"/>
                </a:solidFill>
              </a:rPr>
              <a:t>发现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358179" y="4556350"/>
            <a:ext cx="10919148" cy="1800000"/>
            <a:chOff x="358179" y="4556350"/>
            <a:chExt cx="10919148" cy="1800000"/>
          </a:xfrm>
        </p:grpSpPr>
        <p:grpSp>
          <p:nvGrpSpPr>
            <p:cNvPr id="7" name="组合 6"/>
            <p:cNvGrpSpPr/>
            <p:nvPr/>
          </p:nvGrpSpPr>
          <p:grpSpPr>
            <a:xfrm>
              <a:off x="358179" y="5129746"/>
              <a:ext cx="5592078" cy="1002595"/>
              <a:chOff x="212433" y="1486413"/>
              <a:chExt cx="5592078" cy="1002595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212433" y="1769008"/>
                <a:ext cx="5592078" cy="720000"/>
              </a:xfrm>
              <a:prstGeom prst="rect">
                <a:avLst/>
              </a:prstGeom>
              <a:solidFill>
                <a:srgbClr val="99A3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30000"/>
                  </a:lnSpc>
                  <a:spcBef>
                    <a:spcPct val="20000"/>
                  </a:spcBef>
                </a:pP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AMS 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数学艺术馆，实时更新。</a:t>
                </a:r>
                <a:endParaRPr lang="en-US" altLang="zh-CN" sz="1200" dirty="0"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212433" y="1486413"/>
                <a:ext cx="5592078" cy="282595"/>
              </a:xfrm>
              <a:prstGeom prst="rect">
                <a:avLst/>
              </a:prstGeom>
              <a:solidFill>
                <a:srgbClr val="EF76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AMS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数学艺术馆（</a:t>
                </a:r>
                <a:r>
                  <a:rPr lang="en-US" altLang="zh-CN" sz="1400" dirty="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Mathematical Imagery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）</a:t>
                </a:r>
                <a:endParaRPr lang="en-US" altLang="zh-CN" sz="1400" dirty="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6730" y="4556350"/>
              <a:ext cx="5250597" cy="1800000"/>
            </a:xfrm>
            <a:prstGeom prst="rect">
              <a:avLst/>
            </a:prstGeom>
            <a:effectLst/>
          </p:spPr>
        </p:pic>
      </p:grpSp>
      <p:grpSp>
        <p:nvGrpSpPr>
          <p:cNvPr id="21" name="组合 20"/>
          <p:cNvGrpSpPr/>
          <p:nvPr/>
        </p:nvGrpSpPr>
        <p:grpSpPr>
          <a:xfrm>
            <a:off x="358179" y="1254202"/>
            <a:ext cx="8418210" cy="1763923"/>
            <a:chOff x="358179" y="1254202"/>
            <a:chExt cx="8418210" cy="1763923"/>
          </a:xfrm>
        </p:grpSpPr>
        <p:grpSp>
          <p:nvGrpSpPr>
            <p:cNvPr id="12" name="组合 11"/>
            <p:cNvGrpSpPr/>
            <p:nvPr/>
          </p:nvGrpSpPr>
          <p:grpSpPr>
            <a:xfrm>
              <a:off x="358179" y="1254202"/>
              <a:ext cx="5592078" cy="1763923"/>
              <a:chOff x="212433" y="1450108"/>
              <a:chExt cx="5592078" cy="1538883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12433" y="1732705"/>
                <a:ext cx="5592078" cy="1256286"/>
              </a:xfrm>
              <a:prstGeom prst="rect">
                <a:avLst/>
              </a:prstGeom>
              <a:solidFill>
                <a:srgbClr val="99A3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30000"/>
                  </a:lnSpc>
                  <a:spcBef>
                    <a:spcPct val="20000"/>
                  </a:spcBef>
                </a:pP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AMS Open Math Notes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（简称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OMN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）是美国数学学会创建的免费数学资源库，收录内容包括：课程笔记、教科书和正在进行的研究论述等资料，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OMN 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可为研究人员、教师和学生提供服务。这些资源多数未正式出版，作者后续会进行修订，部分资料已在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AMS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EMS 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及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LMS 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等机构正式出版。截止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2020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年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11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月，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AMS Open Math Notes 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已收录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119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笔资料。</a:t>
                </a:r>
                <a:endParaRPr lang="en-US" altLang="zh-CN" sz="1200" dirty="0"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212433" y="1450108"/>
                <a:ext cx="5592078" cy="282595"/>
              </a:xfrm>
              <a:prstGeom prst="rect">
                <a:avLst/>
              </a:prstGeom>
              <a:solidFill>
                <a:srgbClr val="EF76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AMS Open Math Notes</a:t>
                </a: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6730" y="1254202"/>
              <a:ext cx="2749659" cy="1440000"/>
            </a:xfrm>
            <a:prstGeom prst="rect">
              <a:avLst/>
            </a:prstGeom>
            <a:effectLst/>
          </p:spPr>
        </p:pic>
      </p:grpSp>
      <p:grpSp>
        <p:nvGrpSpPr>
          <p:cNvPr id="22" name="组合 21"/>
          <p:cNvGrpSpPr/>
          <p:nvPr/>
        </p:nvGrpSpPr>
        <p:grpSpPr>
          <a:xfrm>
            <a:off x="358179" y="2725276"/>
            <a:ext cx="11821769" cy="2024759"/>
            <a:chOff x="358179" y="2725276"/>
            <a:chExt cx="11821769" cy="2024759"/>
          </a:xfrm>
        </p:grpSpPr>
        <p:grpSp>
          <p:nvGrpSpPr>
            <p:cNvPr id="17" name="组合 16"/>
            <p:cNvGrpSpPr/>
            <p:nvPr/>
          </p:nvGrpSpPr>
          <p:grpSpPr>
            <a:xfrm>
              <a:off x="358179" y="3375889"/>
              <a:ext cx="5592078" cy="1374146"/>
              <a:chOff x="212433" y="1450108"/>
              <a:chExt cx="5592078" cy="1374146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212433" y="1744254"/>
                <a:ext cx="5592078" cy="1080000"/>
              </a:xfrm>
              <a:prstGeom prst="rect">
                <a:avLst/>
              </a:prstGeom>
              <a:solidFill>
                <a:srgbClr val="99A3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30000"/>
                  </a:lnSpc>
                  <a:spcBef>
                    <a:spcPct val="20000"/>
                  </a:spcBef>
                </a:pP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AMS 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官方博客：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Beyond Reviews: Inside </a:t>
                </a:r>
                <a:r>
                  <a:rPr lang="en-US" altLang="zh-CN" sz="1200" dirty="0" err="1">
                    <a:latin typeface="+mj-ea"/>
                    <a:ea typeface="+mj-ea"/>
                    <a:cs typeface="Times New Roman" panose="02020603050405020304" pitchFamily="18" charset="0"/>
                  </a:rPr>
                  <a:t>MathSciNet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Blog on Math Blogs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A Mathematical Word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Capital Currents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Graduate Student Blog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Living Proof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Math Mamas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On Teaching and Learning Mathematics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PhD + epsilon…</a:t>
                </a: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212433" y="1450108"/>
                <a:ext cx="5592078" cy="282595"/>
              </a:xfrm>
              <a:prstGeom prst="rect">
                <a:avLst/>
              </a:prstGeom>
              <a:solidFill>
                <a:srgbClr val="EF76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AMS</a:t>
                </a:r>
                <a:r>
                  <a:rPr lang="zh-CN" altLang="en-US" sz="140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官方的各类数学博客</a:t>
                </a:r>
                <a:endParaRPr lang="en-US" altLang="zh-CN" sz="140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l="2887" r="26830"/>
            <a:stretch/>
          </p:blipFill>
          <p:spPr>
            <a:xfrm>
              <a:off x="6026730" y="2725276"/>
              <a:ext cx="6153218" cy="1800000"/>
            </a:xfrm>
            <a:prstGeom prst="rect">
              <a:avLst/>
            </a:prstGeom>
            <a:effectLst/>
          </p:spPr>
        </p:pic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1BB3-02E6-490D-BA4A-0DC7AA330911}" type="datetime1">
              <a:rPr lang="zh-CN" altLang="en-US" smtClean="0"/>
              <a:t>2025/11/12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940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89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58179" y="392905"/>
            <a:ext cx="2880000" cy="720000"/>
          </a:xfrm>
          <a:prstGeom prst="rect">
            <a:avLst/>
          </a:prstGeom>
          <a:solidFill>
            <a:srgbClr val="005CA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</a:rPr>
              <a:t>AMS</a:t>
            </a:r>
            <a:r>
              <a:rPr lang="zh-CN" altLang="en-US" sz="2000" dirty="0" smtClean="0">
                <a:solidFill>
                  <a:schemeClr val="bg1"/>
                </a:solidFill>
              </a:rPr>
              <a:t>官网更多资源</a:t>
            </a:r>
            <a:r>
              <a:rPr lang="zh-CN" altLang="en-US" sz="2000" dirty="0">
                <a:solidFill>
                  <a:schemeClr val="bg1"/>
                </a:solidFill>
              </a:rPr>
              <a:t>发现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1BB3-02E6-490D-BA4A-0DC7AA330911}" type="datetime1">
              <a:rPr lang="zh-CN" altLang="en-US" smtClean="0"/>
              <a:t>2025/11/12</a:t>
            </a:fld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79" y="1112905"/>
            <a:ext cx="9002696" cy="501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4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2025/11/12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1685925" y="1409700"/>
            <a:ext cx="8467725" cy="4276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zh-CN" altLang="en-US" sz="2400" dirty="0" smtClean="0">
                <a:latin typeface="+mj-ea"/>
              </a:rPr>
              <a:t>尝试</a:t>
            </a:r>
            <a:r>
              <a:rPr lang="zh-CN" altLang="en-US" sz="2400" dirty="0">
                <a:latin typeface="+mj-ea"/>
              </a:rPr>
              <a:t>检索：有限群的</a:t>
            </a:r>
            <a:r>
              <a:rPr lang="en-US" altLang="zh-CN" sz="2400" dirty="0">
                <a:latin typeface="+mj-ea"/>
              </a:rPr>
              <a:t>σ-</a:t>
            </a:r>
            <a:r>
              <a:rPr lang="zh-CN" altLang="en-US" sz="2400" dirty="0">
                <a:latin typeface="+mj-ea"/>
              </a:rPr>
              <a:t>理论的应用及</a:t>
            </a:r>
            <a:r>
              <a:rPr lang="zh-CN" altLang="en-US" sz="2400" dirty="0" smtClean="0">
                <a:latin typeface="+mj-ea"/>
              </a:rPr>
              <a:t>推广</a:t>
            </a:r>
            <a:endParaRPr lang="en-US" altLang="zh-CN" sz="2400" dirty="0" smtClean="0">
              <a:latin typeface="+mj-ea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400" dirty="0" smtClean="0">
                <a:latin typeface="+mj-ea"/>
              </a:rPr>
              <a:t>提取检索词为：</a:t>
            </a:r>
            <a:r>
              <a:rPr lang="zh-CN" altLang="en-US" sz="2400" u="sng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有限</a:t>
            </a:r>
            <a:r>
              <a:rPr lang="zh-CN" altLang="en-US" sz="2400" u="sng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群</a:t>
            </a:r>
            <a:r>
              <a:rPr lang="zh-CN" altLang="en-US" sz="2400" smtClean="0">
                <a:latin typeface="+mj-ea"/>
              </a:rPr>
              <a:t>   </a:t>
            </a:r>
            <a:r>
              <a:rPr lang="el-GR" altLang="zh-CN" sz="2400" u="sng" smtClean="0">
                <a:solidFill>
                  <a:schemeClr val="accent6">
                    <a:lumMod val="75000"/>
                  </a:schemeClr>
                </a:solidFill>
                <a:latin typeface="+mj-ea"/>
              </a:rPr>
              <a:t>σ-</a:t>
            </a:r>
            <a:r>
              <a:rPr lang="zh-CN" altLang="en-US" sz="2400" u="sng" smtClean="0">
                <a:solidFill>
                  <a:schemeClr val="accent6">
                    <a:lumMod val="75000"/>
                  </a:schemeClr>
                </a:solidFill>
                <a:latin typeface="+mj-ea"/>
              </a:rPr>
              <a:t>理论</a:t>
            </a:r>
            <a:endParaRPr lang="en-US" altLang="zh-CN" sz="2400" u="sng" dirty="0">
              <a:solidFill>
                <a:schemeClr val="accent6">
                  <a:lumMod val="75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6728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90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22570" y="1295400"/>
            <a:ext cx="10875523" cy="4749327"/>
          </a:xfrm>
          <a:prstGeom prst="rect">
            <a:avLst/>
          </a:prstGeom>
          <a:solidFill>
            <a:srgbClr val="005CA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altLang="zh-CN" sz="20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2000" dirty="0" smtClean="0">
                <a:solidFill>
                  <a:schemeClr val="bg1"/>
                </a:solidFill>
              </a:rPr>
              <a:t>参与互动答题，有机会获赠</a:t>
            </a:r>
            <a:r>
              <a:rPr lang="en-US" altLang="zh-CN" sz="2000" dirty="0" smtClean="0">
                <a:solidFill>
                  <a:schemeClr val="bg1"/>
                </a:solidFill>
              </a:rPr>
              <a:t>AMS</a:t>
            </a:r>
            <a:r>
              <a:rPr lang="zh-CN" altLang="en-US" sz="2000" dirty="0" smtClean="0">
                <a:solidFill>
                  <a:schemeClr val="bg1"/>
                </a:solidFill>
              </a:rPr>
              <a:t>图书或周边礼品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1BB3-02E6-490D-BA4A-0DC7AA330911}" type="datetime1">
              <a:rPr lang="zh-CN" altLang="en-US" smtClean="0"/>
              <a:t>2025/11/12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830965"/>
            <a:ext cx="2143125" cy="21431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87" y="2830965"/>
            <a:ext cx="2119313" cy="211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7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70403" y="2839436"/>
            <a:ext cx="2962835" cy="930317"/>
          </a:xfrm>
        </p:spPr>
        <p:txBody>
          <a:bodyPr anchor="ctr">
            <a:normAutofit/>
          </a:bodyPr>
          <a:lstStyle/>
          <a:p>
            <a:r>
              <a:rPr lang="en-US" altLang="zh-CN" sz="5400" dirty="0"/>
              <a:t>Thanks.</a:t>
            </a:r>
          </a:p>
        </p:txBody>
      </p:sp>
      <p:sp>
        <p:nvSpPr>
          <p:cNvPr id="9" name="矩形 8"/>
          <p:cNvSpPr/>
          <p:nvPr/>
        </p:nvSpPr>
        <p:spPr>
          <a:xfrm>
            <a:off x="3829453" y="1857386"/>
            <a:ext cx="6823307" cy="3583294"/>
          </a:xfrm>
          <a:prstGeom prst="rect">
            <a:avLst/>
          </a:prstGeom>
          <a:solidFill>
            <a:srgbClr val="FE76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欢迎读者加入</a:t>
            </a:r>
            <a:r>
              <a:rPr lang="en-US" altLang="zh-CN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AMS</a:t>
            </a:r>
            <a:r>
              <a:rPr lang="zh-CN" altLang="en-US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电子资源服务</a:t>
            </a:r>
            <a:r>
              <a:rPr lang="en-US" altLang="zh-CN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QQ</a:t>
            </a:r>
            <a:r>
              <a:rPr lang="zh-CN" altLang="en-US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群，</a:t>
            </a:r>
            <a:r>
              <a:rPr lang="en-US" altLang="zh-CN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QQ</a:t>
            </a:r>
            <a:r>
              <a:rPr lang="zh-CN" altLang="en-US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群号：</a:t>
            </a:r>
            <a:r>
              <a:rPr lang="en-US" altLang="zh-CN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753305253</a:t>
            </a:r>
            <a:endParaRPr lang="en-US" altLang="zh-CN" sz="1600" dirty="0">
              <a:solidFill>
                <a:srgbClr val="0A52A3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我们会定期把</a:t>
            </a:r>
            <a:r>
              <a:rPr lang="en-US" altLang="zh-CN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AMS</a:t>
            </a:r>
            <a:r>
              <a:rPr lang="zh-CN" altLang="en-US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助力科研及最新</a:t>
            </a:r>
            <a:r>
              <a:rPr lang="en-US" altLang="zh-CN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Notices of the AMS</a:t>
            </a:r>
            <a:r>
              <a:rPr lang="zh-CN" altLang="en-US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传上去分享给大家。</a:t>
            </a:r>
            <a:endParaRPr lang="en-US" altLang="zh-CN" sz="1600" dirty="0" smtClean="0">
              <a:solidFill>
                <a:srgbClr val="0A52A3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也可通过电话、邮箱或微信获取支持</a:t>
            </a:r>
            <a:r>
              <a:rPr lang="zh-CN" altLang="en-US" sz="1600" dirty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：</a:t>
            </a:r>
            <a:r>
              <a:rPr lang="en-US" altLang="zh-CN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18611837448</a:t>
            </a:r>
            <a:r>
              <a:rPr lang="zh-CN" altLang="en-US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，</a:t>
            </a:r>
            <a:r>
              <a:rPr lang="en-US" altLang="zh-CN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ams@libstage.com</a:t>
            </a:r>
            <a:r>
              <a:rPr lang="zh-CN" altLang="en-US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，或微信：</a:t>
            </a:r>
            <a:endParaRPr lang="en-US" altLang="zh-CN" sz="1600" dirty="0" smtClean="0">
              <a:solidFill>
                <a:srgbClr val="0A52A3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endParaRPr lang="en-US" altLang="zh-CN" sz="1600" dirty="0">
              <a:solidFill>
                <a:srgbClr val="0A52A3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endParaRPr lang="en-US" altLang="zh-CN" sz="1600" dirty="0" smtClean="0">
              <a:solidFill>
                <a:srgbClr val="0A52A3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endParaRPr lang="en-US" altLang="zh-CN" sz="1600" dirty="0">
              <a:solidFill>
                <a:srgbClr val="0A52A3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endParaRPr lang="en-US" altLang="zh-CN" sz="1600" dirty="0" smtClean="0">
              <a:solidFill>
                <a:srgbClr val="0A52A3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33266" r="14085" b="26599"/>
          <a:stretch/>
        </p:blipFill>
        <p:spPr>
          <a:xfrm>
            <a:off x="6576926" y="3769753"/>
            <a:ext cx="1511239" cy="150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9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7600"/>
        </a:solidFill>
      </a:spPr>
      <a:bodyPr rtlCol="0" anchor="ctr"/>
      <a:lstStyle>
        <a:defPPr algn="ctr">
          <a:defRPr sz="1600" smtClean="0">
            <a:solidFill>
              <a:schemeClr val="bg1"/>
            </a:solidFill>
            <a:latin typeface="+mj-ea"/>
            <a:ea typeface="+mj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rgbClr val="EF7624"/>
        </a:solidFill>
      </a:spPr>
      <a:bodyPr vert="horz" wrap="none" lIns="91440" tIns="45720" rIns="91440" bIns="45720" rtlCol="0" anchor="ctr">
        <a:noAutofit/>
      </a:bodyPr>
      <a:lstStyle>
        <a:defPPr>
          <a:lnSpc>
            <a:spcPct val="170000"/>
          </a:lnSpc>
          <a:defRPr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14123</TotalTime>
  <Words>3082</Words>
  <Application>Microsoft Office PowerPoint</Application>
  <PresentationFormat>宽屏</PresentationFormat>
  <Paragraphs>479</Paragraphs>
  <Slides>91</Slides>
  <Notes>58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91</vt:i4>
      </vt:variant>
    </vt:vector>
  </HeadingPairs>
  <TitlesOfParts>
    <vt:vector size="98" baseType="lpstr">
      <vt:lpstr>等线</vt:lpstr>
      <vt:lpstr>等线 Light</vt:lpstr>
      <vt:lpstr>微软雅黑</vt:lpstr>
      <vt:lpstr>Arial</vt:lpstr>
      <vt:lpstr>ITC Giovanni Std Book</vt:lpstr>
      <vt:lpstr>Times New Roman</vt:lpstr>
      <vt:lpstr>Office 主题​​</vt:lpstr>
      <vt:lpstr>AMS MathSciNet 数学文献检索技能提升 （江南大学专场）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Thanks.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sofia wang</dc:creator>
  <cp:lastModifiedBy>AMS</cp:lastModifiedBy>
  <cp:revision>1789</cp:revision>
  <dcterms:created xsi:type="dcterms:W3CDTF">2021-05-28T03:06:56Z</dcterms:created>
  <dcterms:modified xsi:type="dcterms:W3CDTF">2025-11-12T05:07:07Z</dcterms:modified>
</cp:coreProperties>
</file>