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2"/>
  </p:notesMasterIdLst>
  <p:sldIdLst>
    <p:sldId id="256" r:id="rId2"/>
    <p:sldId id="371" r:id="rId3"/>
    <p:sldId id="328" r:id="rId4"/>
    <p:sldId id="509" r:id="rId5"/>
    <p:sldId id="714" r:id="rId6"/>
    <p:sldId id="713" r:id="rId7"/>
    <p:sldId id="379" r:id="rId8"/>
    <p:sldId id="631" r:id="rId9"/>
    <p:sldId id="668" r:id="rId10"/>
    <p:sldId id="669" r:id="rId11"/>
    <p:sldId id="670" r:id="rId12"/>
    <p:sldId id="671" r:id="rId13"/>
    <p:sldId id="672" r:id="rId14"/>
    <p:sldId id="673" r:id="rId15"/>
    <p:sldId id="674" r:id="rId16"/>
    <p:sldId id="675" r:id="rId17"/>
    <p:sldId id="676" r:id="rId18"/>
    <p:sldId id="677" r:id="rId19"/>
    <p:sldId id="678" r:id="rId20"/>
    <p:sldId id="679" r:id="rId21"/>
    <p:sldId id="683" r:id="rId22"/>
    <p:sldId id="682" r:id="rId23"/>
    <p:sldId id="680" r:id="rId24"/>
    <p:sldId id="705" r:id="rId25"/>
    <p:sldId id="707" r:id="rId26"/>
    <p:sldId id="684" r:id="rId27"/>
    <p:sldId id="505" r:id="rId28"/>
    <p:sldId id="718" r:id="rId29"/>
    <p:sldId id="719" r:id="rId30"/>
    <p:sldId id="504" r:id="rId31"/>
    <p:sldId id="633" r:id="rId32"/>
    <p:sldId id="708" r:id="rId33"/>
    <p:sldId id="685" r:id="rId34"/>
    <p:sldId id="599" r:id="rId35"/>
    <p:sldId id="694" r:id="rId36"/>
    <p:sldId id="695" r:id="rId37"/>
    <p:sldId id="696" r:id="rId38"/>
    <p:sldId id="697" r:id="rId39"/>
    <p:sldId id="698" r:id="rId40"/>
    <p:sldId id="699" r:id="rId41"/>
    <p:sldId id="700" r:id="rId42"/>
    <p:sldId id="701" r:id="rId43"/>
    <p:sldId id="702" r:id="rId44"/>
    <p:sldId id="690" r:id="rId45"/>
    <p:sldId id="691" r:id="rId46"/>
    <p:sldId id="692" r:id="rId47"/>
    <p:sldId id="693" r:id="rId48"/>
    <p:sldId id="709" r:id="rId49"/>
    <p:sldId id="703" r:id="rId50"/>
    <p:sldId id="720" r:id="rId51"/>
    <p:sldId id="715" r:id="rId52"/>
    <p:sldId id="716" r:id="rId53"/>
    <p:sldId id="717" r:id="rId54"/>
    <p:sldId id="681" r:id="rId55"/>
    <p:sldId id="688" r:id="rId56"/>
    <p:sldId id="610" r:id="rId57"/>
    <p:sldId id="658" r:id="rId58"/>
    <p:sldId id="611" r:id="rId59"/>
    <p:sldId id="613" r:id="rId60"/>
    <p:sldId id="614" r:id="rId61"/>
    <p:sldId id="615" r:id="rId62"/>
    <p:sldId id="616" r:id="rId63"/>
    <p:sldId id="528" r:id="rId64"/>
    <p:sldId id="483" r:id="rId65"/>
    <p:sldId id="578" r:id="rId66"/>
    <p:sldId id="634" r:id="rId67"/>
    <p:sldId id="635" r:id="rId68"/>
    <p:sldId id="636" r:id="rId69"/>
    <p:sldId id="637" r:id="rId70"/>
    <p:sldId id="638" r:id="rId71"/>
    <p:sldId id="639" r:id="rId72"/>
    <p:sldId id="640" r:id="rId73"/>
    <p:sldId id="641" r:id="rId74"/>
    <p:sldId id="642" r:id="rId75"/>
    <p:sldId id="643" r:id="rId76"/>
    <p:sldId id="644" r:id="rId77"/>
    <p:sldId id="645" r:id="rId78"/>
    <p:sldId id="330" r:id="rId79"/>
    <p:sldId id="511" r:id="rId80"/>
    <p:sldId id="706" r:id="rId81"/>
    <p:sldId id="385" r:id="rId82"/>
    <p:sldId id="662" r:id="rId83"/>
    <p:sldId id="458" r:id="rId84"/>
    <p:sldId id="659" r:id="rId85"/>
    <p:sldId id="660" r:id="rId86"/>
    <p:sldId id="661" r:id="rId87"/>
    <p:sldId id="278" r:id="rId88"/>
    <p:sldId id="378" r:id="rId89"/>
    <p:sldId id="274" r:id="rId90"/>
    <p:sldId id="712" r:id="rId9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624"/>
    <a:srgbClr val="FE7600"/>
    <a:srgbClr val="0A52A3"/>
    <a:srgbClr val="7F6000"/>
    <a:srgbClr val="FFFFFF"/>
    <a:srgbClr val="005CA6"/>
    <a:srgbClr val="99A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6" autoAdjust="0"/>
    <p:restoredTop sz="87428" autoAdjust="0"/>
  </p:normalViewPr>
  <p:slideViewPr>
    <p:cSldViewPr snapToGrid="0">
      <p:cViewPr varScale="1">
        <p:scale>
          <a:sx n="100" d="100"/>
          <a:sy n="100" d="100"/>
        </p:scale>
        <p:origin x="7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82C1D-4A50-4EFB-8ACD-7A6796A2AB61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DCAEA-81B9-4E72-B07A-6FEAB609B6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44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708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42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21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509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607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144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140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590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973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145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406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美国罗德岛州普罗维登斯市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947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13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085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683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116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788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01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6209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4056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0861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814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9576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404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122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0729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0151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649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6043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2326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2440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566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49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580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5277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图卢兹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6844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图卢兹科学院的一份数学刊物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8014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4679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89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89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90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119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63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776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33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6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DCAEA-81B9-4E72-B07A-6FEAB609B69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685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6D5B-7839-4F47-A4E7-54062A317633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56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B7ED2-4CC8-46F1-9F79-8C2DA0C3BEF1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62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A2CC-AE12-45A6-ABB2-EE1930AC11E3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329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C7F3-DFDB-4AF9-9FE6-55529E1E4882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51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0F27-522D-473E-98B4-720F171FFA62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2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9DFD6-3BDD-4C85-8FA3-BB34D723FD25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03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BCE8-99CB-4D2F-94F0-41E26C0F86CA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72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8EF48-FD8E-4CC6-A18A-865422BA8608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24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54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01BC-032B-4E7B-B098-3260F5DF76EE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52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362B-CA97-4455-89C7-6C60DDCE4B25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中国教育图书进出口有限公司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872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7E7D-6641-4D82-B234-1DB25ACC4ED5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DBA8A-2B44-4BB8-B068-69DD14BAD672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112" y="365125"/>
            <a:ext cx="273912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8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mp"/><Relationship Id="rId3" Type="http://schemas.openxmlformats.org/officeDocument/2006/relationships/image" Target="../media/image77.tmp"/><Relationship Id="rId7" Type="http://schemas.openxmlformats.org/officeDocument/2006/relationships/image" Target="../media/image81.tm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tmp"/><Relationship Id="rId5" Type="http://schemas.openxmlformats.org/officeDocument/2006/relationships/image" Target="../media/image79.tmp"/><Relationship Id="rId4" Type="http://schemas.openxmlformats.org/officeDocument/2006/relationships/image" Target="../media/image78.tmp"/><Relationship Id="rId9" Type="http://schemas.openxmlformats.org/officeDocument/2006/relationships/image" Target="../media/image83.tm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mp"/><Relationship Id="rId2" Type="http://schemas.openxmlformats.org/officeDocument/2006/relationships/image" Target="../media/image10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tmp"/><Relationship Id="rId4" Type="http://schemas.openxmlformats.org/officeDocument/2006/relationships/image" Target="../media/image102.tmp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44718" y="1128408"/>
            <a:ext cx="10275215" cy="4046907"/>
          </a:xfrm>
          <a:solidFill>
            <a:srgbClr val="FE7600">
              <a:alpha val="10000"/>
            </a:srgbClr>
          </a:solidFill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altLang="zh-CN" sz="5400" dirty="0" smtClean="0">
                <a:solidFill>
                  <a:srgbClr val="005CA6"/>
                </a:solidFill>
                <a:latin typeface="+mj-ea"/>
              </a:rPr>
              <a:t>AMS MathSciNet</a:t>
            </a:r>
            <a:br>
              <a:rPr lang="en-US" altLang="zh-CN" sz="5400" dirty="0" smtClean="0">
                <a:solidFill>
                  <a:srgbClr val="005CA6"/>
                </a:solidFill>
                <a:latin typeface="+mj-ea"/>
              </a:rPr>
            </a:br>
            <a:r>
              <a:rPr lang="en-US" altLang="zh-CN" sz="3600" dirty="0" smtClean="0">
                <a:solidFill>
                  <a:srgbClr val="005CA6"/>
                </a:solidFill>
                <a:latin typeface="+mj-ea"/>
              </a:rPr>
              <a:t>——</a:t>
            </a:r>
            <a:r>
              <a:rPr lang="zh-CN" altLang="en-US" sz="3600" dirty="0">
                <a:solidFill>
                  <a:srgbClr val="005CA6"/>
                </a:solidFill>
                <a:latin typeface="+mj-ea"/>
              </a:rPr>
              <a:t>助力您在数学及交叉学科的研究</a:t>
            </a:r>
            <a:r>
              <a:rPr lang="en-US" altLang="zh-CN" sz="2700" dirty="0" smtClean="0">
                <a:solidFill>
                  <a:srgbClr val="005CA6"/>
                </a:solidFill>
                <a:latin typeface="+mj-ea"/>
              </a:rPr>
              <a:t/>
            </a:r>
            <a:br>
              <a:rPr lang="en-US" altLang="zh-CN" sz="2700" dirty="0" smtClean="0">
                <a:solidFill>
                  <a:srgbClr val="005CA6"/>
                </a:solidFill>
                <a:latin typeface="+mj-ea"/>
              </a:rPr>
            </a:br>
            <a:endParaRPr lang="zh-CN" altLang="en-US" sz="4800" dirty="0">
              <a:solidFill>
                <a:srgbClr val="005CA6"/>
              </a:solidFill>
              <a:latin typeface="+mj-ea"/>
            </a:endParaRPr>
          </a:p>
        </p:txBody>
      </p:sp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50" y="5305445"/>
            <a:ext cx="9179619" cy="130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10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268" y="136186"/>
            <a:ext cx="6450795" cy="613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685925" y="1409700"/>
            <a:ext cx="8467725" cy="4276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zh-CN" altLang="en-US" sz="2400" dirty="0" smtClean="0">
                <a:latin typeface="+mj-ea"/>
              </a:rPr>
              <a:t>尝试</a:t>
            </a:r>
            <a:r>
              <a:rPr lang="zh-CN" altLang="en-US" sz="2400" dirty="0">
                <a:latin typeface="+mj-ea"/>
              </a:rPr>
              <a:t>检索：有限群的</a:t>
            </a:r>
            <a:r>
              <a:rPr lang="en-US" altLang="zh-CN" sz="2400" dirty="0">
                <a:latin typeface="+mj-ea"/>
              </a:rPr>
              <a:t>σ-</a:t>
            </a:r>
            <a:r>
              <a:rPr lang="zh-CN" altLang="en-US" sz="2400" dirty="0">
                <a:latin typeface="+mj-ea"/>
              </a:rPr>
              <a:t>理论的应用及</a:t>
            </a:r>
            <a:r>
              <a:rPr lang="zh-CN" altLang="en-US" sz="2400" dirty="0" smtClean="0">
                <a:latin typeface="+mj-ea"/>
              </a:rPr>
              <a:t>推广</a:t>
            </a:r>
            <a:endParaRPr lang="en-US" altLang="zh-CN" sz="2400" dirty="0" smtClean="0">
              <a:latin typeface="+mj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 dirty="0" smtClean="0">
                <a:latin typeface="+mj-ea"/>
              </a:rPr>
              <a:t>提取检索词为：</a:t>
            </a:r>
            <a:r>
              <a:rPr lang="zh-CN" altLang="en-US" sz="2400" u="sng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有限群</a:t>
            </a:r>
            <a:r>
              <a:rPr lang="zh-CN" altLang="en-US" sz="2400" dirty="0" smtClean="0">
                <a:latin typeface="+mj-ea"/>
              </a:rPr>
              <a:t>   </a:t>
            </a:r>
            <a:r>
              <a:rPr lang="el-GR" altLang="zh-CN" sz="2400" u="sng" dirty="0" smtClean="0">
                <a:solidFill>
                  <a:schemeClr val="accent6">
                    <a:lumMod val="75000"/>
                  </a:schemeClr>
                </a:solidFill>
                <a:latin typeface="+mj-ea"/>
              </a:rPr>
              <a:t>σ-</a:t>
            </a:r>
            <a:r>
              <a:rPr lang="zh-CN" altLang="en-US" sz="2400" u="sng" dirty="0" smtClean="0">
                <a:solidFill>
                  <a:schemeClr val="accent6">
                    <a:lumMod val="75000"/>
                  </a:schemeClr>
                </a:solidFill>
                <a:latin typeface="+mj-ea"/>
              </a:rPr>
              <a:t>理论</a:t>
            </a:r>
            <a:endParaRPr lang="en-US" altLang="zh-CN" sz="2400" u="sng" dirty="0">
              <a:solidFill>
                <a:schemeClr val="accent6">
                  <a:lumMod val="75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6728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2190749"/>
            <a:ext cx="9029701" cy="160972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2400" smtClean="0">
                <a:solidFill>
                  <a:srgbClr val="0A52A3"/>
                </a:solidFill>
                <a:latin typeface="+mj-ea"/>
                <a:ea typeface="+mj-ea"/>
              </a:rPr>
              <a:t>1</a:t>
            </a:r>
            <a:r>
              <a:rPr lang="zh-CN" altLang="en-US" sz="2400" smtClean="0">
                <a:solidFill>
                  <a:srgbClr val="0A52A3"/>
                </a:solidFill>
                <a:latin typeface="+mj-ea"/>
                <a:ea typeface="+mj-ea"/>
              </a:rPr>
              <a:t>、百度搜索、百度文库、</a:t>
            </a:r>
            <a:r>
              <a:rPr lang="en-US" altLang="zh-CN" sz="2400" smtClean="0">
                <a:solidFill>
                  <a:srgbClr val="0A52A3"/>
                </a:solidFill>
                <a:latin typeface="+mj-ea"/>
                <a:ea typeface="+mj-ea"/>
              </a:rPr>
              <a:t>360</a:t>
            </a:r>
            <a:r>
              <a:rPr lang="zh-CN" altLang="en-US" sz="2400" smtClean="0">
                <a:solidFill>
                  <a:srgbClr val="0A52A3"/>
                </a:solidFill>
                <a:latin typeface="+mj-ea"/>
                <a:ea typeface="+mj-ea"/>
              </a:rPr>
              <a:t>、必应等互联网搜索网站检索结果</a:t>
            </a:r>
            <a:endParaRPr lang="zh-CN" altLang="en-US" sz="2400">
              <a:solidFill>
                <a:srgbClr val="0A52A3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949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33" y="203200"/>
            <a:ext cx="5680167" cy="58814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13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r="5776"/>
          <a:stretch/>
        </p:blipFill>
        <p:spPr>
          <a:xfrm>
            <a:off x="6026426" y="203200"/>
            <a:ext cx="5938595" cy="58814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272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617" y="300809"/>
            <a:ext cx="5555476" cy="560546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11119"/>
          <a:stretch/>
        </p:blipFill>
        <p:spPr>
          <a:xfrm>
            <a:off x="223635" y="300808"/>
            <a:ext cx="5515684" cy="56054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072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676399" y="1533525"/>
            <a:ext cx="9029701" cy="382905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250000"/>
              </a:lnSpc>
            </a:pPr>
            <a:r>
              <a:rPr lang="zh-CN" altLang="en-US" sz="2400" dirty="0" smtClean="0">
                <a:solidFill>
                  <a:srgbClr val="0A52A3"/>
                </a:solidFill>
                <a:latin typeface="+mj-ea"/>
                <a:ea typeface="+mj-ea"/>
              </a:rPr>
              <a:t>百度、搜狗等互联网搜索工具特点（以此次检索为例）</a:t>
            </a:r>
            <a:endParaRPr lang="en-US" altLang="zh-CN" sz="2400" dirty="0" smtClean="0">
              <a:solidFill>
                <a:srgbClr val="0A52A3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科普类文章、公开课、非正式出版物较多，甚至还有部分是</a:t>
            </a:r>
            <a:r>
              <a:rPr lang="en-US" altLang="zh-CN" sz="2000" dirty="0" smtClean="0">
                <a:solidFill>
                  <a:srgbClr val="EF7624"/>
                </a:solidFill>
                <a:latin typeface="+mj-ea"/>
                <a:ea typeface="+mj-ea"/>
              </a:rPr>
              <a:t>AI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生成；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学术类文章指向第三方平台，参考价值有限；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不太适合学术搜索场景。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0813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2190749"/>
            <a:ext cx="9029701" cy="160972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2400" smtClean="0">
                <a:solidFill>
                  <a:srgbClr val="0A52A3"/>
                </a:solidFill>
                <a:latin typeface="+mj-ea"/>
                <a:ea typeface="+mj-ea"/>
              </a:rPr>
              <a:t>2</a:t>
            </a:r>
            <a:r>
              <a:rPr lang="zh-CN" altLang="en-US" sz="2400" smtClean="0">
                <a:solidFill>
                  <a:srgbClr val="0A52A3"/>
                </a:solidFill>
                <a:latin typeface="+mj-ea"/>
                <a:ea typeface="+mj-ea"/>
              </a:rPr>
              <a:t>、尝试用文心一言、</a:t>
            </a:r>
            <a:r>
              <a:rPr lang="en-US" altLang="zh-CN" sz="2400" smtClean="0">
                <a:solidFill>
                  <a:srgbClr val="0A52A3"/>
                </a:solidFill>
                <a:latin typeface="+mj-ea"/>
                <a:ea typeface="+mj-ea"/>
              </a:rPr>
              <a:t>KIMI</a:t>
            </a:r>
            <a:r>
              <a:rPr lang="zh-CN" altLang="en-US" sz="2400" smtClean="0">
                <a:solidFill>
                  <a:srgbClr val="0A52A3"/>
                </a:solidFill>
                <a:latin typeface="+mj-ea"/>
                <a:ea typeface="+mj-ea"/>
              </a:rPr>
              <a:t>等</a:t>
            </a:r>
            <a:r>
              <a:rPr lang="en-US" altLang="zh-CN" sz="2400" smtClean="0">
                <a:solidFill>
                  <a:srgbClr val="0A52A3"/>
                </a:solidFill>
                <a:latin typeface="+mj-ea"/>
                <a:ea typeface="+mj-ea"/>
              </a:rPr>
              <a:t>AI</a:t>
            </a:r>
            <a:r>
              <a:rPr lang="zh-CN" altLang="en-US" sz="2400" smtClean="0">
                <a:solidFill>
                  <a:srgbClr val="0A52A3"/>
                </a:solidFill>
                <a:latin typeface="+mj-ea"/>
                <a:ea typeface="+mj-ea"/>
              </a:rPr>
              <a:t>大模型工具来收集文献</a:t>
            </a:r>
            <a:endParaRPr lang="zh-CN" altLang="en-US" sz="2400">
              <a:solidFill>
                <a:srgbClr val="0A52A3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94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17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3546"/>
            <a:ext cx="5500733" cy="57943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416" y="353546"/>
            <a:ext cx="5020802" cy="57943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0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14" y="202693"/>
            <a:ext cx="4891721" cy="61439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5361764" y="1390853"/>
            <a:ext cx="6497672" cy="421957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2400" dirty="0" smtClean="0">
                <a:solidFill>
                  <a:srgbClr val="0A52A3"/>
                </a:solidFill>
                <a:latin typeface="+mj-ea"/>
                <a:ea typeface="+mj-ea"/>
              </a:rPr>
              <a:t>AI</a:t>
            </a:r>
            <a:r>
              <a:rPr lang="zh-CN" altLang="en-US" sz="2400" dirty="0" smtClean="0">
                <a:solidFill>
                  <a:srgbClr val="0A52A3"/>
                </a:solidFill>
                <a:latin typeface="+mj-ea"/>
                <a:ea typeface="+mj-ea"/>
              </a:rPr>
              <a:t>大模型检索特点（以此次检索为例）</a:t>
            </a:r>
            <a:endParaRPr lang="en-US" altLang="zh-CN" sz="2400" dirty="0" smtClean="0">
              <a:solidFill>
                <a:srgbClr val="0A52A3"/>
              </a:solidFill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EF7624"/>
                </a:solidFill>
                <a:latin typeface="+mj-ea"/>
                <a:ea typeface="+mj-ea"/>
              </a:rPr>
              <a:t>受制于训练语料和技术差异，收集的</a:t>
            </a:r>
            <a:r>
              <a:rPr lang="zh-CN" altLang="en-US" u="sng" dirty="0" smtClean="0">
                <a:solidFill>
                  <a:srgbClr val="EF7624"/>
                </a:solidFill>
                <a:latin typeface="+mj-ea"/>
                <a:ea typeface="+mj-ea"/>
              </a:rPr>
              <a:t>经典文献不见得经典</a:t>
            </a:r>
            <a:r>
              <a:rPr lang="zh-CN" altLang="en-US" dirty="0" smtClean="0">
                <a:solidFill>
                  <a:srgbClr val="EF7624"/>
                </a:solidFill>
                <a:latin typeface="+mj-ea"/>
                <a:ea typeface="+mj-ea"/>
              </a:rPr>
              <a:t>，</a:t>
            </a:r>
            <a:endParaRPr lang="en-US" altLang="zh-CN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u="sng" dirty="0" smtClean="0">
                <a:solidFill>
                  <a:srgbClr val="EF7624"/>
                </a:solidFill>
                <a:latin typeface="+mj-ea"/>
                <a:ea typeface="+mj-ea"/>
              </a:rPr>
              <a:t>最新的不见得最新</a:t>
            </a:r>
            <a:r>
              <a:rPr lang="zh-CN" altLang="en-US" dirty="0" smtClean="0">
                <a:solidFill>
                  <a:srgbClr val="EF7624"/>
                </a:solidFill>
                <a:latin typeface="+mj-ea"/>
                <a:ea typeface="+mj-ea"/>
              </a:rPr>
              <a:t>，参考</a:t>
            </a:r>
            <a:r>
              <a:rPr lang="zh-CN" altLang="en-US" dirty="0">
                <a:solidFill>
                  <a:srgbClr val="EF7624"/>
                </a:solidFill>
                <a:latin typeface="+mj-ea"/>
                <a:ea typeface="+mj-ea"/>
              </a:rPr>
              <a:t>价值</a:t>
            </a:r>
            <a:r>
              <a:rPr lang="zh-CN" altLang="en-US" dirty="0" smtClean="0">
                <a:solidFill>
                  <a:srgbClr val="EF7624"/>
                </a:solidFill>
                <a:latin typeface="+mj-ea"/>
                <a:ea typeface="+mj-ea"/>
              </a:rPr>
              <a:t>有限；</a:t>
            </a:r>
            <a:endParaRPr lang="en-US" altLang="zh-CN" dirty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EF7624"/>
                </a:solidFill>
                <a:latin typeface="+mj-ea"/>
                <a:ea typeface="+mj-ea"/>
              </a:rPr>
              <a:t>AI</a:t>
            </a:r>
            <a:r>
              <a:rPr lang="zh-CN" altLang="en-US" dirty="0" smtClean="0">
                <a:solidFill>
                  <a:srgbClr val="EF7624"/>
                </a:solidFill>
                <a:latin typeface="+mj-ea"/>
                <a:ea typeface="+mj-ea"/>
              </a:rPr>
              <a:t>在写综述、归纳文章要点等场景，会有一定帮助，但仍要</a:t>
            </a:r>
            <a:endParaRPr lang="en-US" altLang="zh-CN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dirty="0" smtClean="0">
                <a:solidFill>
                  <a:srgbClr val="EF7624"/>
                </a:solidFill>
                <a:latin typeface="+mj-ea"/>
                <a:ea typeface="+mj-ea"/>
              </a:rPr>
              <a:t>仔细辨别和确认。</a:t>
            </a:r>
            <a:endParaRPr lang="en-US" altLang="zh-CN" dirty="0" smtClean="0">
              <a:solidFill>
                <a:srgbClr val="EF7624"/>
              </a:solidFill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8744" y="3577346"/>
            <a:ext cx="771525" cy="381000"/>
          </a:xfrm>
          <a:prstGeom prst="rect">
            <a:avLst/>
          </a:prstGeom>
          <a:noFill/>
          <a:ln w="28575">
            <a:solidFill>
              <a:srgbClr val="FE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2306469" y="4232749"/>
            <a:ext cx="552450" cy="342900"/>
          </a:xfrm>
          <a:prstGeom prst="straightConnector1">
            <a:avLst/>
          </a:prstGeom>
          <a:ln w="38100">
            <a:solidFill>
              <a:srgbClr val="EF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5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2190749"/>
            <a:ext cx="9029701" cy="290512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2800" dirty="0" smtClean="0">
                <a:solidFill>
                  <a:srgbClr val="0A52A3"/>
                </a:solidFill>
                <a:latin typeface="+mj-ea"/>
                <a:ea typeface="+mj-ea"/>
              </a:rPr>
              <a:t>3</a:t>
            </a:r>
            <a:r>
              <a:rPr lang="zh-CN" altLang="en-US" sz="2800" dirty="0" smtClean="0">
                <a:solidFill>
                  <a:srgbClr val="0A52A3"/>
                </a:solidFill>
                <a:latin typeface="+mj-ea"/>
                <a:ea typeface="+mj-ea"/>
              </a:rPr>
              <a:t>、尝试使用学校图书馆订购的中文数据库</a:t>
            </a:r>
            <a:endParaRPr lang="en-US" altLang="zh-CN" sz="2800" dirty="0" smtClean="0">
              <a:solidFill>
                <a:srgbClr val="0A52A3"/>
              </a:solidFill>
              <a:latin typeface="+mj-ea"/>
              <a:ea typeface="+mj-ea"/>
            </a:endParaRPr>
          </a:p>
          <a:p>
            <a:pPr marL="342900" indent="-342900" algn="ctr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solidFill>
                  <a:srgbClr val="EF7624"/>
                </a:solidFill>
                <a:latin typeface="+mj-ea"/>
                <a:ea typeface="+mj-ea"/>
              </a:rPr>
              <a:t>中</a:t>
            </a:r>
            <a:r>
              <a:rPr lang="zh-CN" altLang="en-US" sz="2400" dirty="0">
                <a:solidFill>
                  <a:srgbClr val="EF7624"/>
                </a:solidFill>
                <a:latin typeface="+mj-ea"/>
                <a:ea typeface="+mj-ea"/>
              </a:rPr>
              <a:t>国</a:t>
            </a:r>
            <a:r>
              <a:rPr lang="zh-CN" altLang="en-US" sz="2400" dirty="0" smtClean="0">
                <a:solidFill>
                  <a:srgbClr val="EF7624"/>
                </a:solidFill>
                <a:latin typeface="+mj-ea"/>
                <a:ea typeface="+mj-ea"/>
              </a:rPr>
              <a:t>知网</a:t>
            </a:r>
            <a:endParaRPr lang="en-US" altLang="zh-CN" sz="24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 algn="ctr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solidFill>
                  <a:srgbClr val="EF7624"/>
                </a:solidFill>
                <a:latin typeface="+mj-ea"/>
                <a:ea typeface="+mj-ea"/>
              </a:rPr>
              <a:t>超星读秀</a:t>
            </a:r>
            <a:endParaRPr lang="en-US" altLang="zh-CN" sz="2400" dirty="0">
              <a:solidFill>
                <a:srgbClr val="EF7624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091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53755" y="3069000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简介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58245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Q &amp; A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56000" y="1927643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检索入门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1600" dirty="0" smtClean="0">
                <a:solidFill>
                  <a:schemeClr val="bg1"/>
                </a:solidFill>
                <a:latin typeface="+mj-ea"/>
                <a:ea typeface="+mj-ea"/>
              </a:rPr>
              <a:t>特点及使用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56000" y="4210357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远程访问及资源发现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2024/11/1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101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966" y="104679"/>
            <a:ext cx="10072202" cy="59653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20</a:t>
            </a:fld>
            <a:endParaRPr lang="zh-CN" altLang="en-US" dirty="0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4859574" y="1444557"/>
            <a:ext cx="552450" cy="342900"/>
          </a:xfrm>
          <a:prstGeom prst="straightConnector1">
            <a:avLst/>
          </a:prstGeom>
          <a:ln w="38100">
            <a:solidFill>
              <a:srgbClr val="EF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3956930" y="1444556"/>
            <a:ext cx="552450" cy="342900"/>
          </a:xfrm>
          <a:prstGeom prst="straightConnector1">
            <a:avLst/>
          </a:prstGeom>
          <a:ln w="38100">
            <a:solidFill>
              <a:srgbClr val="EF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05580" y="6338887"/>
            <a:ext cx="10796588" cy="400050"/>
          </a:xfrm>
          <a:prstGeom prst="rect">
            <a:avLst/>
          </a:prstGeom>
          <a:solidFill>
            <a:srgbClr val="EF7624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知网可检索国内期刊、学位论文及图书等类型文献，</a:t>
            </a:r>
            <a:r>
              <a:rPr lang="zh-CN" altLang="en-US" sz="2000" dirty="0">
                <a:solidFill>
                  <a:schemeClr val="bg1"/>
                </a:solidFill>
              </a:rPr>
              <a:t>无</a:t>
            </a:r>
            <a:r>
              <a:rPr lang="zh-CN" altLang="en-US" sz="2000" dirty="0" smtClean="0">
                <a:solidFill>
                  <a:schemeClr val="bg1"/>
                </a:solidFill>
              </a:rPr>
              <a:t>语言门槛，可了解同行怎么做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8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1162050"/>
            <a:ext cx="9029701" cy="46863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2800" dirty="0" smtClean="0">
                <a:solidFill>
                  <a:srgbClr val="EF7624"/>
                </a:solidFill>
                <a:latin typeface="+mj-ea"/>
                <a:ea typeface="+mj-ea"/>
              </a:rPr>
              <a:t>写硕士毕业论文，只参考中文文献够吗？</a:t>
            </a:r>
            <a:endParaRPr lang="en-US" altLang="zh-CN" sz="28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800" dirty="0" smtClean="0">
                <a:solidFill>
                  <a:srgbClr val="0A52A3"/>
                </a:solidFill>
                <a:latin typeface="+mj-ea"/>
                <a:ea typeface="+mj-ea"/>
              </a:rPr>
              <a:t>看下此次举例的优秀硕士论文参考文献有哪些？</a:t>
            </a:r>
          </a:p>
        </p:txBody>
      </p:sp>
    </p:spTree>
    <p:extLst>
      <p:ext uri="{BB962C8B-B14F-4D97-AF65-F5344CB8AC3E}">
        <p14:creationId xmlns:p14="http://schemas.microsoft.com/office/powerpoint/2010/main" val="335608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22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30" y="108862"/>
            <a:ext cx="5607404" cy="62474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853" y="108862"/>
            <a:ext cx="5488632" cy="62474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604" y="1296041"/>
            <a:ext cx="5192481" cy="50603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直接箭头连接符 12"/>
          <p:cNvCxnSpPr/>
          <p:nvPr/>
        </p:nvCxnSpPr>
        <p:spPr>
          <a:xfrm flipH="1">
            <a:off x="1657350" y="2718256"/>
            <a:ext cx="552450" cy="342900"/>
          </a:xfrm>
          <a:prstGeom prst="straightConnector1">
            <a:avLst/>
          </a:prstGeom>
          <a:ln w="38100">
            <a:solidFill>
              <a:srgbClr val="EF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4144388" y="5681949"/>
            <a:ext cx="552450" cy="342900"/>
          </a:xfrm>
          <a:prstGeom prst="straightConnector1">
            <a:avLst/>
          </a:prstGeom>
          <a:ln w="38100">
            <a:solidFill>
              <a:srgbClr val="EF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86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1162050"/>
            <a:ext cx="9029701" cy="46863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2800" dirty="0" smtClean="0">
                <a:solidFill>
                  <a:srgbClr val="0A52A3"/>
                </a:solidFill>
                <a:latin typeface="+mj-ea"/>
                <a:ea typeface="+mj-ea"/>
              </a:rPr>
              <a:t>为什么要查阅、引用外文文献？以数学学科为例</a:t>
            </a:r>
            <a:endParaRPr lang="en-US" altLang="zh-CN" sz="2800" dirty="0" smtClean="0">
              <a:solidFill>
                <a:srgbClr val="0A52A3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endParaRPr lang="en-US" altLang="zh-CN" sz="2400" dirty="0" smtClean="0">
              <a:solidFill>
                <a:srgbClr val="0A52A3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学术</a:t>
            </a:r>
            <a:r>
              <a:rPr lang="zh-CN" altLang="en-US" sz="2000" dirty="0">
                <a:solidFill>
                  <a:srgbClr val="EF7624"/>
                </a:solidFill>
                <a:latin typeface="+mj-ea"/>
                <a:ea typeface="+mj-ea"/>
              </a:rPr>
              <a:t>视野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：了解国际学术界最新研究成果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EF7624"/>
                </a:solidFill>
                <a:latin typeface="+mj-ea"/>
                <a:ea typeface="+mj-ea"/>
              </a:rPr>
              <a:t>研究方法：参考同行的不同研究和分析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方法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EF7624"/>
                </a:solidFill>
                <a:latin typeface="+mj-ea"/>
                <a:ea typeface="+mj-ea"/>
              </a:rPr>
              <a:t>理论基础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：不少经典</a:t>
            </a:r>
            <a:r>
              <a:rPr lang="zh-CN" altLang="en-US" sz="2000" dirty="0">
                <a:solidFill>
                  <a:srgbClr val="EF7624"/>
                </a:solidFill>
                <a:latin typeface="+mj-ea"/>
                <a:ea typeface="+mj-ea"/>
              </a:rPr>
              <a:t>理论和方法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最初以外文</a:t>
            </a:r>
            <a:r>
              <a:rPr lang="zh-CN" altLang="en-US" sz="2000" dirty="0">
                <a:solidFill>
                  <a:srgbClr val="EF7624"/>
                </a:solidFill>
                <a:latin typeface="+mj-ea"/>
                <a:ea typeface="+mj-ea"/>
              </a:rPr>
              <a:t>出</a:t>
            </a: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版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EF7624"/>
                </a:solidFill>
                <a:latin typeface="+mj-ea"/>
                <a:ea typeface="+mj-ea"/>
              </a:rPr>
              <a:t>学术交流：阅读、撰写外文文献，能与国际同行更好地交流，增加认可度</a:t>
            </a:r>
            <a:endParaRPr lang="en-US" altLang="zh-CN" sz="2000" dirty="0" smtClean="0">
              <a:solidFill>
                <a:srgbClr val="EF7624"/>
              </a:solidFill>
              <a:latin typeface="+mj-ea"/>
              <a:ea typeface="+mj-ea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srgbClr val="EF7624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5241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53755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简介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58245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Q &amp; A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56000" y="1927643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检索入门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069000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特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点及使用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56000" y="4210357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远程访问及资源发现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2024/11/1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14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56000" y="2389872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n-CL" altLang="zh-CN" sz="200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特点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及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使用</a:t>
            </a:r>
          </a:p>
        </p:txBody>
      </p:sp>
      <p:sp>
        <p:nvSpPr>
          <p:cNvPr id="10" name="矩形 9"/>
          <p:cNvSpPr/>
          <p:nvPr/>
        </p:nvSpPr>
        <p:spPr>
          <a:xfrm>
            <a:off x="1369875" y="3564300"/>
            <a:ext cx="2880000" cy="720000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MSC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数学主题分类法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5643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特点及入</a:t>
            </a:r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门</a:t>
            </a:r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08800" y="35643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优化检索词及检索结果分析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2024/11/1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78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1162050"/>
            <a:ext cx="9029701" cy="46863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2800" dirty="0" smtClean="0">
                <a:solidFill>
                  <a:srgbClr val="0A52A3"/>
                </a:solidFill>
                <a:latin typeface="+mj-ea"/>
                <a:ea typeface="+mj-ea"/>
              </a:rPr>
              <a:t>如何有效的使用外文数据库，特别是数学专业数据库</a:t>
            </a:r>
            <a:r>
              <a:rPr lang="zh-CN" altLang="en-US" sz="2800" dirty="0">
                <a:solidFill>
                  <a:srgbClr val="0A52A3"/>
                </a:solidFill>
                <a:latin typeface="+mj-ea"/>
                <a:ea typeface="+mj-ea"/>
              </a:rPr>
              <a:t>？</a:t>
            </a:r>
            <a:endParaRPr lang="en-US" altLang="zh-CN" sz="2800" dirty="0" smtClean="0">
              <a:solidFill>
                <a:srgbClr val="0A52A3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 dirty="0" smtClean="0">
                <a:solidFill>
                  <a:srgbClr val="FE7600"/>
                </a:solidFill>
                <a:latin typeface="+mj-ea"/>
                <a:ea typeface="+mj-ea"/>
              </a:rPr>
              <a:t>先简单了解下数学主题分类法（</a:t>
            </a:r>
            <a:r>
              <a:rPr lang="en-US" altLang="zh-CN" sz="2400" dirty="0" smtClean="0">
                <a:solidFill>
                  <a:srgbClr val="FE7600"/>
                </a:solidFill>
                <a:latin typeface="+mj-ea"/>
                <a:ea typeface="+mj-ea"/>
              </a:rPr>
              <a:t>MSC</a:t>
            </a:r>
            <a:r>
              <a:rPr lang="zh-CN" altLang="en-US" sz="2400" dirty="0" smtClean="0">
                <a:solidFill>
                  <a:srgbClr val="FE7600"/>
                </a:solidFill>
                <a:latin typeface="+mj-ea"/>
                <a:ea typeface="+mj-ea"/>
              </a:rPr>
              <a:t>）</a:t>
            </a:r>
            <a:endParaRPr lang="en-US" altLang="zh-CN" sz="3200" dirty="0" smtClean="0">
              <a:solidFill>
                <a:srgbClr val="FE76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9547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819275" y="485775"/>
            <a:ext cx="8940123" cy="5688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zh-CN" altLang="en-US" sz="2400" smtClean="0"/>
              <a:t>有哪</a:t>
            </a:r>
            <a:r>
              <a:rPr lang="zh-CN" altLang="en-US" sz="2400" dirty="0" smtClean="0"/>
              <a:t>些文献分类法？</a:t>
            </a:r>
            <a:endParaRPr lang="en-US" altLang="zh-CN" sz="24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 smtClean="0"/>
              <a:t>综合类：</a:t>
            </a:r>
            <a:r>
              <a:rPr lang="zh-CN" altLang="en-US" sz="1800" dirty="0" smtClean="0"/>
              <a:t>中国图书馆分类法（目前国内图书馆最常</a:t>
            </a:r>
            <a:r>
              <a:rPr lang="zh-CN" altLang="en-US" sz="1800" smtClean="0"/>
              <a:t>用的文献分</a:t>
            </a:r>
            <a:r>
              <a:rPr lang="zh-CN" altLang="en-US" sz="1800" dirty="0" smtClean="0"/>
              <a:t>类体系）</a:t>
            </a:r>
            <a:endParaRPr lang="en-US" altLang="zh-CN" sz="1800" dirty="0" smtClean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 smtClean="0"/>
              <a:t>专业类</a:t>
            </a:r>
            <a:r>
              <a:rPr lang="zh-CN" altLang="en-US" sz="1800" b="1" smtClean="0"/>
              <a:t>：</a:t>
            </a:r>
            <a:r>
              <a:rPr lang="en-US" altLang="zh-CN" sz="1800" smtClean="0"/>
              <a:t> </a:t>
            </a:r>
            <a:r>
              <a:rPr lang="zh-CN" altLang="en-US" sz="1800" smtClean="0"/>
              <a:t>如</a:t>
            </a:r>
            <a:r>
              <a:rPr lang="en-US" altLang="zh-CN" sz="1800" smtClean="0"/>
              <a:t>MSC</a:t>
            </a:r>
            <a:r>
              <a:rPr lang="zh-CN" altLang="en-US" sz="1800" smtClean="0"/>
              <a:t>，全称</a:t>
            </a:r>
            <a:r>
              <a:rPr lang="en-US" altLang="zh-CN" sz="1800" smtClean="0"/>
              <a:t> </a:t>
            </a:r>
            <a:r>
              <a:rPr lang="en-US" altLang="zh-CN" sz="1800"/>
              <a:t>Mathematics Subject Classification </a:t>
            </a:r>
            <a:r>
              <a:rPr lang="zh-CN" altLang="en-US" sz="1800" smtClean="0"/>
              <a:t>（数学主题分类）</a:t>
            </a:r>
            <a:endParaRPr lang="en-US" altLang="zh-CN" sz="1800" smtClean="0"/>
          </a:p>
          <a:p>
            <a:pPr>
              <a:lnSpc>
                <a:spcPct val="200000"/>
              </a:lnSpc>
            </a:pPr>
            <a:r>
              <a:rPr lang="en-US" altLang="zh-CN" sz="1800"/>
              <a:t>	 </a:t>
            </a:r>
            <a:r>
              <a:rPr lang="en-US" altLang="zh-CN" sz="1800" smtClean="0"/>
              <a:t>      AMS</a:t>
            </a:r>
            <a:r>
              <a:rPr lang="zh-CN" altLang="en-US" sz="1800" dirty="0" smtClean="0"/>
              <a:t>和</a:t>
            </a:r>
            <a:r>
              <a:rPr lang="en-US" altLang="zh-CN" sz="1800" dirty="0" smtClean="0"/>
              <a:t>EMS</a:t>
            </a:r>
            <a:r>
              <a:rPr lang="zh-CN" altLang="en-US" sz="1800" dirty="0" smtClean="0"/>
              <a:t>共同制订，每十年修订一次</a:t>
            </a:r>
            <a:endParaRPr lang="en-US" altLang="zh-CN" sz="1800" dirty="0" smtClean="0"/>
          </a:p>
          <a:p>
            <a:pPr>
              <a:lnSpc>
                <a:spcPct val="200000"/>
              </a:lnSpc>
            </a:pPr>
            <a:r>
              <a:rPr lang="en-US" altLang="zh-CN" sz="1800" dirty="0" smtClean="0"/>
              <a:t>	       MSC</a:t>
            </a:r>
            <a:r>
              <a:rPr lang="zh-CN" altLang="en-US" sz="1800" dirty="0" smtClean="0"/>
              <a:t>所</a:t>
            </a:r>
            <a:r>
              <a:rPr lang="zh-CN" altLang="en-US" sz="1800" dirty="0"/>
              <a:t>有分类号均会标注生效年份、失效年份（废止分类</a:t>
            </a:r>
            <a:r>
              <a:rPr lang="zh-CN" altLang="en-US" sz="1800" dirty="0" smtClean="0"/>
              <a:t>）及相似分类</a:t>
            </a:r>
            <a:endParaRPr lang="en-US" altLang="zh-CN" sz="1800" dirty="0" smtClean="0"/>
          </a:p>
          <a:p>
            <a:pPr>
              <a:lnSpc>
                <a:spcPct val="200000"/>
              </a:lnSpc>
            </a:pPr>
            <a:r>
              <a:rPr lang="zh-CN" altLang="en-US" sz="2400" smtClean="0"/>
              <a:t>为</a:t>
            </a:r>
            <a:r>
              <a:rPr lang="zh-CN" altLang="en-US" sz="2400" dirty="0"/>
              <a:t>什么要编制</a:t>
            </a:r>
            <a:r>
              <a:rPr lang="en-US" altLang="zh-CN" sz="2400" dirty="0"/>
              <a:t>MSC</a:t>
            </a:r>
            <a:r>
              <a:rPr lang="zh-CN" altLang="en-US" sz="2400" dirty="0"/>
              <a:t>分类？</a:t>
            </a:r>
            <a:endParaRPr lang="en-US" altLang="zh-CN" sz="24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/>
              <a:t>促进学科间交流</a:t>
            </a:r>
            <a:endParaRPr lang="en-US" altLang="zh-CN" sz="1800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/>
              <a:t>专业馆员给文献分类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/>
              <a:t>检索特定领域文献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 smtClean="0"/>
              <a:t>精炼检索</a:t>
            </a:r>
            <a:r>
              <a:rPr lang="zh-CN" altLang="en-US" sz="1800" dirty="0"/>
              <a:t>结</a:t>
            </a:r>
            <a:r>
              <a:rPr lang="zh-CN" altLang="en-US" sz="1800" dirty="0" smtClean="0"/>
              <a:t>果</a:t>
            </a:r>
            <a:endParaRPr lang="en-US" altLang="zh-CN" sz="1800" dirty="0" smtClean="0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1663796" y="2276047"/>
            <a:ext cx="8099329" cy="4262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7678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28</a:t>
            </a:fld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316474" y="263615"/>
            <a:ext cx="7962901" cy="6224733"/>
            <a:chOff x="365112" y="448441"/>
            <a:chExt cx="7962901" cy="6224733"/>
          </a:xfrm>
        </p:grpSpPr>
        <p:sp>
          <p:nvSpPr>
            <p:cNvPr id="7" name="矩形 6"/>
            <p:cNvSpPr/>
            <p:nvPr/>
          </p:nvSpPr>
          <p:spPr>
            <a:xfrm>
              <a:off x="365113" y="448441"/>
              <a:ext cx="7962900" cy="446739"/>
            </a:xfrm>
            <a:prstGeom prst="rect">
              <a:avLst/>
            </a:prstGeom>
            <a:solidFill>
              <a:srgbClr val="0A52A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>
                  <a:solidFill>
                    <a:schemeClr val="bg1"/>
                  </a:solidFill>
                  <a:latin typeface="+mj-ea"/>
                  <a:ea typeface="+mj-ea"/>
                </a:rPr>
                <a:t>MathSciNet</a:t>
              </a:r>
              <a:r>
                <a:rPr lang="zh-CN" altLang="en-US" sz="2000">
                  <a:solidFill>
                    <a:schemeClr val="bg1"/>
                  </a:solidFill>
                  <a:latin typeface="+mj-ea"/>
                  <a:ea typeface="+mj-ea"/>
                </a:rPr>
                <a:t>首</a:t>
              </a:r>
              <a:r>
                <a:rPr lang="zh-CN" altLang="en-US" sz="2000" smtClean="0">
                  <a:solidFill>
                    <a:schemeClr val="bg1"/>
                  </a:solidFill>
                  <a:latin typeface="+mj-ea"/>
                  <a:ea typeface="+mj-ea"/>
                </a:rPr>
                <a:t>页，点击</a:t>
              </a:r>
              <a:r>
                <a:rPr lang="en-US" altLang="zh-CN" sz="2000" smtClean="0">
                  <a:solidFill>
                    <a:schemeClr val="bg1"/>
                  </a:solidFill>
                  <a:latin typeface="+mj-ea"/>
                  <a:ea typeface="+mj-ea"/>
                </a:rPr>
                <a:t>MSC</a:t>
              </a:r>
              <a:r>
                <a:rPr lang="zh-CN" altLang="en-US" sz="2000" smtClean="0">
                  <a:solidFill>
                    <a:schemeClr val="bg1"/>
                  </a:solidFill>
                  <a:latin typeface="+mj-ea"/>
                  <a:ea typeface="+mj-ea"/>
                </a:rPr>
                <a:t>标签，可浏览或检索分类表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b="295"/>
            <a:stretch/>
          </p:blipFill>
          <p:spPr>
            <a:xfrm>
              <a:off x="365112" y="895179"/>
              <a:ext cx="7962900" cy="5777995"/>
            </a:xfrm>
            <a:prstGeom prst="rect">
              <a:avLst/>
            </a:prstGeom>
          </p:spPr>
        </p:pic>
      </p:grpSp>
      <p:cxnSp>
        <p:nvCxnSpPr>
          <p:cNvPr id="9" name="直接箭头连接符 8"/>
          <p:cNvCxnSpPr/>
          <p:nvPr/>
        </p:nvCxnSpPr>
        <p:spPr>
          <a:xfrm>
            <a:off x="3838577" y="1234914"/>
            <a:ext cx="690807" cy="598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8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29</a:t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616" y="352121"/>
            <a:ext cx="5341472" cy="63693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91" y="352121"/>
            <a:ext cx="6139586" cy="638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5683"/>
          <a:stretch/>
        </p:blipFill>
        <p:spPr>
          <a:xfrm>
            <a:off x="223736" y="282102"/>
            <a:ext cx="12170664" cy="685800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59DC-E416-44CC-8D74-6C7FA6F8BD88}" type="datetime1">
              <a:rPr lang="zh-CN" altLang="en-US" smtClean="0"/>
              <a:t>2024/11/1</a:t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b="16490"/>
          <a:stretch/>
        </p:blipFill>
        <p:spPr>
          <a:xfrm>
            <a:off x="7358641" y="2263130"/>
            <a:ext cx="4420109" cy="190548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组合 10"/>
          <p:cNvGrpSpPr/>
          <p:nvPr/>
        </p:nvGrpSpPr>
        <p:grpSpPr>
          <a:xfrm>
            <a:off x="442275" y="442413"/>
            <a:ext cx="6697827" cy="5235028"/>
            <a:chOff x="681183" y="1742696"/>
            <a:chExt cx="6032663" cy="6333766"/>
          </a:xfrm>
        </p:grpSpPr>
        <p:sp>
          <p:nvSpPr>
            <p:cNvPr id="12" name="矩形 11"/>
            <p:cNvSpPr/>
            <p:nvPr/>
          </p:nvSpPr>
          <p:spPr>
            <a:xfrm>
              <a:off x="681183" y="2120049"/>
              <a:ext cx="6032663" cy="5956413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1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</a:t>
              </a:r>
              <a:r>
                <a:rPr lang="zh-CN" altLang="en-US" sz="1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美国数学学会（</a:t>
              </a:r>
              <a:r>
                <a:rPr lang="en-US" altLang="zh-CN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AMS</a:t>
              </a:r>
              <a:r>
                <a:rPr lang="zh-CN" altLang="en-US" sz="1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）成</a:t>
              </a:r>
              <a:r>
                <a:rPr lang="zh-CN" altLang="en-US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立于</a:t>
              </a:r>
              <a:r>
                <a:rPr lang="en-US" altLang="zh-CN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1888</a:t>
              </a:r>
              <a:r>
                <a:rPr lang="zh-CN" altLang="en-US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年</a:t>
              </a:r>
              <a:r>
                <a:rPr lang="zh-CN" altLang="en-US" sz="1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，位于罗得岛。</a:t>
              </a:r>
              <a:endParaRPr lang="en-US" altLang="zh-CN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约</a:t>
              </a: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30,000</a:t>
              </a:r>
              <a:r>
                <a:rPr lang="zh-CN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名个人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会员</a:t>
              </a:r>
              <a:endPara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约</a:t>
              </a: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26000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多名活跃评论员</a:t>
              </a:r>
              <a:endPara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AMS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每年评选会士（</a:t>
              </a: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AMS Fellow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）</a:t>
              </a:r>
              <a:endPara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1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定期颁发各种奖项，近年部分华人得奖：</a:t>
              </a:r>
              <a:endParaRPr lang="en-US" altLang="zh-CN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柯尔奖（许晨阳于</a:t>
              </a: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2021</a:t>
              </a:r>
              <a:r>
                <a:rPr lang="zh-CN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年获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）</a:t>
              </a:r>
              <a:endPara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维布伦</a:t>
              </a:r>
              <a:r>
                <a:rPr lang="zh-CN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奖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（陈秀雄、孙崧于</a:t>
              </a: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2019</a:t>
              </a:r>
              <a:r>
                <a:rPr lang="zh-CN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年获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）</a:t>
              </a:r>
              <a:endPara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1">
                <a:lnSpc>
                  <a:spcPct val="150000"/>
                </a:lnSpc>
              </a:pPr>
              <a:r>
                <a:rPr lang="en-US" altLang="zh-CN" sz="1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AMS</a:t>
              </a:r>
              <a:r>
                <a:rPr lang="zh-CN" altLang="en-US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电子出版物有：</a:t>
              </a:r>
              <a:endParaRPr lang="en-US" altLang="zh-CN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MathSciNet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（</a:t>
              </a:r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Mathematical </a:t>
              </a: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Reviews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、数学</a:t>
              </a:r>
              <a:r>
                <a:rPr lang="zh-CN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评论网络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版）</a:t>
              </a:r>
              <a:endPara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期刊（</a:t>
              </a: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JAMS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，</a:t>
              </a: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TAMS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，</a:t>
              </a: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PAMS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，</a:t>
              </a: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MCOM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等）</a:t>
              </a:r>
              <a:endPara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电</a:t>
              </a:r>
              <a:r>
                <a:rPr lang="zh-CN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子书（</a:t>
              </a:r>
              <a:r>
                <a:rPr lang="en-US" altLang="zh-CN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GSM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研究生</a:t>
              </a:r>
              <a:r>
                <a:rPr lang="zh-CN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数学、当代数学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等</a:t>
              </a:r>
              <a:r>
                <a:rPr lang="zh-CN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系</a:t>
              </a: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列丛书）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81184" y="1742696"/>
              <a:ext cx="6032662" cy="410544"/>
            </a:xfrm>
            <a:prstGeom prst="rect">
              <a:avLst/>
            </a:prstGeom>
            <a:solidFill>
              <a:srgbClr val="EF7624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</a:rPr>
                <a:t>American Mathematical Society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086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65113" y="448441"/>
            <a:ext cx="7962900" cy="446739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首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页，点击</a:t>
            </a:r>
            <a:r>
              <a:rPr lang="en-US" altLang="zh-CN" sz="2000" smtClean="0">
                <a:solidFill>
                  <a:schemeClr val="bg1"/>
                </a:solidFill>
                <a:latin typeface="+mj-ea"/>
                <a:ea typeface="+mj-ea"/>
              </a:rPr>
              <a:t>MSC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标签，可浏览或检索分类表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12" y="895180"/>
            <a:ext cx="7962900" cy="57951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3036" r="10924" b="11440"/>
          <a:stretch/>
        </p:blipFill>
        <p:spPr>
          <a:xfrm>
            <a:off x="6877050" y="3741156"/>
            <a:ext cx="4436939" cy="2970793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210208" y="5940042"/>
            <a:ext cx="690807" cy="598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4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b="8949"/>
          <a:stretch/>
        </p:blipFill>
        <p:spPr>
          <a:xfrm>
            <a:off x="238125" y="987255"/>
            <a:ext cx="7410450" cy="581352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38125" y="540516"/>
            <a:ext cx="7410450" cy="446739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检索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框直接输入“</a:t>
            </a:r>
            <a:r>
              <a:rPr lang="en-US" altLang="zh-CN" sz="2000">
                <a:solidFill>
                  <a:schemeClr val="bg1"/>
                </a:solidFill>
                <a:latin typeface="+mj-ea"/>
              </a:rPr>
              <a:t>00A08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”</a:t>
            </a:r>
            <a:r>
              <a:rPr lang="en-US" altLang="zh-CN" sz="200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，检索后，即可获取娱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乐数学全部条目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线形标注 2(带边框和强调线) 8"/>
          <p:cNvSpPr/>
          <p:nvPr/>
        </p:nvSpPr>
        <p:spPr>
          <a:xfrm>
            <a:off x="8182252" y="2104402"/>
            <a:ext cx="3327516" cy="3647152"/>
          </a:xfrm>
          <a:prstGeom prst="accentBorderCallout2">
            <a:avLst>
              <a:gd name="adj1" fmla="val 169"/>
              <a:gd name="adj2" fmla="val -1249"/>
              <a:gd name="adj3" fmla="val -23137"/>
              <a:gd name="adj4" fmla="val -6289"/>
              <a:gd name="adj5" fmla="val -23547"/>
              <a:gd name="adj6" fmla="val -189457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对专业词汇了解不足时，可直接使用分类号</a:t>
            </a:r>
            <a:r>
              <a:rPr lang="zh-CN" altLang="en-US" sz="1400" dirty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检</a:t>
            </a: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索，比如：数学娱乐（</a:t>
            </a:r>
            <a:r>
              <a:rPr lang="en-US" altLang="zh-CN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00A08</a:t>
            </a: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）。</a:t>
            </a:r>
            <a:endParaRPr lang="en-US" altLang="zh-CN" sz="1400" dirty="0" smtClean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我们很难知晓娱乐数学的所有项目（</a:t>
            </a:r>
            <a:r>
              <a:rPr lang="zh-CN" altLang="en-US" sz="1400" b="1" dirty="0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拼图、数独、魔方、接龙</a:t>
            </a: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等等），通过分类号可较快速、全面的</a:t>
            </a:r>
            <a:r>
              <a:rPr lang="zh-CN" altLang="en-US" sz="1400" dirty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检索</a:t>
            </a: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该领域的文献、学者等信息。</a:t>
            </a:r>
            <a:endParaRPr lang="en-US" altLang="zh-CN" sz="1400" dirty="0" smtClean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同理，我们使用关键词检索时，可以使用分类号作为补充或过滤条件，提高检全率或检准率。</a:t>
            </a:r>
            <a:endParaRPr lang="en-US" altLang="zh-CN" sz="1400" dirty="0" smtClean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05625" y="2705100"/>
            <a:ext cx="742950" cy="3933825"/>
          </a:xfrm>
          <a:prstGeom prst="rect">
            <a:avLst/>
          </a:prstGeom>
          <a:noFill/>
          <a:ln w="28575">
            <a:solidFill>
              <a:srgbClr val="FE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76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56000" y="2389872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n-CL" altLang="zh-CN" sz="200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特点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及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使用</a:t>
            </a:r>
          </a:p>
        </p:txBody>
      </p:sp>
      <p:sp>
        <p:nvSpPr>
          <p:cNvPr id="10" name="矩形 9"/>
          <p:cNvSpPr/>
          <p:nvPr/>
        </p:nvSpPr>
        <p:spPr>
          <a:xfrm>
            <a:off x="1369875" y="35643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MSC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数学主题分类法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564300"/>
            <a:ext cx="2880000" cy="720000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特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点及入门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08800" y="35643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优化检索词及检索结果分析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2024/11/1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423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1162050"/>
            <a:ext cx="9029701" cy="46863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2800">
                <a:solidFill>
                  <a:srgbClr val="0A52A3"/>
                </a:solidFill>
                <a:latin typeface="+mj-ea"/>
                <a:ea typeface="+mj-ea"/>
              </a:rPr>
              <a:t>除</a:t>
            </a:r>
            <a:r>
              <a:rPr lang="zh-CN" altLang="en-US" sz="2800" smtClean="0">
                <a:solidFill>
                  <a:srgbClr val="0A52A3"/>
                </a:solidFill>
                <a:latin typeface="+mj-ea"/>
                <a:ea typeface="+mj-ea"/>
              </a:rPr>
              <a:t>了</a:t>
            </a:r>
            <a:r>
              <a:rPr lang="en-US" altLang="zh-CN" sz="2800" smtClean="0">
                <a:solidFill>
                  <a:srgbClr val="0A52A3"/>
                </a:solidFill>
                <a:latin typeface="+mj-ea"/>
                <a:ea typeface="+mj-ea"/>
              </a:rPr>
              <a:t>MSC</a:t>
            </a:r>
            <a:r>
              <a:rPr lang="zh-CN" altLang="en-US" sz="2800" smtClean="0">
                <a:solidFill>
                  <a:srgbClr val="0A52A3"/>
                </a:solidFill>
                <a:latin typeface="+mj-ea"/>
                <a:ea typeface="+mj-ea"/>
              </a:rPr>
              <a:t>分类号</a:t>
            </a:r>
            <a:endParaRPr lang="en-US" altLang="zh-CN" sz="2800" smtClean="0">
              <a:solidFill>
                <a:srgbClr val="0A52A3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r>
              <a:rPr lang="en-US" altLang="zh-CN" sz="2800" smtClean="0">
                <a:solidFill>
                  <a:srgbClr val="0A52A3"/>
                </a:solidFill>
                <a:latin typeface="+mj-ea"/>
                <a:ea typeface="+mj-ea"/>
              </a:rPr>
              <a:t>MathSciNet</a:t>
            </a:r>
            <a:r>
              <a:rPr lang="zh-CN" altLang="en-US" sz="2800" smtClean="0">
                <a:solidFill>
                  <a:srgbClr val="0A52A3"/>
                </a:solidFill>
                <a:latin typeface="+mj-ea"/>
                <a:ea typeface="+mj-ea"/>
              </a:rPr>
              <a:t>还有哪些使用必要性和特点？</a:t>
            </a:r>
            <a:endParaRPr lang="en-US" altLang="zh-CN" sz="2800" smtClean="0">
              <a:solidFill>
                <a:srgbClr val="0A52A3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660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15" name="文本框 24"/>
          <p:cNvSpPr txBox="1">
            <a:spLocks noChangeArrowheads="1"/>
          </p:cNvSpPr>
          <p:nvPr/>
        </p:nvSpPr>
        <p:spPr bwMode="auto">
          <a:xfrm>
            <a:off x="8440771" y="1593544"/>
            <a:ext cx="12976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Mathematical Reviews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>
            <a:grpSpLocks noChangeAspect="1"/>
          </p:cNvGrpSpPr>
          <p:nvPr/>
        </p:nvGrpSpPr>
        <p:grpSpPr>
          <a:xfrm>
            <a:off x="202066" y="1543050"/>
            <a:ext cx="5229825" cy="3157565"/>
            <a:chOff x="82033" y="2056491"/>
            <a:chExt cx="5400000" cy="298423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5981"/>
            <a:stretch/>
          </p:blipFill>
          <p:spPr bwMode="auto">
            <a:xfrm>
              <a:off x="82033" y="2056491"/>
              <a:ext cx="5400000" cy="2984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圆角矩形 19"/>
            <p:cNvSpPr/>
            <p:nvPr/>
          </p:nvSpPr>
          <p:spPr>
            <a:xfrm>
              <a:off x="179512" y="3050570"/>
              <a:ext cx="929924" cy="17383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431891" y="1543051"/>
            <a:ext cx="6694236" cy="3236340"/>
            <a:chOff x="1791956" y="930053"/>
            <a:chExt cx="5400000" cy="2450245"/>
          </a:xfrm>
        </p:grpSpPr>
        <p:pic>
          <p:nvPicPr>
            <p:cNvPr id="37" name="图片 36"/>
            <p:cNvPicPr>
              <a:picLocks/>
            </p:cNvPicPr>
            <p:nvPr/>
          </p:nvPicPr>
          <p:blipFill rotWithShape="1">
            <a:blip r:embed="rId4"/>
            <a:srcRect l="12" t="4744" r="-108" b="19208"/>
            <a:stretch/>
          </p:blipFill>
          <p:spPr>
            <a:xfrm>
              <a:off x="1791956" y="930053"/>
              <a:ext cx="5400000" cy="2450245"/>
            </a:xfrm>
            <a:prstGeom prst="rect">
              <a:avLst/>
            </a:prstGeom>
          </p:spPr>
        </p:pic>
        <p:sp>
          <p:nvSpPr>
            <p:cNvPr id="38" name="圆角矩形 37"/>
            <p:cNvSpPr/>
            <p:nvPr/>
          </p:nvSpPr>
          <p:spPr>
            <a:xfrm>
              <a:off x="5026494" y="1957341"/>
              <a:ext cx="929924" cy="17824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8119-4518-407A-81E1-0447DEA89AEB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1481988" y="952479"/>
            <a:ext cx="7765705" cy="410546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普林斯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顿、巴黎高师等数学著名研究机构将</a:t>
            </a:r>
            <a:r>
              <a:rPr lang="en-US" altLang="zh-CN" sz="2000" dirty="0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列为核心资源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581400" y="5367815"/>
            <a:ext cx="3879601" cy="400110"/>
          </a:xfrm>
          <a:prstGeom prst="rect">
            <a:avLst/>
          </a:prstGeom>
          <a:solidFill>
            <a:srgbClr val="DF710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工欲善其事，必先利其器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907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35</a:t>
            </a:fld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19" name="矩形 18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>
                  <a:solidFill>
                    <a:schemeClr val="bg1"/>
                  </a:solidFill>
                  <a:latin typeface="+mn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66749" y="1255003"/>
            <a:ext cx="10429876" cy="3503533"/>
            <a:chOff x="666749" y="1255003"/>
            <a:chExt cx="10429876" cy="3503533"/>
          </a:xfrm>
        </p:grpSpPr>
        <p:sp>
          <p:nvSpPr>
            <p:cNvPr id="21" name="矩形 20"/>
            <p:cNvSpPr/>
            <p:nvPr/>
          </p:nvSpPr>
          <p:spPr>
            <a:xfrm>
              <a:off x="666749" y="1255003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2333625" y="1255003"/>
              <a:ext cx="8763000" cy="3503533"/>
              <a:chOff x="1141848" y="1704189"/>
              <a:chExt cx="8763000" cy="3503533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41848" y="2112097"/>
                <a:ext cx="8763000" cy="3095625"/>
              </a:xfrm>
              <a:prstGeom prst="rect">
                <a:avLst/>
              </a:prstGeom>
              <a:effectLst/>
            </p:spPr>
          </p:pic>
          <p:sp>
            <p:nvSpPr>
              <p:cNvPr id="24" name="矩形 23"/>
              <p:cNvSpPr/>
              <p:nvPr/>
            </p:nvSpPr>
            <p:spPr>
              <a:xfrm>
                <a:off x="1141848" y="1704189"/>
                <a:ext cx="8763000" cy="407907"/>
              </a:xfrm>
              <a:prstGeom prst="rect">
                <a:avLst/>
              </a:prstGeom>
              <a:solidFill>
                <a:srgbClr val="005CA6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收录齐全：</a:t>
                </a:r>
                <a:r>
                  <a:rPr lang="en-US" altLang="zh-CN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MathSciNet</a:t>
                </a:r>
                <a:r>
                  <a:rPr lang="zh-CN" altLang="en-US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收录较早的期刊</a:t>
                </a:r>
                <a:r>
                  <a:rPr lang="en-US" altLang="zh-CN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《</a:t>
                </a:r>
                <a:r>
                  <a:rPr lang="en-US" altLang="zh-CN" sz="1600">
                    <a:solidFill>
                      <a:schemeClr val="bg1"/>
                    </a:solidFill>
                    <a:latin typeface="+mj-ea"/>
                  </a:rPr>
                  <a:t> AMPA </a:t>
                </a:r>
                <a:r>
                  <a:rPr lang="en-US" altLang="zh-CN" sz="1600" smtClean="0">
                    <a:solidFill>
                      <a:schemeClr val="bg1"/>
                    </a:solidFill>
                    <a:latin typeface="+mj-ea"/>
                  </a:rPr>
                  <a:t>/JMPA</a:t>
                </a:r>
                <a:r>
                  <a:rPr lang="en-US" altLang="zh-CN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》</a:t>
                </a:r>
                <a:r>
                  <a:rPr lang="zh-CN" altLang="en-US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已回溯至</a:t>
                </a:r>
                <a:r>
                  <a:rPr lang="en-US" altLang="zh-CN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1810</a:t>
                </a:r>
                <a:r>
                  <a:rPr lang="zh-CN" altLang="en-US" sz="1600" smtClean="0">
                    <a:solidFill>
                      <a:schemeClr val="bg1"/>
                    </a:solidFill>
                    <a:latin typeface="+mj-ea"/>
                    <a:ea typeface="+mj-ea"/>
                  </a:rPr>
                  <a:t>年</a:t>
                </a:r>
                <a:endParaRPr lang="zh-CN" altLang="en-US" sz="16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35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+mj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57224" y="1255003"/>
            <a:ext cx="10439401" cy="4510959"/>
            <a:chOff x="657224" y="1255003"/>
            <a:chExt cx="10439401" cy="4510959"/>
          </a:xfrm>
        </p:grpSpPr>
        <p:grpSp>
          <p:nvGrpSpPr>
            <p:cNvPr id="11" name="组合 10"/>
            <p:cNvGrpSpPr/>
            <p:nvPr/>
          </p:nvGrpSpPr>
          <p:grpSpPr>
            <a:xfrm>
              <a:off x="2328513" y="1255003"/>
              <a:ext cx="8768112" cy="4510959"/>
              <a:chOff x="2449131" y="1598333"/>
              <a:chExt cx="8768112" cy="4510959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/>
              <a:srcRect b="26753"/>
              <a:stretch/>
            </p:blipFill>
            <p:spPr>
              <a:xfrm>
                <a:off x="2449131" y="2006240"/>
                <a:ext cx="8768112" cy="4103052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2454243" y="1598333"/>
                <a:ext cx="8763000" cy="407907"/>
              </a:xfrm>
              <a:prstGeom prst="rect">
                <a:avLst/>
              </a:prstGeom>
              <a:solidFill>
                <a:srgbClr val="005CA6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mtClean="0">
                    <a:solidFill>
                      <a:schemeClr val="bg1"/>
                    </a:solidFill>
                    <a:latin typeface="+mj-ea"/>
                    <a:ea typeface="+mj-ea"/>
                  </a:rPr>
                  <a:t>署名消歧：</a:t>
                </a:r>
                <a:r>
                  <a:rPr lang="en-US" altLang="zh-CN" smtClean="0">
                    <a:solidFill>
                      <a:schemeClr val="bg1"/>
                    </a:solidFill>
                    <a:latin typeface="+mj-ea"/>
                    <a:ea typeface="+mj-ea"/>
                  </a:rPr>
                  <a:t>MathSciNet</a:t>
                </a:r>
                <a:r>
                  <a:rPr lang="zh-CN" altLang="en-US">
                    <a:solidFill>
                      <a:schemeClr val="bg1"/>
                    </a:solidFill>
                    <a:latin typeface="+mj-ea"/>
                    <a:ea typeface="+mj-ea"/>
                  </a:rPr>
                  <a:t>给华罗庚创建的个人信息</a:t>
                </a:r>
                <a:r>
                  <a:rPr lang="zh-CN" altLang="en-US" smtClean="0">
                    <a:solidFill>
                      <a:schemeClr val="bg1"/>
                    </a:solidFill>
                    <a:latin typeface="+mj-ea"/>
                    <a:ea typeface="+mj-ea"/>
                  </a:rPr>
                  <a:t>页，合并华罗庚数十种署名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657224" y="1674103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36</a:t>
            </a:fld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r="9812" b="52876"/>
          <a:stretch/>
        </p:blipFill>
        <p:spPr>
          <a:xfrm>
            <a:off x="2672651" y="3160292"/>
            <a:ext cx="8309674" cy="29008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5" name="矩形 34"/>
          <p:cNvSpPr/>
          <p:nvPr/>
        </p:nvSpPr>
        <p:spPr>
          <a:xfrm>
            <a:off x="2324099" y="6173869"/>
            <a:ext cx="8763000" cy="341231"/>
          </a:xfrm>
          <a:prstGeom prst="rect">
            <a:avLst/>
          </a:prstGeom>
          <a:solidFill>
            <a:srgbClr val="005CA6">
              <a:alpha val="7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已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收</a:t>
            </a:r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录的学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者可</a:t>
            </a: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Login to Edit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，添加照片、师承关系、电子邮箱、个人网页、母语署</a:t>
            </a:r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名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1241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37</a:t>
            </a:fld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+mn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57224" y="1260021"/>
            <a:ext cx="9551365" cy="5255079"/>
            <a:chOff x="657224" y="1260021"/>
            <a:chExt cx="9551365" cy="5255079"/>
          </a:xfrm>
        </p:grpSpPr>
        <p:grpSp>
          <p:nvGrpSpPr>
            <p:cNvPr id="17" name="组合 16"/>
            <p:cNvGrpSpPr/>
            <p:nvPr/>
          </p:nvGrpSpPr>
          <p:grpSpPr>
            <a:xfrm>
              <a:off x="2324099" y="1260021"/>
              <a:ext cx="7884490" cy="5255079"/>
              <a:chOff x="300925" y="720928"/>
              <a:chExt cx="7884490" cy="525507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300925" y="720928"/>
                <a:ext cx="7884490" cy="400592"/>
              </a:xfrm>
              <a:prstGeom prst="rect">
                <a:avLst/>
              </a:prstGeom>
              <a:solidFill>
                <a:srgbClr val="005CA6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mtClean="0">
                    <a:solidFill>
                      <a:schemeClr val="bg1"/>
                    </a:solidFill>
                    <a:latin typeface="+mj-ea"/>
                    <a:ea typeface="+mj-ea"/>
                  </a:rPr>
                  <a:t>1957</a:t>
                </a:r>
                <a:r>
                  <a:rPr lang="zh-CN" altLang="en-US" smtClean="0">
                    <a:solidFill>
                      <a:schemeClr val="bg1"/>
                    </a:solidFill>
                    <a:latin typeface="+mj-ea"/>
                    <a:ea typeface="+mj-ea"/>
                  </a:rPr>
                  <a:t>年，华罗庚在</a:t>
                </a:r>
                <a:r>
                  <a:rPr lang="en-US" altLang="zh-CN" smtClean="0">
                    <a:solidFill>
                      <a:schemeClr val="bg1"/>
                    </a:solidFill>
                    <a:latin typeface="+mj-ea"/>
                    <a:ea typeface="+mj-ea"/>
                  </a:rPr>
                  <a:t>Ann. of Math</a:t>
                </a:r>
                <a:r>
                  <a:rPr lang="zh-CN" altLang="en-US" smtClean="0">
                    <a:solidFill>
                      <a:schemeClr val="bg1"/>
                    </a:solidFill>
                    <a:latin typeface="+mj-ea"/>
                    <a:ea typeface="+mj-ea"/>
                  </a:rPr>
                  <a:t>给同行文章发表的评述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2"/>
              <a:srcRect t="6054" r="11664" b="2439"/>
              <a:stretch/>
            </p:blipFill>
            <p:spPr>
              <a:xfrm>
                <a:off x="300925" y="1142634"/>
                <a:ext cx="7884490" cy="4833373"/>
              </a:xfrm>
              <a:prstGeom prst="rect">
                <a:avLst/>
              </a:prstGeom>
            </p:spPr>
          </p:pic>
        </p:grpSp>
        <p:sp>
          <p:nvSpPr>
            <p:cNvPr id="34" name="矩形 33"/>
            <p:cNvSpPr/>
            <p:nvPr/>
          </p:nvSpPr>
          <p:spPr>
            <a:xfrm>
              <a:off x="657224" y="2074153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矩形 34"/>
          <p:cNvSpPr/>
          <p:nvPr/>
        </p:nvSpPr>
        <p:spPr>
          <a:xfrm>
            <a:off x="5065089" y="2315058"/>
            <a:ext cx="5143500" cy="1437792"/>
          </a:xfrm>
          <a:prstGeom prst="rect">
            <a:avLst/>
          </a:prstGeom>
          <a:solidFill>
            <a:srgbClr val="0A52A3">
              <a:alpha val="7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smtClean="0">
                <a:solidFill>
                  <a:schemeClr val="bg1"/>
                </a:solidFill>
                <a:latin typeface="+mj-ea"/>
                <a:ea typeface="+mj-ea"/>
              </a:rPr>
              <a:t>Review/Summary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？依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赖评论员和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编辑，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如</a:t>
            </a:r>
            <a:r>
              <a:rPr lang="en-US" altLang="zh-CN" sz="1400" smtClean="0">
                <a:solidFill>
                  <a:schemeClr val="bg1"/>
                </a:solidFill>
                <a:latin typeface="+mj-ea"/>
              </a:rPr>
              <a:t>Summary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足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以说明文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章价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值和亮点，可以采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用。</a:t>
            </a:r>
            <a:endParaRPr lang="en-US" altLang="zh-CN" sz="1400" smtClean="0">
              <a:solidFill>
                <a:schemeClr val="bg1"/>
              </a:solidFill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smtClean="0">
                <a:solidFill>
                  <a:schemeClr val="bg1"/>
                </a:solidFill>
                <a:latin typeface="+mj-ea"/>
                <a:ea typeface="+mj-ea"/>
              </a:rPr>
              <a:t>Review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的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长度和文章价值无直接关系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，高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质量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期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刊或文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章被同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行实名长篇幅评论的几率更大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。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2302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38</a:t>
            </a:fld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+mn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57224" y="1260021"/>
            <a:ext cx="10153651" cy="5345047"/>
            <a:chOff x="657224" y="1260021"/>
            <a:chExt cx="10153651" cy="5345047"/>
          </a:xfrm>
        </p:grpSpPr>
        <p:sp>
          <p:nvSpPr>
            <p:cNvPr id="34" name="矩形 33"/>
            <p:cNvSpPr/>
            <p:nvPr/>
          </p:nvSpPr>
          <p:spPr>
            <a:xfrm>
              <a:off x="657224" y="2512303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24098" y="1260021"/>
              <a:ext cx="8486777" cy="400592"/>
            </a:xfrm>
            <a:prstGeom prst="rect">
              <a:avLst/>
            </a:prstGeom>
            <a:solidFill>
              <a:srgbClr val="005CA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n-CL" altLang="zh-CN">
                  <a:solidFill>
                    <a:schemeClr val="bg1"/>
                  </a:solidFill>
                  <a:latin typeface="+mj-ea"/>
                  <a:ea typeface="+mj-ea"/>
                </a:rPr>
                <a:t>Fibonacci </a:t>
              </a:r>
              <a:r>
                <a:rPr lang="arn-CL" altLang="zh-CN" smtClean="0">
                  <a:solidFill>
                    <a:schemeClr val="bg1"/>
                  </a:solidFill>
                  <a:latin typeface="+mj-ea"/>
                  <a:ea typeface="+mj-ea"/>
                </a:rPr>
                <a:t>Quart.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、</a:t>
              </a:r>
              <a:r>
                <a:rPr lang="arn-CL" altLang="zh-CN">
                  <a:solidFill>
                    <a:schemeClr val="bg1"/>
                  </a:solidFill>
                  <a:latin typeface="+mj-ea"/>
                  <a:ea typeface="+mj-ea"/>
                </a:rPr>
                <a:t>Australas. J. Combin.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非</a:t>
              </a:r>
              <a:r>
                <a:rPr lang="en-US" altLang="zh-CN" smtClean="0">
                  <a:solidFill>
                    <a:schemeClr val="bg1"/>
                  </a:solidFill>
                  <a:latin typeface="+mj-ea"/>
                  <a:ea typeface="+mj-ea"/>
                </a:rPr>
                <a:t>SCI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刊物，但</a:t>
              </a:r>
              <a:r>
                <a:rPr lang="en-US" altLang="zh-CN" smtClean="0">
                  <a:solidFill>
                    <a:schemeClr val="bg1"/>
                  </a:solidFill>
                  <a:latin typeface="+mj-ea"/>
                  <a:ea typeface="+mj-ea"/>
                </a:rPr>
                <a:t>AMS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仍将其列为施引期刊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395537" y="6202882"/>
              <a:ext cx="8415338" cy="402186"/>
            </a:xfrm>
            <a:prstGeom prst="rect">
              <a:avLst/>
            </a:prstGeom>
            <a:solidFill>
              <a:srgbClr val="0A52A3">
                <a:alpha val="7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+mj-ea"/>
                  <a:ea typeface="+mj-ea"/>
                </a:rPr>
                <a:t>部</a:t>
              </a:r>
              <a:r>
                <a:rPr lang="zh-CN" altLang="en-US" sz="1400" smtClean="0">
                  <a:solidFill>
                    <a:schemeClr val="bg1"/>
                  </a:solidFill>
                  <a:latin typeface="+mj-ea"/>
                  <a:ea typeface="+mj-ea"/>
                </a:rPr>
                <a:t>分</a:t>
              </a:r>
              <a:r>
                <a:rPr lang="en-US" altLang="zh-CN" sz="1400" smtClean="0">
                  <a:solidFill>
                    <a:schemeClr val="bg1"/>
                  </a:solidFill>
                  <a:latin typeface="+mj-ea"/>
                  <a:ea typeface="+mj-ea"/>
                </a:rPr>
                <a:t>SCI</a:t>
              </a:r>
              <a:r>
                <a:rPr lang="zh-CN" altLang="en-US" sz="1400" smtClean="0">
                  <a:solidFill>
                    <a:schemeClr val="bg1"/>
                  </a:solidFill>
                  <a:latin typeface="+mj-ea"/>
                  <a:ea typeface="+mj-ea"/>
                </a:rPr>
                <a:t>期刊，甚至一区</a:t>
              </a:r>
              <a:r>
                <a:rPr lang="en-US" altLang="zh-CN" sz="1400" smtClean="0">
                  <a:solidFill>
                    <a:schemeClr val="bg1"/>
                  </a:solidFill>
                  <a:latin typeface="+mj-ea"/>
                  <a:ea typeface="+mj-ea"/>
                </a:rPr>
                <a:t>TOP</a:t>
              </a:r>
              <a:r>
                <a:rPr lang="zh-CN" altLang="en-US" sz="1400" smtClean="0">
                  <a:solidFill>
                    <a:schemeClr val="bg1"/>
                  </a:solidFill>
                  <a:latin typeface="+mj-ea"/>
                  <a:ea typeface="+mj-ea"/>
                </a:rPr>
                <a:t>期刊，因自引率或其他原因，</a:t>
              </a:r>
              <a:r>
                <a:rPr lang="en-US" altLang="zh-CN" sz="1400" smtClean="0">
                  <a:solidFill>
                    <a:schemeClr val="bg1"/>
                  </a:solidFill>
                  <a:latin typeface="+mj-ea"/>
                  <a:ea typeface="+mj-ea"/>
                </a:rPr>
                <a:t>AMS</a:t>
              </a:r>
              <a:r>
                <a:rPr lang="zh-CN" altLang="en-US" sz="1400" smtClean="0">
                  <a:solidFill>
                    <a:schemeClr val="bg1"/>
                  </a:solidFill>
                  <a:latin typeface="+mj-ea"/>
                  <a:ea typeface="+mj-ea"/>
                </a:rPr>
                <a:t>未将其列入施引期刊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r="6639" b="2561"/>
            <a:stretch/>
          </p:blipFill>
          <p:spPr>
            <a:xfrm>
              <a:off x="2324099" y="1660613"/>
              <a:ext cx="4286251" cy="447348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/>
            <a:srcRect l="1758" r="10626" b="2450"/>
            <a:stretch/>
          </p:blipFill>
          <p:spPr>
            <a:xfrm>
              <a:off x="6648450" y="1651088"/>
              <a:ext cx="4162425" cy="4435387"/>
            </a:xfrm>
            <a:prstGeom prst="rect">
              <a:avLst/>
            </a:prstGeom>
          </p:spPr>
        </p:pic>
      </p:grpSp>
      <p:cxnSp>
        <p:nvCxnSpPr>
          <p:cNvPr id="14" name="直接箭头连接符 13"/>
          <p:cNvCxnSpPr/>
          <p:nvPr/>
        </p:nvCxnSpPr>
        <p:spPr>
          <a:xfrm>
            <a:off x="8265196" y="5381311"/>
            <a:ext cx="690807" cy="598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3986998" y="4232812"/>
            <a:ext cx="690807" cy="5988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30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39</a:t>
            </a:fld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smtClean="0">
                  <a:solidFill>
                    <a:schemeClr val="bg1"/>
                  </a:solidFill>
                  <a:latin typeface="+mj-ea"/>
                  <a:ea typeface="+mj-ea"/>
                </a:rPr>
                <a:t>F</a:t>
              </a:r>
              <a:r>
                <a:rPr lang="arn-CL" altLang="zh-CN" sz="2000" smtClean="0">
                  <a:solidFill>
                    <a:schemeClr val="bg1"/>
                  </a:solidFill>
                  <a:latin typeface="+mj-ea"/>
                  <a:ea typeface="+mj-ea"/>
                </a:rPr>
                <a:t>eature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57224" y="1260021"/>
            <a:ext cx="10153651" cy="5134517"/>
            <a:chOff x="657224" y="1260021"/>
            <a:chExt cx="10153651" cy="513451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6675" y="1660613"/>
              <a:ext cx="6934200" cy="4733925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657224" y="2902828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24098" y="1260021"/>
              <a:ext cx="8486777" cy="400592"/>
            </a:xfrm>
            <a:prstGeom prst="rect">
              <a:avLst/>
            </a:prstGeom>
            <a:solidFill>
              <a:srgbClr val="005CA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多数被收录文献有一个或多个</a:t>
              </a:r>
              <a:r>
                <a:rPr lang="en-US" altLang="zh-CN" smtClean="0">
                  <a:solidFill>
                    <a:schemeClr val="bg1"/>
                  </a:solidFill>
                  <a:latin typeface="+mj-ea"/>
                  <a:ea typeface="+mj-ea"/>
                </a:rPr>
                <a:t>MSC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分类号，少量</a:t>
              </a:r>
              <a:r>
                <a:rPr lang="en-US" altLang="zh-CN" smtClean="0">
                  <a:solidFill>
                    <a:schemeClr val="bg1"/>
                  </a:solidFill>
                  <a:latin typeface="+mj-ea"/>
                  <a:ea typeface="+mj-ea"/>
                </a:rPr>
                <a:t>Expansion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类文献未标注分类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207062"/>
            <a:ext cx="60388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5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98" y="2409824"/>
            <a:ext cx="10213664" cy="4240028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>
            <a:off x="3998068" y="4294413"/>
            <a:ext cx="1704747" cy="47085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53298" y="409746"/>
            <a:ext cx="4892634" cy="1815882"/>
          </a:xfrm>
          <a:prstGeom prst="rect">
            <a:avLst/>
          </a:prstGeom>
          <a:solidFill>
            <a:srgbClr val="FE7600">
              <a:alpha val="10000"/>
            </a:srgb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dirty="0" smtClean="0">
                <a:solidFill>
                  <a:srgbClr val="0A52A3"/>
                </a:solidFill>
                <a:ea typeface="+mj-ea"/>
                <a:cs typeface="Times New Roman" panose="02020603050405020304" pitchFamily="18" charset="0"/>
              </a:rPr>
              <a:t>校园网内使用</a:t>
            </a:r>
            <a:endParaRPr lang="en-US" altLang="zh-CN" sz="1600" dirty="0">
              <a:solidFill>
                <a:srgbClr val="0A52A3"/>
              </a:solidFill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1</a:t>
            </a:r>
            <a:r>
              <a:rPr lang="zh-CN" altLang="en-US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、图书馆网站</a:t>
            </a:r>
            <a:r>
              <a:rPr lang="en-US" altLang="zh-CN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—</a:t>
            </a:r>
            <a:r>
              <a:rPr lang="zh-CN" altLang="en-US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数据库导航</a:t>
            </a:r>
            <a:r>
              <a:rPr lang="en-US" altLang="zh-CN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—</a:t>
            </a:r>
            <a:r>
              <a:rPr lang="zh-CN" altLang="en-US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外文数据库</a:t>
            </a:r>
            <a:r>
              <a:rPr lang="en-US" altLang="zh-CN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-AMS</a:t>
            </a:r>
          </a:p>
          <a:p>
            <a:pPr>
              <a:lnSpc>
                <a:spcPct val="200000"/>
              </a:lnSpc>
            </a:pPr>
            <a:r>
              <a:rPr lang="en-US" altLang="zh-CN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2</a:t>
            </a:r>
            <a:r>
              <a:rPr lang="zh-CN" altLang="en-US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、直接访问：</a:t>
            </a:r>
            <a:r>
              <a:rPr lang="en-US" altLang="zh-CN" sz="1600" dirty="0" smtClean="0">
                <a:solidFill>
                  <a:srgbClr val="0A52A3"/>
                </a:solidFill>
                <a:ea typeface="+mj-ea"/>
                <a:cs typeface="Times New Roman" panose="02020603050405020304" pitchFamily="18" charset="0"/>
              </a:rPr>
              <a:t>https://mathscinet.ams.org</a:t>
            </a:r>
            <a:endParaRPr lang="en-US" altLang="zh-CN" sz="1600" dirty="0">
              <a:solidFill>
                <a:srgbClr val="0A52A3"/>
              </a:solidFill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53315" y="409746"/>
            <a:ext cx="3647493" cy="1821461"/>
          </a:xfrm>
          <a:prstGeom prst="rect">
            <a:avLst/>
          </a:prstGeom>
          <a:solidFill>
            <a:srgbClr val="FE7600">
              <a:alpha val="10000"/>
            </a:srgb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1" indent="-457200" algn="ctr">
              <a:lnSpc>
                <a:spcPct val="160000"/>
              </a:lnSpc>
            </a:pPr>
            <a:r>
              <a:rPr lang="zh-CN" altLang="en-US" sz="2400" dirty="0" smtClean="0">
                <a:solidFill>
                  <a:srgbClr val="0A52A3"/>
                </a:solidFill>
                <a:ea typeface="+mj-ea"/>
                <a:cs typeface="Times New Roman" panose="02020603050405020304" pitchFamily="18" charset="0"/>
              </a:rPr>
              <a:t>校外使用</a:t>
            </a:r>
            <a:endParaRPr lang="en-US" altLang="zh-CN" sz="2400" dirty="0" smtClean="0">
              <a:solidFill>
                <a:srgbClr val="0A52A3"/>
              </a:solidFill>
              <a:ea typeface="+mj-ea"/>
              <a:cs typeface="Times New Roman" panose="02020603050405020304" pitchFamily="18" charset="0"/>
            </a:endParaRPr>
          </a:p>
          <a:p>
            <a:pPr lvl="1" indent="-457200">
              <a:lnSpc>
                <a:spcPct val="160000"/>
              </a:lnSpc>
            </a:pPr>
            <a:r>
              <a:rPr lang="en-US" altLang="zh-CN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1</a:t>
            </a:r>
            <a:r>
              <a:rPr lang="zh-CN" altLang="en-US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、学校提供的校外访问系统；</a:t>
            </a:r>
            <a:endParaRPr lang="en-US" altLang="zh-CN" sz="1600" dirty="0" smtClean="0">
              <a:solidFill>
                <a:srgbClr val="00B0F0"/>
              </a:solidFill>
              <a:latin typeface="+mn-ea"/>
              <a:cs typeface="Times New Roman" panose="02020603050405020304" pitchFamily="18" charset="0"/>
            </a:endParaRPr>
          </a:p>
          <a:p>
            <a:pPr lvl="1" indent="-457200">
              <a:lnSpc>
                <a:spcPct val="160000"/>
              </a:lnSpc>
            </a:pPr>
            <a:r>
              <a:rPr lang="en-US" altLang="zh-CN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2</a:t>
            </a:r>
            <a:r>
              <a:rPr lang="zh-CN" altLang="en-US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、设备</a:t>
            </a:r>
            <a:r>
              <a:rPr lang="zh-CN" altLang="en-US" sz="1600" dirty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漫游服务后</a:t>
            </a:r>
            <a:r>
              <a:rPr lang="zh-CN" altLang="en-US" sz="1600" dirty="0" smtClean="0">
                <a:solidFill>
                  <a:srgbClr val="00B0F0"/>
                </a:solidFill>
                <a:latin typeface="+mn-ea"/>
                <a:cs typeface="Times New Roman" panose="02020603050405020304" pitchFamily="18" charset="0"/>
              </a:rPr>
              <a:t>打开直接访问：</a:t>
            </a:r>
            <a:endParaRPr lang="en-US" altLang="zh-CN" sz="1600" dirty="0" smtClean="0">
              <a:solidFill>
                <a:srgbClr val="00B0F0"/>
              </a:solidFill>
              <a:latin typeface="+mn-ea"/>
              <a:cs typeface="Times New Roman" panose="02020603050405020304" pitchFamily="18" charset="0"/>
            </a:endParaRPr>
          </a:p>
          <a:p>
            <a:pPr lvl="1" indent="-457200">
              <a:lnSpc>
                <a:spcPct val="160000"/>
              </a:lnSpc>
            </a:pPr>
            <a:r>
              <a:rPr lang="en-US" altLang="zh-CN" sz="1600" dirty="0" smtClean="0">
                <a:solidFill>
                  <a:srgbClr val="0A52A3"/>
                </a:solidFill>
                <a:ea typeface="+mj-ea"/>
                <a:cs typeface="Times New Roman" panose="02020603050405020304" pitchFamily="18" charset="0"/>
              </a:rPr>
              <a:t>	https://mathscinet.ams.org</a:t>
            </a:r>
          </a:p>
        </p:txBody>
      </p:sp>
      <p:cxnSp>
        <p:nvCxnSpPr>
          <p:cNvPr id="6" name="直接箭头连接符 5"/>
          <p:cNvCxnSpPr/>
          <p:nvPr/>
        </p:nvCxnSpPr>
        <p:spPr>
          <a:xfrm>
            <a:off x="6342435" y="5301574"/>
            <a:ext cx="1720959" cy="38978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84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40</a:t>
            </a:fld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>
                  <a:solidFill>
                    <a:schemeClr val="bg1"/>
                  </a:solidFill>
                  <a:latin typeface="+mj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2324098" y="4178882"/>
            <a:ext cx="4019280" cy="2276477"/>
          </a:xfrm>
          <a:prstGeom prst="rect">
            <a:avLst/>
          </a:prstGeom>
          <a:solidFill>
            <a:srgbClr val="0A52A3">
              <a:alpha val="7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机构代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码通常为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三段式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：国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别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机构名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-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二级部门</a:t>
            </a: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武汉大学： </a:t>
            </a:r>
            <a:r>
              <a:rPr lang="en-US" altLang="zh-CN" sz="1400" smtClean="0">
                <a:solidFill>
                  <a:schemeClr val="bg1"/>
                </a:solidFill>
                <a:latin typeface="+mj-ea"/>
                <a:ea typeface="+mj-ea"/>
              </a:rPr>
              <a:t>PRC-WUHAN</a:t>
            </a:r>
            <a:endParaRPr lang="en-US" altLang="zh-CN" sz="140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熟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悉机构代码，对快速检索数据库帮助较大，如文献调研或留学选择学校等场景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。</a:t>
            </a:r>
            <a:endParaRPr lang="en-US" altLang="zh-CN" sz="1400" smtClean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部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分国家代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码：美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国：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，法国：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F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，德国：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D</a:t>
            </a: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日本：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J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，英国：</a:t>
            </a:r>
            <a:r>
              <a:rPr lang="en-US" altLang="zh-CN" sz="1400">
                <a:solidFill>
                  <a:schemeClr val="bg1"/>
                </a:solidFill>
                <a:latin typeface="+mj-ea"/>
                <a:ea typeface="+mj-ea"/>
              </a:rPr>
              <a:t>4</a:t>
            </a:r>
            <a:r>
              <a:rPr lang="zh-CN" altLang="en-US" sz="1400">
                <a:solidFill>
                  <a:schemeClr val="bg1"/>
                </a:solidFill>
                <a:latin typeface="+mj-ea"/>
                <a:ea typeface="+mj-ea"/>
              </a:rPr>
              <a:t>，印度：</a:t>
            </a:r>
            <a:r>
              <a:rPr lang="en-US" altLang="zh-CN" sz="1400" smtClean="0">
                <a:solidFill>
                  <a:schemeClr val="bg1"/>
                </a:solidFill>
                <a:latin typeface="+mj-ea"/>
                <a:ea typeface="+mj-ea"/>
              </a:rPr>
              <a:t>6</a:t>
            </a:r>
            <a:r>
              <a:rPr lang="zh-CN" altLang="en-US" sz="1400" smtClean="0">
                <a:solidFill>
                  <a:schemeClr val="bg1"/>
                </a:solidFill>
                <a:latin typeface="+mj-ea"/>
                <a:ea typeface="+mj-ea"/>
              </a:rPr>
              <a:t>，俄罗斯：</a:t>
            </a:r>
            <a:r>
              <a:rPr lang="en-US" altLang="zh-CN" sz="1400" smtClean="0">
                <a:solidFill>
                  <a:schemeClr val="bg1"/>
                </a:solidFill>
                <a:latin typeface="+mj-ea"/>
                <a:ea typeface="+mj-ea"/>
              </a:rPr>
              <a:t>RS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57224" y="1260021"/>
            <a:ext cx="10153651" cy="2670956"/>
            <a:chOff x="657224" y="1260021"/>
            <a:chExt cx="10153651" cy="2670956"/>
          </a:xfrm>
        </p:grpSpPr>
        <p:sp>
          <p:nvSpPr>
            <p:cNvPr id="34" name="矩形 33"/>
            <p:cNvSpPr/>
            <p:nvPr/>
          </p:nvSpPr>
          <p:spPr>
            <a:xfrm>
              <a:off x="657224" y="3312403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2324098" y="1260021"/>
              <a:ext cx="8486777" cy="2670956"/>
              <a:chOff x="2324098" y="1260021"/>
              <a:chExt cx="8486777" cy="2670956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2324098" y="1260021"/>
                <a:ext cx="8486777" cy="400592"/>
              </a:xfrm>
              <a:prstGeom prst="rect">
                <a:avLst/>
              </a:prstGeom>
              <a:solidFill>
                <a:srgbClr val="005CA6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mtClean="0">
                    <a:solidFill>
                      <a:schemeClr val="bg1"/>
                    </a:solidFill>
                    <a:latin typeface="+mj-ea"/>
                    <a:ea typeface="+mj-ea"/>
                  </a:rPr>
                  <a:t>MathSciNet</a:t>
                </a:r>
                <a:r>
                  <a:rPr lang="zh-CN" altLang="en-US" smtClean="0">
                    <a:solidFill>
                      <a:schemeClr val="bg1"/>
                    </a:solidFill>
                    <a:latin typeface="+mj-ea"/>
                    <a:ea typeface="+mj-ea"/>
                  </a:rPr>
                  <a:t>对学者的机构信息标注详尽，支持机构代码、国别、省、地市检索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2"/>
              <a:srcRect b="22105"/>
              <a:stretch/>
            </p:blipFill>
            <p:spPr>
              <a:xfrm>
                <a:off x="2324098" y="1660613"/>
                <a:ext cx="7800975" cy="2270364"/>
              </a:xfrm>
              <a:prstGeom prst="rect">
                <a:avLst/>
              </a:prstGeom>
            </p:spPr>
          </p:pic>
        </p:grpSp>
      </p:grpSp>
      <p:grpSp>
        <p:nvGrpSpPr>
          <p:cNvPr id="14" name="组合 13"/>
          <p:cNvGrpSpPr/>
          <p:nvPr/>
        </p:nvGrpSpPr>
        <p:grpSpPr>
          <a:xfrm>
            <a:off x="4788032" y="2014070"/>
            <a:ext cx="7000875" cy="4707405"/>
            <a:chOff x="4788032" y="2014070"/>
            <a:chExt cx="7000875" cy="470740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1082" y="3987800"/>
              <a:ext cx="5457825" cy="2733675"/>
            </a:xfrm>
            <a:prstGeom prst="rect">
              <a:avLst/>
            </a:prstGeom>
          </p:spPr>
        </p:pic>
        <p:cxnSp>
          <p:nvCxnSpPr>
            <p:cNvPr id="15" name="直接箭头连接符 14"/>
            <p:cNvCxnSpPr/>
            <p:nvPr/>
          </p:nvCxnSpPr>
          <p:spPr>
            <a:xfrm>
              <a:off x="4788032" y="2014070"/>
              <a:ext cx="1835439" cy="2317499"/>
            </a:xfrm>
            <a:prstGeom prst="straightConnector1">
              <a:avLst/>
            </a:prstGeom>
            <a:ln w="28575">
              <a:solidFill>
                <a:srgbClr val="EF762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104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41</a:t>
            </a:fld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+mj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324098" y="1260021"/>
            <a:ext cx="8486777" cy="400592"/>
          </a:xfrm>
          <a:prstGeom prst="rect">
            <a:avLst/>
          </a:prstGeom>
          <a:solidFill>
            <a:srgbClr val="005CA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给被收录学者提供了师承关系关联，可通过</a:t>
            </a:r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MGP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注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册并关联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57224" y="1660613"/>
            <a:ext cx="10153650" cy="3454312"/>
            <a:chOff x="657224" y="1660613"/>
            <a:chExt cx="10153650" cy="3454312"/>
          </a:xfrm>
        </p:grpSpPr>
        <p:sp>
          <p:nvSpPr>
            <p:cNvPr id="34" name="矩形 33"/>
            <p:cNvSpPr/>
            <p:nvPr/>
          </p:nvSpPr>
          <p:spPr>
            <a:xfrm>
              <a:off x="657224" y="3760078"/>
              <a:ext cx="1371600" cy="405610"/>
            </a:xfrm>
            <a:prstGeom prst="rect">
              <a:avLst/>
            </a:prstGeom>
            <a:solidFill>
              <a:srgbClr val="EF762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r="12749"/>
            <a:stretch/>
          </p:blipFill>
          <p:spPr>
            <a:xfrm>
              <a:off x="2324097" y="1660613"/>
              <a:ext cx="8486777" cy="3454312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2324096" y="2643187"/>
            <a:ext cx="6496054" cy="3895725"/>
            <a:chOff x="2324096" y="2643187"/>
            <a:chExt cx="6496054" cy="3895725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4096" y="2643187"/>
              <a:ext cx="5895975" cy="3895725"/>
            </a:xfrm>
            <a:prstGeom prst="rect">
              <a:avLst/>
            </a:prstGeom>
          </p:spPr>
        </p:pic>
        <p:cxnSp>
          <p:nvCxnSpPr>
            <p:cNvPr id="20" name="直接箭头连接符 19"/>
            <p:cNvCxnSpPr/>
            <p:nvPr/>
          </p:nvCxnSpPr>
          <p:spPr>
            <a:xfrm flipH="1" flipV="1">
              <a:off x="6305550" y="2914650"/>
              <a:ext cx="2514600" cy="628650"/>
            </a:xfrm>
            <a:prstGeom prst="straightConnector1">
              <a:avLst/>
            </a:prstGeom>
            <a:ln w="28575">
              <a:solidFill>
                <a:srgbClr val="FE7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15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42</a:t>
            </a:fld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66749" y="634640"/>
            <a:ext cx="1371601" cy="4083217"/>
            <a:chOff x="6047839" y="2022944"/>
            <a:chExt cx="1534646" cy="4083217"/>
          </a:xfrm>
        </p:grpSpPr>
        <p:sp>
          <p:nvSpPr>
            <p:cNvPr id="27" name="矩形 26"/>
            <p:cNvSpPr/>
            <p:nvPr/>
          </p:nvSpPr>
          <p:spPr>
            <a:xfrm>
              <a:off x="6047840" y="2462332"/>
              <a:ext cx="1534645" cy="3643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收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录齐全</a:t>
              </a:r>
              <a:endParaRPr lang="en-US" altLang="zh-CN" sz="150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署名消岐</a:t>
              </a: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同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行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评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论</a:t>
              </a:r>
              <a:endParaRPr lang="en-US" altLang="zh-CN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施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引严谨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组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织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专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业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标</a:t>
              </a: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尽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师承关联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342900" indent="-342900">
                <a:lnSpc>
                  <a:spcPct val="15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zh-CN" altLang="en-US" sz="1500" dirty="0">
                  <a:solidFill>
                    <a:srgbClr val="0A52A3"/>
                  </a:solidFill>
                  <a:latin typeface="+mj-ea"/>
                  <a:ea typeface="+mj-ea"/>
                </a:rPr>
                <a:t>期刊</a:t>
              </a:r>
              <a:r>
                <a:rPr lang="zh-CN" altLang="en-US" sz="1500">
                  <a:solidFill>
                    <a:srgbClr val="0A52A3"/>
                  </a:solidFill>
                  <a:latin typeface="+mj-ea"/>
                  <a:ea typeface="+mj-ea"/>
                </a:rPr>
                <a:t>揭</a:t>
              </a:r>
              <a:r>
                <a:rPr lang="zh-CN" altLang="en-US" sz="1500" smtClean="0">
                  <a:solidFill>
                    <a:srgbClr val="0A52A3"/>
                  </a:solidFill>
                  <a:latin typeface="+mj-ea"/>
                  <a:ea typeface="+mj-ea"/>
                </a:rPr>
                <a:t>示</a:t>
              </a:r>
              <a:endParaRPr lang="zh-CN" altLang="en-US" sz="15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47839" y="2022944"/>
              <a:ext cx="1534645" cy="439388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+mj-ea"/>
                </a:rPr>
                <a:t>数据库特点</a:t>
              </a:r>
              <a:endParaRPr lang="zh-CN" altLang="en-US" dirty="0">
                <a:solidFill>
                  <a:schemeClr val="bg1"/>
                </a:solidFill>
                <a:latin typeface="+mj-ea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657224" y="4150603"/>
            <a:ext cx="1371600" cy="405610"/>
          </a:xfrm>
          <a:prstGeom prst="rect">
            <a:avLst/>
          </a:prstGeom>
          <a:solidFill>
            <a:srgbClr val="EF76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324097" y="1260021"/>
            <a:ext cx="8486778" cy="5144978"/>
            <a:chOff x="2324097" y="1260021"/>
            <a:chExt cx="8486778" cy="5144978"/>
          </a:xfrm>
        </p:grpSpPr>
        <p:sp>
          <p:nvSpPr>
            <p:cNvPr id="18" name="矩形 17"/>
            <p:cNvSpPr/>
            <p:nvPr/>
          </p:nvSpPr>
          <p:spPr>
            <a:xfrm>
              <a:off x="2324098" y="1260021"/>
              <a:ext cx="8486777" cy="400592"/>
            </a:xfrm>
            <a:prstGeom prst="rect">
              <a:avLst/>
            </a:prstGeom>
            <a:solidFill>
              <a:srgbClr val="005CA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bg1"/>
                  </a:solidFill>
                  <a:latin typeface="+mj-ea"/>
                  <a:ea typeface="+mj-ea"/>
                </a:rPr>
                <a:t>MathSciNet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给被收录学者提供了师承关系关联，可通过</a:t>
              </a:r>
              <a:r>
                <a:rPr lang="en-US" altLang="zh-CN" smtClean="0">
                  <a:solidFill>
                    <a:schemeClr val="bg1"/>
                  </a:solidFill>
                  <a:latin typeface="+mj-ea"/>
                  <a:ea typeface="+mj-ea"/>
                </a:rPr>
                <a:t>MGP</a:t>
              </a:r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注</a:t>
              </a:r>
              <a:r>
                <a:rPr lang="zh-CN" altLang="en-US" smtClean="0">
                  <a:solidFill>
                    <a:schemeClr val="bg1"/>
                  </a:solidFill>
                  <a:latin typeface="+mj-ea"/>
                  <a:ea typeface="+mj-ea"/>
                </a:rPr>
                <a:t>册并关联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4097" y="1657258"/>
              <a:ext cx="8486777" cy="474774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49" y="2012867"/>
            <a:ext cx="8438073" cy="38403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223" y="2365695"/>
            <a:ext cx="8429625" cy="42908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032" y="2677338"/>
            <a:ext cx="8421341" cy="4124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/>
          <a:srcRect b="17493"/>
          <a:stretch/>
        </p:blipFill>
        <p:spPr>
          <a:xfrm>
            <a:off x="2383486" y="3070244"/>
            <a:ext cx="8499198" cy="373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0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43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1162050"/>
            <a:ext cx="9029701" cy="46863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3200" smtClean="0">
                <a:solidFill>
                  <a:srgbClr val="0A52A3"/>
                </a:solidFill>
                <a:latin typeface="+mj-ea"/>
                <a:ea typeface="+mj-ea"/>
              </a:rPr>
              <a:t>MathSciNet</a:t>
            </a:r>
            <a:r>
              <a:rPr lang="zh-CN" altLang="en-US" sz="3200" smtClean="0">
                <a:solidFill>
                  <a:srgbClr val="0A52A3"/>
                </a:solidFill>
                <a:latin typeface="+mj-ea"/>
                <a:ea typeface="+mj-ea"/>
              </a:rPr>
              <a:t>使用入门</a:t>
            </a:r>
            <a:endParaRPr lang="en-US" altLang="zh-CN" sz="3200" smtClean="0">
              <a:solidFill>
                <a:srgbClr val="0A52A3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 smtClean="0">
                <a:solidFill>
                  <a:srgbClr val="EF7624"/>
                </a:solidFill>
                <a:latin typeface="+mj-ea"/>
                <a:ea typeface="+mj-ea"/>
              </a:rPr>
              <a:t>快</a:t>
            </a:r>
            <a:r>
              <a:rPr lang="zh-CN" altLang="en-US" sz="2400">
                <a:solidFill>
                  <a:srgbClr val="EF7624"/>
                </a:solidFill>
                <a:latin typeface="+mj-ea"/>
                <a:ea typeface="+mj-ea"/>
              </a:rPr>
              <a:t>速检索、结果页简</a:t>
            </a:r>
            <a:r>
              <a:rPr lang="zh-CN" altLang="en-US" sz="2400" smtClean="0">
                <a:solidFill>
                  <a:srgbClr val="EF7624"/>
                </a:solidFill>
                <a:latin typeface="+mj-ea"/>
                <a:ea typeface="+mj-ea"/>
              </a:rPr>
              <a:t>介、获取全文、文</a:t>
            </a:r>
            <a:r>
              <a:rPr lang="zh-CN" altLang="en-US" sz="2400">
                <a:solidFill>
                  <a:srgbClr val="EF7624"/>
                </a:solidFill>
                <a:latin typeface="+mj-ea"/>
                <a:ea typeface="+mj-ea"/>
              </a:rPr>
              <a:t>献导</a:t>
            </a:r>
            <a:r>
              <a:rPr lang="zh-CN" altLang="en-US" sz="2400" smtClean="0">
                <a:solidFill>
                  <a:srgbClr val="EF7624"/>
                </a:solidFill>
                <a:latin typeface="+mj-ea"/>
                <a:ea typeface="+mj-ea"/>
              </a:rPr>
              <a:t>出</a:t>
            </a:r>
            <a:endParaRPr lang="zh-CN" altLang="en-US" sz="1200">
              <a:solidFill>
                <a:srgbClr val="EF7624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785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21" y="121222"/>
            <a:ext cx="10887075" cy="65151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44</a:t>
            </a:fld>
            <a:endParaRPr lang="zh-CN" altLang="en-US" dirty="0"/>
          </a:p>
        </p:txBody>
      </p:sp>
      <p:sp>
        <p:nvSpPr>
          <p:cNvPr id="8" name="线形标注 2(带边框和强调线) 7"/>
          <p:cNvSpPr/>
          <p:nvPr/>
        </p:nvSpPr>
        <p:spPr>
          <a:xfrm>
            <a:off x="4415739" y="2230648"/>
            <a:ext cx="5058199" cy="415498"/>
          </a:xfrm>
          <a:prstGeom prst="accentBorderCallout2">
            <a:avLst>
              <a:gd name="adj1" fmla="val 23335"/>
              <a:gd name="adj2" fmla="val -1771"/>
              <a:gd name="adj3" fmla="val 18750"/>
              <a:gd name="adj4" fmla="val -16667"/>
              <a:gd name="adj5" fmla="val -1533"/>
              <a:gd name="adj6" fmla="val -44881"/>
            </a:avLst>
          </a:prstGeom>
          <a:solidFill>
            <a:srgbClr val="0A52A3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未</a:t>
            </a:r>
            <a:r>
              <a: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限定字段时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，检索参考文献之外的其他字段，</a:t>
            </a:r>
            <a:r>
              <a: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支持“*”通配符</a:t>
            </a:r>
          </a:p>
        </p:txBody>
      </p:sp>
      <p:sp>
        <p:nvSpPr>
          <p:cNvPr id="9" name="线形标注 2(带边框和强调线) 8"/>
          <p:cNvSpPr/>
          <p:nvPr/>
        </p:nvSpPr>
        <p:spPr>
          <a:xfrm>
            <a:off x="5255443" y="539129"/>
            <a:ext cx="4499661" cy="738664"/>
          </a:xfrm>
          <a:prstGeom prst="accentBorderCallout2">
            <a:avLst>
              <a:gd name="adj1" fmla="val 20040"/>
              <a:gd name="adj2" fmla="val -2406"/>
              <a:gd name="adj3" fmla="val 18750"/>
              <a:gd name="adj4" fmla="val -16667"/>
              <a:gd name="adj5" fmla="val 108360"/>
              <a:gd name="adj6" fmla="val -52223"/>
            </a:avLst>
          </a:prstGeom>
          <a:solidFill>
            <a:srgbClr val="0A52A3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提</a:t>
            </a: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供作者、期刊、丛书快速检索，支持检索词自动补全，点击后可进入主页；数学主题分类</a:t>
            </a:r>
            <a:r>
              <a:rPr lang="en-US" altLang="zh-CN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MSC</a:t>
            </a:r>
            <a:r>
              <a:rPr lang="zh-CN" altLang="en-US" sz="1400" dirty="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支持浏览和检索。</a:t>
            </a:r>
            <a:endParaRPr lang="zh-CN" altLang="en-US" sz="1400" dirty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10" name="线形标注 2(带边框和强调线) 9"/>
          <p:cNvSpPr/>
          <p:nvPr/>
        </p:nvSpPr>
        <p:spPr>
          <a:xfrm>
            <a:off x="1035868" y="3089195"/>
            <a:ext cx="4132948" cy="415498"/>
          </a:xfrm>
          <a:prstGeom prst="accentBorderCallout2">
            <a:avLst>
              <a:gd name="adj1" fmla="val -4174"/>
              <a:gd name="adj2" fmla="val 101954"/>
              <a:gd name="adj3" fmla="val -27097"/>
              <a:gd name="adj4" fmla="val 108536"/>
              <a:gd name="adj5" fmla="val -29043"/>
              <a:gd name="adj6" fmla="val 137192"/>
            </a:avLst>
          </a:prstGeom>
          <a:solidFill>
            <a:srgbClr val="0A52A3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提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供超四十个检索字段、与或非以及相关限定符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11" name="线形标注 2(带边框和强调线) 10"/>
          <p:cNvSpPr/>
          <p:nvPr/>
        </p:nvSpPr>
        <p:spPr>
          <a:xfrm>
            <a:off x="7507705" y="3069945"/>
            <a:ext cx="3229326" cy="415498"/>
          </a:xfrm>
          <a:prstGeom prst="accentBorderCallout2">
            <a:avLst>
              <a:gd name="adj1" fmla="val -4174"/>
              <a:gd name="adj2" fmla="val 101954"/>
              <a:gd name="adj3" fmla="val -300451"/>
              <a:gd name="adj4" fmla="val 89671"/>
              <a:gd name="adj5" fmla="val -300081"/>
              <a:gd name="adj6" fmla="val 126479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点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击可显示传统检索界面（表格检索）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187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45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64" y="1098550"/>
            <a:ext cx="10829925" cy="52578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67664" y="552080"/>
            <a:ext cx="8077953" cy="546470"/>
          </a:xfrm>
          <a:prstGeom prst="rect">
            <a:avLst/>
          </a:prstGeom>
          <a:solidFill>
            <a:srgbClr val="005CA6"/>
          </a:solidFill>
          <a:ln>
            <a:solidFill>
              <a:srgbClr val="0A52A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smtClean="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传统检索界面（表格检索）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线形标注 2(带边框和强调线) 11"/>
          <p:cNvSpPr/>
          <p:nvPr/>
        </p:nvSpPr>
        <p:spPr>
          <a:xfrm>
            <a:off x="3581400" y="2172896"/>
            <a:ext cx="3464293" cy="415498"/>
          </a:xfrm>
          <a:prstGeom prst="accentBorderCallout2">
            <a:avLst>
              <a:gd name="adj1" fmla="val 23335"/>
              <a:gd name="adj2" fmla="val -1771"/>
              <a:gd name="adj3" fmla="val 62765"/>
              <a:gd name="adj4" fmla="val -12307"/>
              <a:gd name="adj5" fmla="val 158310"/>
              <a:gd name="adj6" fmla="val -39582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手动选择需要检索的字段和逻辑组合关系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13" name="线形标注 2(带边框和强调线) 12"/>
          <p:cNvSpPr/>
          <p:nvPr/>
        </p:nvSpPr>
        <p:spPr>
          <a:xfrm>
            <a:off x="5390549" y="5940852"/>
            <a:ext cx="2550294" cy="415498"/>
          </a:xfrm>
          <a:prstGeom prst="accentBorderCallout2">
            <a:avLst>
              <a:gd name="adj1" fmla="val 23335"/>
              <a:gd name="adj2" fmla="val -1771"/>
              <a:gd name="adj3" fmla="val -2099"/>
              <a:gd name="adj4" fmla="val -10640"/>
              <a:gd name="adj5" fmla="val -128944"/>
              <a:gd name="adj6" fmla="val -53196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检索范围：年份、文献类型等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430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7" y="1055876"/>
            <a:ext cx="6981825" cy="397192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46</a:t>
            </a:fld>
            <a:endParaRPr lang="zh-CN" altLang="en-US" dirty="0"/>
          </a:p>
        </p:txBody>
      </p:sp>
      <p:sp>
        <p:nvSpPr>
          <p:cNvPr id="9" name="线形标注 2(带边框和强调线) 8"/>
          <p:cNvSpPr/>
          <p:nvPr/>
        </p:nvSpPr>
        <p:spPr>
          <a:xfrm>
            <a:off x="452787" y="438117"/>
            <a:ext cx="6981825" cy="415498"/>
          </a:xfrm>
          <a:prstGeom prst="accentBorderCallout2">
            <a:avLst>
              <a:gd name="adj1" fmla="val 115273"/>
              <a:gd name="adj2" fmla="val 25134"/>
              <a:gd name="adj3" fmla="val 116531"/>
              <a:gd name="adj4" fmla="val 20558"/>
              <a:gd name="adj5" fmla="val 279059"/>
              <a:gd name="adj6" fmla="val 8175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提供多种结果排序（相关度、最新、最早、被引次数、</a:t>
            </a:r>
            <a:r>
              <a:rPr lang="zh-CN" altLang="en-US" sz="1400" smtClean="0">
                <a:solidFill>
                  <a:srgbClr val="FFFF00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合著人数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、页码）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sp>
        <p:nvSpPr>
          <p:cNvPr id="11" name="线形标注 2(带边框和强调线) 10"/>
          <p:cNvSpPr/>
          <p:nvPr/>
        </p:nvSpPr>
        <p:spPr>
          <a:xfrm>
            <a:off x="7870234" y="1959838"/>
            <a:ext cx="2977437" cy="415498"/>
          </a:xfrm>
          <a:prstGeom prst="accentBorderCallout2">
            <a:avLst>
              <a:gd name="adj1" fmla="val 169"/>
              <a:gd name="adj2" fmla="val -1249"/>
              <a:gd name="adj3" fmla="val 217"/>
              <a:gd name="adj4" fmla="val -195037"/>
              <a:gd name="adj5" fmla="val -17748"/>
              <a:gd name="adj6" fmla="val -204184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点击</a:t>
            </a: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Export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，选择文献，选择格式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883" y="2856046"/>
            <a:ext cx="6781800" cy="36099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3" name="线形标注 2(带边框和强调线) 12"/>
          <p:cNvSpPr/>
          <p:nvPr/>
        </p:nvSpPr>
        <p:spPr>
          <a:xfrm>
            <a:off x="8383604" y="4961316"/>
            <a:ext cx="3574503" cy="415498"/>
          </a:xfrm>
          <a:prstGeom prst="accentBorderCallout2">
            <a:avLst>
              <a:gd name="adj1" fmla="val 169"/>
              <a:gd name="adj2" fmla="val -1249"/>
              <a:gd name="adj3" fmla="val -353348"/>
              <a:gd name="adj4" fmla="val -43434"/>
              <a:gd name="adj5" fmla="val -353504"/>
              <a:gd name="adj6" fmla="val -72031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点击</a:t>
            </a: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Get Citations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，可弹出供复制的文本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82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1338262"/>
            <a:ext cx="10810875" cy="420052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47</a:t>
            </a:fld>
            <a:endParaRPr lang="zh-CN" altLang="en-US" dirty="0"/>
          </a:p>
        </p:txBody>
      </p:sp>
      <p:sp>
        <p:nvSpPr>
          <p:cNvPr id="11" name="线形标注 2(带边框和强调线) 10"/>
          <p:cNvSpPr/>
          <p:nvPr/>
        </p:nvSpPr>
        <p:spPr>
          <a:xfrm>
            <a:off x="7679734" y="3627055"/>
            <a:ext cx="3064466" cy="738664"/>
          </a:xfrm>
          <a:prstGeom prst="accentBorderCallout2">
            <a:avLst>
              <a:gd name="adj1" fmla="val 169"/>
              <a:gd name="adj2" fmla="val -1249"/>
              <a:gd name="adj3" fmla="val -141770"/>
              <a:gd name="adj4" fmla="val 16498"/>
              <a:gd name="adj5" fmla="val -142399"/>
              <a:gd name="adj6" fmla="val 71799"/>
            </a:avLst>
          </a:prstGeom>
          <a:solidFill>
            <a:srgbClr val="005CA6"/>
          </a:solidFill>
          <a:ln w="19050">
            <a:solidFill>
              <a:srgbClr val="0A52A3"/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点击</a:t>
            </a: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Copy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，可复制至粘贴板</a:t>
            </a:r>
            <a:endParaRPr lang="en-US" altLang="zh-CN" sz="1400" smtClean="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可导入至</a:t>
            </a:r>
            <a:r>
              <a:rPr lang="en-US" altLang="zh-CN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Zotero</a:t>
            </a:r>
            <a:r>
              <a:rPr lang="zh-CN" altLang="en-US" sz="1400" smtClean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rPr>
              <a:t>或其他文献管理工具</a:t>
            </a:r>
            <a:endParaRPr lang="zh-CN" altLang="en-US" sz="1400">
              <a:solidFill>
                <a:schemeClr val="bg1"/>
              </a:solidFill>
              <a:latin typeface="等线 Light" panose="02010600030101010101" pitchFamily="2" charset="-122"/>
              <a:ea typeface="等线 Light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262" y="4411280"/>
            <a:ext cx="33051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3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48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56000" y="2389872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n-CL" altLang="zh-CN" sz="200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特点</a:t>
            </a:r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及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使用</a:t>
            </a:r>
          </a:p>
        </p:txBody>
      </p:sp>
      <p:sp>
        <p:nvSpPr>
          <p:cNvPr id="10" name="矩形 9"/>
          <p:cNvSpPr/>
          <p:nvPr/>
        </p:nvSpPr>
        <p:spPr>
          <a:xfrm>
            <a:off x="1369875" y="35643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MSC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数学主题分类法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5643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特点及入门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08800" y="3564300"/>
            <a:ext cx="2880000" cy="720000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优化检索词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及结</a:t>
            </a:r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果分析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2024/11/1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20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49</a:t>
            </a:fld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14499" y="1162050"/>
            <a:ext cx="9029701" cy="46863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</a:pPr>
            <a:r>
              <a:rPr lang="zh-CN" altLang="en-US" sz="3200" smtClean="0">
                <a:solidFill>
                  <a:srgbClr val="0A52A3"/>
                </a:solidFill>
                <a:latin typeface="+mj-ea"/>
                <a:ea typeface="+mj-ea"/>
              </a:rPr>
              <a:t>如何更高效地使用</a:t>
            </a:r>
            <a:r>
              <a:rPr lang="en-US" altLang="zh-CN" sz="3200" smtClean="0">
                <a:solidFill>
                  <a:srgbClr val="0A52A3"/>
                </a:solidFill>
                <a:latin typeface="+mj-ea"/>
                <a:ea typeface="+mj-ea"/>
              </a:rPr>
              <a:t>MathSciNet</a:t>
            </a:r>
            <a:r>
              <a:rPr lang="zh-CN" altLang="en-US" sz="3200" smtClean="0">
                <a:solidFill>
                  <a:srgbClr val="0A52A3"/>
                </a:solidFill>
                <a:latin typeface="+mj-ea"/>
                <a:ea typeface="+mj-ea"/>
              </a:rPr>
              <a:t>数据库？</a:t>
            </a:r>
            <a:endParaRPr lang="en-US" altLang="zh-CN" sz="3200" smtClean="0">
              <a:solidFill>
                <a:srgbClr val="0A52A3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>
                <a:solidFill>
                  <a:srgbClr val="EF7624"/>
                </a:solidFill>
                <a:latin typeface="+mj-ea"/>
                <a:ea typeface="+mj-ea"/>
              </a:rPr>
              <a:t>优</a:t>
            </a:r>
            <a:r>
              <a:rPr lang="zh-CN" altLang="en-US" sz="2400" smtClean="0">
                <a:solidFill>
                  <a:srgbClr val="EF7624"/>
                </a:solidFill>
                <a:latin typeface="+mj-ea"/>
                <a:ea typeface="+mj-ea"/>
              </a:rPr>
              <a:t>化检索词、组合检索、分析检索结果</a:t>
            </a:r>
            <a:endParaRPr lang="en-US" altLang="zh-CN" sz="2400" smtClean="0">
              <a:solidFill>
                <a:srgbClr val="EF7624"/>
              </a:solidFill>
              <a:latin typeface="+mj-ea"/>
              <a:ea typeface="+mj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400">
                <a:solidFill>
                  <a:srgbClr val="EF7624"/>
                </a:solidFill>
                <a:latin typeface="+mj-ea"/>
                <a:ea typeface="+mj-ea"/>
              </a:rPr>
              <a:t>找</a:t>
            </a:r>
            <a:r>
              <a:rPr lang="zh-CN" altLang="en-US" sz="2400" smtClean="0">
                <a:solidFill>
                  <a:srgbClr val="EF7624"/>
                </a:solidFill>
                <a:latin typeface="+mj-ea"/>
                <a:ea typeface="+mj-ea"/>
              </a:rPr>
              <a:t>出高发文机构、学者、期刊及冷门好刊</a:t>
            </a:r>
            <a:endParaRPr lang="en-US" altLang="zh-CN" sz="2400" smtClean="0">
              <a:solidFill>
                <a:srgbClr val="EF7624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744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11" y="1182265"/>
            <a:ext cx="9455479" cy="5345044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>
            <a:off x="4941652" y="5515583"/>
            <a:ext cx="1487496" cy="7788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34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50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012" y="1076325"/>
            <a:ext cx="252412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51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61" y="669435"/>
            <a:ext cx="6887913" cy="6052040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448461" y="193522"/>
            <a:ext cx="6887913" cy="475913"/>
          </a:xfrm>
          <a:prstGeom prst="rect">
            <a:avLst/>
          </a:prstGeom>
          <a:solidFill>
            <a:srgbClr val="0A52A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000" dirty="0" smtClean="0">
                <a:solidFill>
                  <a:schemeClr val="bg1"/>
                </a:solidFill>
              </a:rPr>
              <a:t>查阅同行的论文，了解该方向的研究背景及相关内容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8460" y="5729591"/>
            <a:ext cx="6818101" cy="6267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1079770" y="5184843"/>
            <a:ext cx="1313234" cy="8463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211" y="3465478"/>
            <a:ext cx="7934325" cy="16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直接箭头连接符 14"/>
          <p:cNvCxnSpPr/>
          <p:nvPr/>
        </p:nvCxnSpPr>
        <p:spPr>
          <a:xfrm>
            <a:off x="2268166" y="3272302"/>
            <a:ext cx="1313234" cy="8463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61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52</a:t>
            </a:fld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1823531" y="1103465"/>
            <a:ext cx="7028639" cy="4425713"/>
            <a:chOff x="704850" y="984487"/>
            <a:chExt cx="7028639" cy="442571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/>
            <a:srcRect r="34813"/>
            <a:stretch/>
          </p:blipFill>
          <p:spPr>
            <a:xfrm>
              <a:off x="704850" y="1447800"/>
              <a:ext cx="7028639" cy="3962400"/>
            </a:xfrm>
            <a:prstGeom prst="rect">
              <a:avLst/>
            </a:prstGeom>
          </p:spPr>
        </p:pic>
        <p:sp>
          <p:nvSpPr>
            <p:cNvPr id="9" name="标题 1"/>
            <p:cNvSpPr txBox="1">
              <a:spLocks/>
            </p:cNvSpPr>
            <p:nvPr/>
          </p:nvSpPr>
          <p:spPr>
            <a:xfrm>
              <a:off x="838200" y="984487"/>
              <a:ext cx="6887913" cy="475913"/>
            </a:xfrm>
            <a:prstGeom prst="rect">
              <a:avLst/>
            </a:prstGeom>
            <a:solidFill>
              <a:srgbClr val="0A52A3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</a:rPr>
                <a:t>通过同行的参考文献了解该方向的</a:t>
              </a:r>
              <a:r>
                <a:rPr lang="en-US" altLang="zh-CN" sz="2000" dirty="0" smtClean="0">
                  <a:solidFill>
                    <a:schemeClr val="bg1"/>
                  </a:solidFill>
                </a:rPr>
                <a:t>MSC</a:t>
              </a:r>
              <a:r>
                <a:rPr lang="zh-CN" altLang="en-US" sz="2000" dirty="0" smtClean="0">
                  <a:solidFill>
                    <a:schemeClr val="bg1"/>
                  </a:solidFill>
                </a:rPr>
                <a:t>分类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直接箭头连接符 14"/>
          <p:cNvCxnSpPr/>
          <p:nvPr/>
        </p:nvCxnSpPr>
        <p:spPr>
          <a:xfrm>
            <a:off x="760378" y="3124825"/>
            <a:ext cx="1313234" cy="8463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8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r="25860" b="4721"/>
          <a:stretch/>
        </p:blipFill>
        <p:spPr>
          <a:xfrm>
            <a:off x="249339" y="248742"/>
            <a:ext cx="5645623" cy="600412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239614"/>
            <a:ext cx="2743200" cy="365125"/>
          </a:xfrm>
        </p:spPr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53</a:t>
            </a:fld>
            <a:endParaRPr lang="zh-CN" altLang="en-US" dirty="0"/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656521" y="576174"/>
            <a:ext cx="1001307" cy="8051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807" y="248742"/>
            <a:ext cx="5238441" cy="6081409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 flipV="1">
            <a:off x="2424166" y="1733766"/>
            <a:ext cx="1001307" cy="8051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4551281" y="576174"/>
            <a:ext cx="1001307" cy="8051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6200167" y="1381324"/>
            <a:ext cx="1001307" cy="8051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/>
          <a:srcRect r="4256" b="5353"/>
          <a:stretch/>
        </p:blipFill>
        <p:spPr>
          <a:xfrm>
            <a:off x="7676478" y="301573"/>
            <a:ext cx="4363007" cy="6054777"/>
          </a:xfrm>
          <a:prstGeom prst="rect">
            <a:avLst/>
          </a:prstGeom>
        </p:spPr>
      </p:pic>
      <p:cxnSp>
        <p:nvCxnSpPr>
          <p:cNvPr id="17" name="直接箭头连接符 16"/>
          <p:cNvCxnSpPr/>
          <p:nvPr/>
        </p:nvCxnSpPr>
        <p:spPr>
          <a:xfrm flipV="1">
            <a:off x="8041790" y="706872"/>
            <a:ext cx="1001307" cy="8051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9781252" y="1733766"/>
            <a:ext cx="1001307" cy="8051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27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54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285750" y="395926"/>
            <a:ext cx="11734800" cy="5900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2000" dirty="0">
                <a:latin typeface="+mj-ea"/>
              </a:rPr>
              <a:t>仍</a:t>
            </a:r>
            <a:r>
              <a:rPr lang="zh-CN" altLang="en-US" sz="2000" dirty="0" smtClean="0">
                <a:latin typeface="+mj-ea"/>
              </a:rPr>
              <a:t>以</a:t>
            </a:r>
            <a:r>
              <a:rPr lang="en-US" altLang="zh-CN" sz="2000" dirty="0" smtClean="0">
                <a:latin typeface="+mj-ea"/>
              </a:rPr>
              <a:t>《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有限群</a:t>
            </a:r>
            <a:r>
              <a:rPr lang="zh-CN" altLang="en-US" sz="2000" dirty="0">
                <a:latin typeface="+mj-ea"/>
              </a:rPr>
              <a:t>的</a:t>
            </a:r>
            <a:r>
              <a:rPr lang="en-US" altLang="zh-CN" sz="2000" dirty="0">
                <a:solidFill>
                  <a:schemeClr val="accent4">
                    <a:lumMod val="50000"/>
                  </a:schemeClr>
                </a:solidFill>
                <a:latin typeface="+mj-ea"/>
              </a:rPr>
              <a:t>σ-</a:t>
            </a:r>
            <a:r>
              <a:rPr lang="zh-CN" altLang="en-US" sz="2000" dirty="0">
                <a:solidFill>
                  <a:schemeClr val="accent4">
                    <a:lumMod val="50000"/>
                  </a:schemeClr>
                </a:solidFill>
                <a:latin typeface="+mj-ea"/>
              </a:rPr>
              <a:t>理论</a:t>
            </a:r>
            <a:r>
              <a:rPr lang="zh-CN" altLang="en-US" sz="2000" dirty="0">
                <a:latin typeface="+mj-ea"/>
              </a:rPr>
              <a:t>的应用及推广</a:t>
            </a:r>
            <a:r>
              <a:rPr lang="en-US" altLang="zh-CN" sz="2000" dirty="0" smtClean="0">
                <a:latin typeface="+mj-ea"/>
              </a:rPr>
              <a:t>》</a:t>
            </a:r>
            <a:r>
              <a:rPr lang="zh-CN" altLang="en-US" sz="2000" dirty="0" smtClean="0">
                <a:latin typeface="+mj-ea"/>
              </a:rPr>
              <a:t>为例</a:t>
            </a:r>
            <a:endParaRPr lang="en-US" altLang="zh-CN" sz="2000" dirty="0" smtClean="0">
              <a:latin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sz="2000" dirty="0" smtClean="0">
                <a:latin typeface="+mj-ea"/>
              </a:rPr>
              <a:t>尝试提炼、翻译检索词：</a:t>
            </a:r>
            <a:endParaRPr lang="en-US" altLang="zh-CN" sz="2000" dirty="0" smtClean="0">
              <a:latin typeface="+mj-ea"/>
            </a:endParaRPr>
          </a:p>
          <a:p>
            <a:pPr>
              <a:lnSpc>
                <a:spcPct val="170000"/>
              </a:lnSpc>
            </a:pPr>
            <a:endParaRPr lang="en-US" altLang="zh-CN" sz="2000" dirty="0" smtClean="0">
              <a:solidFill>
                <a:srgbClr val="00B050"/>
              </a:solidFill>
              <a:latin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sz="2000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检索主题</a:t>
            </a:r>
            <a:r>
              <a:rPr lang="en-US" altLang="zh-CN" sz="2000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1</a:t>
            </a:r>
            <a:r>
              <a:rPr lang="zh-CN" altLang="en-US" sz="2000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优化：</a:t>
            </a:r>
            <a:r>
              <a:rPr lang="en-US" altLang="zh-CN" sz="2000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 </a:t>
            </a:r>
            <a:r>
              <a:rPr lang="en-US" altLang="zh-CN" sz="2000" u="sng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Finite group</a:t>
            </a:r>
            <a:r>
              <a:rPr lang="zh-CN" altLang="en-US" sz="2000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，优化为： </a:t>
            </a:r>
            <a:r>
              <a:rPr lang="en-US" altLang="zh-CN" sz="2000" u="sng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Finite </a:t>
            </a:r>
            <a:r>
              <a:rPr lang="en-US" altLang="zh-CN" sz="2000" u="sng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group</a:t>
            </a:r>
            <a:r>
              <a:rPr lang="zh-CN" altLang="en-US" sz="2000" u="sng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*</a:t>
            </a:r>
            <a:endParaRPr lang="en-US" altLang="zh-CN" sz="2000" u="sng" dirty="0" smtClean="0">
              <a:solidFill>
                <a:schemeClr val="accent2">
                  <a:lumMod val="75000"/>
                </a:schemeClr>
              </a:solidFill>
              <a:latin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sz="2000" dirty="0" smtClean="0">
                <a:solidFill>
                  <a:schemeClr val="accent4">
                    <a:lumMod val="50000"/>
                  </a:schemeClr>
                </a:solidFill>
                <a:latin typeface="+mj-ea"/>
              </a:rPr>
              <a:t>检索主题</a:t>
            </a:r>
            <a:r>
              <a:rPr lang="en-US" altLang="zh-CN" sz="2000" dirty="0" smtClean="0">
                <a:solidFill>
                  <a:schemeClr val="accent4">
                    <a:lumMod val="50000"/>
                  </a:schemeClr>
                </a:solidFill>
                <a:latin typeface="+mj-ea"/>
              </a:rPr>
              <a:t>2</a:t>
            </a:r>
            <a:r>
              <a:rPr lang="zh-CN" altLang="en-US" sz="2000" dirty="0" smtClean="0">
                <a:solidFill>
                  <a:schemeClr val="accent4">
                    <a:lumMod val="50000"/>
                  </a:schemeClr>
                </a:solidFill>
                <a:latin typeface="+mj-ea"/>
              </a:rPr>
              <a:t>优化：</a:t>
            </a:r>
            <a:r>
              <a:rPr lang="en-US" altLang="zh-CN" sz="2000" dirty="0" smtClean="0">
                <a:solidFill>
                  <a:schemeClr val="accent4">
                    <a:lumMod val="50000"/>
                  </a:schemeClr>
                </a:solidFill>
                <a:latin typeface="+mj-ea"/>
              </a:rPr>
              <a:t> </a:t>
            </a:r>
            <a:r>
              <a:rPr lang="el-GR" altLang="zh-CN" sz="2000" u="sng" dirty="0" smtClean="0">
                <a:solidFill>
                  <a:schemeClr val="accent4">
                    <a:lumMod val="50000"/>
                  </a:schemeClr>
                </a:solidFill>
                <a:latin typeface="+mj-ea"/>
              </a:rPr>
              <a:t>σ-</a:t>
            </a:r>
            <a:r>
              <a:rPr lang="zh-CN" altLang="en-US" sz="2000" u="sng" dirty="0" smtClean="0">
                <a:solidFill>
                  <a:schemeClr val="accent4">
                    <a:lumMod val="50000"/>
                  </a:schemeClr>
                </a:solidFill>
                <a:latin typeface="+mj-ea"/>
              </a:rPr>
              <a:t>理论</a:t>
            </a:r>
            <a:r>
              <a:rPr lang="zh-CN" altLang="en-US" sz="2000" dirty="0" smtClean="0">
                <a:solidFill>
                  <a:schemeClr val="accent4">
                    <a:lumMod val="50000"/>
                  </a:schemeClr>
                </a:solidFill>
                <a:latin typeface="+mj-ea"/>
              </a:rPr>
              <a:t>，专业数学数据库，基本支持</a:t>
            </a:r>
            <a:r>
              <a:rPr lang="en-US" altLang="zh-CN" sz="2000" dirty="0" err="1" smtClean="0">
                <a:solidFill>
                  <a:schemeClr val="accent4">
                    <a:lumMod val="50000"/>
                  </a:schemeClr>
                </a:solidFill>
                <a:latin typeface="+mj-ea"/>
              </a:rPr>
              <a:t>TeX</a:t>
            </a:r>
            <a:r>
              <a:rPr lang="zh-CN" altLang="en-US" sz="2000" dirty="0" smtClean="0">
                <a:solidFill>
                  <a:schemeClr val="accent4">
                    <a:lumMod val="50000"/>
                  </a:schemeClr>
                </a:solidFill>
                <a:latin typeface="+mj-ea"/>
              </a:rPr>
              <a:t>代码检索，优化为：</a:t>
            </a:r>
            <a:r>
              <a:rPr lang="arn-CL" altLang="zh-CN" sz="2000" dirty="0" smtClean="0">
                <a:solidFill>
                  <a:schemeClr val="accent4">
                    <a:lumMod val="50000"/>
                  </a:schemeClr>
                </a:solidFill>
                <a:latin typeface="+mj-ea"/>
              </a:rPr>
              <a:t> </a:t>
            </a:r>
            <a:r>
              <a:rPr lang="en-US" altLang="zh-CN" sz="2000" u="sng" dirty="0" smtClean="0">
                <a:solidFill>
                  <a:schemeClr val="accent4">
                    <a:lumMod val="50000"/>
                  </a:schemeClr>
                </a:solidFill>
                <a:latin typeface="+mj-ea"/>
              </a:rPr>
              <a:t>\sigma</a:t>
            </a:r>
            <a:endParaRPr lang="en-US" altLang="zh-CN" sz="2000" dirty="0" smtClean="0">
              <a:solidFill>
                <a:schemeClr val="accent4">
                  <a:lumMod val="50000"/>
                </a:schemeClr>
              </a:solidFill>
              <a:latin typeface="+mj-ea"/>
            </a:endParaRPr>
          </a:p>
          <a:p>
            <a:pPr>
              <a:lnSpc>
                <a:spcPct val="170000"/>
              </a:lnSpc>
            </a:pPr>
            <a:endParaRPr lang="arn-CL" altLang="zh-CN" sz="2000" u="sng" dirty="0">
              <a:solidFill>
                <a:schemeClr val="accent6">
                  <a:lumMod val="75000"/>
                </a:schemeClr>
              </a:solidFill>
              <a:latin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sz="2000" dirty="0">
                <a:solidFill>
                  <a:srgbClr val="00B050"/>
                </a:solidFill>
                <a:latin typeface="+mj-ea"/>
              </a:rPr>
              <a:t>检</a:t>
            </a:r>
            <a:r>
              <a:rPr lang="zh-CN" altLang="en-US" sz="2000" dirty="0" smtClean="0">
                <a:solidFill>
                  <a:srgbClr val="00B050"/>
                </a:solidFill>
                <a:latin typeface="+mj-ea"/>
              </a:rPr>
              <a:t>索主题词可优化为：</a:t>
            </a:r>
            <a:r>
              <a:rPr lang="en-US" altLang="zh-CN" sz="2000" u="sng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Finite </a:t>
            </a:r>
            <a:r>
              <a:rPr lang="en-US" altLang="zh-CN" sz="2000" u="sng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group</a:t>
            </a:r>
            <a:r>
              <a:rPr lang="zh-CN" altLang="en-US" sz="2000" u="sng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* </a:t>
            </a:r>
            <a:r>
              <a:rPr lang="en-US" altLang="zh-CN" sz="2000" u="sng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AND </a:t>
            </a:r>
            <a:r>
              <a:rPr lang="en-US" altLang="zh-CN" sz="2000" u="sng" dirty="0">
                <a:solidFill>
                  <a:schemeClr val="accent4">
                    <a:lumMod val="50000"/>
                  </a:schemeClr>
                </a:solidFill>
                <a:latin typeface="+mj-ea"/>
              </a:rPr>
              <a:t>\</a:t>
            </a:r>
            <a:r>
              <a:rPr lang="en-US" altLang="zh-CN" sz="2000" u="sng" dirty="0" smtClean="0">
                <a:solidFill>
                  <a:schemeClr val="accent4">
                    <a:lumMod val="50000"/>
                  </a:schemeClr>
                </a:solidFill>
                <a:latin typeface="+mj-ea"/>
              </a:rPr>
              <a:t>sigma</a:t>
            </a:r>
            <a:endParaRPr lang="en-US" altLang="zh-CN" sz="2000" dirty="0">
              <a:solidFill>
                <a:srgbClr val="00B050"/>
              </a:solidFill>
              <a:latin typeface="+mj-ea"/>
            </a:endParaRPr>
          </a:p>
          <a:p>
            <a:pPr>
              <a:lnSpc>
                <a:spcPct val="170000"/>
              </a:lnSpc>
            </a:pPr>
            <a:r>
              <a:rPr lang="zh-CN" altLang="en-US" sz="2000" dirty="0" smtClean="0">
                <a:solidFill>
                  <a:srgbClr val="00B050"/>
                </a:solidFill>
                <a:latin typeface="+mj-ea"/>
              </a:rPr>
              <a:t>数据库支持将空格转换为</a:t>
            </a:r>
            <a:r>
              <a:rPr lang="en-US" altLang="zh-CN" sz="2000" dirty="0" smtClean="0">
                <a:solidFill>
                  <a:srgbClr val="00B050"/>
                </a:solidFill>
                <a:latin typeface="+mj-ea"/>
              </a:rPr>
              <a:t>AND</a:t>
            </a:r>
            <a:r>
              <a:rPr lang="zh-CN" altLang="en-US" sz="2000" dirty="0" smtClean="0">
                <a:solidFill>
                  <a:srgbClr val="00B050"/>
                </a:solidFill>
                <a:latin typeface="+mj-ea"/>
              </a:rPr>
              <a:t>，即为：</a:t>
            </a:r>
            <a:r>
              <a:rPr lang="en-US" altLang="zh-CN" sz="2000" dirty="0" smtClean="0">
                <a:solidFill>
                  <a:srgbClr val="FF0000"/>
                </a:solidFill>
                <a:latin typeface="+mj-ea"/>
              </a:rPr>
              <a:t>Finite </a:t>
            </a:r>
            <a:r>
              <a:rPr lang="en-US" altLang="zh-CN" sz="2000" dirty="0">
                <a:solidFill>
                  <a:srgbClr val="FF0000"/>
                </a:solidFill>
                <a:latin typeface="+mj-ea"/>
              </a:rPr>
              <a:t>group</a:t>
            </a:r>
            <a:r>
              <a:rPr lang="en-US" altLang="zh-CN" sz="2000" dirty="0" smtClean="0">
                <a:solidFill>
                  <a:srgbClr val="FF0000"/>
                </a:solidFill>
                <a:latin typeface="+mj-ea"/>
              </a:rPr>
              <a:t>*  </a:t>
            </a:r>
            <a:r>
              <a:rPr lang="en-US" altLang="zh-CN" sz="2000" dirty="0">
                <a:solidFill>
                  <a:srgbClr val="FF0000"/>
                </a:solidFill>
                <a:latin typeface="+mj-ea"/>
              </a:rPr>
              <a:t>\</a:t>
            </a:r>
            <a:r>
              <a:rPr lang="en-US" altLang="zh-CN" sz="2000" dirty="0" smtClean="0">
                <a:solidFill>
                  <a:srgbClr val="FF0000"/>
                </a:solidFill>
                <a:latin typeface="+mj-ea"/>
              </a:rPr>
              <a:t>sigma</a:t>
            </a:r>
            <a:r>
              <a:rPr lang="arn-CL" altLang="zh-CN" sz="2000" dirty="0" smtClean="0">
                <a:solidFill>
                  <a:srgbClr val="FF0000"/>
                </a:solidFill>
                <a:latin typeface="+mj-ea"/>
              </a:rPr>
              <a:t>  </a:t>
            </a:r>
            <a:endParaRPr lang="en-US" altLang="zh-CN" sz="2000" dirty="0">
              <a:solidFill>
                <a:srgbClr val="FF0000"/>
              </a:solidFill>
              <a:latin typeface="+mj-ea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1335746" y="1719165"/>
            <a:ext cx="295274" cy="1266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1784825" y="1731523"/>
            <a:ext cx="424976" cy="1780162"/>
          </a:xfrm>
          <a:prstGeom prst="straightConnector1">
            <a:avLst/>
          </a:prstGeom>
          <a:ln>
            <a:solidFill>
              <a:srgbClr val="7F6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15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55</a:t>
            </a:fld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8610600" y="1506037"/>
            <a:ext cx="3110846" cy="4850313"/>
            <a:chOff x="6358861" y="1249821"/>
            <a:chExt cx="4853476" cy="4850313"/>
          </a:xfrm>
        </p:grpSpPr>
        <p:sp>
          <p:nvSpPr>
            <p:cNvPr id="8" name="矩形 7"/>
            <p:cNvSpPr/>
            <p:nvPr/>
          </p:nvSpPr>
          <p:spPr>
            <a:xfrm>
              <a:off x="6358861" y="1660368"/>
              <a:ext cx="4853471" cy="4439766"/>
            </a:xfrm>
            <a:prstGeom prst="rect">
              <a:avLst/>
            </a:prstGeom>
            <a:solidFill>
              <a:srgbClr val="EF7624">
                <a:alpha val="1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渐进式检索：</a:t>
              </a:r>
              <a:endParaRPr lang="en-US" altLang="zh-CN" sz="16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先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选取核心关键词检索</a:t>
              </a: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，再逐步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附加关键词或分类。</a:t>
              </a:r>
              <a:endParaRPr lang="en-US" altLang="zh-CN" sz="16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endParaRPr lang="en-US" altLang="zh-CN" sz="16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细分领域，建议结合分类号组合检索，提升检全率。</a:t>
              </a:r>
              <a:endParaRPr lang="en-US" altLang="zh-CN" sz="16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endParaRPr lang="en-US" altLang="zh-CN" sz="16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分类号获取方法：检索分类表、通过检索结果总结。</a:t>
              </a:r>
              <a:endParaRPr lang="en-US" altLang="zh-CN" sz="16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358862" y="1249821"/>
              <a:ext cx="4853475" cy="410546"/>
            </a:xfrm>
            <a:prstGeom prst="rect">
              <a:avLst/>
            </a:prstGeom>
            <a:solidFill>
              <a:srgbClr val="0A52A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+mj-ea"/>
                  <a:ea typeface="+mj-ea"/>
                </a:rPr>
                <a:t>Tips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6" name="标题 1"/>
          <p:cNvSpPr txBox="1">
            <a:spLocks/>
          </p:cNvSpPr>
          <p:nvPr/>
        </p:nvSpPr>
        <p:spPr>
          <a:xfrm>
            <a:off x="448461" y="110501"/>
            <a:ext cx="7149201" cy="475913"/>
          </a:xfrm>
          <a:prstGeom prst="rect">
            <a:avLst/>
          </a:prstGeom>
          <a:solidFill>
            <a:srgbClr val="0A52A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000" dirty="0" smtClean="0">
                <a:solidFill>
                  <a:schemeClr val="bg1"/>
                </a:solidFill>
              </a:rPr>
              <a:t>点</a:t>
            </a:r>
            <a:r>
              <a:rPr lang="en-US" altLang="zh-CN" sz="2000" dirty="0" smtClean="0">
                <a:solidFill>
                  <a:schemeClr val="bg1"/>
                </a:solidFill>
              </a:rPr>
              <a:t>publications</a:t>
            </a:r>
            <a:r>
              <a:rPr lang="zh-CN" altLang="en-US" sz="2000" dirty="0" smtClean="0">
                <a:solidFill>
                  <a:schemeClr val="bg1"/>
                </a:solidFill>
              </a:rPr>
              <a:t>标签下直接搜索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8462" y="5138604"/>
            <a:ext cx="6991528" cy="369332"/>
          </a:xfrm>
          <a:prstGeom prst="rect">
            <a:avLst/>
          </a:prstGeom>
          <a:solidFill>
            <a:srgbClr val="DF710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添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加关键词：</a:t>
            </a:r>
            <a:r>
              <a:rPr lang="en-US" altLang="zh-CN">
                <a:solidFill>
                  <a:schemeClr val="bg1"/>
                </a:solidFill>
                <a:latin typeface="+mj-ea"/>
                <a:ea typeface="+mj-ea"/>
              </a:rPr>
              <a:t>risk (insur* OR actua*)  (ruin OR bankruptcy) proba*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6428"/>
          <a:stretch/>
        </p:blipFill>
        <p:spPr>
          <a:xfrm>
            <a:off x="341270" y="663898"/>
            <a:ext cx="7256393" cy="598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9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7" y="153956"/>
            <a:ext cx="11653265" cy="58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8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57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67891" y="187985"/>
            <a:ext cx="8670752" cy="475913"/>
          </a:xfrm>
          <a:prstGeom prst="rect">
            <a:avLst/>
          </a:prstGeom>
          <a:solidFill>
            <a:srgbClr val="005CA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000">
                <a:solidFill>
                  <a:schemeClr val="bg1"/>
                </a:solidFill>
              </a:rPr>
              <a:t>通</a:t>
            </a:r>
            <a:r>
              <a:rPr lang="zh-CN" altLang="en-US" sz="2000" smtClean="0">
                <a:solidFill>
                  <a:schemeClr val="bg1"/>
                </a:solidFill>
              </a:rPr>
              <a:t>过检索结果筛选项，快速了解关键信息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7757" y="1058272"/>
            <a:ext cx="5072893" cy="2047875"/>
            <a:chOff x="127757" y="1058272"/>
            <a:chExt cx="5072893" cy="2047875"/>
          </a:xfrm>
        </p:grpSpPr>
        <p:sp>
          <p:nvSpPr>
            <p:cNvPr id="11" name="线形标注 2(带边框和强调线) 10"/>
            <p:cNvSpPr/>
            <p:nvPr/>
          </p:nvSpPr>
          <p:spPr>
            <a:xfrm>
              <a:off x="127757" y="1110869"/>
              <a:ext cx="1666821" cy="382669"/>
            </a:xfrm>
            <a:prstGeom prst="accentBorderCallout2">
              <a:avLst>
                <a:gd name="adj1" fmla="val 53740"/>
                <a:gd name="adj2" fmla="val 102280"/>
                <a:gd name="adj3" fmla="val 100314"/>
                <a:gd name="adj4" fmla="val 108210"/>
                <a:gd name="adj5" fmla="val 431953"/>
                <a:gd name="adj6" fmla="val 108535"/>
              </a:avLst>
            </a:prstGeom>
            <a:solidFill>
              <a:srgbClr val="005CA6"/>
            </a:solidFill>
            <a:ln w="19050">
              <a:solidFill>
                <a:srgbClr val="0A52A3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检索结果文献状态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2150" y="1058272"/>
              <a:ext cx="3238500" cy="204787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99476" y="3716836"/>
            <a:ext cx="5077361" cy="1724025"/>
            <a:chOff x="99476" y="3716836"/>
            <a:chExt cx="5077361" cy="1724025"/>
          </a:xfrm>
        </p:grpSpPr>
        <p:sp>
          <p:nvSpPr>
            <p:cNvPr id="13" name="线形标注 2(带边框和强调线) 12"/>
            <p:cNvSpPr/>
            <p:nvPr/>
          </p:nvSpPr>
          <p:spPr>
            <a:xfrm>
              <a:off x="99476" y="3716836"/>
              <a:ext cx="1666821" cy="415498"/>
            </a:xfrm>
            <a:prstGeom prst="accentBorderCallout2">
              <a:avLst>
                <a:gd name="adj1" fmla="val 53740"/>
                <a:gd name="adj2" fmla="val 102280"/>
                <a:gd name="adj3" fmla="val 100314"/>
                <a:gd name="adj4" fmla="val 108210"/>
                <a:gd name="adj5" fmla="val 431953"/>
                <a:gd name="adj6" fmla="val 108535"/>
              </a:avLst>
            </a:prstGeom>
            <a:solidFill>
              <a:srgbClr val="0A52A3"/>
            </a:solidFill>
            <a:ln w="19050">
              <a:solidFill>
                <a:srgbClr val="005CA6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mtClean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检索结果文献类型</a:t>
              </a:r>
              <a:endPara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5962" y="3716836"/>
              <a:ext cx="3190875" cy="1724025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5661782" y="2036595"/>
            <a:ext cx="5025774" cy="3000375"/>
            <a:chOff x="5661782" y="2036595"/>
            <a:chExt cx="5025774" cy="3000375"/>
          </a:xfrm>
        </p:grpSpPr>
        <p:sp>
          <p:nvSpPr>
            <p:cNvPr id="21" name="线形标注 2(带边框和强调线) 20"/>
            <p:cNvSpPr/>
            <p:nvPr/>
          </p:nvSpPr>
          <p:spPr>
            <a:xfrm>
              <a:off x="5661782" y="2036595"/>
              <a:ext cx="1666821" cy="382669"/>
            </a:xfrm>
            <a:prstGeom prst="accentBorderCallout2">
              <a:avLst>
                <a:gd name="adj1" fmla="val 53740"/>
                <a:gd name="adj2" fmla="val 102280"/>
                <a:gd name="adj3" fmla="val 100314"/>
                <a:gd name="adj4" fmla="val 108210"/>
                <a:gd name="adj5" fmla="val 431953"/>
                <a:gd name="adj6" fmla="val 108535"/>
              </a:avLst>
            </a:prstGeom>
            <a:solidFill>
              <a:srgbClr val="005CA6"/>
            </a:solidFill>
            <a:ln w="19050">
              <a:solidFill>
                <a:srgbClr val="0A52A3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该领域高发文学者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6681" y="2036595"/>
              <a:ext cx="3190875" cy="3000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95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58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67891" y="187985"/>
            <a:ext cx="8670752" cy="475913"/>
          </a:xfrm>
          <a:prstGeom prst="rect">
            <a:avLst/>
          </a:prstGeom>
          <a:solidFill>
            <a:srgbClr val="005CA6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通过检索结果筛选项，快速了解关键信息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156332" y="951581"/>
            <a:ext cx="4998659" cy="3178488"/>
            <a:chOff x="156332" y="951581"/>
            <a:chExt cx="4998659" cy="3178488"/>
          </a:xfrm>
        </p:grpSpPr>
        <p:sp>
          <p:nvSpPr>
            <p:cNvPr id="11" name="线形标注 2(带边框和强调线) 10"/>
            <p:cNvSpPr/>
            <p:nvPr/>
          </p:nvSpPr>
          <p:spPr>
            <a:xfrm>
              <a:off x="156332" y="951581"/>
              <a:ext cx="1666821" cy="382669"/>
            </a:xfrm>
            <a:prstGeom prst="accentBorderCallout2">
              <a:avLst>
                <a:gd name="adj1" fmla="val 53740"/>
                <a:gd name="adj2" fmla="val 102280"/>
                <a:gd name="adj3" fmla="val 100314"/>
                <a:gd name="adj4" fmla="val 108210"/>
                <a:gd name="adj5" fmla="val 431953"/>
                <a:gd name="adj6" fmla="val 108535"/>
              </a:avLst>
            </a:prstGeom>
            <a:solidFill>
              <a:srgbClr val="005CA6"/>
            </a:solidFill>
            <a:ln w="19050">
              <a:solidFill>
                <a:srgbClr val="0A52A3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该领域高发文机构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5963" y="951581"/>
              <a:ext cx="3169028" cy="3178488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56332" y="4161656"/>
            <a:ext cx="4998659" cy="2356079"/>
            <a:chOff x="156332" y="4161656"/>
            <a:chExt cx="4998659" cy="2356079"/>
          </a:xfrm>
        </p:grpSpPr>
        <p:sp>
          <p:nvSpPr>
            <p:cNvPr id="18" name="线形标注 2(带边框和强调线) 17"/>
            <p:cNvSpPr/>
            <p:nvPr/>
          </p:nvSpPr>
          <p:spPr>
            <a:xfrm>
              <a:off x="156332" y="4161656"/>
              <a:ext cx="1666821" cy="415498"/>
            </a:xfrm>
            <a:prstGeom prst="accentBorderCallout2">
              <a:avLst>
                <a:gd name="adj1" fmla="val 53740"/>
                <a:gd name="adj2" fmla="val 102280"/>
                <a:gd name="adj3" fmla="val 100314"/>
                <a:gd name="adj4" fmla="val 108210"/>
                <a:gd name="adj5" fmla="val 287530"/>
                <a:gd name="adj6" fmla="val 107392"/>
              </a:avLst>
            </a:prstGeom>
            <a:solidFill>
              <a:srgbClr val="0A52A3"/>
            </a:solidFill>
            <a:ln w="19050">
              <a:solidFill>
                <a:srgbClr val="005CA6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检</a:t>
              </a:r>
              <a:r>
                <a:rPr lang="zh-CN" altLang="en-US" sz="1400" smtClean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索结果主分类</a:t>
              </a:r>
              <a:endPara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/>
            <a:srcRect b="18793"/>
            <a:stretch/>
          </p:blipFill>
          <p:spPr>
            <a:xfrm>
              <a:off x="1983166" y="4189523"/>
              <a:ext cx="3171825" cy="2328212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6083678" y="1294481"/>
            <a:ext cx="5068147" cy="2726582"/>
            <a:chOff x="6083678" y="1294481"/>
            <a:chExt cx="5068147" cy="2726582"/>
          </a:xfrm>
        </p:grpSpPr>
        <p:sp>
          <p:nvSpPr>
            <p:cNvPr id="19" name="线形标注 2(带边框和强调线) 18"/>
            <p:cNvSpPr/>
            <p:nvPr/>
          </p:nvSpPr>
          <p:spPr>
            <a:xfrm>
              <a:off x="6083678" y="1294481"/>
              <a:ext cx="1666821" cy="382669"/>
            </a:xfrm>
            <a:prstGeom prst="accentBorderCallout2">
              <a:avLst>
                <a:gd name="adj1" fmla="val 53740"/>
                <a:gd name="adj2" fmla="val 102280"/>
                <a:gd name="adj3" fmla="val 100314"/>
                <a:gd name="adj4" fmla="val 108210"/>
                <a:gd name="adj5" fmla="val 431953"/>
                <a:gd name="adj6" fmla="val 108535"/>
              </a:avLst>
            </a:prstGeom>
            <a:solidFill>
              <a:srgbClr val="0A52A3"/>
            </a:solidFill>
            <a:ln w="19050">
              <a:solidFill>
                <a:srgbClr val="005CA6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该领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域期刊分布</a:t>
              </a:r>
              <a:endParaRPr lang="zh-CN" altLang="en-US" sz="1400" dirty="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/>
            <a:srcRect b="7060"/>
            <a:stretch/>
          </p:blipFill>
          <p:spPr>
            <a:xfrm>
              <a:off x="7951425" y="1294481"/>
              <a:ext cx="3200400" cy="2726582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6083678" y="4124904"/>
            <a:ext cx="5058622" cy="2457450"/>
            <a:chOff x="6083678" y="4124904"/>
            <a:chExt cx="5058622" cy="2457450"/>
          </a:xfrm>
        </p:grpSpPr>
        <p:sp>
          <p:nvSpPr>
            <p:cNvPr id="21" name="线形标注 2(带边框和强调线) 20"/>
            <p:cNvSpPr/>
            <p:nvPr/>
          </p:nvSpPr>
          <p:spPr>
            <a:xfrm>
              <a:off x="6083678" y="4194485"/>
              <a:ext cx="1666821" cy="382669"/>
            </a:xfrm>
            <a:prstGeom prst="accentBorderCallout2">
              <a:avLst>
                <a:gd name="adj1" fmla="val 53740"/>
                <a:gd name="adj2" fmla="val 102280"/>
                <a:gd name="adj3" fmla="val 100314"/>
                <a:gd name="adj4" fmla="val 108210"/>
                <a:gd name="adj5" fmla="val 431953"/>
                <a:gd name="adj6" fmla="val 108535"/>
              </a:avLst>
            </a:prstGeom>
            <a:solidFill>
              <a:srgbClr val="0A52A3"/>
            </a:solidFill>
            <a:ln w="19050">
              <a:solidFill>
                <a:srgbClr val="005CA6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smtClean="0">
                  <a:solidFill>
                    <a:schemeClr val="bg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rPr>
                <a:t>该领域每年发文量</a:t>
              </a:r>
              <a:endParaRPr lang="zh-CN" altLang="en-US" sz="1400">
                <a:solidFill>
                  <a:schemeClr val="bg1"/>
                </a:solidFill>
                <a:latin typeface="等线 Light" panose="02010600030101010101" pitchFamily="2" charset="-122"/>
                <a:ea typeface="等线 Light" panose="02010600030101010101" pitchFamily="2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51425" y="4124904"/>
              <a:ext cx="3190875" cy="24574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5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59</a:t>
            </a:fld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80767" y="1143375"/>
            <a:ext cx="11227323" cy="5285705"/>
            <a:chOff x="6358861" y="1249821"/>
            <a:chExt cx="4853476" cy="3956064"/>
          </a:xfrm>
        </p:grpSpPr>
        <p:sp>
          <p:nvSpPr>
            <p:cNvPr id="14" name="矩形 13"/>
            <p:cNvSpPr/>
            <p:nvPr/>
          </p:nvSpPr>
          <p:spPr>
            <a:xfrm>
              <a:off x="6358861" y="1660368"/>
              <a:ext cx="4853471" cy="3545517"/>
            </a:xfrm>
            <a:prstGeom prst="rect">
              <a:avLst/>
            </a:prstGeom>
            <a:solidFill>
              <a:srgbClr val="EF7624">
                <a:alpha val="1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除快速检索，</a:t>
              </a:r>
              <a:r>
                <a:rPr lang="en-US" altLang="zh-CN" sz="1600" dirty="0">
                  <a:solidFill>
                    <a:srgbClr val="0A52A3"/>
                  </a:solidFill>
                  <a:latin typeface="+mj-ea"/>
                </a:rPr>
                <a:t> MathSciNet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还提供了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40</a:t>
              </a: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多个字段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，通过组</a:t>
              </a: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合检索，为</a:t>
              </a:r>
              <a:r>
                <a:rPr lang="zh-CN" altLang="en-US" sz="1600" dirty="0">
                  <a:solidFill>
                    <a:srgbClr val="FF0000"/>
                  </a:solidFill>
                  <a:latin typeface="+mj-ea"/>
                  <a:ea typeface="+mj-ea"/>
                </a:rPr>
                <a:t>交叉领域研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+mj-ea"/>
                  <a:ea typeface="+mj-ea"/>
                </a:rPr>
                <a:t>究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、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+mj-ea"/>
                  <a:ea typeface="+mj-ea"/>
                </a:rPr>
                <a:t>深造（</a:t>
              </a:r>
              <a:r>
                <a:rPr lang="zh-CN" altLang="en-US" sz="1600" dirty="0">
                  <a:solidFill>
                    <a:srgbClr val="FF0000"/>
                  </a:solidFill>
                  <a:latin typeface="+mj-ea"/>
                  <a:ea typeface="+mj-ea"/>
                </a:rPr>
                <a:t>选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+mj-ea"/>
                  <a:ea typeface="+mj-ea"/>
                </a:rPr>
                <a:t>择学校、导</a:t>
              </a:r>
              <a:r>
                <a:rPr lang="zh-CN" altLang="en-US" sz="1600" dirty="0">
                  <a:solidFill>
                    <a:srgbClr val="FF0000"/>
                  </a:solidFill>
                  <a:latin typeface="+mj-ea"/>
                  <a:ea typeface="+mj-ea"/>
                </a:rPr>
                <a:t>师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+mj-ea"/>
                  <a:ea typeface="+mj-ea"/>
                </a:rPr>
                <a:t>）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、</a:t>
              </a:r>
              <a:r>
                <a:rPr lang="zh-CN" altLang="en-US" sz="1600" dirty="0">
                  <a:solidFill>
                    <a:srgbClr val="FF0000"/>
                  </a:solidFill>
                  <a:latin typeface="+mj-ea"/>
                  <a:ea typeface="+mj-ea"/>
                </a:rPr>
                <a:t>投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+mj-ea"/>
                  <a:ea typeface="+mj-ea"/>
                </a:rPr>
                <a:t>稿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及引</a:t>
              </a: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用分析等提供帮助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。部分常用字段和规则如下：</a:t>
              </a:r>
              <a:endParaRPr lang="en-US" altLang="zh-CN" sz="16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内容相关字段</a:t>
              </a:r>
              <a:endParaRPr lang="en-US" altLang="zh-CN" sz="16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lvl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ti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：标题，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r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：评论（摘要），</a:t>
              </a:r>
              <a:r>
                <a:rPr lang="arn-CL" altLang="zh-CN" sz="1600" dirty="0">
                  <a:solidFill>
                    <a:srgbClr val="0A52A3"/>
                  </a:solidFill>
                  <a:latin typeface="+mj-ea"/>
                  <a:ea typeface="+mj-ea"/>
                </a:rPr>
                <a:t>au</a:t>
              </a:r>
              <a:r>
                <a:rPr lang="zh-CN" altLang="arn-CL" sz="1600" dirty="0">
                  <a:solidFill>
                    <a:srgbClr val="0A52A3"/>
                  </a:solidFill>
                  <a:latin typeface="+mj-ea"/>
                  <a:ea typeface="+mj-ea"/>
                </a:rPr>
                <a:t>：</a:t>
              </a: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作者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，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any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：全部，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pc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：</a:t>
              </a: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主分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类，</a:t>
              </a:r>
              <a:r>
                <a:rPr lang="en-US" altLang="zh-CN" sz="1600" dirty="0" err="1" smtClean="0">
                  <a:solidFill>
                    <a:srgbClr val="0A52A3"/>
                  </a:solidFill>
                  <a:latin typeface="+mj-ea"/>
                  <a:ea typeface="+mj-ea"/>
                </a:rPr>
                <a:t>pcsc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：主次分类，</a:t>
              </a:r>
              <a:r>
                <a:rPr lang="arn-CL" altLang="zh-CN" sz="1600" dirty="0">
                  <a:solidFill>
                    <a:srgbClr val="0A52A3"/>
                  </a:solidFill>
                  <a:latin typeface="+mj-ea"/>
                  <a:ea typeface="+mj-ea"/>
                </a:rPr>
                <a:t>j</a:t>
              </a:r>
              <a:r>
                <a:rPr lang="zh-CN" altLang="arn-CL" sz="1600" dirty="0">
                  <a:solidFill>
                    <a:srgbClr val="0A52A3"/>
                  </a:solidFill>
                  <a:latin typeface="+mj-ea"/>
                  <a:ea typeface="+mj-ea"/>
                </a:rPr>
                <a:t>：</a:t>
              </a: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期刊名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称，</a:t>
              </a:r>
              <a:r>
                <a:rPr lang="arn-CL" altLang="zh-CN" sz="1600" dirty="0">
                  <a:solidFill>
                    <a:srgbClr val="0A52A3"/>
                  </a:solidFill>
                  <a:latin typeface="+mj-ea"/>
                  <a:ea typeface="+mj-ea"/>
                </a:rPr>
                <a:t>y</a:t>
              </a:r>
              <a:r>
                <a:rPr lang="zh-CN" altLang="arn-CL" sz="1600" dirty="0">
                  <a:solidFill>
                    <a:srgbClr val="0A52A3"/>
                  </a:solidFill>
                  <a:latin typeface="+mj-ea"/>
                  <a:ea typeface="+mj-ea"/>
                </a:rPr>
                <a:t>：</a:t>
              </a: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出版年份</a:t>
              </a:r>
              <a:endParaRPr lang="en-US" altLang="zh-CN" sz="16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机构相关字段</a:t>
              </a:r>
              <a:endParaRPr lang="en-US" altLang="zh-CN" sz="16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lvl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600" dirty="0" err="1" smtClean="0">
                  <a:solidFill>
                    <a:srgbClr val="0A52A3"/>
                  </a:solidFill>
                  <a:latin typeface="+mj-ea"/>
                  <a:ea typeface="+mj-ea"/>
                </a:rPr>
                <a:t>iaddr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：地址，</a:t>
              </a:r>
              <a:r>
                <a:rPr lang="en-US" altLang="zh-CN" sz="1600" dirty="0" err="1" smtClean="0">
                  <a:solidFill>
                    <a:srgbClr val="0A52A3"/>
                  </a:solidFill>
                  <a:latin typeface="+mj-ea"/>
                  <a:ea typeface="+mj-ea"/>
                </a:rPr>
                <a:t>ic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：机构代码，</a:t>
              </a:r>
              <a:r>
                <a:rPr lang="en-US" altLang="zh-CN" sz="1600" dirty="0" err="1" smtClean="0">
                  <a:solidFill>
                    <a:srgbClr val="0A52A3"/>
                  </a:solidFill>
                  <a:latin typeface="+mj-ea"/>
                  <a:ea typeface="+mj-ea"/>
                </a:rPr>
                <a:t>inst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：机构</a:t>
              </a: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名称</a:t>
              </a:r>
              <a:endParaRPr lang="en-US" altLang="zh-CN" sz="16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引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用相关字段</a:t>
              </a:r>
              <a:endParaRPr lang="en-US" altLang="zh-CN" sz="16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lvl="1"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600" dirty="0" err="1" smtClean="0">
                  <a:solidFill>
                    <a:srgbClr val="0A52A3"/>
                  </a:solidFill>
                  <a:latin typeface="+mj-ea"/>
                  <a:ea typeface="+mj-ea"/>
                </a:rPr>
                <a:t>rl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：参考文献，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cy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：参考文献的中某期刊的年份，</a:t>
              </a:r>
              <a:r>
                <a:rPr lang="arn-CL" altLang="zh-CN" sz="1600" dirty="0">
                  <a:solidFill>
                    <a:srgbClr val="0A52A3"/>
                  </a:solidFill>
                  <a:latin typeface="+mj-ea"/>
                  <a:ea typeface="+mj-ea"/>
                </a:rPr>
                <a:t> </a:t>
              </a:r>
              <a:r>
                <a:rPr lang="arn-CL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cgp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：某期刊的被引文献，</a:t>
              </a:r>
              <a:r>
                <a:rPr lang="arn-CL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  csp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：某丛书的被引文献</a:t>
              </a:r>
              <a:endParaRPr lang="en-US" altLang="zh-CN" sz="16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组合检索：</a:t>
              </a:r>
              <a:r>
                <a:rPr lang="en-US" altLang="zh-CN" sz="1600" dirty="0" smtClean="0">
                  <a:solidFill>
                    <a:srgbClr val="FF0000"/>
                  </a:solidFill>
                  <a:latin typeface="+mj-ea"/>
                  <a:ea typeface="+mj-ea"/>
                </a:rPr>
                <a:t>NOT </a:t>
              </a:r>
              <a:r>
                <a:rPr lang="zh-CN" altLang="en-US" sz="1600" dirty="0" smtClean="0">
                  <a:solidFill>
                    <a:srgbClr val="FF0000"/>
                  </a:solidFill>
                  <a:latin typeface="+mj-ea"/>
                  <a:ea typeface="+mj-ea"/>
                </a:rPr>
                <a:t>检索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只可以放到检索式最后，如：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(a AND (b OR C)) NOT C</a:t>
              </a: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数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值范围撰写：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[n1-n2]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，如年份</a:t>
              </a:r>
              <a:r>
                <a:rPr lang="zh-CN" altLang="en-US" sz="1600" dirty="0">
                  <a:solidFill>
                    <a:srgbClr val="0A52A3"/>
                  </a:solidFill>
                  <a:latin typeface="+mj-ea"/>
                  <a:ea typeface="+mj-ea"/>
                </a:rPr>
                <a:t>，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y:[1800-2024]</a:t>
              </a:r>
            </a:p>
            <a:p>
              <a:pPr marL="285750" indent="-285750">
                <a:lnSpc>
                  <a:spcPct val="15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zh-CN" sz="1600" dirty="0" err="1" smtClean="0">
                  <a:solidFill>
                    <a:srgbClr val="0A52A3"/>
                  </a:solidFill>
                  <a:latin typeface="+mj-ea"/>
                  <a:ea typeface="+mj-ea"/>
                </a:rPr>
                <a:t>iaddr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地址检索：可直接检索国别、省、地市，如 </a:t>
              </a:r>
              <a:r>
                <a:rPr lang="en-US" altLang="zh-CN" sz="1600" dirty="0" err="1" smtClean="0">
                  <a:solidFill>
                    <a:srgbClr val="0A52A3"/>
                  </a:solidFill>
                  <a:latin typeface="+mj-ea"/>
                  <a:ea typeface="+mj-ea"/>
                </a:rPr>
                <a:t>iaddr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:[</a:t>
              </a:r>
              <a:r>
                <a:rPr lang="en-US" altLang="zh-CN" sz="1600" dirty="0" err="1" smtClean="0">
                  <a:solidFill>
                    <a:srgbClr val="0A52A3"/>
                  </a:solidFill>
                  <a:latin typeface="+mj-ea"/>
                  <a:ea typeface="+mj-ea"/>
                </a:rPr>
                <a:t>beijing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]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6358863" y="1249821"/>
              <a:ext cx="4853474" cy="410546"/>
            </a:xfrm>
            <a:prstGeom prst="rect">
              <a:avLst/>
            </a:prstGeom>
            <a:solidFill>
              <a:srgbClr val="0A52A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smtClean="0">
                  <a:solidFill>
                    <a:schemeClr val="bg1"/>
                  </a:solidFill>
                  <a:latin typeface="+mj-ea"/>
                  <a:ea typeface="+mj-ea"/>
                </a:rPr>
                <a:t>MathSciNet </a:t>
              </a:r>
              <a:r>
                <a:rPr lang="zh-CN" altLang="en-US" sz="2000" smtClean="0">
                  <a:solidFill>
                    <a:schemeClr val="bg1"/>
                  </a:solidFill>
                  <a:latin typeface="+mj-ea"/>
                  <a:ea typeface="+mj-ea"/>
                </a:rPr>
                <a:t>常用高级检索字段简介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17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901768"/>
            <a:ext cx="11763375" cy="561975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272378" y="4610911"/>
            <a:ext cx="971930" cy="10512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20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60</a:t>
            </a:fld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838200" y="1201737"/>
            <a:ext cx="10350869" cy="4865688"/>
            <a:chOff x="6358861" y="1249821"/>
            <a:chExt cx="4853476" cy="3250368"/>
          </a:xfrm>
        </p:grpSpPr>
        <p:sp>
          <p:nvSpPr>
            <p:cNvPr id="14" name="矩形 13"/>
            <p:cNvSpPr/>
            <p:nvPr/>
          </p:nvSpPr>
          <p:spPr>
            <a:xfrm>
              <a:off x="6358861" y="1660368"/>
              <a:ext cx="4853471" cy="2839821"/>
            </a:xfrm>
            <a:prstGeom prst="rect">
              <a:avLst/>
            </a:prstGeom>
            <a:solidFill>
              <a:srgbClr val="EF7624">
                <a:alpha val="1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700" dirty="0" smtClean="0">
                  <a:solidFill>
                    <a:srgbClr val="0A52A3"/>
                  </a:solidFill>
                  <a:latin typeface="+mj-ea"/>
                  <a:ea typeface="+mj-ea"/>
                </a:rPr>
                <a:t>MathSciNet</a:t>
              </a:r>
              <a:r>
                <a:rPr lang="zh-CN" altLang="en-US" sz="1700" dirty="0">
                  <a:solidFill>
                    <a:srgbClr val="0A52A3"/>
                  </a:solidFill>
                  <a:latin typeface="+mj-ea"/>
                  <a:ea typeface="+mj-ea"/>
                </a:rPr>
                <a:t>详</a:t>
              </a:r>
              <a:r>
                <a:rPr lang="zh-CN" altLang="en-US" sz="1700" dirty="0" smtClean="0">
                  <a:solidFill>
                    <a:srgbClr val="0A52A3"/>
                  </a:solidFill>
                  <a:latin typeface="+mj-ea"/>
                  <a:ea typeface="+mj-ea"/>
                </a:rPr>
                <a:t>细标引了文献的学者、地址，我们尝试与地址字段组合检索，找出适合投稿的期刊，</a:t>
              </a:r>
              <a:endParaRPr lang="en-US" altLang="zh-CN" sz="17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700" dirty="0" smtClean="0">
                  <a:solidFill>
                    <a:srgbClr val="0A52A3"/>
                  </a:solidFill>
                  <a:latin typeface="+mj-ea"/>
                  <a:ea typeface="+mj-ea"/>
                </a:rPr>
                <a:t>以上述检索主题为例，我们采用如下检索式，从检索结果左侧筛选栏，分析期刊来源：</a:t>
              </a:r>
              <a:endParaRPr lang="en-US" altLang="zh-CN" sz="17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endParaRPr lang="en-US" altLang="zh-CN" sz="17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700" dirty="0">
                  <a:solidFill>
                    <a:srgbClr val="0A52A3"/>
                  </a:solidFill>
                  <a:latin typeface="+mj-ea"/>
                  <a:ea typeface="+mj-ea"/>
                </a:rPr>
                <a:t>检索</a:t>
              </a:r>
              <a:r>
                <a:rPr lang="zh-CN" altLang="en-US" sz="1700" dirty="0" smtClean="0">
                  <a:solidFill>
                    <a:srgbClr val="0A52A3"/>
                  </a:solidFill>
                  <a:latin typeface="+mj-ea"/>
                  <a:ea typeface="+mj-ea"/>
                </a:rPr>
                <a:t>式一：检索</a:t>
              </a:r>
              <a:r>
                <a:rPr lang="zh-CN" altLang="en-US" sz="1700" dirty="0" smtClean="0">
                  <a:solidFill>
                    <a:srgbClr val="FF0000"/>
                  </a:solidFill>
                  <a:latin typeface="+mj-ea"/>
                  <a:ea typeface="+mj-ea"/>
                </a:rPr>
                <a:t>中国学者</a:t>
              </a:r>
              <a:r>
                <a:rPr lang="zh-CN" altLang="en-US" sz="1700" dirty="0" smtClean="0">
                  <a:solidFill>
                    <a:srgbClr val="0A52A3"/>
                  </a:solidFill>
                  <a:latin typeface="+mj-ea"/>
                  <a:ea typeface="+mj-ea"/>
                </a:rPr>
                <a:t>在该领域的全部文章，通过左侧筛选项获取数据</a:t>
              </a:r>
              <a:endParaRPr lang="en-US" altLang="zh-CN" sz="17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700" dirty="0">
                  <a:solidFill>
                    <a:srgbClr val="0A52A3"/>
                  </a:solidFill>
                  <a:latin typeface="+mj-ea"/>
                  <a:ea typeface="+mj-ea"/>
                </a:rPr>
                <a:t>“finite group*” \sigma </a:t>
              </a:r>
              <a:r>
                <a:rPr lang="en-US" altLang="zh-CN" sz="1700" dirty="0" smtClean="0">
                  <a:solidFill>
                    <a:srgbClr val="FF0000"/>
                  </a:solidFill>
                  <a:latin typeface="+mj-ea"/>
                  <a:ea typeface="+mj-ea"/>
                </a:rPr>
                <a:t>AND </a:t>
              </a:r>
              <a:r>
                <a:rPr lang="en-US" altLang="zh-CN" sz="1700" dirty="0" err="1">
                  <a:solidFill>
                    <a:srgbClr val="FF0000"/>
                  </a:solidFill>
                  <a:latin typeface="+mj-ea"/>
                  <a:ea typeface="+mj-ea"/>
                </a:rPr>
                <a:t>iaddr</a:t>
              </a:r>
              <a:r>
                <a:rPr lang="en-US" altLang="zh-CN" sz="1700" dirty="0">
                  <a:solidFill>
                    <a:srgbClr val="FF0000"/>
                  </a:solidFill>
                  <a:latin typeface="+mj-ea"/>
                  <a:ea typeface="+mj-ea"/>
                </a:rPr>
                <a:t>:(CHINA</a:t>
              </a:r>
              <a:r>
                <a:rPr lang="en-US" altLang="zh-CN" sz="1700" dirty="0" smtClean="0">
                  <a:solidFill>
                    <a:srgbClr val="FF0000"/>
                  </a:solidFill>
                  <a:latin typeface="+mj-ea"/>
                  <a:ea typeface="+mj-ea"/>
                </a:rPr>
                <a:t>)</a:t>
              </a: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endParaRPr lang="en-US" altLang="zh-CN" sz="1700" dirty="0">
                <a:solidFill>
                  <a:srgbClr val="0A52A3"/>
                </a:solidFill>
                <a:latin typeface="+mj-ea"/>
                <a:ea typeface="+mj-ea"/>
                <a:sym typeface="Wingdings" panose="05000000000000000000" pitchFamily="2" charset="2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zh-CN" altLang="en-US" sz="1700" dirty="0" smtClean="0">
                  <a:solidFill>
                    <a:srgbClr val="0A52A3"/>
                  </a:solidFill>
                  <a:latin typeface="+mj-ea"/>
                  <a:ea typeface="+mj-ea"/>
                  <a:sym typeface="Wingdings" panose="05000000000000000000" pitchFamily="2" charset="2"/>
                </a:rPr>
                <a:t>检</a:t>
              </a:r>
              <a:r>
                <a:rPr lang="zh-CN" altLang="en-US" sz="1700" dirty="0">
                  <a:solidFill>
                    <a:srgbClr val="0A52A3"/>
                  </a:solidFill>
                  <a:latin typeface="+mj-ea"/>
                  <a:ea typeface="+mj-ea"/>
                  <a:sym typeface="Wingdings" panose="05000000000000000000" pitchFamily="2" charset="2"/>
                </a:rPr>
                <a:t>索式二：检</a:t>
              </a:r>
              <a:r>
                <a:rPr lang="zh-CN" altLang="en-US" sz="1700" dirty="0" smtClean="0">
                  <a:solidFill>
                    <a:srgbClr val="0A52A3"/>
                  </a:solidFill>
                  <a:latin typeface="+mj-ea"/>
                  <a:ea typeface="+mj-ea"/>
                  <a:sym typeface="Wingdings" panose="05000000000000000000" pitchFamily="2" charset="2"/>
                </a:rPr>
                <a:t>索</a:t>
              </a:r>
              <a:r>
                <a:rPr lang="zh-CN" altLang="en-US" sz="1700" dirty="0" smtClean="0">
                  <a:solidFill>
                    <a:srgbClr val="C00000"/>
                  </a:solidFill>
                  <a:latin typeface="+mj-ea"/>
                  <a:ea typeface="+mj-ea"/>
                  <a:sym typeface="Wingdings" panose="05000000000000000000" pitchFamily="2" charset="2"/>
                </a:rPr>
                <a:t>国外学</a:t>
              </a:r>
              <a:r>
                <a:rPr lang="zh-CN" altLang="en-US" sz="1700" dirty="0">
                  <a:solidFill>
                    <a:srgbClr val="C00000"/>
                  </a:solidFill>
                  <a:latin typeface="+mj-ea"/>
                  <a:ea typeface="+mj-ea"/>
                  <a:sym typeface="Wingdings" panose="05000000000000000000" pitchFamily="2" charset="2"/>
                </a:rPr>
                <a:t>者</a:t>
              </a:r>
              <a:r>
                <a:rPr lang="zh-CN" altLang="en-US" sz="1700" dirty="0">
                  <a:solidFill>
                    <a:srgbClr val="0A52A3"/>
                  </a:solidFill>
                  <a:latin typeface="+mj-ea"/>
                  <a:ea typeface="+mj-ea"/>
                  <a:sym typeface="Wingdings" panose="05000000000000000000" pitchFamily="2" charset="2"/>
                </a:rPr>
                <a:t>近五年在该领域的全部文章，通过左侧筛选项获取数据</a:t>
              </a:r>
              <a:endParaRPr lang="en-US" altLang="zh-CN" sz="1700" dirty="0" smtClean="0">
                <a:solidFill>
                  <a:srgbClr val="0A52A3"/>
                </a:solidFill>
                <a:latin typeface="+mj-ea"/>
                <a:ea typeface="+mj-ea"/>
                <a:sym typeface="Wingdings" panose="05000000000000000000" pitchFamily="2" charset="2"/>
              </a:endParaRPr>
            </a:p>
            <a:p>
              <a:pPr>
                <a:lnSpc>
                  <a:spcPct val="150000"/>
                </a:lnSpc>
                <a:spcBef>
                  <a:spcPts val="600"/>
                </a:spcBef>
              </a:pPr>
              <a:r>
                <a:rPr lang="en-US" altLang="zh-CN" sz="1700" dirty="0">
                  <a:solidFill>
                    <a:srgbClr val="0A52A3"/>
                  </a:solidFill>
                  <a:latin typeface="+mj-ea"/>
                </a:rPr>
                <a:t>“finite group*” \sigma </a:t>
              </a:r>
              <a:r>
                <a:rPr lang="en-US" altLang="zh-CN" sz="1700" dirty="0" smtClean="0">
                  <a:solidFill>
                    <a:srgbClr val="FF0000"/>
                  </a:solidFill>
                  <a:latin typeface="+mj-ea"/>
                </a:rPr>
                <a:t>NOT </a:t>
              </a:r>
              <a:r>
                <a:rPr lang="en-US" altLang="zh-CN" sz="1700" dirty="0" err="1">
                  <a:solidFill>
                    <a:srgbClr val="FF0000"/>
                  </a:solidFill>
                  <a:latin typeface="+mj-ea"/>
                </a:rPr>
                <a:t>iaddr</a:t>
              </a:r>
              <a:r>
                <a:rPr lang="en-US" altLang="zh-CN" sz="1700" dirty="0">
                  <a:solidFill>
                    <a:srgbClr val="FF0000"/>
                  </a:solidFill>
                  <a:latin typeface="+mj-ea"/>
                </a:rPr>
                <a:t>:(CHINA)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6358863" y="1249821"/>
              <a:ext cx="4853474" cy="410546"/>
            </a:xfrm>
            <a:prstGeom prst="rect">
              <a:avLst/>
            </a:prstGeom>
            <a:solidFill>
              <a:srgbClr val="0A52A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+mj-ea"/>
                  <a:ea typeface="+mj-ea"/>
                </a:rPr>
                <a:t>MathSciNet</a:t>
              </a:r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高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+mj-ea"/>
                  <a:ea typeface="+mj-ea"/>
                </a:rPr>
                <a:t>级检索利用举例：分析该领域</a:t>
              </a:r>
              <a:r>
                <a:rPr lang="zh-CN" altLang="en-US" sz="2000" smtClean="0">
                  <a:solidFill>
                    <a:schemeClr val="bg1"/>
                  </a:solidFill>
                  <a:latin typeface="+mj-ea"/>
                  <a:ea typeface="+mj-ea"/>
                </a:rPr>
                <a:t>国内、外学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+mj-ea"/>
                  <a:ea typeface="+mj-ea"/>
                </a:rPr>
                <a:t>者发文特点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33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61</a:t>
            </a:fld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8916525" y="1643649"/>
            <a:ext cx="3149697" cy="4712700"/>
            <a:chOff x="6358863" y="640221"/>
            <a:chExt cx="4853474" cy="4712700"/>
          </a:xfrm>
        </p:grpSpPr>
        <p:sp>
          <p:nvSpPr>
            <p:cNvPr id="9" name="矩形 8"/>
            <p:cNvSpPr/>
            <p:nvPr/>
          </p:nvSpPr>
          <p:spPr>
            <a:xfrm>
              <a:off x="6358863" y="1050766"/>
              <a:ext cx="4853471" cy="4302155"/>
            </a:xfrm>
            <a:prstGeom prst="rect">
              <a:avLst/>
            </a:prstGeom>
            <a:solidFill>
              <a:srgbClr val="EF7624">
                <a:alpha val="1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lang="zh-CN" altLang="en-US" sz="1600" b="1" dirty="0">
                  <a:solidFill>
                    <a:srgbClr val="0A52A3"/>
                  </a:solidFill>
                  <a:latin typeface="+mj-ea"/>
                  <a:ea typeface="+mj-ea"/>
                </a:rPr>
                <a:t>高发</a:t>
              </a:r>
              <a:r>
                <a:rPr lang="zh-CN" altLang="en-US" sz="1600" b="1" dirty="0" smtClean="0">
                  <a:solidFill>
                    <a:srgbClr val="0A52A3"/>
                  </a:solidFill>
                  <a:latin typeface="+mj-ea"/>
                  <a:ea typeface="+mj-ea"/>
                </a:rPr>
                <a:t>文学者：</a:t>
              </a:r>
              <a:endParaRPr lang="en-US" altLang="zh-CN" sz="1600" b="1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郭文斌（海南大学）</a:t>
              </a:r>
              <a:endParaRPr lang="zh-CN" altLang="en-US" sz="14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1400" dirty="0">
                  <a:solidFill>
                    <a:srgbClr val="0A52A3"/>
                  </a:solidFill>
                  <a:latin typeface="+mj-ea"/>
                  <a:ea typeface="+mj-ea"/>
                </a:rPr>
                <a:t>张弛</a:t>
              </a: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（中国矿业大学</a:t>
              </a:r>
              <a:r>
                <a:rPr lang="zh-CN" altLang="en-US" sz="1400" dirty="0">
                  <a:solidFill>
                    <a:srgbClr val="0A52A3"/>
                  </a:solidFill>
                  <a:latin typeface="+mj-ea"/>
                  <a:ea typeface="+mj-ea"/>
                </a:rPr>
                <a:t>）</a:t>
              </a:r>
              <a:endParaRPr lang="en-US" altLang="zh-CN" sz="14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1400" dirty="0">
                  <a:solidFill>
                    <a:srgbClr val="0A52A3"/>
                  </a:solidFill>
                  <a:latin typeface="+mj-ea"/>
                  <a:ea typeface="+mj-ea"/>
                </a:rPr>
                <a:t>黄建</a:t>
              </a: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红（</a:t>
              </a:r>
              <a:r>
                <a:rPr lang="zh-CN" altLang="en-US" sz="1400" dirty="0">
                  <a:solidFill>
                    <a:srgbClr val="0A52A3"/>
                  </a:solidFill>
                  <a:latin typeface="+mj-ea"/>
                </a:rPr>
                <a:t>江苏师范大学</a:t>
              </a: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）</a:t>
              </a:r>
              <a:endParaRPr lang="en-US" altLang="zh-CN" sz="14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1400" dirty="0">
                  <a:solidFill>
                    <a:srgbClr val="0A52A3"/>
                  </a:solidFill>
                  <a:latin typeface="+mj-ea"/>
                  <a:ea typeface="+mj-ea"/>
                </a:rPr>
                <a:t>曹陈辰（宁波大学</a:t>
              </a: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）</a:t>
              </a:r>
              <a:endParaRPr lang="en-US" altLang="zh-CN" sz="14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1400" dirty="0">
                  <a:solidFill>
                    <a:srgbClr val="0A52A3"/>
                  </a:solidFill>
                  <a:latin typeface="+mj-ea"/>
                  <a:ea typeface="+mj-ea"/>
                </a:rPr>
                <a:t>胡滨</a:t>
              </a: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（江苏师范大学）</a:t>
              </a:r>
              <a:endParaRPr lang="en-US" altLang="zh-CN" sz="14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spcBef>
                  <a:spcPts val="600"/>
                </a:spcBef>
              </a:pPr>
              <a:endParaRPr lang="en-US" altLang="zh-CN" sz="14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1400" b="1" dirty="0" smtClean="0">
                  <a:solidFill>
                    <a:srgbClr val="0A52A3"/>
                  </a:solidFill>
                  <a:latin typeface="+mj-ea"/>
                  <a:ea typeface="+mj-ea"/>
                </a:rPr>
                <a:t>高发文机构：</a:t>
              </a:r>
              <a:endParaRPr lang="en-US" altLang="zh-CN" sz="1400" b="1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中科大</a:t>
              </a:r>
              <a:endParaRPr lang="en-US" altLang="zh-CN" sz="14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海南大学</a:t>
              </a:r>
              <a:endParaRPr lang="en-US" altLang="zh-CN" sz="14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江苏师范大学</a:t>
              </a:r>
              <a:endParaRPr lang="en-US" altLang="zh-CN" sz="14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中国矿业大学</a:t>
              </a:r>
              <a:endParaRPr lang="en-US" altLang="zh-CN" sz="14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中科院数学所</a:t>
              </a:r>
              <a:endParaRPr lang="en-US" altLang="zh-CN" sz="1400" dirty="0" smtClean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358863" y="640221"/>
              <a:ext cx="4853474" cy="410546"/>
            </a:xfrm>
            <a:prstGeom prst="rect">
              <a:avLst/>
            </a:prstGeom>
            <a:solidFill>
              <a:srgbClr val="0A52A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+mj-ea"/>
                  <a:ea typeface="+mj-ea"/>
                </a:rPr>
                <a:t>国内高发文学者和机构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2" y="145915"/>
            <a:ext cx="8361046" cy="64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4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62</a:t>
            </a:fld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8515116" y="1385664"/>
            <a:ext cx="3501785" cy="5249275"/>
            <a:chOff x="6358861" y="1249821"/>
            <a:chExt cx="4853476" cy="5249275"/>
          </a:xfrm>
        </p:grpSpPr>
        <p:sp>
          <p:nvSpPr>
            <p:cNvPr id="9" name="矩形 8"/>
            <p:cNvSpPr/>
            <p:nvPr/>
          </p:nvSpPr>
          <p:spPr>
            <a:xfrm>
              <a:off x="6358861" y="1660367"/>
              <a:ext cx="4853471" cy="4838729"/>
            </a:xfrm>
            <a:prstGeom prst="rect">
              <a:avLst/>
            </a:prstGeom>
            <a:solidFill>
              <a:srgbClr val="EF7624">
                <a:alpha val="1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600" b="1" dirty="0">
                  <a:solidFill>
                    <a:srgbClr val="0A52A3"/>
                  </a:solidFill>
                  <a:latin typeface="+mj-ea"/>
                  <a:ea typeface="+mj-ea"/>
                </a:rPr>
                <a:t>高发</a:t>
              </a:r>
              <a:r>
                <a:rPr lang="zh-CN" altLang="en-US" sz="1600" b="1" dirty="0" smtClean="0">
                  <a:solidFill>
                    <a:srgbClr val="0A52A3"/>
                  </a:solidFill>
                  <a:latin typeface="+mj-ea"/>
                  <a:ea typeface="+mj-ea"/>
                </a:rPr>
                <a:t>文学者：</a:t>
              </a:r>
              <a:endParaRPr lang="en-US" altLang="zh-CN" sz="1600" b="1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arn-CL" altLang="zh-CN" sz="1400" dirty="0">
                  <a:solidFill>
                    <a:srgbClr val="0A52A3"/>
                  </a:solidFill>
                  <a:latin typeface="+mj-ea"/>
                  <a:ea typeface="+mj-ea"/>
                </a:rPr>
                <a:t>Skiba, </a:t>
              </a:r>
              <a:r>
                <a:rPr lang="arn-CL" altLang="zh-CN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A</a:t>
              </a:r>
              <a:r>
                <a:rPr lang="en-US" altLang="zh-CN" sz="1400" dirty="0">
                  <a:solidFill>
                    <a:srgbClr val="0A52A3"/>
                  </a:solidFill>
                  <a:latin typeface="+mj-ea"/>
                  <a:ea typeface="+mj-ea"/>
                </a:rPr>
                <a:t>.</a:t>
              </a:r>
              <a:r>
                <a:rPr lang="arn-CL" altLang="zh-CN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 </a:t>
              </a:r>
              <a:r>
                <a:rPr lang="arn-CL" altLang="zh-CN" sz="1400" dirty="0">
                  <a:solidFill>
                    <a:srgbClr val="0A52A3"/>
                  </a:solidFill>
                  <a:latin typeface="+mj-ea"/>
                  <a:ea typeface="+mj-ea"/>
                </a:rPr>
                <a:t>N. </a:t>
              </a:r>
              <a:r>
                <a:rPr lang="zh-CN" altLang="en-US" sz="1400" dirty="0">
                  <a:solidFill>
                    <a:srgbClr val="0A52A3"/>
                  </a:solidFill>
                  <a:latin typeface="+mj-ea"/>
                  <a:ea typeface="+mj-ea"/>
                </a:rPr>
                <a:t>（白俄罗斯戈梅利国立大学）</a:t>
              </a:r>
              <a:endParaRPr lang="en-US" altLang="zh-CN" sz="14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arn-CL" altLang="zh-CN" sz="1400" dirty="0">
                  <a:solidFill>
                    <a:srgbClr val="0A52A3"/>
                  </a:solidFill>
                  <a:latin typeface="+mj-ea"/>
                  <a:ea typeface="+mj-ea"/>
                </a:rPr>
                <a:t>Kharazishvili, </a:t>
              </a:r>
              <a:r>
                <a:rPr lang="arn-CL" altLang="zh-CN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A.B. </a:t>
              </a: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（</a:t>
              </a:r>
              <a:r>
                <a:rPr lang="zh-CN" altLang="en-US" sz="1400" dirty="0">
                  <a:solidFill>
                    <a:srgbClr val="0A52A3"/>
                  </a:solidFill>
                  <a:latin typeface="+mj-ea"/>
                  <a:ea typeface="+mj-ea"/>
                </a:rPr>
                <a:t>第比利斯国立大学）</a:t>
              </a:r>
              <a:endParaRPr lang="en-US" altLang="zh-CN" sz="14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en-US" altLang="zh-CN" sz="1400" dirty="0" err="1">
                  <a:solidFill>
                    <a:srgbClr val="0A52A3"/>
                  </a:solidFill>
                  <a:latin typeface="+mj-ea"/>
                  <a:ea typeface="+mj-ea"/>
                </a:rPr>
                <a:t>Jarden</a:t>
              </a:r>
              <a:r>
                <a:rPr lang="en-US" altLang="zh-CN" sz="1400" dirty="0">
                  <a:solidFill>
                    <a:srgbClr val="0A52A3"/>
                  </a:solidFill>
                  <a:latin typeface="+mj-ea"/>
                  <a:ea typeface="+mj-ea"/>
                </a:rPr>
                <a:t>, Moshe </a:t>
              </a: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（特拉维夫大学）</a:t>
              </a:r>
              <a:endParaRPr lang="en-US" altLang="zh-CN" sz="14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en-US" altLang="zh-CN" sz="1400" dirty="0">
                  <a:solidFill>
                    <a:srgbClr val="0A52A3"/>
                  </a:solidFill>
                  <a:latin typeface="+mj-ea"/>
                  <a:ea typeface="+mj-ea"/>
                </a:rPr>
                <a:t>Johnson, Norman L </a:t>
              </a: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（爱荷华大学）</a:t>
              </a:r>
              <a:endParaRPr lang="en-US" altLang="zh-CN" sz="14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en-US" altLang="zh-CN" sz="1400" dirty="0" err="1">
                  <a:solidFill>
                    <a:srgbClr val="0A52A3"/>
                  </a:solidFill>
                  <a:latin typeface="+mj-ea"/>
                  <a:ea typeface="+mj-ea"/>
                </a:rPr>
                <a:t>Lusztig</a:t>
              </a:r>
              <a:r>
                <a:rPr lang="en-US" altLang="zh-CN" sz="1400" dirty="0">
                  <a:solidFill>
                    <a:srgbClr val="0A52A3"/>
                  </a:solidFill>
                  <a:latin typeface="+mj-ea"/>
                  <a:ea typeface="+mj-ea"/>
                </a:rPr>
                <a:t>, George </a:t>
              </a: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（麻省理工学院）</a:t>
              </a:r>
              <a:endParaRPr lang="en-US" altLang="zh-CN" sz="14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</a:pPr>
              <a:endParaRPr lang="en-US" altLang="zh-CN" sz="1400" b="1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400" b="1" dirty="0" smtClean="0">
                  <a:solidFill>
                    <a:srgbClr val="0A52A3"/>
                  </a:solidFill>
                  <a:latin typeface="+mj-ea"/>
                  <a:ea typeface="+mj-ea"/>
                </a:rPr>
                <a:t>高发文机构：</a:t>
              </a:r>
              <a:endParaRPr lang="en-US" altLang="zh-CN" sz="1400" b="1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加州大学系统</a:t>
              </a:r>
              <a:endParaRPr lang="en-US" altLang="zh-CN" sz="14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麻省理工学院</a:t>
              </a:r>
              <a:endParaRPr lang="en-US" altLang="zh-CN" sz="14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哈佛大学</a:t>
              </a:r>
              <a:endParaRPr lang="en-US" altLang="zh-CN" sz="14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1400" dirty="0" smtClean="0">
                  <a:solidFill>
                    <a:srgbClr val="0A52A3"/>
                  </a:solidFill>
                  <a:latin typeface="+mj-ea"/>
                  <a:ea typeface="+mj-ea"/>
                </a:rPr>
                <a:t>伊利诺伊斯大学</a:t>
              </a:r>
              <a:endParaRPr lang="en-US" altLang="zh-CN" sz="14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</a:pPr>
              <a:endParaRPr lang="en-US" altLang="zh-CN" sz="1400" dirty="0" smtClean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358863" y="1249821"/>
              <a:ext cx="4853474" cy="410546"/>
            </a:xfrm>
            <a:prstGeom prst="rect">
              <a:avLst/>
            </a:prstGeom>
            <a:solidFill>
              <a:srgbClr val="0A52A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+mj-ea"/>
                  <a:ea typeface="+mj-ea"/>
                </a:rPr>
                <a:t>国外高</a:t>
              </a:r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发文学者和机构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22" y="75995"/>
            <a:ext cx="8203736" cy="664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8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63</a:t>
            </a:fld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129629" y="266938"/>
            <a:ext cx="8422603" cy="6370785"/>
            <a:chOff x="119435" y="146254"/>
            <a:chExt cx="8422603" cy="637078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435" y="543132"/>
              <a:ext cx="8422603" cy="5973907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19435" y="146254"/>
              <a:ext cx="8422603" cy="396879"/>
            </a:xfrm>
            <a:prstGeom prst="rect">
              <a:avLst/>
            </a:prstGeom>
            <a:solidFill>
              <a:srgbClr val="005CA6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chemeClr val="bg1"/>
                  </a:solidFill>
                  <a:latin typeface="+mj-ea"/>
                  <a:ea typeface="+mj-ea"/>
                </a:rPr>
                <a:t>按被引次数排序，了解经典著作、高被引学者，右图为该领域高发文期刊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b="12673"/>
          <a:stretch/>
        </p:blipFill>
        <p:spPr>
          <a:xfrm>
            <a:off x="8649512" y="153473"/>
            <a:ext cx="3473528" cy="646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95" y="652940"/>
            <a:ext cx="7846337" cy="552237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64</a:t>
            </a:fld>
            <a:endParaRPr lang="zh-CN" altLang="en-US" dirty="0"/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180800" y="213016"/>
            <a:ext cx="7810528" cy="439924"/>
          </a:xfrm>
          <a:prstGeom prst="rect">
            <a:avLst/>
          </a:prstGeom>
          <a:solidFill>
            <a:srgbClr val="005CA6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zh-CN" altLang="en-US" sz="2000" dirty="0" smtClean="0">
                <a:solidFill>
                  <a:schemeClr val="bg1"/>
                </a:solidFill>
              </a:rPr>
              <a:t>从高被引文献中知晓高</a:t>
            </a:r>
            <a:r>
              <a:rPr lang="zh-CN" altLang="en-US" sz="2000" dirty="0">
                <a:solidFill>
                  <a:schemeClr val="bg1"/>
                </a:solidFill>
              </a:rPr>
              <a:t>被引</a:t>
            </a:r>
            <a:r>
              <a:rPr lang="zh-CN" altLang="en-US" sz="2000" dirty="0" smtClean="0">
                <a:solidFill>
                  <a:schemeClr val="bg1"/>
                </a:solidFill>
              </a:rPr>
              <a:t>学者</a:t>
            </a:r>
            <a:r>
              <a:rPr lang="zh-CN" altLang="en-US" sz="2000" dirty="0">
                <a:solidFill>
                  <a:schemeClr val="bg1"/>
                </a:solidFill>
              </a:rPr>
              <a:t>：乔治</a:t>
            </a:r>
            <a:r>
              <a:rPr lang="en-US" altLang="zh-CN" sz="2000" dirty="0">
                <a:solidFill>
                  <a:schemeClr val="bg1"/>
                </a:solidFill>
              </a:rPr>
              <a:t>·</a:t>
            </a:r>
            <a:r>
              <a:rPr lang="zh-CN" altLang="en-US" sz="2000" dirty="0">
                <a:solidFill>
                  <a:schemeClr val="bg1"/>
                </a:solidFill>
              </a:rPr>
              <a:t>卢斯蒂格（丹</a:t>
            </a:r>
            <a:r>
              <a:rPr lang="zh-CN" altLang="en-US" sz="2000" dirty="0" smtClean="0">
                <a:solidFill>
                  <a:schemeClr val="bg1"/>
                </a:solidFill>
              </a:rPr>
              <a:t>麦奥胡思大学）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823378" y="1169487"/>
            <a:ext cx="3149698" cy="5186863"/>
            <a:chOff x="6358861" y="1249821"/>
            <a:chExt cx="4853476" cy="5186863"/>
          </a:xfrm>
        </p:grpSpPr>
        <p:sp>
          <p:nvSpPr>
            <p:cNvPr id="19" name="矩形 18"/>
            <p:cNvSpPr/>
            <p:nvPr/>
          </p:nvSpPr>
          <p:spPr>
            <a:xfrm>
              <a:off x="6358861" y="1660368"/>
              <a:ext cx="4853471" cy="4776316"/>
            </a:xfrm>
            <a:prstGeom prst="rect">
              <a:avLst/>
            </a:prstGeom>
            <a:solidFill>
              <a:srgbClr val="FE7600">
                <a:alpha val="1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40000"/>
                </a:lnSpc>
                <a:spcBef>
                  <a:spcPts val="600"/>
                </a:spcBef>
              </a:pPr>
              <a:r>
                <a:rPr lang="zh-CN" altLang="en-US" dirty="0" smtClean="0">
                  <a:solidFill>
                    <a:srgbClr val="0A52A3"/>
                  </a:solidFill>
                  <a:latin typeface="+mj-ea"/>
                  <a:ea typeface="+mj-ea"/>
                </a:rPr>
                <a:t>上面提到</a:t>
              </a:r>
              <a:r>
                <a:rPr lang="zh-CN" altLang="en-US" dirty="0">
                  <a:solidFill>
                    <a:srgbClr val="0A52A3"/>
                  </a:solidFill>
                  <a:latin typeface="+mj-ea"/>
                  <a:ea typeface="+mj-ea"/>
                </a:rPr>
                <a:t>，</a:t>
              </a:r>
              <a:r>
                <a:rPr lang="en-US" altLang="zh-CN" dirty="0">
                  <a:solidFill>
                    <a:srgbClr val="0A52A3"/>
                  </a:solidFill>
                  <a:latin typeface="+mj-ea"/>
                  <a:ea typeface="+mj-ea"/>
                </a:rPr>
                <a:t>AMS</a:t>
              </a:r>
              <a:r>
                <a:rPr lang="zh-CN" altLang="en-US" dirty="0">
                  <a:solidFill>
                    <a:srgbClr val="0A52A3"/>
                  </a:solidFill>
                  <a:latin typeface="+mj-ea"/>
                  <a:ea typeface="+mj-ea"/>
                </a:rPr>
                <a:t>为每个学者创建了个人信息页，以左侧学者为例，有最早收录的文献、相关文献、联系信息、师承关系、被引情况、发文领域、合作者、文章清单、发文期刊、丛书清单等。</a:t>
              </a:r>
              <a:endParaRPr lang="en-US" altLang="zh-CN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40000"/>
                </a:lnSpc>
                <a:spcBef>
                  <a:spcPts val="600"/>
                </a:spcBef>
              </a:pPr>
              <a:endParaRPr lang="en-US" altLang="zh-CN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>
                <a:lnSpc>
                  <a:spcPct val="140000"/>
                </a:lnSpc>
                <a:spcBef>
                  <a:spcPts val="600"/>
                </a:spcBef>
              </a:pPr>
              <a:r>
                <a:rPr lang="zh-CN" altLang="en-US" dirty="0">
                  <a:solidFill>
                    <a:srgbClr val="0A52A3"/>
                  </a:solidFill>
                  <a:latin typeface="+mj-ea"/>
                  <a:ea typeface="+mj-ea"/>
                </a:rPr>
                <a:t>读者通过学者个人信息页，可深入了解该学者。</a:t>
              </a:r>
              <a:endParaRPr lang="en-US" altLang="zh-CN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358863" y="1249821"/>
              <a:ext cx="4853474" cy="410546"/>
            </a:xfrm>
            <a:prstGeom prst="rect">
              <a:avLst/>
            </a:prstGeom>
            <a:solidFill>
              <a:srgbClr val="0A52A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smtClean="0">
                  <a:solidFill>
                    <a:schemeClr val="bg1"/>
                  </a:solidFill>
                  <a:latin typeface="+mj-ea"/>
                  <a:ea typeface="+mj-ea"/>
                </a:rPr>
                <a:t>作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+mj-ea"/>
                  <a:ea typeface="+mj-ea"/>
                </a:rPr>
                <a:t>者主页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704289" y="2326923"/>
            <a:ext cx="5317148" cy="4394552"/>
            <a:chOff x="2704289" y="2326923"/>
            <a:chExt cx="5317148" cy="439455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973" y="2326923"/>
              <a:ext cx="4239464" cy="4303577"/>
            </a:xfrm>
            <a:prstGeom prst="rect">
              <a:avLst/>
            </a:prstGeom>
          </p:spPr>
        </p:pic>
        <p:cxnSp>
          <p:nvCxnSpPr>
            <p:cNvPr id="14" name="直接箭头连接符 13"/>
            <p:cNvCxnSpPr/>
            <p:nvPr/>
          </p:nvCxnSpPr>
          <p:spPr>
            <a:xfrm flipV="1">
              <a:off x="2704289" y="6175313"/>
              <a:ext cx="1284051" cy="5461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567930" y="1962854"/>
            <a:ext cx="4832336" cy="3367903"/>
            <a:chOff x="567930" y="1962854"/>
            <a:chExt cx="4832336" cy="336790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/>
            <a:srcRect b="17480"/>
            <a:stretch/>
          </p:blipFill>
          <p:spPr>
            <a:xfrm>
              <a:off x="567930" y="1962855"/>
              <a:ext cx="4582849" cy="3367902"/>
            </a:xfrm>
            <a:prstGeom prst="rect">
              <a:avLst/>
            </a:prstGeom>
          </p:spPr>
        </p:pic>
        <p:cxnSp>
          <p:nvCxnSpPr>
            <p:cNvPr id="15" name="直接箭头连接符 14"/>
            <p:cNvCxnSpPr/>
            <p:nvPr/>
          </p:nvCxnSpPr>
          <p:spPr>
            <a:xfrm flipH="1">
              <a:off x="4118332" y="1962854"/>
              <a:ext cx="1281934" cy="6344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740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45" y="835297"/>
            <a:ext cx="7736638" cy="5413554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182445" y="395373"/>
            <a:ext cx="7736638" cy="439924"/>
          </a:xfrm>
          <a:prstGeom prst="rect">
            <a:avLst/>
          </a:prstGeom>
          <a:solidFill>
            <a:srgbClr val="0A52A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800" dirty="0" smtClean="0">
                <a:solidFill>
                  <a:schemeClr val="bg1"/>
                </a:solidFill>
              </a:rPr>
              <a:t>通过高发文学者知晓一本非</a:t>
            </a:r>
            <a:r>
              <a:rPr lang="en-US" altLang="zh-CN" sz="1800" dirty="0" smtClean="0">
                <a:solidFill>
                  <a:schemeClr val="bg1"/>
                </a:solidFill>
              </a:rPr>
              <a:t>SCI</a:t>
            </a:r>
            <a:r>
              <a:rPr lang="zh-CN" altLang="en-US" sz="1800" dirty="0" smtClean="0">
                <a:solidFill>
                  <a:schemeClr val="bg1"/>
                </a:solidFill>
              </a:rPr>
              <a:t>刊物：</a:t>
            </a:r>
            <a:r>
              <a:rPr lang="pl-PL" altLang="zh-CN" sz="1800" dirty="0">
                <a:solidFill>
                  <a:schemeClr val="bg1"/>
                </a:solidFill>
              </a:rPr>
              <a:t> </a:t>
            </a:r>
            <a:r>
              <a:rPr lang="nl-NL" altLang="zh-CN" sz="1800" dirty="0">
                <a:solidFill>
                  <a:schemeClr val="bg1"/>
                </a:solidFill>
              </a:rPr>
              <a:t>Nieuw Archief voor Wiskunde. </a:t>
            </a:r>
            <a:r>
              <a:rPr lang="nl-NL" altLang="zh-CN" sz="1800" dirty="0" smtClean="0">
                <a:solidFill>
                  <a:schemeClr val="bg1"/>
                </a:solidFill>
              </a:rPr>
              <a:t>Derde S.</a:t>
            </a:r>
            <a:endParaRPr lang="pl-PL" altLang="zh-CN" sz="1800" dirty="0">
              <a:solidFill>
                <a:schemeClr val="bg1"/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65</a:t>
            </a:fld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5162415" y="1186384"/>
            <a:ext cx="6896369" cy="4626871"/>
            <a:chOff x="5162415" y="1186384"/>
            <a:chExt cx="6896369" cy="4626871"/>
          </a:xfrm>
        </p:grpSpPr>
        <p:sp>
          <p:nvSpPr>
            <p:cNvPr id="10" name="标题 1"/>
            <p:cNvSpPr txBox="1">
              <a:spLocks/>
            </p:cNvSpPr>
            <p:nvPr/>
          </p:nvSpPr>
          <p:spPr>
            <a:xfrm>
              <a:off x="5162415" y="1186384"/>
              <a:ext cx="6896369" cy="439924"/>
            </a:xfrm>
            <a:prstGeom prst="rect">
              <a:avLst/>
            </a:prstGeom>
            <a:solidFill>
              <a:srgbClr val="EF7624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sz="1800" dirty="0" smtClean="0">
                  <a:solidFill>
                    <a:schemeClr val="bg1"/>
                  </a:solidFill>
                </a:rPr>
                <a:t>虽然不是</a:t>
              </a:r>
              <a:r>
                <a:rPr lang="en-US" altLang="zh-CN" sz="1800" dirty="0" smtClean="0">
                  <a:solidFill>
                    <a:schemeClr val="bg1"/>
                  </a:solidFill>
                </a:rPr>
                <a:t>SCI</a:t>
              </a:r>
              <a:r>
                <a:rPr lang="zh-CN" altLang="en-US" sz="1800" dirty="0" smtClean="0">
                  <a:solidFill>
                    <a:schemeClr val="bg1"/>
                  </a:solidFill>
                </a:rPr>
                <a:t>刊物，但</a:t>
              </a:r>
              <a:r>
                <a:rPr lang="zh-CN" altLang="en-US" sz="1800" smtClean="0">
                  <a:solidFill>
                    <a:schemeClr val="bg1"/>
                  </a:solidFill>
                </a:rPr>
                <a:t>仍有</a:t>
              </a:r>
              <a:r>
                <a:rPr lang="en-US" altLang="zh-CN" sz="1800" smtClean="0">
                  <a:solidFill>
                    <a:schemeClr val="bg1"/>
                  </a:solidFill>
                </a:rPr>
                <a:t>100</a:t>
              </a:r>
              <a:r>
                <a:rPr lang="zh-CN" altLang="en-US" sz="1800" smtClean="0">
                  <a:solidFill>
                    <a:schemeClr val="bg1"/>
                  </a:solidFill>
                </a:rPr>
                <a:t>多篇</a:t>
              </a:r>
              <a:r>
                <a:rPr lang="zh-CN" altLang="en-US" sz="1800" dirty="0" smtClean="0">
                  <a:solidFill>
                    <a:schemeClr val="bg1"/>
                  </a:solidFill>
                </a:rPr>
                <a:t>来自中国知名学者的引用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4075" y="1626308"/>
              <a:ext cx="6853047" cy="4186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7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66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524000" y="2442736"/>
            <a:ext cx="9144000" cy="1972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3600" dirty="0">
                <a:solidFill>
                  <a:srgbClr val="0A52A3"/>
                </a:solidFill>
              </a:rPr>
              <a:t>Q</a:t>
            </a:r>
            <a:r>
              <a:rPr lang="zh-CN" altLang="en-US" sz="3600" dirty="0">
                <a:solidFill>
                  <a:srgbClr val="0A52A3"/>
                </a:solidFill>
              </a:rPr>
              <a:t>：怎么</a:t>
            </a:r>
            <a:r>
              <a:rPr lang="zh-CN" altLang="en-US" sz="3600" dirty="0" smtClean="0">
                <a:solidFill>
                  <a:srgbClr val="0A52A3"/>
                </a:solidFill>
              </a:rPr>
              <a:t>关注学术大牛的</a:t>
            </a:r>
            <a:r>
              <a:rPr lang="zh-CN" altLang="en-US" sz="3600" dirty="0">
                <a:solidFill>
                  <a:srgbClr val="0A52A3"/>
                </a:solidFill>
              </a:rPr>
              <a:t>最新动</a:t>
            </a:r>
            <a:r>
              <a:rPr lang="zh-CN" altLang="en-US" sz="3600">
                <a:solidFill>
                  <a:srgbClr val="0A52A3"/>
                </a:solidFill>
              </a:rPr>
              <a:t>态</a:t>
            </a:r>
            <a:r>
              <a:rPr lang="zh-CN" altLang="en-US" sz="3600" smtClean="0">
                <a:solidFill>
                  <a:srgbClr val="0A52A3"/>
                </a:solidFill>
              </a:rPr>
              <a:t>？</a:t>
            </a:r>
            <a:endParaRPr lang="en-US" altLang="zh-CN" sz="3600" smtClean="0">
              <a:solidFill>
                <a:srgbClr val="0A52A3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smtClean="0">
                <a:solidFill>
                  <a:srgbClr val="FE7600"/>
                </a:solidFill>
              </a:rPr>
              <a:t>—</a:t>
            </a:r>
            <a:r>
              <a:rPr lang="zh-CN" altLang="en-US" sz="2800" smtClean="0">
                <a:solidFill>
                  <a:srgbClr val="FE7600"/>
                </a:solidFill>
              </a:rPr>
              <a:t>以陶哲轩为例</a:t>
            </a:r>
            <a:endParaRPr lang="zh-CN" altLang="en-US" sz="2800" dirty="0">
              <a:solidFill>
                <a:srgbClr val="FE7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7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242E379-54DD-471F-82EE-9924423BF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52" y="1365144"/>
            <a:ext cx="9677897" cy="4127712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E60CADB-4121-8430-2B9C-7562BB71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7FFE94-4EF1-1D27-5A36-95239EE77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67</a:t>
            </a:fld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E9C5CBAC-8099-6FE5-FAB6-12F3295BB4FC}"/>
              </a:ext>
            </a:extLst>
          </p:cNvPr>
          <p:cNvSpPr/>
          <p:nvPr/>
        </p:nvSpPr>
        <p:spPr>
          <a:xfrm>
            <a:off x="1404731" y="2196549"/>
            <a:ext cx="1249018" cy="26835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C70B33F-073B-59FF-9853-4387F9C664A5}"/>
              </a:ext>
            </a:extLst>
          </p:cNvPr>
          <p:cNvSpPr/>
          <p:nvPr/>
        </p:nvSpPr>
        <p:spPr>
          <a:xfrm>
            <a:off x="701400" y="395988"/>
            <a:ext cx="2880000" cy="720000"/>
          </a:xfrm>
          <a:prstGeom prst="rect">
            <a:avLst/>
          </a:prstGeom>
          <a:solidFill>
            <a:srgbClr val="EF762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作者检索</a:t>
            </a:r>
          </a:p>
        </p:txBody>
      </p:sp>
    </p:spTree>
    <p:extLst>
      <p:ext uri="{BB962C8B-B14F-4D97-AF65-F5344CB8AC3E}">
        <p14:creationId xmlns:p14="http://schemas.microsoft.com/office/powerpoint/2010/main" val="427264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D87066-CB65-71B0-3E1C-08A50499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C70EE9-03F0-8B5B-4EA8-8E044E73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68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A8FC3BF-B915-F4AF-A15E-B11B4FABE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603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1F74BD3-8B0C-06EC-2796-F55C5A255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44" y="1915584"/>
            <a:ext cx="8148750" cy="30268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1E7EEB2-1F93-829D-0B65-E48159BF9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44" y="2797408"/>
            <a:ext cx="8150400" cy="27525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A1150DA-363B-F8B6-98FC-324C2FD1E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00" y="1211865"/>
            <a:ext cx="3600000" cy="4434270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5408E6EE-1048-DE0C-AF9E-352B57811747}"/>
              </a:ext>
            </a:extLst>
          </p:cNvPr>
          <p:cNvGrpSpPr/>
          <p:nvPr/>
        </p:nvGrpSpPr>
        <p:grpSpPr>
          <a:xfrm>
            <a:off x="910897" y="1666784"/>
            <a:ext cx="7293411" cy="3352973"/>
            <a:chOff x="910897" y="1666784"/>
            <a:chExt cx="7293411" cy="3352973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A0D0EC67-234C-7B84-B997-C8314A6D3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691" y="1838243"/>
              <a:ext cx="4216617" cy="3181514"/>
            </a:xfrm>
            <a:prstGeom prst="rect">
              <a:avLst/>
            </a:prstGeom>
          </p:spPr>
        </p:pic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91EBE79E-5FD4-958B-58E5-505942C09143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>
              <a:off x="910897" y="1666784"/>
              <a:ext cx="3076794" cy="17622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38BF822-689B-B736-CEC3-FDCA8BCDA7C7}"/>
              </a:ext>
            </a:extLst>
          </p:cNvPr>
          <p:cNvGrpSpPr/>
          <p:nvPr/>
        </p:nvGrpSpPr>
        <p:grpSpPr>
          <a:xfrm>
            <a:off x="2206487" y="1666784"/>
            <a:ext cx="6255010" cy="3241842"/>
            <a:chOff x="2322444" y="1632994"/>
            <a:chExt cx="6255010" cy="3241842"/>
          </a:xfrm>
        </p:grpSpPr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DD221874-57BE-24F6-DE23-FA4DB80CC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461" y="1915584"/>
              <a:ext cx="4730993" cy="2959252"/>
            </a:xfrm>
            <a:prstGeom prst="rect">
              <a:avLst/>
            </a:prstGeom>
          </p:spPr>
        </p:pic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ADEF8015-45F8-AD60-CAE6-6484B727825F}"/>
                </a:ext>
              </a:extLst>
            </p:cNvPr>
            <p:cNvCxnSpPr>
              <a:cxnSpLocks/>
              <a:endCxn id="54" idx="1"/>
            </p:cNvCxnSpPr>
            <p:nvPr/>
          </p:nvCxnSpPr>
          <p:spPr>
            <a:xfrm>
              <a:off x="2322444" y="1632994"/>
              <a:ext cx="1524017" cy="176221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ABAFD42D-193E-3F42-9F7A-F6D73E32ABD8}"/>
              </a:ext>
            </a:extLst>
          </p:cNvPr>
          <p:cNvGrpSpPr/>
          <p:nvPr/>
        </p:nvGrpSpPr>
        <p:grpSpPr>
          <a:xfrm>
            <a:off x="838200" y="936282"/>
            <a:ext cx="10809905" cy="4985436"/>
            <a:chOff x="1345096" y="-1148978"/>
            <a:chExt cx="10809905" cy="4985436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2F0D0DD7-CBFA-A390-C126-7E6625B2A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240" y="-1148978"/>
              <a:ext cx="8187761" cy="4985436"/>
            </a:xfrm>
            <a:prstGeom prst="rect">
              <a:avLst/>
            </a:prstGeom>
          </p:spPr>
        </p:pic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2766A6A8-628B-673D-1BC4-B228A5A41B32}"/>
                </a:ext>
              </a:extLst>
            </p:cNvPr>
            <p:cNvCxnSpPr>
              <a:cxnSpLocks/>
              <a:endCxn id="58" idx="1"/>
            </p:cNvCxnSpPr>
            <p:nvPr/>
          </p:nvCxnSpPr>
          <p:spPr>
            <a:xfrm>
              <a:off x="1345096" y="615991"/>
              <a:ext cx="2622144" cy="72774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" name="图片 62">
            <a:extLst>
              <a:ext uri="{FF2B5EF4-FFF2-40B4-BE49-F238E27FC236}">
                <a16:creationId xmlns:a16="http://schemas.microsoft.com/office/drawing/2014/main" id="{3AF65D80-344D-59AE-CCC0-02439BBFA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344" y="930056"/>
            <a:ext cx="8541189" cy="50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6330" y="802046"/>
            <a:ext cx="6022314" cy="5368095"/>
            <a:chOff x="496330" y="802046"/>
            <a:chExt cx="5334001" cy="536809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/>
            <a:srcRect b="9994"/>
            <a:stretch/>
          </p:blipFill>
          <p:spPr>
            <a:xfrm>
              <a:off x="496330" y="1189209"/>
              <a:ext cx="5334000" cy="4980932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96331" y="802046"/>
              <a:ext cx="5334000" cy="424155"/>
            </a:xfrm>
            <a:prstGeom prst="rect">
              <a:avLst/>
            </a:prstGeom>
            <a:solidFill>
              <a:srgbClr val="EF7624"/>
            </a:solidFill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chemeClr val="bg1"/>
                  </a:solidFill>
                  <a:latin typeface="+mj-ea"/>
                  <a:ea typeface="+mj-ea"/>
                </a:rPr>
                <a:t>点击陶哲轩主页的</a:t>
              </a:r>
              <a:r>
                <a:rPr lang="en-US" altLang="zh-CN" sz="1600" dirty="0">
                  <a:solidFill>
                    <a:schemeClr val="bg1"/>
                  </a:solidFill>
                  <a:latin typeface="+mj-ea"/>
                  <a:ea typeface="+mj-ea"/>
                </a:rPr>
                <a:t>Mathematics Genealogy </a:t>
              </a:r>
              <a:r>
                <a:rPr lang="en-US" altLang="zh-CN" sz="1600" dirty="0" smtClean="0">
                  <a:solidFill>
                    <a:schemeClr val="bg1"/>
                  </a:solidFill>
                  <a:latin typeface="+mj-ea"/>
                  <a:ea typeface="+mj-ea"/>
                </a:rPr>
                <a:t>Project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+mj-ea"/>
                  <a:ea typeface="+mj-ea"/>
                </a:rPr>
                <a:t>，查看系谱关系</a:t>
              </a:r>
              <a:endParaRPr lang="en-US" altLang="zh-CN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763156" y="1691186"/>
            <a:ext cx="5157787" cy="3101577"/>
            <a:chOff x="6753428" y="1642548"/>
            <a:chExt cx="5157787" cy="3101577"/>
          </a:xfrm>
          <a:effectLst/>
        </p:grpSpPr>
        <p:sp>
          <p:nvSpPr>
            <p:cNvPr id="6" name="文本框 5"/>
            <p:cNvSpPr txBox="1"/>
            <p:nvPr/>
          </p:nvSpPr>
          <p:spPr>
            <a:xfrm>
              <a:off x="6753428" y="2066469"/>
              <a:ext cx="5157787" cy="2677656"/>
            </a:xfrm>
            <a:prstGeom prst="rect">
              <a:avLst/>
            </a:prstGeom>
            <a:solidFill>
              <a:srgbClr val="EF7624">
                <a:alpha val="10000"/>
              </a:srgbClr>
            </a:solidFill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如您的导师或学生在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MGP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网站注册登记了其个人信息，您可以选择与其关联，国内有多个高校的师生在线登记过其导师或学生信息，如中国科技大学等。</a:t>
              </a:r>
              <a:endParaRPr lang="en-US" altLang="zh-CN" sz="1600" dirty="0" smtClean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50000"/>
                </a:lnSpc>
              </a:pPr>
              <a:endParaRPr lang="en-US" altLang="zh-CN" sz="1600" dirty="0">
                <a:solidFill>
                  <a:srgbClr val="0A52A3"/>
                </a:solidFill>
                <a:latin typeface="+mj-ea"/>
                <a:ea typeface="+mj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点击如下链接提交个人信息：</a:t>
              </a:r>
              <a:r>
                <a:rPr lang="en-US" altLang="zh-CN" sz="1600" dirty="0">
                  <a:solidFill>
                    <a:srgbClr val="0A52A3"/>
                  </a:solidFill>
                  <a:latin typeface="+mj-ea"/>
                  <a:ea typeface="+mj-ea"/>
                </a:rPr>
                <a:t>https://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www.mathgenealogy.org/submit.php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目前已有超过</a:t>
              </a:r>
              <a:r>
                <a:rPr lang="en-US" altLang="zh-CN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26</a:t>
              </a:r>
              <a:r>
                <a:rPr lang="zh-CN" altLang="en-US" sz="1600" dirty="0" smtClean="0">
                  <a:solidFill>
                    <a:srgbClr val="0A52A3"/>
                  </a:solidFill>
                  <a:latin typeface="+mj-ea"/>
                  <a:ea typeface="+mj-ea"/>
                </a:rPr>
                <a:t>万名国内外数学工作者在线登记</a:t>
              </a:r>
              <a:endParaRPr lang="en-US" altLang="zh-CN" sz="1600" dirty="0">
                <a:solidFill>
                  <a:srgbClr val="0A52A3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753428" y="1642548"/>
              <a:ext cx="5157787" cy="424155"/>
            </a:xfrm>
            <a:prstGeom prst="rect">
              <a:avLst/>
            </a:prstGeom>
            <a:solidFill>
              <a:srgbClr val="0853A4"/>
            </a:solidFill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dirty="0" smtClean="0">
                  <a:solidFill>
                    <a:schemeClr val="bg1"/>
                  </a:solidFill>
                  <a:latin typeface="+mj-ea"/>
                  <a:ea typeface="+mj-ea"/>
                </a:rPr>
                <a:t>Tips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+mj-ea"/>
                  <a:ea typeface="+mj-ea"/>
                </a:rPr>
                <a:t>，师承关系登记</a:t>
              </a:r>
              <a:endParaRPr lang="en-US" altLang="zh-CN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6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A8CF-8291-40AD-AA5D-626B44B31C60}" type="datetime1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4F1812D-6D59-AEE4-2C13-21D35537B840}"/>
              </a:ext>
            </a:extLst>
          </p:cNvPr>
          <p:cNvSpPr/>
          <p:nvPr/>
        </p:nvSpPr>
        <p:spPr>
          <a:xfrm>
            <a:off x="2705493" y="1420238"/>
            <a:ext cx="6815579" cy="1807822"/>
          </a:xfrm>
          <a:prstGeom prst="rect">
            <a:avLst/>
          </a:prstGeom>
          <a:solidFill>
            <a:srgbClr val="DF710F">
              <a:alpha val="80000"/>
            </a:srgbClr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+mj-ea"/>
                <a:ea typeface="+mj-ea"/>
                <a:cs typeface="Arial" panose="020B0604020202020204" pitchFamily="34" charset="0"/>
              </a:rPr>
              <a:t>同学们之前用</a:t>
            </a:r>
            <a:r>
              <a:rPr lang="zh-CN" altLang="en-US" sz="2800" dirty="0">
                <a:latin typeface="+mj-ea"/>
                <a:ea typeface="+mj-ea"/>
                <a:cs typeface="Arial" panose="020B0604020202020204" pitchFamily="34" charset="0"/>
              </a:rPr>
              <a:t>过</a:t>
            </a:r>
            <a:r>
              <a:rPr lang="zh-CN" altLang="en-US" sz="2800" dirty="0" smtClean="0">
                <a:latin typeface="+mj-ea"/>
                <a:ea typeface="+mj-ea"/>
                <a:cs typeface="Arial" panose="020B0604020202020204" pitchFamily="34" charset="0"/>
              </a:rPr>
              <a:t>哪些搜索引擎？</a:t>
            </a:r>
            <a:endParaRPr lang="en-US" altLang="zh-CN" sz="2800" dirty="0">
              <a:latin typeface="+mj-ea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百度、</a:t>
            </a:r>
            <a:r>
              <a:rPr lang="en-US" altLang="zh-CN" sz="2000" dirty="0" smtClean="0">
                <a:solidFill>
                  <a:schemeClr val="bg1"/>
                </a:solidFill>
                <a:latin typeface="+mj-ea"/>
                <a:ea typeface="+mj-ea"/>
              </a:rPr>
              <a:t>Bing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、搜狗、小红书？微信？</a:t>
            </a:r>
            <a:r>
              <a:rPr lang="en-US" altLang="zh-CN" sz="2000" dirty="0" smtClean="0">
                <a:solidFill>
                  <a:schemeClr val="bg1"/>
                </a:solidFill>
                <a:latin typeface="+mj-ea"/>
                <a:ea typeface="+mj-ea"/>
              </a:rPr>
              <a:t>  ……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F99EB8E-FC62-1FC2-C40E-F9EFEE9C4399}"/>
              </a:ext>
            </a:extLst>
          </p:cNvPr>
          <p:cNvSpPr/>
          <p:nvPr/>
        </p:nvSpPr>
        <p:spPr>
          <a:xfrm>
            <a:off x="2705493" y="3605136"/>
            <a:ext cx="6815579" cy="1956677"/>
          </a:xfrm>
          <a:prstGeom prst="rect">
            <a:avLst/>
          </a:prstGeom>
          <a:solidFill>
            <a:srgbClr val="0853A4">
              <a:alpha val="80000"/>
            </a:srgbClr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+mj-ea"/>
                <a:ea typeface="+mj-ea"/>
                <a:cs typeface="Arial" panose="020B0604020202020204" pitchFamily="34" charset="0"/>
              </a:rPr>
              <a:t>听过哪些检索工具</a:t>
            </a:r>
            <a:r>
              <a:rPr lang="en-US" altLang="zh-CN" sz="2800" dirty="0" smtClean="0">
                <a:latin typeface="+mj-ea"/>
                <a:ea typeface="+mj-ea"/>
                <a:cs typeface="Arial" panose="020B0604020202020204" pitchFamily="34" charset="0"/>
              </a:rPr>
              <a:t>/</a:t>
            </a:r>
            <a:r>
              <a:rPr lang="zh-CN" altLang="en-US" sz="2800" dirty="0" smtClean="0">
                <a:latin typeface="+mj-ea"/>
                <a:ea typeface="+mj-ea"/>
                <a:cs typeface="Arial" panose="020B0604020202020204" pitchFamily="34" charset="0"/>
              </a:rPr>
              <a:t>数据库？</a:t>
            </a:r>
            <a:endParaRPr lang="en-US" altLang="zh-CN" sz="2800" dirty="0" smtClean="0">
              <a:latin typeface="+mj-ea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latin typeface="+mj-ea"/>
                <a:ea typeface="+mj-ea"/>
                <a:cs typeface="Arial" panose="020B0604020202020204" pitchFamily="34" charset="0"/>
              </a:rPr>
              <a:t>知网？</a:t>
            </a:r>
            <a:r>
              <a:rPr lang="en-US" altLang="zh-CN" sz="2000" dirty="0" smtClean="0">
                <a:latin typeface="+mj-ea"/>
                <a:ea typeface="+mj-ea"/>
                <a:cs typeface="Arial" panose="020B0604020202020204" pitchFamily="34" charset="0"/>
              </a:rPr>
              <a:t>Web of Science</a:t>
            </a:r>
            <a:r>
              <a:rPr lang="zh-CN" altLang="en-US" sz="2000" dirty="0" smtClean="0">
                <a:latin typeface="+mj-ea"/>
                <a:ea typeface="+mj-ea"/>
                <a:cs typeface="Arial" panose="020B0604020202020204" pitchFamily="34" charset="0"/>
              </a:rPr>
              <a:t>？</a:t>
            </a:r>
            <a:endParaRPr lang="en-US" altLang="zh-CN" sz="2000" dirty="0" smtClean="0"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398" y="470145"/>
            <a:ext cx="6906804" cy="578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7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97425" y="497636"/>
            <a:ext cx="4940655" cy="6211614"/>
            <a:chOff x="197425" y="497636"/>
            <a:chExt cx="4940655" cy="6211614"/>
          </a:xfrm>
        </p:grpSpPr>
        <p:sp>
          <p:nvSpPr>
            <p:cNvPr id="8" name="文本框 7"/>
            <p:cNvSpPr txBox="1"/>
            <p:nvPr/>
          </p:nvSpPr>
          <p:spPr>
            <a:xfrm>
              <a:off x="412954" y="497636"/>
              <a:ext cx="4621161" cy="415498"/>
            </a:xfrm>
            <a:prstGeom prst="rect">
              <a:avLst/>
            </a:prstGeom>
            <a:solidFill>
              <a:srgbClr val="0853A4"/>
            </a:solidFill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截至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2024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年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9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月，已登记的北大毕业的博士有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217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人</a:t>
              </a:r>
              <a:endParaRPr lang="en-US" altLang="zh-CN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/>
            <a:srcRect l="35314" t="11165" r="11045"/>
            <a:stretch/>
          </p:blipFill>
          <p:spPr>
            <a:xfrm>
              <a:off x="197425" y="913134"/>
              <a:ext cx="4940655" cy="579611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5659024" y="1236170"/>
            <a:ext cx="5086350" cy="5473080"/>
            <a:chOff x="5659024" y="1236170"/>
            <a:chExt cx="5086350" cy="5473080"/>
          </a:xfrm>
        </p:grpSpPr>
        <p:sp>
          <p:nvSpPr>
            <p:cNvPr id="9" name="文本框 8"/>
            <p:cNvSpPr txBox="1"/>
            <p:nvPr/>
          </p:nvSpPr>
          <p:spPr>
            <a:xfrm>
              <a:off x="5659024" y="1236170"/>
              <a:ext cx="5086350" cy="415498"/>
            </a:xfrm>
            <a:prstGeom prst="rect">
              <a:avLst/>
            </a:prstGeom>
            <a:solidFill>
              <a:srgbClr val="DF710F"/>
            </a:solidFill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截至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2024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年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月，已登记的普林斯顿毕业的博士有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2947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+mj-ea"/>
                  <a:ea typeface="+mj-ea"/>
                </a:rPr>
                <a:t>人</a:t>
              </a:r>
              <a:endParaRPr lang="en-US" altLang="zh-CN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b="8872"/>
            <a:stretch/>
          </p:blipFill>
          <p:spPr>
            <a:xfrm>
              <a:off x="5659024" y="1651668"/>
              <a:ext cx="4908968" cy="5057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82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72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2851355" y="2014283"/>
            <a:ext cx="6558116" cy="1972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200" dirty="0" smtClean="0"/>
              <a:t>在</a:t>
            </a:r>
            <a:r>
              <a:rPr lang="en-US" altLang="zh-CN" sz="3200" dirty="0" smtClean="0"/>
              <a:t>MathSciNet</a:t>
            </a:r>
            <a:r>
              <a:rPr lang="zh-CN" altLang="en-US" sz="3200" dirty="0" smtClean="0"/>
              <a:t>中搜索期刊</a:t>
            </a:r>
            <a:r>
              <a:rPr lang="en-US" altLang="zh-CN" sz="3200" dirty="0" smtClean="0"/>
              <a:t>/</a:t>
            </a:r>
            <a:r>
              <a:rPr lang="zh-CN" altLang="en-US" sz="3200" dirty="0" smtClean="0"/>
              <a:t>丛书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4058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73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7" y="1571625"/>
            <a:ext cx="95916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74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r="40070"/>
          <a:stretch/>
        </p:blipFill>
        <p:spPr>
          <a:xfrm>
            <a:off x="326230" y="200024"/>
            <a:ext cx="5408383" cy="16668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30" y="2064543"/>
            <a:ext cx="5446160" cy="45196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011" y="200024"/>
            <a:ext cx="6131669" cy="58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4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75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1355"/>
          <a:stretch/>
        </p:blipFill>
        <p:spPr>
          <a:xfrm>
            <a:off x="774192" y="1289304"/>
            <a:ext cx="10696575" cy="489527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74192" y="912263"/>
            <a:ext cx="5251704" cy="410546"/>
          </a:xfrm>
          <a:prstGeom prst="rect">
            <a:avLst/>
          </a:prstGeom>
          <a:solidFill>
            <a:srgbClr val="EF762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交叉学科期刊检索，以经济学为例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76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02479" y="299130"/>
            <a:ext cx="6838950" cy="410546"/>
          </a:xfrm>
          <a:prstGeom prst="rect">
            <a:avLst/>
          </a:prstGeom>
          <a:solidFill>
            <a:srgbClr val="EF762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</a:rPr>
              <a:t>搜索丛书，国外的丛书一般也有</a:t>
            </a:r>
            <a:r>
              <a:rPr lang="en-US" altLang="zh-CN" sz="2000" dirty="0" smtClean="0">
                <a:solidFill>
                  <a:schemeClr val="bg1"/>
                </a:solidFill>
              </a:rPr>
              <a:t>ISSN</a:t>
            </a:r>
            <a:r>
              <a:rPr lang="zh-CN" altLang="en-US" sz="2000" dirty="0" smtClean="0">
                <a:solidFill>
                  <a:schemeClr val="bg1"/>
                </a:solidFill>
              </a:rPr>
              <a:t>号，每年出版若干卷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9" y="709676"/>
            <a:ext cx="6838950" cy="43243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711" y="1494670"/>
            <a:ext cx="8781435" cy="483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77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942975" y="1123950"/>
            <a:ext cx="10201275" cy="4333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600" dirty="0"/>
              <a:t> </a:t>
            </a:r>
            <a:r>
              <a:rPr lang="en-US" altLang="zh-CN" sz="2600" dirty="0" smtClean="0"/>
              <a:t>      </a:t>
            </a:r>
            <a:r>
              <a:rPr lang="zh-CN" altLang="en-US" sz="2600" dirty="0" smtClean="0"/>
              <a:t>与其他检索工具相比，</a:t>
            </a:r>
            <a:r>
              <a:rPr lang="en-US" altLang="zh-CN" sz="2600" dirty="0" smtClean="0"/>
              <a:t>MathSciNet</a:t>
            </a:r>
            <a:r>
              <a:rPr lang="zh-CN" altLang="en-US" sz="2600" u="sng" dirty="0" smtClean="0">
                <a:solidFill>
                  <a:srgbClr val="FF0000"/>
                </a:solidFill>
              </a:rPr>
              <a:t>较全面</a:t>
            </a:r>
            <a:r>
              <a:rPr lang="zh-CN" altLang="en-US" sz="2600" dirty="0" smtClean="0"/>
              <a:t>地揭示了世界各国的数学文献和著作，</a:t>
            </a:r>
            <a:r>
              <a:rPr lang="zh-CN" altLang="en-US" sz="2600" dirty="0"/>
              <a:t>尤其</a:t>
            </a:r>
            <a:r>
              <a:rPr lang="zh-CN" altLang="en-US" sz="2600"/>
              <a:t>是</a:t>
            </a:r>
            <a:r>
              <a:rPr lang="zh-CN" altLang="en-US" sz="2600" smtClean="0"/>
              <a:t>俄、法、德、意、罗</a:t>
            </a:r>
            <a:r>
              <a:rPr lang="zh-CN" altLang="en-US" sz="2600" dirty="0" smtClean="0"/>
              <a:t>等有数学基础和传承的期刊，是否被</a:t>
            </a:r>
            <a:r>
              <a:rPr lang="en-US" altLang="zh-CN" sz="2600" dirty="0" smtClean="0"/>
              <a:t>SCI</a:t>
            </a:r>
            <a:r>
              <a:rPr lang="zh-CN" altLang="en-US" sz="2600" dirty="0" smtClean="0"/>
              <a:t>收录，和这些</a:t>
            </a:r>
            <a:r>
              <a:rPr lang="zh-CN" altLang="en-US" sz="2600" smtClean="0"/>
              <a:t>期刊质量关系不大。</a:t>
            </a:r>
            <a:endParaRPr lang="en-US" altLang="zh-CN" sz="2600" dirty="0" smtClean="0"/>
          </a:p>
          <a:p>
            <a:pPr>
              <a:lnSpc>
                <a:spcPct val="150000"/>
              </a:lnSpc>
            </a:pPr>
            <a:endParaRPr lang="en-US" altLang="zh-CN" sz="2600" dirty="0" smtClean="0"/>
          </a:p>
          <a:p>
            <a:pPr>
              <a:lnSpc>
                <a:spcPct val="150000"/>
              </a:lnSpc>
            </a:pPr>
            <a:r>
              <a:rPr lang="en-US" altLang="zh-CN" sz="2600" dirty="0" smtClean="0"/>
              <a:t>       </a:t>
            </a:r>
            <a:r>
              <a:rPr lang="zh-CN" altLang="en-US" sz="2600" dirty="0" smtClean="0"/>
              <a:t>在数学领域，使用</a:t>
            </a:r>
            <a:r>
              <a:rPr lang="en-US" altLang="zh-CN" sz="2600" dirty="0" smtClean="0"/>
              <a:t>MathSciNet</a:t>
            </a:r>
            <a:r>
              <a:rPr lang="zh-CN" altLang="en-US" sz="2600" dirty="0" smtClean="0"/>
              <a:t>检索、调研和借鉴文献时，可以</a:t>
            </a:r>
            <a:r>
              <a:rPr lang="zh-CN" altLang="en-US" sz="2600" dirty="0" smtClean="0">
                <a:solidFill>
                  <a:srgbClr val="FF0000"/>
                </a:solidFill>
              </a:rPr>
              <a:t>先不考虑</a:t>
            </a:r>
            <a:r>
              <a:rPr lang="zh-CN" altLang="en-US" sz="2600" dirty="0" smtClean="0"/>
              <a:t>“</a:t>
            </a:r>
            <a:r>
              <a:rPr lang="en-US" altLang="zh-CN" sz="2600" dirty="0" smtClean="0"/>
              <a:t>SCI</a:t>
            </a:r>
            <a:r>
              <a:rPr lang="zh-CN" altLang="en-US" sz="2600" dirty="0" smtClean="0"/>
              <a:t>”指标。在发表文章时，再选择在适合国内评价制度的期刊。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2596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78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01400" y="395988"/>
            <a:ext cx="2880000" cy="720000"/>
          </a:xfrm>
          <a:prstGeom prst="rect">
            <a:avLst/>
          </a:prstGeom>
          <a:solidFill>
            <a:srgbClr val="EF762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e</a:t>
            </a:r>
            <a:r>
              <a:rPr lang="en-US" altLang="zh-CN" sz="2000" dirty="0" smtClean="0">
                <a:solidFill>
                  <a:schemeClr val="bg1"/>
                </a:solidFill>
              </a:rPr>
              <a:t>-Journal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01399" y="1234440"/>
            <a:ext cx="7709741" cy="4923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rgbClr val="005CA6"/>
                </a:solidFill>
                <a:latin typeface="+mj-ea"/>
                <a:ea typeface="+mj-ea"/>
              </a:rPr>
              <a:t>数学领域四大刊之一：</a:t>
            </a:r>
            <a:r>
              <a:rPr lang="en-US" altLang="zh-CN" sz="1600" dirty="0">
                <a:solidFill>
                  <a:srgbClr val="005CA6"/>
                </a:solidFill>
                <a:latin typeface="+mj-ea"/>
                <a:ea typeface="+mj-ea"/>
              </a:rPr>
              <a:t>Journal of the American Mathematical Society (JAMS)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rgbClr val="005CA6"/>
                </a:solidFill>
                <a:latin typeface="+mj-ea"/>
                <a:ea typeface="+mj-ea"/>
              </a:rPr>
              <a:t>综合类期刊：</a:t>
            </a:r>
            <a:endParaRPr lang="en-US" altLang="zh-CN" sz="1600" dirty="0">
              <a:solidFill>
                <a:srgbClr val="005CA6"/>
              </a:solidFill>
              <a:latin typeface="+mj-ea"/>
              <a:ea typeface="+mj-ea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rgbClr val="005CA6"/>
                </a:solidFill>
                <a:latin typeface="+mj-ea"/>
                <a:ea typeface="+mj-ea"/>
              </a:rPr>
              <a:t>Transactions of the American Mathematical Society (TRAN)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rgbClr val="005CA6"/>
                </a:solidFill>
                <a:latin typeface="+mj-ea"/>
                <a:ea typeface="+mj-ea"/>
              </a:rPr>
              <a:t>Memoirs of the American Mathematical Society (MEMO)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rgbClr val="005CA6"/>
                </a:solidFill>
                <a:latin typeface="+mj-ea"/>
                <a:ea typeface="+mj-ea"/>
              </a:rPr>
              <a:t>Proceedings of the American Mathematical Society (PROC)</a:t>
            </a:r>
          </a:p>
          <a:p>
            <a:pPr lvl="1">
              <a:lnSpc>
                <a:spcPct val="15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rgbClr val="005CA6"/>
                </a:solidFill>
                <a:latin typeface="+mj-ea"/>
                <a:ea typeface="+mj-ea"/>
              </a:rPr>
              <a:t>Bulletin of the American Mathematical Society (BULL)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dirty="0" smtClean="0">
                <a:solidFill>
                  <a:srgbClr val="005CA6"/>
                </a:solidFill>
                <a:latin typeface="+mj-ea"/>
                <a:ea typeface="+mj-ea"/>
              </a:rPr>
              <a:t>计算</a:t>
            </a:r>
            <a:r>
              <a:rPr lang="zh-CN" altLang="en-US" sz="1600" dirty="0">
                <a:solidFill>
                  <a:srgbClr val="005CA6"/>
                </a:solidFill>
                <a:latin typeface="+mj-ea"/>
                <a:ea typeface="+mj-ea"/>
              </a:rPr>
              <a:t>数学四大刊之一：</a:t>
            </a:r>
            <a:r>
              <a:rPr lang="en-US" altLang="zh-CN" sz="1600" dirty="0">
                <a:solidFill>
                  <a:srgbClr val="005CA6"/>
                </a:solidFill>
                <a:latin typeface="+mj-ea"/>
                <a:ea typeface="+mj-ea"/>
              </a:rPr>
              <a:t>Mathematics of Computation (MCOM</a:t>
            </a:r>
            <a:r>
              <a:rPr lang="en-US" altLang="zh-CN" sz="1600" dirty="0" smtClean="0">
                <a:solidFill>
                  <a:srgbClr val="005CA6"/>
                </a:solidFill>
                <a:latin typeface="+mj-ea"/>
                <a:ea typeface="+mj-ea"/>
              </a:rPr>
              <a:t>)</a:t>
            </a:r>
            <a:endParaRPr lang="en-US" altLang="zh-CN" sz="1600" dirty="0">
              <a:solidFill>
                <a:srgbClr val="005CA6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dirty="0" smtClean="0">
                <a:solidFill>
                  <a:srgbClr val="005CA6"/>
                </a:solidFill>
                <a:latin typeface="+mj-ea"/>
                <a:ea typeface="+mj-ea"/>
              </a:rPr>
              <a:t>应用数学</a:t>
            </a:r>
            <a:r>
              <a:rPr lang="zh-CN" altLang="en-US" sz="1600" dirty="0">
                <a:solidFill>
                  <a:srgbClr val="005CA6"/>
                </a:solidFill>
                <a:latin typeface="+mj-ea"/>
                <a:ea typeface="+mj-ea"/>
              </a:rPr>
              <a:t>领域老牌期刊：</a:t>
            </a:r>
            <a:r>
              <a:rPr lang="en-US" altLang="zh-CN" sz="1600" dirty="0">
                <a:solidFill>
                  <a:srgbClr val="005CA6"/>
                </a:solidFill>
                <a:latin typeface="+mj-ea"/>
                <a:ea typeface="+mj-ea"/>
              </a:rPr>
              <a:t>Quarterly of Applied Mathematics (QAM</a:t>
            </a:r>
            <a:r>
              <a:rPr lang="en-US" altLang="zh-CN" sz="1600" dirty="0" smtClean="0">
                <a:solidFill>
                  <a:srgbClr val="005CA6"/>
                </a:solidFill>
                <a:latin typeface="+mj-ea"/>
                <a:ea typeface="+mj-ea"/>
              </a:rPr>
              <a:t>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dirty="0" smtClean="0">
                <a:solidFill>
                  <a:srgbClr val="005CA6"/>
                </a:solidFill>
                <a:latin typeface="+mj-ea"/>
                <a:ea typeface="+mj-ea"/>
              </a:rPr>
              <a:t>代数</a:t>
            </a:r>
            <a:r>
              <a:rPr lang="zh-CN" altLang="en-US" sz="1600" dirty="0">
                <a:solidFill>
                  <a:srgbClr val="005CA6"/>
                </a:solidFill>
                <a:latin typeface="+mj-ea"/>
                <a:ea typeface="+mj-ea"/>
              </a:rPr>
              <a:t>几何</a:t>
            </a:r>
            <a:r>
              <a:rPr lang="zh-CN" altLang="en-US" sz="1600" dirty="0" smtClean="0">
                <a:solidFill>
                  <a:srgbClr val="005CA6"/>
                </a:solidFill>
                <a:latin typeface="+mj-ea"/>
                <a:ea typeface="+mj-ea"/>
              </a:rPr>
              <a:t>领域顶尖期刊：</a:t>
            </a:r>
            <a:r>
              <a:rPr lang="en-US" altLang="zh-CN" sz="1600" dirty="0">
                <a:solidFill>
                  <a:srgbClr val="005CA6"/>
                </a:solidFill>
                <a:latin typeface="+mj-ea"/>
                <a:ea typeface="+mj-ea"/>
              </a:rPr>
              <a:t> Journal Of Algebraic </a:t>
            </a:r>
            <a:r>
              <a:rPr lang="en-US" altLang="zh-CN" sz="1600" dirty="0" smtClean="0">
                <a:solidFill>
                  <a:srgbClr val="005CA6"/>
                </a:solidFill>
                <a:latin typeface="+mj-ea"/>
                <a:ea typeface="+mj-ea"/>
              </a:rPr>
              <a:t>Geometry</a:t>
            </a:r>
            <a:r>
              <a:rPr lang="zh-CN" altLang="en-US" sz="1600" dirty="0" smtClean="0">
                <a:solidFill>
                  <a:srgbClr val="005CA6"/>
                </a:solidFill>
                <a:latin typeface="+mj-ea"/>
                <a:ea typeface="+mj-ea"/>
              </a:rPr>
              <a:t>（</a:t>
            </a:r>
            <a:r>
              <a:rPr lang="en-US" altLang="zh-CN" sz="1600" dirty="0" smtClean="0">
                <a:solidFill>
                  <a:srgbClr val="005CA6"/>
                </a:solidFill>
                <a:latin typeface="+mj-ea"/>
                <a:ea typeface="+mj-ea"/>
              </a:rPr>
              <a:t>JAG</a:t>
            </a:r>
            <a:r>
              <a:rPr lang="zh-CN" altLang="en-US" sz="1600" dirty="0" smtClean="0">
                <a:solidFill>
                  <a:srgbClr val="005CA6"/>
                </a:solidFill>
                <a:latin typeface="+mj-ea"/>
                <a:ea typeface="+mj-ea"/>
              </a:rPr>
              <a:t>）</a:t>
            </a:r>
            <a:endParaRPr lang="en-US" altLang="zh-CN" sz="1600" dirty="0">
              <a:solidFill>
                <a:srgbClr val="005CA6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srgbClr val="005CA6"/>
                </a:solidFill>
                <a:latin typeface="+mj-ea"/>
                <a:ea typeface="+mj-ea"/>
              </a:rPr>
              <a:t>数学领域订阅量最高的通告类刊物</a:t>
            </a:r>
            <a:r>
              <a:rPr lang="zh-CN" altLang="en-US" sz="1600" dirty="0" smtClean="0">
                <a:solidFill>
                  <a:srgbClr val="005CA6"/>
                </a:solidFill>
                <a:latin typeface="+mj-ea"/>
                <a:ea typeface="+mj-ea"/>
              </a:rPr>
              <a:t>：</a:t>
            </a:r>
            <a:r>
              <a:rPr lang="en-US" altLang="zh-CN" sz="1600" dirty="0" smtClean="0">
                <a:solidFill>
                  <a:srgbClr val="005CA6"/>
                </a:solidFill>
                <a:latin typeface="+mj-ea"/>
                <a:ea typeface="+mj-ea"/>
              </a:rPr>
              <a:t>Notices </a:t>
            </a:r>
            <a:r>
              <a:rPr lang="en-US" altLang="zh-CN" sz="1600" dirty="0">
                <a:solidFill>
                  <a:srgbClr val="005CA6"/>
                </a:solidFill>
                <a:latin typeface="+mj-ea"/>
                <a:ea typeface="+mj-ea"/>
              </a:rPr>
              <a:t>of the American Mathematical Society </a:t>
            </a:r>
            <a:endParaRPr lang="en-US" altLang="zh-CN" sz="1600" dirty="0" smtClean="0">
              <a:solidFill>
                <a:srgbClr val="005CA6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dirty="0" smtClean="0">
                <a:solidFill>
                  <a:srgbClr val="005CA6"/>
                </a:solidFill>
                <a:latin typeface="+mj-ea"/>
                <a:ea typeface="+mj-ea"/>
              </a:rPr>
              <a:t>其他</a:t>
            </a:r>
            <a:r>
              <a:rPr lang="zh-CN" altLang="en-US" sz="1600" dirty="0">
                <a:solidFill>
                  <a:srgbClr val="005CA6"/>
                </a:solidFill>
                <a:latin typeface="+mj-ea"/>
                <a:ea typeface="+mj-ea"/>
              </a:rPr>
              <a:t>学会翻译刊：三份俄文翻译期刊、一份日文翻译期刊</a:t>
            </a:r>
            <a:endParaRPr lang="en-US" altLang="zh-CN" sz="1600" dirty="0">
              <a:solidFill>
                <a:srgbClr val="005CA6"/>
              </a:solidFill>
              <a:latin typeface="+mj-ea"/>
              <a:ea typeface="+mj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CD5A-3E15-4747-B68F-D641DC6C6C4C}" type="datetime1">
              <a:rPr lang="zh-CN" altLang="en-US" smtClean="0"/>
              <a:t>2024/11/1</a:t>
            </a:fld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627" y="1421384"/>
            <a:ext cx="1873039" cy="267693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328" y="2403643"/>
            <a:ext cx="1876189" cy="269075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75" y="3416732"/>
            <a:ext cx="1861708" cy="266677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344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13851" y="1178231"/>
            <a:ext cx="6779169" cy="3987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25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AMS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出版的电子书有数千余种，有研究生数学（</a:t>
            </a: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GSM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）、当代数学（</a:t>
            </a: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COMM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）、</a:t>
            </a: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CBMS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IAS/Park City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等多个系列，经典著作如：</a:t>
            </a: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50000"/>
              </a:lnSpc>
              <a:spcBef>
                <a:spcPct val="20000"/>
              </a:spcBef>
            </a:pP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     1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、分析数论：</a:t>
            </a: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Analytic number theory.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en-US" altLang="zh-CN" sz="1600" dirty="0" err="1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Iwaniec</a:t>
            </a: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en-US" altLang="zh-CN" sz="1600" dirty="0" err="1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Henryk;etc</a:t>
            </a:r>
            <a:endParaRPr lang="zh-CN" altLang="en-US" sz="1600" dirty="0">
              <a:solidFill>
                <a:schemeClr val="tx1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Bef>
                <a:spcPct val="20000"/>
              </a:spcBef>
            </a:pPr>
            <a:r>
              <a:rPr lang="en-US" altLang="zh-CN" sz="1600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2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、实分析：</a:t>
            </a: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Analysis.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en-US" altLang="zh-CN" sz="1600" dirty="0" err="1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Lieb</a:t>
            </a: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, Elliott H.; </a:t>
            </a:r>
            <a:r>
              <a:rPr lang="en-US" altLang="zh-CN" sz="1600" dirty="0" err="1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etc</a:t>
            </a:r>
            <a:endParaRPr lang="en-US" altLang="zh-CN" sz="1600" dirty="0">
              <a:solidFill>
                <a:schemeClr val="tx1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Bef>
                <a:spcPct val="20000"/>
              </a:spcBef>
            </a:pPr>
            <a:r>
              <a:rPr lang="en-US" altLang="zh-CN" sz="1600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      3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、偏微分方程：</a:t>
            </a: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Partial differential equations.</a:t>
            </a:r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Evans, Lawrence C</a:t>
            </a:r>
            <a:r>
              <a:rPr lang="en-US" altLang="zh-CN" sz="1600" dirty="0" smtClean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rPr>
              <a:t>.</a:t>
            </a:r>
            <a:endParaRPr lang="en-US" altLang="zh-CN" sz="1600" dirty="0">
              <a:solidFill>
                <a:schemeClr val="tx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2373" y="1303459"/>
            <a:ext cx="2385742" cy="340477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069" y="2067180"/>
            <a:ext cx="2640479" cy="35309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1958" y="2692100"/>
            <a:ext cx="2479466" cy="37958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701400" y="395988"/>
            <a:ext cx="2880000" cy="720000"/>
          </a:xfrm>
          <a:prstGeom prst="rect">
            <a:avLst/>
          </a:prstGeom>
          <a:solidFill>
            <a:srgbClr val="EF762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</a:rPr>
              <a:t>e-Book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56000" y="2389872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mtClean="0">
                <a:solidFill>
                  <a:schemeClr val="bg1"/>
                </a:solidFill>
                <a:latin typeface="+mj-ea"/>
                <a:ea typeface="+mj-ea"/>
              </a:rPr>
              <a:t>检索入门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69875" y="3564300"/>
            <a:ext cx="2880000" cy="720000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互联网搜索引擎检索举例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564300"/>
            <a:ext cx="2880000" cy="720000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+mj-ea"/>
                <a:ea typeface="+mj-ea"/>
              </a:rPr>
              <a:t>AI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大模型使用举例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08800" y="3564300"/>
            <a:ext cx="2880000" cy="720000"/>
          </a:xfrm>
          <a:prstGeom prst="rect">
            <a:avLst/>
          </a:prstGeom>
          <a:solidFill>
            <a:srgbClr val="0A52A3">
              <a:alpha val="7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+mj-ea"/>
                <a:ea typeface="+mj-ea"/>
              </a:rPr>
              <a:t>中</a:t>
            </a:r>
            <a:r>
              <a:rPr lang="zh-CN" altLang="en-US" smtClean="0">
                <a:solidFill>
                  <a:schemeClr val="bg1"/>
                </a:solidFill>
                <a:latin typeface="+mj-ea"/>
                <a:ea typeface="+mj-ea"/>
              </a:rPr>
              <a:t>文文献检索举例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2024/11/1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73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80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53755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简介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58245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+mj-ea"/>
                <a:ea typeface="+mj-ea"/>
              </a:rPr>
              <a:t>Q &amp; A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56000" y="1927643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检索入门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</a:rPr>
              <a:t>MathSciNet</a:t>
            </a:r>
            <a:r>
              <a:rPr lang="zh-CN" altLang="en-US" sz="1600">
                <a:solidFill>
                  <a:schemeClr val="bg1"/>
                </a:solidFill>
                <a:latin typeface="+mj-ea"/>
                <a:ea typeface="+mj-ea"/>
              </a:rPr>
              <a:t>特点</a:t>
            </a:r>
            <a:r>
              <a:rPr lang="zh-CN" altLang="en-US" sz="1600" smtClean="0">
                <a:solidFill>
                  <a:schemeClr val="bg1"/>
                </a:solidFill>
                <a:latin typeface="+mj-ea"/>
                <a:ea typeface="+mj-ea"/>
              </a:rPr>
              <a:t>及使用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56000" y="4210357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远程访问及资源发现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9D41-1021-4028-BB7E-62376713E960}" type="datetime1">
              <a:rPr lang="zh-CN" altLang="en-US" smtClean="0"/>
              <a:t>2024/11/1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648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81</a:t>
            </a:fld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6FAF-3E74-42BE-B3B3-AF4B94E97021}" type="datetime1">
              <a:rPr lang="zh-CN" altLang="en-US" smtClean="0"/>
              <a:t>2024/11/1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7532ED0-88CC-ED27-0E0F-6D994CB47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t="889"/>
          <a:stretch/>
        </p:blipFill>
        <p:spPr>
          <a:xfrm>
            <a:off x="1314631" y="1136350"/>
            <a:ext cx="9562738" cy="5220000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1D5DA83-3D73-93FC-B6AC-6FDB5F1185FF}"/>
              </a:ext>
            </a:extLst>
          </p:cNvPr>
          <p:cNvSpPr/>
          <p:nvPr/>
        </p:nvSpPr>
        <p:spPr>
          <a:xfrm>
            <a:off x="9094304" y="1790907"/>
            <a:ext cx="1739348" cy="3651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4803B133-B1A2-E566-3C57-827FBC585C97}"/>
              </a:ext>
            </a:extLst>
          </p:cNvPr>
          <p:cNvGrpSpPr/>
          <p:nvPr/>
        </p:nvGrpSpPr>
        <p:grpSpPr>
          <a:xfrm>
            <a:off x="701400" y="1136350"/>
            <a:ext cx="4320000" cy="2693569"/>
            <a:chOff x="719614" y="1328918"/>
            <a:chExt cx="4320000" cy="2693569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A7B4037D-6ABC-A427-C2B4-CA7881761AC1}"/>
                </a:ext>
              </a:extLst>
            </p:cNvPr>
            <p:cNvSpPr/>
            <p:nvPr/>
          </p:nvSpPr>
          <p:spPr>
            <a:xfrm>
              <a:off x="719614" y="1328918"/>
              <a:ext cx="4320000" cy="288000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ITC Giovanni Std Book" panose="00000500000000000000" pitchFamily="50" charset="0"/>
                  <a:cs typeface="Times New Roman" panose="02020603050405020304" pitchFamily="18" charset="0"/>
                </a:rPr>
                <a:t>第一步：点击远程图标，进入提示页</a:t>
              </a:r>
              <a:endParaRPr lang="en-US" altLang="zh-CN" sz="1600" dirty="0">
                <a:solidFill>
                  <a:schemeClr val="bg1"/>
                </a:solidFill>
                <a:latin typeface="ITC Giovanni Std Book" panose="00000500000000000000" pitchFamily="50" charset="0"/>
                <a:cs typeface="Times New Roman" panose="02020603050405020304" pitchFamily="18" charset="0"/>
              </a:endParaRPr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8EF1015A-D340-1E00-3E74-1B9A6DE53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14" y="1616918"/>
              <a:ext cx="4320000" cy="2405569"/>
            </a:xfrm>
            <a:prstGeom prst="rect">
              <a:avLst/>
            </a:prstGeom>
          </p:spPr>
        </p:pic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5EF0128D-EB77-0C7F-806A-5B5305B131FB}"/>
              </a:ext>
            </a:extLst>
          </p:cNvPr>
          <p:cNvGrpSpPr/>
          <p:nvPr/>
        </p:nvGrpSpPr>
        <p:grpSpPr>
          <a:xfrm>
            <a:off x="3936000" y="2430875"/>
            <a:ext cx="4320000" cy="1996251"/>
            <a:chOff x="2271557" y="2505539"/>
            <a:chExt cx="4320000" cy="1996251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A632138-28E0-FFBD-BD04-D18FC3221E52}"/>
                </a:ext>
              </a:extLst>
            </p:cNvPr>
            <p:cNvSpPr/>
            <p:nvPr/>
          </p:nvSpPr>
          <p:spPr>
            <a:xfrm>
              <a:off x="2271557" y="2505539"/>
              <a:ext cx="4320000" cy="288000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ITC Giovanni Std Book" panose="00000500000000000000" pitchFamily="50" charset="0"/>
                  <a:cs typeface="Times New Roman" panose="02020603050405020304" pitchFamily="18" charset="0"/>
                </a:rPr>
                <a:t>第二步：许可协议</a:t>
              </a:r>
              <a:endParaRPr lang="en-US" altLang="zh-CN" sz="1600" dirty="0">
                <a:solidFill>
                  <a:schemeClr val="bg1"/>
                </a:solidFill>
                <a:latin typeface="ITC Giovanni Std Book" panose="00000500000000000000" pitchFamily="50" charset="0"/>
                <a:cs typeface="Times New Roman" panose="02020603050405020304" pitchFamily="18" charset="0"/>
              </a:endParaRPr>
            </a:p>
          </p:txBody>
        </p:sp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837A1EF8-CD09-C1C6-30B3-2BF9923E6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557" y="2793539"/>
              <a:ext cx="4320000" cy="1708251"/>
            </a:xfrm>
            <a:prstGeom prst="rect">
              <a:avLst/>
            </a:prstGeom>
          </p:spPr>
        </p:pic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CCB0B14C-AECC-F5A9-91F0-2C817C831436}"/>
              </a:ext>
            </a:extLst>
          </p:cNvPr>
          <p:cNvGrpSpPr/>
          <p:nvPr/>
        </p:nvGrpSpPr>
        <p:grpSpPr>
          <a:xfrm>
            <a:off x="7170602" y="3297276"/>
            <a:ext cx="4320002" cy="2809386"/>
            <a:chOff x="2271557" y="3958585"/>
            <a:chExt cx="4320002" cy="2809386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F70F7664-D9F6-D149-02DF-0E3E86DF532E}"/>
                </a:ext>
              </a:extLst>
            </p:cNvPr>
            <p:cNvSpPr/>
            <p:nvPr/>
          </p:nvSpPr>
          <p:spPr>
            <a:xfrm>
              <a:off x="2271559" y="3958585"/>
              <a:ext cx="4320000" cy="288000"/>
            </a:xfrm>
            <a:prstGeom prst="rect">
              <a:avLst/>
            </a:prstGeom>
            <a:solidFill>
              <a:srgbClr val="EF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rPr>
                <a:t>第三步：匹配成功</a:t>
              </a:r>
              <a:endParaRPr lang="en-US" altLang="zh-CN" sz="160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A191A473-1992-5943-1685-2AF5A1474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1557" y="4233837"/>
              <a:ext cx="4320000" cy="2534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61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87" y="169969"/>
            <a:ext cx="11797637" cy="6551506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82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420591" y="2413125"/>
            <a:ext cx="5375881" cy="339327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+mj-lt"/>
              </a:rPr>
              <a:t>AMS</a:t>
            </a:r>
            <a:r>
              <a:rPr lang="zh-CN" altLang="en-US" sz="2000" dirty="0" smtClean="0">
                <a:solidFill>
                  <a:schemeClr val="bg1"/>
                </a:solidFill>
                <a:latin typeface="+mj-lt"/>
              </a:rPr>
              <a:t>定期颁布的奖项</a:t>
            </a:r>
            <a:endParaRPr lang="zh-CN" alt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674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83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7" y="163477"/>
            <a:ext cx="8467345" cy="3381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7" y="3633025"/>
            <a:ext cx="11610975" cy="2828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03979" y="368104"/>
            <a:ext cx="5375881" cy="339327"/>
          </a:xfrm>
          <a:prstGeom prst="rect">
            <a:avLst/>
          </a:prstGeom>
          <a:solidFill>
            <a:srgbClr val="005CA6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+mj-ea"/>
                <a:ea typeface="+mj-ea"/>
              </a:rPr>
              <a:t>AMS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收集整理的全球数学界会议信息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25639" y="4032189"/>
            <a:ext cx="6418361" cy="339327"/>
          </a:xfrm>
          <a:prstGeom prst="rect">
            <a:avLst/>
          </a:prstGeom>
          <a:solidFill>
            <a:srgbClr val="0A52A3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+mj-ea"/>
                <a:ea typeface="+mj-ea"/>
              </a:rPr>
              <a:t>AMS </a:t>
            </a:r>
            <a:r>
              <a:rPr lang="zh-CN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提供给学界和机构提供线上职位发布及申请平台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6435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84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627" y="258394"/>
            <a:ext cx="9157992" cy="5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9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85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946" y="95502"/>
            <a:ext cx="8364718" cy="644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86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225" y="243146"/>
            <a:ext cx="9491269" cy="58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87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58179" y="392905"/>
            <a:ext cx="2880000" cy="720000"/>
          </a:xfrm>
          <a:prstGeom prst="rect">
            <a:avLst/>
          </a:prstGeom>
          <a:solidFill>
            <a:srgbClr val="005CA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bg1"/>
                </a:solidFill>
              </a:rPr>
              <a:t>AMS</a:t>
            </a:r>
            <a:r>
              <a:rPr lang="zh-CN" altLang="en-US" sz="2000" dirty="0" smtClean="0">
                <a:solidFill>
                  <a:schemeClr val="bg1"/>
                </a:solidFill>
              </a:rPr>
              <a:t>官网更多资源</a:t>
            </a:r>
            <a:r>
              <a:rPr lang="zh-CN" altLang="en-US" sz="2000" dirty="0">
                <a:solidFill>
                  <a:schemeClr val="bg1"/>
                </a:solidFill>
              </a:rPr>
              <a:t>发现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358179" y="4556350"/>
            <a:ext cx="10919148" cy="1800000"/>
            <a:chOff x="358179" y="4556350"/>
            <a:chExt cx="10919148" cy="1800000"/>
          </a:xfrm>
        </p:grpSpPr>
        <p:grpSp>
          <p:nvGrpSpPr>
            <p:cNvPr id="7" name="组合 6"/>
            <p:cNvGrpSpPr/>
            <p:nvPr/>
          </p:nvGrpSpPr>
          <p:grpSpPr>
            <a:xfrm>
              <a:off x="358179" y="5129746"/>
              <a:ext cx="5592078" cy="1002595"/>
              <a:chOff x="212433" y="1486413"/>
              <a:chExt cx="5592078" cy="1002595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12433" y="1769008"/>
                <a:ext cx="5592078" cy="720000"/>
              </a:xfrm>
              <a:prstGeom prst="rect">
                <a:avLst/>
              </a:prstGeom>
              <a:solidFill>
                <a:srgbClr val="99A3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30000"/>
                  </a:lnSpc>
                  <a:spcBef>
                    <a:spcPct val="20000"/>
                  </a:spcBef>
                </a:pP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AMS 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数学艺术馆，实时更新。</a:t>
                </a:r>
                <a:endParaRPr lang="en-US" altLang="zh-CN" sz="1200" dirty="0"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12433" y="1486413"/>
                <a:ext cx="5592078" cy="282595"/>
              </a:xfrm>
              <a:prstGeom prst="rect">
                <a:avLst/>
              </a:prstGeom>
              <a:solidFill>
                <a:srgbClr val="EF76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AMS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数学艺术馆（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Mathematical Imagery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）</a:t>
                </a:r>
                <a:endParaRPr lang="en-US" altLang="zh-CN" sz="1400" dirty="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6730" y="4556350"/>
              <a:ext cx="5250597" cy="1800000"/>
            </a:xfrm>
            <a:prstGeom prst="rect">
              <a:avLst/>
            </a:prstGeom>
            <a:effectLst/>
          </p:spPr>
        </p:pic>
      </p:grpSp>
      <p:grpSp>
        <p:nvGrpSpPr>
          <p:cNvPr id="21" name="组合 20"/>
          <p:cNvGrpSpPr/>
          <p:nvPr/>
        </p:nvGrpSpPr>
        <p:grpSpPr>
          <a:xfrm>
            <a:off x="358179" y="1254202"/>
            <a:ext cx="8418210" cy="1763923"/>
            <a:chOff x="358179" y="1254202"/>
            <a:chExt cx="8418210" cy="1763923"/>
          </a:xfrm>
        </p:grpSpPr>
        <p:grpSp>
          <p:nvGrpSpPr>
            <p:cNvPr id="12" name="组合 11"/>
            <p:cNvGrpSpPr/>
            <p:nvPr/>
          </p:nvGrpSpPr>
          <p:grpSpPr>
            <a:xfrm>
              <a:off x="358179" y="1254202"/>
              <a:ext cx="5592078" cy="1763923"/>
              <a:chOff x="212433" y="1450108"/>
              <a:chExt cx="5592078" cy="153888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12433" y="1732705"/>
                <a:ext cx="5592078" cy="1256286"/>
              </a:xfrm>
              <a:prstGeom prst="rect">
                <a:avLst/>
              </a:prstGeom>
              <a:solidFill>
                <a:srgbClr val="99A3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30000"/>
                  </a:lnSpc>
                  <a:spcBef>
                    <a:spcPct val="20000"/>
                  </a:spcBef>
                </a:pP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AMS Open Math Notes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（简称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OMN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）是美国数学学会创建的免费数学资源库，收录内容包括：课程笔记、教科书和正在进行的研究论述等资料，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OMN 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可为研究人员、教师和学生提供服务。这些资源多数未正式出版，作者后续会进行修订，部分资料已在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AMS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EMS 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及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LMS 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等机构正式出版。截止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2020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年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11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月，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AMS Open Math Notes 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已收录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119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笔资料。</a:t>
                </a:r>
                <a:endParaRPr lang="en-US" altLang="zh-CN" sz="1200" dirty="0"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212433" y="1450108"/>
                <a:ext cx="5592078" cy="282595"/>
              </a:xfrm>
              <a:prstGeom prst="rect">
                <a:avLst/>
              </a:prstGeom>
              <a:solidFill>
                <a:srgbClr val="EF76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AMS Open Math Notes</a:t>
                </a: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6730" y="1254202"/>
              <a:ext cx="2749659" cy="1440000"/>
            </a:xfrm>
            <a:prstGeom prst="rect">
              <a:avLst/>
            </a:prstGeom>
            <a:effectLst/>
          </p:spPr>
        </p:pic>
      </p:grpSp>
      <p:grpSp>
        <p:nvGrpSpPr>
          <p:cNvPr id="22" name="组合 21"/>
          <p:cNvGrpSpPr/>
          <p:nvPr/>
        </p:nvGrpSpPr>
        <p:grpSpPr>
          <a:xfrm>
            <a:off x="358179" y="2725276"/>
            <a:ext cx="11821769" cy="2024759"/>
            <a:chOff x="358179" y="2725276"/>
            <a:chExt cx="11821769" cy="2024759"/>
          </a:xfrm>
        </p:grpSpPr>
        <p:grpSp>
          <p:nvGrpSpPr>
            <p:cNvPr id="17" name="组合 16"/>
            <p:cNvGrpSpPr/>
            <p:nvPr/>
          </p:nvGrpSpPr>
          <p:grpSpPr>
            <a:xfrm>
              <a:off x="358179" y="3375889"/>
              <a:ext cx="5592078" cy="1374146"/>
              <a:chOff x="212433" y="1450108"/>
              <a:chExt cx="5592078" cy="1374146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12433" y="1744254"/>
                <a:ext cx="5592078" cy="1080000"/>
              </a:xfrm>
              <a:prstGeom prst="rect">
                <a:avLst/>
              </a:prstGeom>
              <a:solidFill>
                <a:srgbClr val="99A3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30000"/>
                  </a:lnSpc>
                  <a:spcBef>
                    <a:spcPct val="20000"/>
                  </a:spcBef>
                </a:pP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AMS 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官方博客：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Beyond Reviews: Inside </a:t>
                </a:r>
                <a:r>
                  <a:rPr lang="en-US" altLang="zh-CN" sz="1200" dirty="0" err="1">
                    <a:latin typeface="+mj-ea"/>
                    <a:ea typeface="+mj-ea"/>
                    <a:cs typeface="Times New Roman" panose="02020603050405020304" pitchFamily="18" charset="0"/>
                  </a:rPr>
                  <a:t>MathSciNet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Blog on Math Blogs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A Mathematical Word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Capital Currents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Graduate Student Blog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Living Proof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Math Mamas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On Teaching and Learning Mathematics</a:t>
                </a:r>
                <a:r>
                  <a:rPr lang="zh-CN" altLang="en-US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200" dirty="0">
                    <a:latin typeface="+mj-ea"/>
                    <a:ea typeface="+mj-ea"/>
                    <a:cs typeface="Times New Roman" panose="02020603050405020304" pitchFamily="18" charset="0"/>
                  </a:rPr>
                  <a:t>PhD + epsilon…</a:t>
                </a: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212433" y="1450108"/>
                <a:ext cx="5592078" cy="282595"/>
              </a:xfrm>
              <a:prstGeom prst="rect">
                <a:avLst/>
              </a:prstGeom>
              <a:solidFill>
                <a:srgbClr val="EF76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AMS</a:t>
                </a:r>
                <a:r>
                  <a:rPr lang="zh-CN" altLang="en-US" sz="1400">
                    <a:solidFill>
                      <a:schemeClr val="bg1"/>
                    </a:solidFill>
                    <a:latin typeface="+mn-ea"/>
                    <a:cs typeface="Times New Roman" panose="02020603050405020304" pitchFamily="18" charset="0"/>
                  </a:rPr>
                  <a:t>官方的各类数学博客</a:t>
                </a:r>
                <a:endParaRPr lang="en-US" altLang="zh-CN" sz="1400">
                  <a:solidFill>
                    <a:schemeClr val="bg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l="2887" r="26830"/>
            <a:stretch/>
          </p:blipFill>
          <p:spPr>
            <a:xfrm>
              <a:off x="6026730" y="2725276"/>
              <a:ext cx="6153218" cy="1800000"/>
            </a:xfrm>
            <a:prstGeom prst="rect">
              <a:avLst/>
            </a:prstGeom>
            <a:effectLst/>
          </p:spPr>
        </p:pic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1BB3-02E6-490D-BA4A-0DC7AA330911}" type="datetime1">
              <a:rPr lang="zh-CN" altLang="en-US" smtClean="0"/>
              <a:t>2024/11/1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940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FDBA8A-2B44-4BB8-B068-69DD14BAD672}" type="slidenum">
              <a:rPr lang="zh-CN" altLang="en-US" smtClean="0"/>
              <a:t>88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53755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AMS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58245" y="3069000"/>
            <a:ext cx="2880000" cy="720000"/>
          </a:xfrm>
          <a:prstGeom prst="rect">
            <a:avLst/>
          </a:prstGeom>
          <a:solidFill>
            <a:srgbClr val="0A52A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 &amp; A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56000" y="1927643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MathSciNet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56000" y="3069000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MathSciNet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特点及使用</a:t>
            </a:r>
          </a:p>
        </p:txBody>
      </p:sp>
      <p:sp>
        <p:nvSpPr>
          <p:cNvPr id="12" name="矩形 11"/>
          <p:cNvSpPr/>
          <p:nvPr/>
        </p:nvSpPr>
        <p:spPr>
          <a:xfrm>
            <a:off x="4656000" y="4210357"/>
            <a:ext cx="2880000" cy="720000"/>
          </a:xfrm>
          <a:prstGeom prst="rect">
            <a:avLst/>
          </a:prstGeom>
          <a:solidFill>
            <a:srgbClr val="99A3A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远程访问及资源发现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A1721-673D-45A6-9148-A513119CEF67}" type="datetime1">
              <a:rPr lang="zh-CN" altLang="en-US" smtClean="0"/>
              <a:t>2024/11/1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616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29132" y="4172126"/>
            <a:ext cx="9685302" cy="182984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/>
              <a:t>在线答题，有机会获取奖品，答题时间五分钟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en-US" sz="2400" dirty="0" smtClean="0"/>
              <a:t>一小米台灯（</a:t>
            </a:r>
            <a:r>
              <a:rPr lang="en-US" altLang="zh-CN" sz="2400" dirty="0" smtClean="0"/>
              <a:t>1</a:t>
            </a:r>
            <a:r>
              <a:rPr lang="zh-CN" altLang="en-US" sz="2400" dirty="0" smtClean="0"/>
              <a:t>名），定制</a:t>
            </a:r>
            <a:r>
              <a:rPr lang="en-US" altLang="zh-CN" sz="2400" dirty="0" smtClean="0"/>
              <a:t>AMS LOGO</a:t>
            </a:r>
            <a:r>
              <a:rPr lang="zh-CN" altLang="en-US" sz="2400" dirty="0" smtClean="0"/>
              <a:t>的指甲刀套装（</a:t>
            </a:r>
            <a:r>
              <a:rPr lang="en-US" altLang="zh-CN" sz="2400" dirty="0" smtClean="0"/>
              <a:t>5</a:t>
            </a:r>
            <a:r>
              <a:rPr lang="zh-CN" altLang="en-US" sz="2400" dirty="0" smtClean="0"/>
              <a:t>名）</a:t>
            </a:r>
            <a:endParaRPr lang="en-US" altLang="zh-CN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26" y="632297"/>
            <a:ext cx="3526133" cy="346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963-1200-4385-8A64-D85C083A80B8}" type="datetime1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BA8A-2B44-4BB8-B068-69DD14BAD672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323850" y="1102131"/>
            <a:ext cx="11553923" cy="4262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zh-CN" altLang="en-US" sz="4000" dirty="0" smtClean="0">
                <a:solidFill>
                  <a:srgbClr val="0A52A3"/>
                </a:solidFill>
                <a:latin typeface="+mj-ea"/>
              </a:rPr>
              <a:t>检索数学文献，用百度、文心一言和知网够吗？</a:t>
            </a:r>
            <a:endParaRPr lang="en-US" altLang="zh-CN" sz="2800" dirty="0" smtClean="0">
              <a:solidFill>
                <a:srgbClr val="0A52A3"/>
              </a:solidFill>
              <a:latin typeface="+mj-ea"/>
            </a:endParaRPr>
          </a:p>
          <a:p>
            <a:pPr algn="ctr">
              <a:lnSpc>
                <a:spcPct val="170000"/>
              </a:lnSpc>
            </a:pPr>
            <a:r>
              <a:rPr lang="en-US" altLang="zh-CN" sz="2400" dirty="0" smtClean="0">
                <a:solidFill>
                  <a:srgbClr val="EF7624"/>
                </a:solidFill>
                <a:latin typeface="+mj-ea"/>
              </a:rPr>
              <a:t>	——  </a:t>
            </a:r>
            <a:r>
              <a:rPr lang="zh-CN" altLang="en-US" sz="2400" dirty="0" smtClean="0">
                <a:solidFill>
                  <a:srgbClr val="EF7624"/>
                </a:solidFill>
                <a:latin typeface="+mj-ea"/>
              </a:rPr>
              <a:t>以一篇</a:t>
            </a:r>
            <a:r>
              <a:rPr lang="en-US" altLang="zh-CN" sz="2400" dirty="0" smtClean="0">
                <a:solidFill>
                  <a:srgbClr val="EF7624"/>
                </a:solidFill>
                <a:latin typeface="+mj-ea"/>
              </a:rPr>
              <a:t>2022</a:t>
            </a:r>
            <a:r>
              <a:rPr lang="zh-CN" altLang="en-US" sz="2400" dirty="0" smtClean="0">
                <a:solidFill>
                  <a:srgbClr val="EF7624"/>
                </a:solidFill>
                <a:latin typeface="+mj-ea"/>
              </a:rPr>
              <a:t>年江南大学的硕士学位论文为</a:t>
            </a:r>
            <a:r>
              <a:rPr lang="zh-CN" altLang="en-US" sz="2400" dirty="0">
                <a:solidFill>
                  <a:srgbClr val="EF7624"/>
                </a:solidFill>
                <a:latin typeface="+mj-ea"/>
              </a:rPr>
              <a:t>例</a:t>
            </a:r>
          </a:p>
        </p:txBody>
      </p:sp>
    </p:spTree>
    <p:extLst>
      <p:ext uri="{BB962C8B-B14F-4D97-AF65-F5344CB8AC3E}">
        <p14:creationId xmlns:p14="http://schemas.microsoft.com/office/powerpoint/2010/main" val="392503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70403" y="2839436"/>
            <a:ext cx="2962835" cy="930317"/>
          </a:xfrm>
        </p:spPr>
        <p:txBody>
          <a:bodyPr anchor="ctr">
            <a:normAutofit/>
          </a:bodyPr>
          <a:lstStyle/>
          <a:p>
            <a:r>
              <a:rPr lang="en-US" altLang="zh-CN" sz="5400" dirty="0"/>
              <a:t>Thanks.</a:t>
            </a:r>
          </a:p>
        </p:txBody>
      </p:sp>
      <p:sp>
        <p:nvSpPr>
          <p:cNvPr id="9" name="矩形 8"/>
          <p:cNvSpPr/>
          <p:nvPr/>
        </p:nvSpPr>
        <p:spPr>
          <a:xfrm>
            <a:off x="3829453" y="1857386"/>
            <a:ext cx="6823307" cy="3583294"/>
          </a:xfrm>
          <a:prstGeom prst="rect">
            <a:avLst/>
          </a:prstGeom>
          <a:solidFill>
            <a:srgbClr val="FE76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欢迎读者加入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AMS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电子资源服务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QQ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群，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QQ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群号：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753305253</a:t>
            </a:r>
            <a:endParaRPr lang="en-US" altLang="zh-CN" sz="1600" dirty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我们会定期把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AMS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助力科研及最新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Notices of the AMS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传上去分享给大家。</a:t>
            </a:r>
            <a:endParaRPr lang="en-US" altLang="zh-CN" sz="1600" dirty="0" smtClean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也可通过电话、邮箱或微信获取支持</a:t>
            </a:r>
            <a:r>
              <a:rPr lang="zh-CN" altLang="en-US" sz="1600" dirty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18611837448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en-US" altLang="zh-CN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ams@libstage.com</a:t>
            </a:r>
            <a:r>
              <a:rPr lang="zh-CN" altLang="en-US" sz="1600" dirty="0" smtClean="0">
                <a:solidFill>
                  <a:srgbClr val="0A52A3"/>
                </a:solidFill>
                <a:latin typeface="+mj-ea"/>
                <a:ea typeface="+mj-ea"/>
                <a:cs typeface="Times New Roman" panose="02020603050405020304" pitchFamily="18" charset="0"/>
              </a:rPr>
              <a:t>，或微信：</a:t>
            </a:r>
            <a:endParaRPr lang="en-US" altLang="zh-CN" sz="1600" dirty="0" smtClean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endParaRPr lang="en-US" altLang="zh-CN" sz="1600" dirty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endParaRPr lang="en-US" altLang="zh-CN" sz="1600" dirty="0" smtClean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endParaRPr lang="en-US" altLang="zh-CN" sz="1600" dirty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endParaRPr lang="en-US" altLang="zh-CN" sz="1600" dirty="0" smtClean="0">
              <a:solidFill>
                <a:srgbClr val="0A52A3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33266" r="14085" b="26599"/>
          <a:stretch/>
        </p:blipFill>
        <p:spPr>
          <a:xfrm>
            <a:off x="6576926" y="3769753"/>
            <a:ext cx="1511239" cy="150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9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EF7624"/>
        </a:solidFill>
      </a:spPr>
      <a:bodyPr vert="horz" wrap="none" lIns="91440" tIns="45720" rIns="91440" bIns="45720" rtlCol="0" anchor="ctr">
        <a:noAutofit/>
      </a:bodyPr>
      <a:lstStyle>
        <a:defPPr>
          <a:lnSpc>
            <a:spcPct val="170000"/>
          </a:lnSpc>
          <a:defRPr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12893</TotalTime>
  <Words>3308</Words>
  <Application>Microsoft Office PowerPoint</Application>
  <PresentationFormat>宽屏</PresentationFormat>
  <Paragraphs>562</Paragraphs>
  <Slides>90</Slides>
  <Notes>45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90</vt:i4>
      </vt:variant>
    </vt:vector>
  </HeadingPairs>
  <TitlesOfParts>
    <vt:vector size="98" baseType="lpstr">
      <vt:lpstr>ITC Giovanni Std Book</vt:lpstr>
      <vt:lpstr>等线</vt:lpstr>
      <vt:lpstr>等线 Light</vt:lpstr>
      <vt:lpstr>微软雅黑</vt:lpstr>
      <vt:lpstr>Arial</vt:lpstr>
      <vt:lpstr>Times New Roman</vt:lpstr>
      <vt:lpstr>Wingdings</vt:lpstr>
      <vt:lpstr>Office 主题​​</vt:lpstr>
      <vt:lpstr>AMS MathSciNet ——助力您在数学及交叉学科的研究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在线答题，有机会获取奖品，答题时间五分钟 一小米台灯（1名），定制AMS LOGO的指甲刀套装（5名）</vt:lpstr>
      <vt:lpstr>Thanks.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sofia wang</dc:creator>
  <cp:lastModifiedBy>dell</cp:lastModifiedBy>
  <cp:revision>1473</cp:revision>
  <dcterms:created xsi:type="dcterms:W3CDTF">2021-05-28T03:06:56Z</dcterms:created>
  <dcterms:modified xsi:type="dcterms:W3CDTF">2024-11-01T06:59:53Z</dcterms:modified>
</cp:coreProperties>
</file>