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9" r:id="rId2"/>
    <p:sldId id="291" r:id="rId3"/>
    <p:sldId id="292" r:id="rId4"/>
    <p:sldId id="293" r:id="rId5"/>
    <p:sldId id="294" r:id="rId6"/>
    <p:sldId id="328" r:id="rId7"/>
    <p:sldId id="329" r:id="rId8"/>
    <p:sldId id="295" r:id="rId9"/>
    <p:sldId id="330" r:id="rId10"/>
    <p:sldId id="331" r:id="rId11"/>
    <p:sldId id="332" r:id="rId12"/>
    <p:sldId id="333" r:id="rId13"/>
    <p:sldId id="334" r:id="rId14"/>
    <p:sldId id="335" r:id="rId15"/>
    <p:sldId id="336" r:id="rId16"/>
    <p:sldId id="337" r:id="rId17"/>
    <p:sldId id="338" r:id="rId18"/>
    <p:sldId id="301" r:id="rId19"/>
    <p:sldId id="302" r:id="rId20"/>
    <p:sldId id="339"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40" r:id="rId37"/>
    <p:sldId id="318" r:id="rId38"/>
    <p:sldId id="327"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E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39" autoAdjust="0"/>
  </p:normalViewPr>
  <p:slideViewPr>
    <p:cSldViewPr snapToGrid="0">
      <p:cViewPr varScale="1">
        <p:scale>
          <a:sx n="108" d="100"/>
          <a:sy n="108" d="100"/>
        </p:scale>
        <p:origin x="480"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D0B09-58D9-4239-B3F0-E16FCBA56028}" type="datetimeFigureOut">
              <a:rPr lang="zh-CN" altLang="en-US" smtClean="0"/>
              <a:t>2023/6/19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F2B7A-C243-4CC8-9164-65C96A9EE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同学们好，本视频为大家</a:t>
            </a:r>
            <a:r>
              <a:rPr lang="zh-CN" altLang="en-US" dirty="0" smtClean="0"/>
              <a:t>介绍江南大学图书馆与档案馆的文献传递与馆际互借服务。</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香港特别行政区大学图书馆书目查询，尤其一些文科资源，可以在香港范围内查找，高校读者通过</a:t>
            </a:r>
            <a:r>
              <a:rPr lang="en-US" altLang="zh-CN" dirty="0" smtClean="0"/>
              <a:t>CALIS</a:t>
            </a:r>
            <a:r>
              <a:rPr lang="zh-CN" altLang="en-US" dirty="0" smtClean="0"/>
              <a:t>，每年可免费获得</a:t>
            </a:r>
            <a:r>
              <a:rPr lang="en-US" altLang="zh-CN" dirty="0" smtClean="0"/>
              <a:t>JULAC 8</a:t>
            </a:r>
            <a:r>
              <a:rPr lang="zh-CN" altLang="en-US" dirty="0" smtClean="0"/>
              <a:t>所高校图书馆每家</a:t>
            </a:r>
            <a:r>
              <a:rPr lang="en-US" altLang="zh-CN" dirty="0" smtClean="0"/>
              <a:t>100</a:t>
            </a:r>
            <a:r>
              <a:rPr lang="zh-CN" altLang="en-US" dirty="0" smtClean="0"/>
              <a:t>篇的文献资源。</a:t>
            </a:r>
          </a:p>
          <a:p>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12</a:t>
            </a:fld>
            <a:endParaRPr lang="zh-CN" altLang="en-US"/>
          </a:p>
        </p:txBody>
      </p:sp>
    </p:spTree>
    <p:extLst>
      <p:ext uri="{BB962C8B-B14F-4D97-AF65-F5344CB8AC3E}">
        <p14:creationId xmlns:p14="http://schemas.microsoft.com/office/powerpoint/2010/main" val="420518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香港特别行政区大学图书馆书目查询包含港书网，香港中文大学，香港城市大学，香港科技大学，香港浸会大学，香港理工大学，香港教育学院及岭南大学。</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13</a:t>
            </a:fld>
            <a:endParaRPr lang="zh-CN" altLang="en-US"/>
          </a:p>
        </p:txBody>
      </p:sp>
    </p:spTree>
    <p:extLst>
      <p:ext uri="{BB962C8B-B14F-4D97-AF65-F5344CB8AC3E}">
        <p14:creationId xmlns:p14="http://schemas.microsoft.com/office/powerpoint/2010/main" val="351666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文献传递与馆际互借补贴政策是针对本校所有全日制学生和教职工，补贴标准按照每人每年，教职工：</a:t>
            </a:r>
            <a:r>
              <a:rPr lang="en-US" altLang="zh-CN" dirty="0" smtClean="0"/>
              <a:t>100</a:t>
            </a:r>
            <a:r>
              <a:rPr lang="zh-CN" altLang="en-US" dirty="0" smtClean="0"/>
              <a:t>元</a:t>
            </a:r>
            <a:r>
              <a:rPr lang="en-US" altLang="zh-CN" dirty="0" smtClean="0"/>
              <a:t>/</a:t>
            </a:r>
            <a:r>
              <a:rPr lang="zh-CN" altLang="en-US" dirty="0" smtClean="0"/>
              <a:t>人；博士生：</a:t>
            </a:r>
            <a:r>
              <a:rPr lang="en-US" altLang="zh-CN" dirty="0" smtClean="0"/>
              <a:t>80</a:t>
            </a:r>
            <a:r>
              <a:rPr lang="zh-CN" altLang="en-US" dirty="0" smtClean="0"/>
              <a:t>元</a:t>
            </a:r>
            <a:r>
              <a:rPr lang="en-US" altLang="zh-CN" dirty="0" smtClean="0"/>
              <a:t>/</a:t>
            </a:r>
            <a:r>
              <a:rPr lang="zh-CN" altLang="en-US" dirty="0" smtClean="0"/>
              <a:t>人；硕士生：</a:t>
            </a:r>
            <a:r>
              <a:rPr lang="en-US" altLang="zh-CN" dirty="0" smtClean="0"/>
              <a:t>50</a:t>
            </a:r>
            <a:r>
              <a:rPr lang="zh-CN" altLang="en-US" dirty="0" smtClean="0"/>
              <a:t>元</a:t>
            </a:r>
            <a:r>
              <a:rPr lang="en-US" altLang="zh-CN" dirty="0" smtClean="0"/>
              <a:t>/</a:t>
            </a:r>
            <a:r>
              <a:rPr lang="zh-CN" altLang="en-US" dirty="0" smtClean="0"/>
              <a:t>人；本科生：</a:t>
            </a:r>
            <a:r>
              <a:rPr lang="en-US" altLang="zh-CN" dirty="0" smtClean="0"/>
              <a:t>20</a:t>
            </a:r>
            <a:r>
              <a:rPr lang="zh-CN" altLang="en-US" dirty="0" smtClean="0"/>
              <a:t>元</a:t>
            </a:r>
            <a:r>
              <a:rPr lang="en-US" altLang="zh-CN" dirty="0" smtClean="0"/>
              <a:t>/</a:t>
            </a:r>
            <a:r>
              <a:rPr lang="zh-CN" altLang="en-US" dirty="0" smtClean="0"/>
              <a:t>人 。</a:t>
            </a:r>
          </a:p>
          <a:p>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14</a:t>
            </a:fld>
            <a:endParaRPr lang="zh-CN" altLang="en-US"/>
          </a:p>
        </p:txBody>
      </p:sp>
    </p:spTree>
    <p:extLst>
      <p:ext uri="{BB962C8B-B14F-4D97-AF65-F5344CB8AC3E}">
        <p14:creationId xmlns:p14="http://schemas.microsoft.com/office/powerpoint/2010/main" val="286832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文献传递与馆际互借获取途径：首先查阅馆藏目录</a:t>
            </a:r>
            <a:r>
              <a:rPr lang="zh-CN" altLang="en-US" dirty="0" smtClean="0"/>
              <a:t>包括江南大学图书馆与档案馆主页</a:t>
            </a:r>
            <a:r>
              <a:rPr lang="zh-CN" altLang="en-US" dirty="0" smtClean="0"/>
              <a:t>书目检索系统，移动图书馆和微信馆藏查询。全文获取途径有知识发现一站式检索平台等途径。</a:t>
            </a:r>
          </a:p>
          <a:p>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15</a:t>
            </a:fld>
            <a:endParaRPr lang="zh-CN" altLang="en-US"/>
          </a:p>
        </p:txBody>
      </p:sp>
    </p:spTree>
    <p:extLst>
      <p:ext uri="{BB962C8B-B14F-4D97-AF65-F5344CB8AC3E}">
        <p14:creationId xmlns:p14="http://schemas.microsoft.com/office/powerpoint/2010/main" val="269337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进入江南大学图书馆与档案馆页面，如图所示，点击知识发现</a:t>
            </a:r>
            <a:r>
              <a:rPr lang="zh-CN" altLang="en-US" dirty="0" smtClean="0"/>
              <a:t>，如是期刊</a:t>
            </a:r>
            <a:r>
              <a:rPr lang="zh-CN" altLang="en-US" dirty="0" smtClean="0"/>
              <a:t>，输入所查文章题目，如是中文文献，则点击中文检索。</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16</a:t>
            </a:fld>
            <a:endParaRPr lang="zh-CN" altLang="en-US"/>
          </a:p>
        </p:txBody>
      </p:sp>
    </p:spTree>
    <p:extLst>
      <p:ext uri="{BB962C8B-B14F-4D97-AF65-F5344CB8AC3E}">
        <p14:creationId xmlns:p14="http://schemas.microsoft.com/office/powerpoint/2010/main" val="19341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如图所示，点击文献传递，就可获得该文献。</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17</a:t>
            </a:fld>
            <a:endParaRPr lang="zh-CN" altLang="en-US"/>
          </a:p>
        </p:txBody>
      </p:sp>
    </p:spTree>
    <p:extLst>
      <p:ext uri="{BB962C8B-B14F-4D97-AF65-F5344CB8AC3E}">
        <p14:creationId xmlns:p14="http://schemas.microsoft.com/office/powerpoint/2010/main" val="105402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t>在此页面，填入电子邮箱，验证码即可。</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进入图书馆与档案馆页面，点击学科服务平台。</a:t>
            </a:r>
            <a:endParaRPr lang="zh-CN" altLang="en-US" dirty="0">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点击学术成果，再点击文献求助。</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20</a:t>
            </a:fld>
            <a:endParaRPr lang="zh-CN" altLang="en-US"/>
          </a:p>
        </p:txBody>
      </p:sp>
    </p:spTree>
    <p:extLst>
      <p:ext uri="{BB962C8B-B14F-4D97-AF65-F5344CB8AC3E}">
        <p14:creationId xmlns:p14="http://schemas.microsoft.com/office/powerpoint/2010/main" val="114267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进入江南大学图书馆与档案馆页面，点击数据库资源，找到享阅读外文电子书资源库 ，输入所需的书名，如图所示，点击文献传递。</a:t>
            </a:r>
            <a:endParaRPr lang="zh-CN" altLang="en-US" dirty="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文献传递与馆际互借服务介绍，首先是服务内容介绍，包含本馆文献提供 ，外馆文献提供及通过文摘数据库查询所需文献，通过文献传递方式获取所需全文。</a:t>
            </a:r>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进入江南大学图书馆与档案馆页面，点击数据库资源，找到维普中文期刊服务平台，在任意字段选择题名，然后在检索框内输入所需的书名。</a:t>
            </a:r>
            <a:endParaRPr lang="zh-CN" altLang="en-US" dirty="0">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如上图所示，点击原文传递即可。</a:t>
            </a:r>
            <a:endParaRPr lang="zh-CN" altLang="en-US" dirty="0">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然后根据提示，填写</a:t>
            </a:r>
            <a:r>
              <a:rPr lang="en-US" altLang="zh-CN" dirty="0" smtClean="0">
                <a:sym typeface="+mn-ea"/>
              </a:rPr>
              <a:t>E-MAIL</a:t>
            </a:r>
            <a:r>
              <a:rPr lang="zh-CN" altLang="en-US" dirty="0" smtClean="0">
                <a:sym typeface="+mn-ea"/>
              </a:rPr>
              <a:t>信息和验证码。</a:t>
            </a:r>
            <a:endParaRPr lang="zh-CN" altLang="en-US" dirty="0">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进入江南大学图书馆与档案馆页面，点击数据库资源，找到万方数据知识服务平台，在任意字段选择题名，然后在检索框内输入所需的文献名，最后点击原文传递。</a:t>
            </a:r>
          </a:p>
          <a:p>
            <a:endParaRPr lang="zh-CN" altLang="en-US" dirty="0">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t>如上图所示，填入所需信息。</a:t>
            </a:r>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sym typeface="+mn-ea"/>
              </a:rPr>
              <a:t>综上所述，获取文献传递全文的途径有已经介绍的超星知识发现，学科服务平台，享阅读，维普中文期刊服务平台，万方数据知识服务平台及将要介绍的江南大学文献传递与馆际互借读者网关。</a:t>
            </a:r>
          </a:p>
          <a:p>
            <a:pPr marL="0" indent="0">
              <a:buNone/>
            </a:pPr>
            <a:endParaRPr lang="zh-CN" altLang="en-US" dirty="0">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t>江南大学文献传递与馆际互借读者网关所需浏览器是谷歌或火狐浏览器，如上图所示。</a:t>
            </a:r>
          </a:p>
          <a:p>
            <a:pPr marL="0" indent="0">
              <a:buNone/>
            </a:pPr>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文献传递与馆际互借网关注册步骤：请先注册江南大学文献传递与馆际互借网关账号，账号为校园一卡通号，系统是联合认证的，只需完善自己的个人信息。打开江南大学图书馆与档案馆主页，在常用链接中点击文献传递。</a:t>
            </a:r>
          </a:p>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sym typeface="+mn-ea"/>
              </a:rPr>
              <a:t>如上图所示，在图书馆与档案馆页面点击文献传递。</a:t>
            </a:r>
            <a:endParaRPr lang="zh-CN" altLang="en-US" dirty="0">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进入知海江南大学读者服务页面，点击馆际互借与文献传递。</a:t>
            </a:r>
          </a:p>
          <a:p>
            <a:endParaRPr lang="zh-CN" altLang="en-US" dirty="0">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None/>
            </a:pPr>
            <a:r>
              <a:rPr lang="zh-CN" altLang="en-US" dirty="0" smtClean="0"/>
              <a:t>服务流程：查询我馆图书馆馆藏目录、所购全文数据库资源、超星的知识发现以及超星的读秀</a:t>
            </a:r>
            <a:r>
              <a:rPr lang="en-US" altLang="zh-CN" dirty="0" smtClean="0"/>
              <a:t>-</a:t>
            </a:r>
            <a:r>
              <a:rPr lang="zh-CN" altLang="en-US" dirty="0" smtClean="0"/>
              <a:t>百链一站式检索平台，确认所需文献为我馆所缺藏。</a:t>
            </a:r>
          </a:p>
          <a:p>
            <a:pPr marL="0" indent="0">
              <a:buNone/>
            </a:pP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进入汇文统一认证登录页面，填入用户名和密码。</a:t>
            </a:r>
          </a:p>
          <a:p>
            <a:endParaRPr lang="zh-CN" altLang="en-US" dirty="0">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如果出现红色字体</a:t>
            </a:r>
            <a:r>
              <a:rPr lang="en-US" altLang="zh-CN" dirty="0" smtClean="0">
                <a:sym typeface="+mn-ea"/>
              </a:rPr>
              <a:t>—</a:t>
            </a:r>
            <a:r>
              <a:rPr lang="zh-CN" altLang="en-US" dirty="0" smtClean="0">
                <a:sym typeface="+mn-ea"/>
              </a:rPr>
              <a:t>读者尚未认证，请先登录图书馆</a:t>
            </a:r>
            <a:r>
              <a:rPr lang="en-US" altLang="zh-CN" dirty="0" err="1" smtClean="0">
                <a:sym typeface="+mn-ea"/>
              </a:rPr>
              <a:t>opac</a:t>
            </a:r>
            <a:r>
              <a:rPr lang="zh-CN" altLang="en-US" dirty="0" smtClean="0">
                <a:sym typeface="+mn-ea"/>
              </a:rPr>
              <a:t>进行认证。</a:t>
            </a:r>
            <a:endParaRPr lang="zh-CN" altLang="en-US" dirty="0">
              <a:sym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在江南大学图书馆与档案馆页面，点击我的图书馆（</a:t>
            </a:r>
            <a:r>
              <a:rPr lang="en-US" altLang="zh-CN" dirty="0" smtClean="0"/>
              <a:t>OPAC</a:t>
            </a:r>
            <a:r>
              <a:rPr lang="zh-CN" altLang="en-US" dirty="0" smtClean="0"/>
              <a:t>）。</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如上图所示，根据要求填入用户名，密码及验证码。如密码不对，请联系图书馆技术部重置。</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读者信息验证成功之后，重新进入文献传递系统，按照要求将读者信息补全，然后提交，等待审核通知即可。</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36</a:t>
            </a:fld>
            <a:endParaRPr lang="zh-CN" altLang="en-US"/>
          </a:p>
        </p:txBody>
      </p:sp>
    </p:spTree>
    <p:extLst>
      <p:ext uri="{BB962C8B-B14F-4D97-AF65-F5344CB8AC3E}">
        <p14:creationId xmlns:p14="http://schemas.microsoft.com/office/powerpoint/2010/main" val="2469647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注册新账户成功，新账户确认之后方可使用馆际互借或文献传递。目前因为都是江南大学统一认证账户，不需要到实地确认，账户确认后即可文献传递。</a:t>
            </a:r>
          </a:p>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p:txBody>
          <a:bodyPr wrap="square" lIns="91440" tIns="45720" rIns="91440" bIns="45720" anchor="t" anchorCtr="0"/>
          <a:lstStyle/>
          <a:p>
            <a:pPr lvl="0"/>
            <a:r>
              <a:rPr lang="zh-CN" altLang="en-US" dirty="0"/>
              <a:t>本视频内容到此结束，同学们再见。</a:t>
            </a:r>
          </a:p>
        </p:txBody>
      </p:sp>
      <p:sp>
        <p:nvSpPr>
          <p:cNvPr id="94212" name="灯片编号占位符 3"/>
          <p:cNvSpPr txBox="1">
            <a:spLocks noGrp="1"/>
          </p:cNvSpPr>
          <p:nvPr>
            <p:ph type="sldNum" sz="quarter"/>
          </p:nvPr>
        </p:nvSpPr>
        <p:spPr>
          <a:xfrm>
            <a:off x="4024313" y="9720263"/>
            <a:ext cx="3078162" cy="514350"/>
          </a:xfrm>
          <a:prstGeom prst="rect">
            <a:avLst/>
          </a:prstGeom>
          <a:noFill/>
          <a:ln w="9525">
            <a:noFill/>
          </a:ln>
        </p:spPr>
        <p:txBody>
          <a:bodyPr anchor="b" anchorCtr="0"/>
          <a:lstStyle/>
          <a:p>
            <a:pPr lvl="0" algn="r" eaLnBrk="1" hangingPunct="1"/>
            <a:fld id="{9A0DB2DC-4C9A-4742-B13C-FB6460FD3503}" type="slidenum">
              <a:rPr lang="zh-CN" altLang="en-US" sz="1200" dirty="0"/>
              <a:t>38</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服务流程：如果通过上述途径无法满足您的文献需求，可通过</a:t>
            </a:r>
            <a:r>
              <a:rPr lang="en-US" altLang="zh-CN" dirty="0" smtClean="0"/>
              <a:t>E</a:t>
            </a:r>
            <a:r>
              <a:rPr lang="zh-CN" altLang="en-US" dirty="0" smtClean="0"/>
              <a:t>读检索、</a:t>
            </a:r>
            <a:r>
              <a:rPr lang="en-US" altLang="zh-CN" dirty="0" smtClean="0"/>
              <a:t>CCC</a:t>
            </a:r>
            <a:r>
              <a:rPr lang="zh-CN" altLang="en-US" dirty="0" smtClean="0"/>
              <a:t>电子期刊检索、</a:t>
            </a:r>
            <a:r>
              <a:rPr lang="en-US" altLang="zh-CN" dirty="0" smtClean="0"/>
              <a:t>e</a:t>
            </a:r>
            <a:r>
              <a:rPr lang="zh-CN" altLang="en-US" dirty="0" smtClean="0"/>
              <a:t>得文献获取自动链接江南大学馆际互借读者网关递交文献传递申请。如果你是第一次使用江南大学馆际互借读者网关，无论使用</a:t>
            </a:r>
            <a:r>
              <a:rPr lang="en-US" altLang="zh-CN" dirty="0" smtClean="0"/>
              <a:t>2.1</a:t>
            </a:r>
            <a:r>
              <a:rPr lang="zh-CN" altLang="en-US" dirty="0" smtClean="0"/>
              <a:t>还是</a:t>
            </a:r>
            <a:r>
              <a:rPr lang="en-US" altLang="zh-CN" dirty="0" smtClean="0"/>
              <a:t>2.2</a:t>
            </a:r>
            <a:r>
              <a:rPr lang="zh-CN" altLang="en-US" dirty="0" smtClean="0"/>
              <a:t>或</a:t>
            </a:r>
            <a:r>
              <a:rPr lang="en-US" altLang="zh-CN" dirty="0" smtClean="0"/>
              <a:t>2.3</a:t>
            </a:r>
            <a:r>
              <a:rPr lang="zh-CN" altLang="en-US" dirty="0" smtClean="0"/>
              <a:t>，系统都会提示你先注册，请先注册。</a:t>
            </a:r>
          </a:p>
          <a:p>
            <a:endParaRPr lang="zh-CN" altLang="en-US" dirty="0" smtClean="0"/>
          </a:p>
          <a:p>
            <a:endParaRPr lang="zh-CN" altLang="en-US" dirty="0"/>
          </a:p>
          <a:p>
            <a:endParaRPr lang="zh-CN" altLang="en-US" dirty="0">
              <a:sym typeface="+mn-ea"/>
            </a:endParaRPr>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服务流程：如果通过上述途径无法满足您的文献需求，可通过</a:t>
            </a:r>
            <a:r>
              <a:rPr lang="en-US" altLang="zh-CN" dirty="0" smtClean="0"/>
              <a:t>E</a:t>
            </a:r>
            <a:r>
              <a:rPr lang="zh-CN" altLang="en-US" dirty="0" smtClean="0"/>
              <a:t>读检索、</a:t>
            </a:r>
            <a:r>
              <a:rPr lang="en-US" altLang="zh-CN" dirty="0" smtClean="0"/>
              <a:t>CCC</a:t>
            </a:r>
            <a:r>
              <a:rPr lang="zh-CN" altLang="en-US" dirty="0" smtClean="0"/>
              <a:t>电子期刊检索、</a:t>
            </a:r>
            <a:r>
              <a:rPr lang="en-US" altLang="zh-CN" dirty="0" smtClean="0"/>
              <a:t>e</a:t>
            </a:r>
            <a:r>
              <a:rPr lang="zh-CN" altLang="en-US" dirty="0" smtClean="0"/>
              <a:t>得文献获取自动链接江南大学馆际互借读者网关递交文献传递申请。如果你是第一次使用江南大学馆际互借读者网关，无论使用</a:t>
            </a:r>
            <a:r>
              <a:rPr lang="en-US" altLang="zh-CN" dirty="0" smtClean="0"/>
              <a:t>2.1</a:t>
            </a:r>
            <a:r>
              <a:rPr lang="zh-CN" altLang="en-US" dirty="0" smtClean="0"/>
              <a:t>还是</a:t>
            </a:r>
            <a:r>
              <a:rPr lang="en-US" altLang="zh-CN" dirty="0" smtClean="0"/>
              <a:t>2.2</a:t>
            </a:r>
            <a:r>
              <a:rPr lang="zh-CN" altLang="en-US" dirty="0" smtClean="0"/>
              <a:t>或</a:t>
            </a:r>
            <a:r>
              <a:rPr lang="en-US" altLang="zh-CN" dirty="0" smtClean="0"/>
              <a:t>2.3</a:t>
            </a:r>
            <a:r>
              <a:rPr lang="zh-CN" altLang="en-US" dirty="0" smtClean="0"/>
              <a:t>，系统都会提示你先注册，请先注册。</a:t>
            </a:r>
          </a:p>
          <a:p>
            <a:endParaRPr lang="zh-CN" altLang="en-US" dirty="0" smtClean="0"/>
          </a:p>
          <a:p>
            <a:endParaRPr lang="zh-CN" altLang="en-US" dirty="0"/>
          </a:p>
          <a:p>
            <a:endParaRPr lang="zh-CN" altLang="en-US" dirty="0">
              <a:sym typeface="+mn-ea"/>
            </a:endParaRPr>
          </a:p>
          <a:p>
            <a:endParaRPr lang="zh-CN" altLang="en-US" dirty="0"/>
          </a:p>
        </p:txBody>
      </p:sp>
    </p:spTree>
    <p:extLst>
      <p:ext uri="{BB962C8B-B14F-4D97-AF65-F5344CB8AC3E}">
        <p14:creationId xmlns:p14="http://schemas.microsoft.com/office/powerpoint/2010/main" val="274039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sym typeface="+mn-ea"/>
              </a:rPr>
              <a:t>服务流程：如果通过</a:t>
            </a:r>
            <a:r>
              <a:rPr lang="en-US" altLang="zh-CN" dirty="0" smtClean="0">
                <a:sym typeface="+mn-ea"/>
              </a:rPr>
              <a:t>1</a:t>
            </a:r>
            <a:r>
              <a:rPr lang="zh-CN" altLang="en-US" dirty="0" smtClean="0">
                <a:sym typeface="+mn-ea"/>
              </a:rPr>
              <a:t>和</a:t>
            </a:r>
            <a:r>
              <a:rPr lang="en-US" altLang="zh-CN" dirty="0" smtClean="0">
                <a:sym typeface="+mn-ea"/>
              </a:rPr>
              <a:t>2</a:t>
            </a:r>
            <a:r>
              <a:rPr lang="zh-CN" altLang="en-US" dirty="0" smtClean="0">
                <a:sym typeface="+mn-ea"/>
              </a:rPr>
              <a:t>仍没有检索到你所需资源或无法获取全文，可通过江南大学馆际互借读者网关</a:t>
            </a:r>
            <a:r>
              <a:rPr lang="en-US" altLang="zh-CN" dirty="0" smtClean="0">
                <a:sym typeface="+mn-ea"/>
              </a:rPr>
              <a:t>, </a:t>
            </a:r>
            <a:r>
              <a:rPr lang="zh-CN" altLang="en-US" dirty="0" smtClean="0">
                <a:sym typeface="+mn-ea"/>
              </a:rPr>
              <a:t>人工填写递交申请。如第一次使用该网关，请先注册，等待馆员确认通过。登录该网关的用户名与密码因为安全问题，部分读者无法登录，可电话联系</a:t>
            </a:r>
            <a:r>
              <a:rPr lang="en-US" altLang="zh-CN" dirty="0" smtClean="0">
                <a:sym typeface="+mn-ea"/>
              </a:rPr>
              <a:t>85197720</a:t>
            </a:r>
            <a:r>
              <a:rPr lang="zh-CN" altLang="en-US" dirty="0" smtClean="0">
                <a:sym typeface="+mn-ea"/>
              </a:rPr>
              <a:t>进行重置。</a:t>
            </a:r>
          </a:p>
          <a:p>
            <a:endParaRPr lang="zh-CN" altLang="en-US" dirty="0" smtClean="0">
              <a:sym typeface="+mn-ea"/>
            </a:endParaRPr>
          </a:p>
          <a:p>
            <a:endParaRPr lang="zh-CN" dirty="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文献传递与馆际互借收藏馆有如下：国家科技图书文献中心（</a:t>
            </a:r>
            <a:r>
              <a:rPr lang="en-US" altLang="zh-CN" dirty="0" smtClean="0"/>
              <a:t>NSTL</a:t>
            </a:r>
            <a:r>
              <a:rPr lang="zh-CN" altLang="en-US" dirty="0" smtClean="0"/>
              <a:t>），</a:t>
            </a:r>
            <a:r>
              <a:rPr lang="en-US" altLang="zh-CN" dirty="0" smtClean="0"/>
              <a:t>CALIS</a:t>
            </a:r>
            <a:r>
              <a:rPr lang="zh-CN" altLang="en-US" dirty="0" smtClean="0"/>
              <a:t>联合目录，全国中外文期刊联合目录，高校人文社会科学文献中心（</a:t>
            </a:r>
            <a:r>
              <a:rPr lang="en-US" altLang="zh-CN" dirty="0" smtClean="0"/>
              <a:t>CASHL</a:t>
            </a:r>
            <a:r>
              <a:rPr lang="zh-CN" altLang="en-US" dirty="0" smtClean="0"/>
              <a:t>）。</a:t>
            </a:r>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9</a:t>
            </a:fld>
            <a:endParaRPr lang="zh-CN" altLang="en-US"/>
          </a:p>
        </p:txBody>
      </p:sp>
    </p:spTree>
    <p:extLst>
      <p:ext uri="{BB962C8B-B14F-4D97-AF65-F5344CB8AC3E}">
        <p14:creationId xmlns:p14="http://schemas.microsoft.com/office/powerpoint/2010/main" val="241216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国家图书馆联机公共目录查询系统 </a:t>
            </a:r>
            <a:r>
              <a:rPr lang="en-US" altLang="zh-CN" dirty="0" smtClean="0"/>
              <a:t>http://opac.nlc.cn </a:t>
            </a:r>
            <a:r>
              <a:rPr lang="zh-CN" altLang="en-US" dirty="0" smtClean="0"/>
              <a:t>通过我馆可向国图复印邮寄或返回式借阅中外文图书。</a:t>
            </a:r>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10</a:t>
            </a:fld>
            <a:endParaRPr lang="zh-CN" altLang="en-US"/>
          </a:p>
        </p:txBody>
      </p:sp>
    </p:spTree>
    <p:extLst>
      <p:ext uri="{BB962C8B-B14F-4D97-AF65-F5344CB8AC3E}">
        <p14:creationId xmlns:p14="http://schemas.microsoft.com/office/powerpoint/2010/main" val="117128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上海图书馆书目查询</a:t>
            </a:r>
            <a:r>
              <a:rPr lang="en-US" altLang="zh-CN" dirty="0" smtClean="0"/>
              <a:t>http://ipac.library.sh.cn/</a:t>
            </a:r>
            <a:r>
              <a:rPr lang="zh-CN" altLang="en-US" dirty="0" smtClean="0"/>
              <a:t>，日文书目查询：</a:t>
            </a:r>
            <a:r>
              <a:rPr lang="en-US" altLang="zh-CN" dirty="0" smtClean="0"/>
              <a:t>http://search.library.sh.cn/riwen/</a:t>
            </a:r>
            <a:r>
              <a:rPr lang="zh-CN" altLang="en-US" dirty="0" smtClean="0"/>
              <a:t>。通过我馆向上图返回式借阅参考外借类中外文图书。申请上图服务时，建议使用江南大学馆际互借读者网关递交申请，返回式借阅的服务方式请选择“借阅</a:t>
            </a:r>
            <a:r>
              <a:rPr lang="en-US" altLang="zh-CN" dirty="0" smtClean="0"/>
              <a:t>(</a:t>
            </a:r>
            <a:r>
              <a:rPr lang="zh-CN" altLang="en-US" dirty="0" smtClean="0"/>
              <a:t>返还</a:t>
            </a:r>
            <a:r>
              <a:rPr lang="en-US" altLang="zh-CN" dirty="0" smtClean="0"/>
              <a:t>)”</a:t>
            </a:r>
            <a:r>
              <a:rPr lang="zh-CN" altLang="en-US" dirty="0" smtClean="0"/>
              <a:t>，复印的请选择“复制</a:t>
            </a:r>
            <a:r>
              <a:rPr lang="en-US" altLang="zh-CN" dirty="0" smtClean="0"/>
              <a:t>(</a:t>
            </a:r>
            <a:r>
              <a:rPr lang="zh-CN" altLang="en-US" dirty="0" smtClean="0"/>
              <a:t>非返还</a:t>
            </a:r>
            <a:r>
              <a:rPr lang="en-US" altLang="zh-CN" dirty="0" smtClean="0"/>
              <a:t>)”</a:t>
            </a:r>
            <a:r>
              <a:rPr lang="zh-CN" altLang="en-US" dirty="0" smtClean="0"/>
              <a:t>，备注中都填写上图索书号。</a:t>
            </a:r>
          </a:p>
          <a:p>
            <a:endParaRPr lang="zh-CN" altLang="en-US" dirty="0"/>
          </a:p>
        </p:txBody>
      </p:sp>
      <p:sp>
        <p:nvSpPr>
          <p:cNvPr id="4" name="灯片编号占位符 3"/>
          <p:cNvSpPr>
            <a:spLocks noGrp="1"/>
          </p:cNvSpPr>
          <p:nvPr>
            <p:ph type="sldNum" sz="quarter" idx="10"/>
          </p:nvPr>
        </p:nvSpPr>
        <p:spPr/>
        <p:txBody>
          <a:bodyPr/>
          <a:lstStyle/>
          <a:p>
            <a:fld id="{90CF2B7A-C243-4CC8-9164-65C96A9EE5AB}" type="slidenum">
              <a:rPr lang="zh-CN" altLang="en-US" smtClean="0"/>
              <a:t>11</a:t>
            </a:fld>
            <a:endParaRPr lang="zh-CN" altLang="en-US"/>
          </a:p>
        </p:txBody>
      </p:sp>
    </p:spTree>
    <p:extLst>
      <p:ext uri="{BB962C8B-B14F-4D97-AF65-F5344CB8AC3E}">
        <p14:creationId xmlns:p14="http://schemas.microsoft.com/office/powerpoint/2010/main" val="123268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274638"/>
            <a:ext cx="2745317" cy="559276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38"/>
            <a:ext cx="8039100" cy="55927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24417" y="1341438"/>
            <a:ext cx="53848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12417" y="1341438"/>
            <a:ext cx="53848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1" y="274638"/>
            <a:ext cx="10987617" cy="55927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24417" y="1341438"/>
            <a:ext cx="109728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4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12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624417" y="1341438"/>
            <a:ext cx="109728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27" name="Picture 7" descr="W8B7FWZNVIXJS857N5%87D4"/>
          <p:cNvPicPr>
            <a:picLocks noChangeAspect="1"/>
          </p:cNvPicPr>
          <p:nvPr userDrawn="1"/>
        </p:nvPicPr>
        <p:blipFill>
          <a:blip r:embed="rId16" cstate="print"/>
          <a:stretch>
            <a:fillRect/>
          </a:stretch>
        </p:blipFill>
        <p:spPr>
          <a:xfrm>
            <a:off x="0" y="1"/>
            <a:ext cx="12192000" cy="1133475"/>
          </a:xfrm>
          <a:prstGeom prst="rect">
            <a:avLst/>
          </a:prstGeom>
          <a:noFill/>
          <a:ln w="9525">
            <a:noFill/>
          </a:ln>
        </p:spPr>
      </p:pic>
      <p:pic>
        <p:nvPicPr>
          <p:cNvPr id="1028" name="Picture 8" descr="NI{FN)YOPR23CHT8BJ9YDKI"/>
          <p:cNvPicPr>
            <a:picLocks noChangeAspect="1"/>
          </p:cNvPicPr>
          <p:nvPr userDrawn="1"/>
        </p:nvPicPr>
        <p:blipFill>
          <a:blip r:embed="rId17" cstate="print"/>
          <a:stretch>
            <a:fillRect/>
          </a:stretch>
        </p:blipFill>
        <p:spPr>
          <a:xfrm>
            <a:off x="0" y="6597650"/>
            <a:ext cx="12192000" cy="260350"/>
          </a:xfrm>
          <a:prstGeom prst="rect">
            <a:avLst/>
          </a:prstGeom>
          <a:noFill/>
          <a:ln w="9525">
            <a:noFill/>
          </a:ln>
        </p:spPr>
      </p:pic>
      <p:sp>
        <p:nvSpPr>
          <p:cNvPr id="1029" name="Rectangle 12"/>
          <p:cNvSpPr>
            <a:spLocks noChangeArrowheads="1"/>
          </p:cNvSpPr>
          <p:nvPr/>
        </p:nvSpPr>
        <p:spPr bwMode="auto">
          <a:xfrm>
            <a:off x="624418" y="6021389"/>
            <a:ext cx="2688167"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8" cstate="print"/>
          <a:stretch>
            <a:fillRect/>
          </a:stretch>
        </p:blipFill>
        <p:spPr>
          <a:xfrm>
            <a:off x="1200151" y="6003926"/>
            <a:ext cx="2400300"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9" cstate="print"/>
          <a:stretch>
            <a:fillRect/>
          </a:stretch>
        </p:blipFill>
        <p:spPr>
          <a:xfrm>
            <a:off x="5232400" y="4724401"/>
            <a:ext cx="69596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ib.cityu.edu.hk/" TargetMode="External"/><Relationship Id="rId7" Type="http://schemas.openxmlformats.org/officeDocument/2006/relationships/hyperlink" Target="http://library.ln.edu.hk/sear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ib.ied.edu.hk/catalogue/" TargetMode="External"/><Relationship Id="rId5" Type="http://schemas.openxmlformats.org/officeDocument/2006/relationships/hyperlink" Target="http://library.polyu.edu.hk/" TargetMode="External"/><Relationship Id="rId4" Type="http://schemas.openxmlformats.org/officeDocument/2006/relationships/hyperlink" Target="http://library.hkbu.edu.hk/catalogue/opac.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hyperlink" Target="http://202.195.144.118:8080/opac/search.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0" y="0"/>
            <a:ext cx="12192635" cy="6858000"/>
          </a:xfrm>
          <a:prstGeom prst="rect">
            <a:avLst/>
          </a:prstGeom>
          <a:noFill/>
          <a:ln w="88900">
            <a:solidFill>
              <a:srgbClr val="01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27000" y="127000"/>
            <a:ext cx="11942445" cy="6584950"/>
          </a:xfrm>
          <a:prstGeom prst="rect">
            <a:avLst/>
          </a:prstGeom>
          <a:noFill/>
          <a:ln w="12700">
            <a:solidFill>
              <a:srgbClr val="01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E:\帮老师干活\三年总结\96020b861d794c499241a3f3f60ec2be.jpeg96020b861d794c499241a3f3f60ec2be"/>
          <p:cNvPicPr>
            <a:picLocks noChangeAspect="1"/>
          </p:cNvPicPr>
          <p:nvPr/>
        </p:nvPicPr>
        <p:blipFill>
          <a:blip r:embed="rId3">
            <a:lum bright="-6000" contrast="18000"/>
          </a:blip>
          <a:srcRect t="10711" b="24175"/>
          <a:stretch>
            <a:fillRect/>
          </a:stretch>
        </p:blipFill>
        <p:spPr>
          <a:xfrm>
            <a:off x="215900" y="203200"/>
            <a:ext cx="11784965" cy="3920490"/>
          </a:xfrm>
          <a:prstGeom prst="rect">
            <a:avLst/>
          </a:prstGeom>
        </p:spPr>
      </p:pic>
      <p:sp>
        <p:nvSpPr>
          <p:cNvPr id="14" name="文本框 13"/>
          <p:cNvSpPr txBox="1"/>
          <p:nvPr/>
        </p:nvSpPr>
        <p:spPr>
          <a:xfrm>
            <a:off x="3996055" y="5365115"/>
            <a:ext cx="4204970" cy="398780"/>
          </a:xfrm>
          <a:prstGeom prst="rect">
            <a:avLst/>
          </a:prstGeom>
          <a:noFill/>
        </p:spPr>
        <p:txBody>
          <a:bodyPr wrap="square" rtlCol="0">
            <a:spAutoFit/>
          </a:bodyPr>
          <a:lstStyle/>
          <a:p>
            <a:pPr algn="ctr"/>
            <a:r>
              <a:rPr lang="en-US" altLang="zh-CN" sz="2000" dirty="0" smtClean="0">
                <a:solidFill>
                  <a:srgbClr val="013974"/>
                </a:solidFill>
                <a:latin typeface="微软雅黑" panose="020B0503020204020204" charset="-122"/>
                <a:ea typeface="微软雅黑" panose="020B0503020204020204" charset="-122"/>
              </a:rPr>
              <a:t>      </a:t>
            </a:r>
            <a:r>
              <a:rPr lang="zh-CN" sz="2000" dirty="0" smtClean="0">
                <a:solidFill>
                  <a:srgbClr val="013974"/>
                </a:solidFill>
                <a:latin typeface="微软雅黑" panose="020B0503020204020204" charset="-122"/>
                <a:ea typeface="微软雅黑" panose="020B0503020204020204" charset="-122"/>
              </a:rPr>
              <a:t>江南</a:t>
            </a:r>
            <a:r>
              <a:rPr lang="zh-CN" sz="2000" dirty="0">
                <a:solidFill>
                  <a:srgbClr val="013974"/>
                </a:solidFill>
                <a:latin typeface="微软雅黑" panose="020B0503020204020204" charset="-122"/>
                <a:ea typeface="微软雅黑" panose="020B0503020204020204" charset="-122"/>
              </a:rPr>
              <a:t>大学图书馆与档案馆</a:t>
            </a:r>
          </a:p>
        </p:txBody>
      </p:sp>
      <p:sp>
        <p:nvSpPr>
          <p:cNvPr id="16" name="波形 15"/>
          <p:cNvSpPr/>
          <p:nvPr/>
        </p:nvSpPr>
        <p:spPr>
          <a:xfrm>
            <a:off x="215265" y="3621405"/>
            <a:ext cx="11785600" cy="1069975"/>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816790" y="4136707"/>
            <a:ext cx="9273051" cy="922020"/>
          </a:xfrm>
          <a:prstGeom prst="rect">
            <a:avLst/>
          </a:prstGeom>
          <a:noFill/>
          <a:effectLst/>
        </p:spPr>
        <p:txBody>
          <a:bodyPr wrap="square" rtlCol="0">
            <a:spAutoFit/>
          </a:bodyPr>
          <a:lstStyle/>
          <a:p>
            <a:pPr algn="ctr"/>
            <a:r>
              <a:rPr lang="zh-CN" altLang="en-US" sz="5400" b="1" dirty="0" smtClean="0">
                <a:solidFill>
                  <a:srgbClr val="013974"/>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文献</a:t>
            </a:r>
            <a:r>
              <a:rPr lang="zh-CN" altLang="en-US" sz="5400" b="1" dirty="0">
                <a:solidFill>
                  <a:srgbClr val="013974"/>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传递与馆际互借</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二、文献传递与馆际互借收藏馆</a:t>
            </a:r>
            <a:br>
              <a:rPr lang="zh-CN" altLang="en-US" dirty="0"/>
            </a:br>
            <a:endParaRPr lang="zh-CN" altLang="en-US" dirty="0"/>
          </a:p>
        </p:txBody>
      </p:sp>
      <p:sp>
        <p:nvSpPr>
          <p:cNvPr id="3" name="内容占位符 2"/>
          <p:cNvSpPr>
            <a:spLocks noGrp="1"/>
          </p:cNvSpPr>
          <p:nvPr>
            <p:ph idx="1"/>
          </p:nvPr>
        </p:nvSpPr>
        <p:spPr/>
        <p:txBody>
          <a:bodyPr/>
          <a:lstStyle/>
          <a:p>
            <a:r>
              <a:rPr lang="zh-CN" altLang="en-US" sz="2400" dirty="0"/>
              <a:t>传递网关账户，请按系统提示注册，等馆际互借员确认账户以后即可检索并获取文献</a:t>
            </a:r>
            <a:r>
              <a:rPr lang="zh-CN" altLang="en-US" sz="2400" dirty="0" smtClean="0"/>
              <a:t>。</a:t>
            </a:r>
            <a:endParaRPr lang="en-US" altLang="zh-CN" sz="2400" dirty="0" smtClean="0"/>
          </a:p>
          <a:p>
            <a:endParaRPr lang="en-US" altLang="zh-CN" sz="2400" dirty="0" smtClean="0"/>
          </a:p>
          <a:p>
            <a:r>
              <a:rPr lang="en-US" altLang="zh-CN" sz="2400" dirty="0" smtClean="0"/>
              <a:t>5 </a:t>
            </a:r>
            <a:r>
              <a:rPr lang="zh-CN" altLang="en-US" sz="2400" dirty="0" smtClean="0"/>
              <a:t>国家</a:t>
            </a:r>
            <a:r>
              <a:rPr lang="zh-CN" altLang="en-US" sz="2400" dirty="0"/>
              <a:t>图书馆联机公共目录查询系统 </a:t>
            </a:r>
            <a:r>
              <a:rPr lang="en-US" altLang="zh-CN" sz="2400" dirty="0"/>
              <a:t>http://opac.nlc.cn </a:t>
            </a:r>
            <a:r>
              <a:rPr lang="zh-CN" altLang="en-US" sz="2400" dirty="0"/>
              <a:t>通过我馆可向国图复印邮寄或返回式借阅中外文图书。 如使用返回式借阅，</a:t>
            </a:r>
            <a:r>
              <a:rPr lang="en-US" altLang="zh-CN" sz="2400" dirty="0"/>
              <a:t>42</a:t>
            </a:r>
            <a:r>
              <a:rPr lang="zh-CN" altLang="en-US" sz="2400" dirty="0"/>
              <a:t>元</a:t>
            </a:r>
            <a:r>
              <a:rPr lang="en-US" altLang="zh-CN" sz="2400" dirty="0"/>
              <a:t>/</a:t>
            </a:r>
            <a:r>
              <a:rPr lang="zh-CN" altLang="en-US" sz="2400" dirty="0"/>
              <a:t>册（包含服务费及来回快递物流费，其中</a:t>
            </a:r>
            <a:r>
              <a:rPr lang="en-US" altLang="zh-CN" sz="2400" dirty="0" err="1"/>
              <a:t>calis</a:t>
            </a:r>
            <a:r>
              <a:rPr lang="zh-CN" altLang="en-US" sz="2400" dirty="0"/>
              <a:t>补贴</a:t>
            </a:r>
            <a:r>
              <a:rPr lang="en-US" altLang="zh-CN" sz="2400" dirty="0"/>
              <a:t>15</a:t>
            </a:r>
            <a:r>
              <a:rPr lang="zh-CN" altLang="en-US" sz="2400" dirty="0"/>
              <a:t>元，读者需自行支付</a:t>
            </a:r>
            <a:r>
              <a:rPr lang="en-US" altLang="zh-CN" sz="2400" dirty="0"/>
              <a:t>27</a:t>
            </a:r>
            <a:r>
              <a:rPr lang="zh-CN" altLang="en-US" sz="2400" dirty="0"/>
              <a:t>元），借期从国图借出时间起至邮寄归还送达时间止，共</a:t>
            </a:r>
            <a:r>
              <a:rPr lang="en-US" altLang="zh-CN" sz="2400" dirty="0"/>
              <a:t>30</a:t>
            </a:r>
            <a:r>
              <a:rPr lang="zh-CN" altLang="en-US" sz="2400" dirty="0"/>
              <a:t>天，可续借</a:t>
            </a:r>
            <a:r>
              <a:rPr lang="en-US" altLang="zh-CN" sz="2400" dirty="0"/>
              <a:t>15</a:t>
            </a:r>
            <a:r>
              <a:rPr lang="zh-CN" altLang="en-US" sz="2400" dirty="0"/>
              <a:t>天，超期一天逾期费</a:t>
            </a:r>
            <a:r>
              <a:rPr lang="en-US" altLang="zh-CN" sz="2400" dirty="0"/>
              <a:t>5</a:t>
            </a:r>
            <a:r>
              <a:rPr lang="zh-CN" altLang="en-US" sz="2400" dirty="0"/>
              <a:t>元。返还式借阅请读者一定从</a:t>
            </a:r>
            <a:r>
              <a:rPr lang="en-US" altLang="zh-CN" sz="2400" dirty="0"/>
              <a:t>E</a:t>
            </a:r>
            <a:r>
              <a:rPr lang="zh-CN" altLang="en-US" sz="2400" dirty="0"/>
              <a:t>得（</a:t>
            </a:r>
            <a:r>
              <a:rPr lang="en-US" altLang="zh-CN" sz="2400" dirty="0"/>
              <a:t>http://yide.calis.edu.cn/</a:t>
            </a:r>
            <a:r>
              <a:rPr lang="zh-CN" altLang="en-US" sz="2400" dirty="0"/>
              <a:t>）门户网站检索并发出申请。</a:t>
            </a:r>
          </a:p>
        </p:txBody>
      </p:sp>
    </p:spTree>
    <p:extLst>
      <p:ext uri="{BB962C8B-B14F-4D97-AF65-F5344CB8AC3E}">
        <p14:creationId xmlns:p14="http://schemas.microsoft.com/office/powerpoint/2010/main" val="64041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二、文献传递与馆际互借收藏馆</a:t>
            </a:r>
            <a:br>
              <a:rPr lang="zh-CN" altLang="en-US" dirty="0"/>
            </a:br>
            <a:endParaRPr lang="zh-CN" altLang="en-US" dirty="0"/>
          </a:p>
        </p:txBody>
      </p:sp>
      <p:sp>
        <p:nvSpPr>
          <p:cNvPr id="3" name="内容占位符 2"/>
          <p:cNvSpPr>
            <a:spLocks noGrp="1"/>
          </p:cNvSpPr>
          <p:nvPr>
            <p:ph idx="1"/>
          </p:nvPr>
        </p:nvSpPr>
        <p:spPr/>
        <p:txBody>
          <a:bodyPr/>
          <a:lstStyle/>
          <a:p>
            <a:r>
              <a:rPr lang="en-US" altLang="zh-CN" sz="2400" dirty="0" smtClean="0"/>
              <a:t>6 </a:t>
            </a:r>
            <a:r>
              <a:rPr lang="zh-CN" altLang="en-US" sz="2400" dirty="0"/>
              <a:t>上海图书馆书目查询</a:t>
            </a:r>
            <a:r>
              <a:rPr lang="en-US" altLang="zh-CN" sz="2400" dirty="0"/>
              <a:t>http://ipac.library.sh.cn/</a:t>
            </a:r>
            <a:r>
              <a:rPr lang="zh-CN" altLang="en-US" sz="2400" dirty="0"/>
              <a:t>，日文书目查询：</a:t>
            </a:r>
            <a:r>
              <a:rPr lang="en-US" altLang="zh-CN" sz="2400" dirty="0"/>
              <a:t>http://search.library.sh.cn/riwen/</a:t>
            </a:r>
            <a:r>
              <a:rPr lang="zh-CN" altLang="en-US" sz="2400" dirty="0"/>
              <a:t>。通过我馆向上图返回式借阅参考外借类中外文图书，</a:t>
            </a:r>
            <a:r>
              <a:rPr lang="en-US" altLang="zh-CN" sz="2400" dirty="0"/>
              <a:t>23</a:t>
            </a:r>
            <a:r>
              <a:rPr lang="zh-CN" altLang="en-US" sz="2400" dirty="0"/>
              <a:t>元</a:t>
            </a:r>
            <a:r>
              <a:rPr lang="en-US" altLang="zh-CN" sz="2400" dirty="0"/>
              <a:t>/</a:t>
            </a:r>
            <a:r>
              <a:rPr lang="zh-CN" altLang="en-US" sz="2400" dirty="0"/>
              <a:t>册（包含服务费及来回快递物流费，其中</a:t>
            </a:r>
            <a:r>
              <a:rPr lang="en-US" altLang="zh-CN" sz="2400" dirty="0" err="1"/>
              <a:t>calis</a:t>
            </a:r>
            <a:r>
              <a:rPr lang="zh-CN" altLang="en-US" sz="2400" dirty="0"/>
              <a:t>补贴</a:t>
            </a:r>
            <a:r>
              <a:rPr lang="en-US" altLang="zh-CN" sz="2400" dirty="0"/>
              <a:t>12</a:t>
            </a:r>
            <a:r>
              <a:rPr lang="zh-CN" altLang="en-US" sz="2400" dirty="0"/>
              <a:t>元，读者只需支付</a:t>
            </a:r>
            <a:r>
              <a:rPr lang="en-US" altLang="zh-CN" sz="2400" dirty="0"/>
              <a:t>11</a:t>
            </a:r>
            <a:r>
              <a:rPr lang="zh-CN" altLang="en-US" sz="2400" dirty="0"/>
              <a:t>元）。借期</a:t>
            </a:r>
            <a:r>
              <a:rPr lang="en-US" altLang="zh-CN" sz="2400" dirty="0"/>
              <a:t>45</a:t>
            </a:r>
            <a:r>
              <a:rPr lang="zh-CN" altLang="en-US" sz="2400" dirty="0"/>
              <a:t>天（阅览室近三年的新书借期</a:t>
            </a:r>
            <a:r>
              <a:rPr lang="en-US" altLang="zh-CN" sz="2400" dirty="0"/>
              <a:t>15</a:t>
            </a:r>
            <a:r>
              <a:rPr lang="zh-CN" altLang="en-US" sz="2400" dirty="0"/>
              <a:t>天），不续借。借期从书送到我馆当天起算至我馆寄出图书止，逾期费每天</a:t>
            </a:r>
            <a:r>
              <a:rPr lang="en-US" altLang="zh-CN" sz="2400" dirty="0"/>
              <a:t>0.5</a:t>
            </a:r>
            <a:r>
              <a:rPr lang="zh-CN" altLang="en-US" sz="2400" dirty="0"/>
              <a:t>元</a:t>
            </a:r>
            <a:r>
              <a:rPr lang="en-US" altLang="zh-CN" sz="2400" dirty="0"/>
              <a:t>/</a:t>
            </a:r>
            <a:r>
              <a:rPr lang="zh-CN" altLang="en-US" sz="2400" dirty="0"/>
              <a:t>册。向上海图书馆复印图书，</a:t>
            </a:r>
            <a:r>
              <a:rPr lang="en-US" altLang="zh-CN" sz="2400" dirty="0"/>
              <a:t>A4</a:t>
            </a:r>
            <a:r>
              <a:rPr lang="zh-CN" altLang="en-US" sz="2400" dirty="0"/>
              <a:t>复印</a:t>
            </a:r>
            <a:r>
              <a:rPr lang="en-US" altLang="zh-CN" sz="2400" dirty="0"/>
              <a:t>0.2</a:t>
            </a:r>
            <a:r>
              <a:rPr lang="zh-CN" altLang="en-US" sz="2400" dirty="0"/>
              <a:t>元</a:t>
            </a:r>
            <a:r>
              <a:rPr lang="en-US" altLang="zh-CN" sz="2400" dirty="0"/>
              <a:t>/</a:t>
            </a:r>
            <a:r>
              <a:rPr lang="zh-CN" altLang="en-US" sz="2400" dirty="0"/>
              <a:t>页</a:t>
            </a:r>
            <a:r>
              <a:rPr lang="en-US" altLang="zh-CN" sz="2400" dirty="0"/>
              <a:t>(</a:t>
            </a:r>
            <a:r>
              <a:rPr lang="zh-CN" altLang="en-US" sz="2400" dirty="0"/>
              <a:t>另有</a:t>
            </a:r>
            <a:r>
              <a:rPr lang="en-US" altLang="zh-CN" sz="2400" dirty="0"/>
              <a:t>10</a:t>
            </a:r>
            <a:r>
              <a:rPr lang="zh-CN" altLang="en-US" sz="2400" dirty="0"/>
              <a:t>元</a:t>
            </a:r>
            <a:r>
              <a:rPr lang="en-US" altLang="zh-CN" sz="2400" dirty="0"/>
              <a:t>/</a:t>
            </a:r>
            <a:r>
              <a:rPr lang="zh-CN" altLang="en-US" sz="2400" dirty="0"/>
              <a:t>册装订费，邮费另算，</a:t>
            </a:r>
            <a:r>
              <a:rPr lang="en-US" altLang="zh-CN" sz="2400" dirty="0" err="1"/>
              <a:t>calis</a:t>
            </a:r>
            <a:r>
              <a:rPr lang="zh-CN" altLang="en-US" sz="2400" dirty="0"/>
              <a:t>补贴一半）</a:t>
            </a:r>
            <a:r>
              <a:rPr lang="zh-CN" altLang="en-US" sz="2400" dirty="0" smtClean="0"/>
              <a:t>。</a:t>
            </a:r>
            <a:endParaRPr lang="en-US" altLang="zh-CN" sz="2400" dirty="0" smtClean="0"/>
          </a:p>
          <a:p>
            <a:endParaRPr lang="en-US" altLang="zh-CN" sz="2400" dirty="0" smtClean="0"/>
          </a:p>
          <a:p>
            <a:r>
              <a:rPr lang="zh-CN" altLang="en-US" sz="2400" dirty="0" smtClean="0"/>
              <a:t>申请</a:t>
            </a:r>
            <a:r>
              <a:rPr lang="zh-CN" altLang="en-US" sz="2400" dirty="0"/>
              <a:t>上图服务时，建议使用江南大学馆际互借读者网关递交申请，返回式借阅的服务方式请选择“借阅</a:t>
            </a:r>
            <a:r>
              <a:rPr lang="en-US" altLang="zh-CN" sz="2400" dirty="0"/>
              <a:t>(</a:t>
            </a:r>
            <a:r>
              <a:rPr lang="zh-CN" altLang="en-US" sz="2400" dirty="0"/>
              <a:t>返还</a:t>
            </a:r>
            <a:r>
              <a:rPr lang="en-US" altLang="zh-CN" sz="2400" dirty="0"/>
              <a:t>)”</a:t>
            </a:r>
            <a:r>
              <a:rPr lang="zh-CN" altLang="en-US" sz="2400" dirty="0"/>
              <a:t>，复印的请选择“复制</a:t>
            </a:r>
            <a:r>
              <a:rPr lang="en-US" altLang="zh-CN" sz="2400" dirty="0"/>
              <a:t>(</a:t>
            </a:r>
            <a:r>
              <a:rPr lang="zh-CN" altLang="en-US" sz="2400" dirty="0"/>
              <a:t>非返还</a:t>
            </a:r>
            <a:r>
              <a:rPr lang="en-US" altLang="zh-CN" sz="2400" dirty="0"/>
              <a:t>)”</a:t>
            </a:r>
            <a:r>
              <a:rPr lang="zh-CN" altLang="en-US" sz="2400" dirty="0"/>
              <a:t>，备注中都填写上图索书号</a:t>
            </a:r>
            <a:r>
              <a:rPr lang="zh-CN" altLang="en-US" sz="2400" dirty="0" smtClean="0"/>
              <a:t>。</a:t>
            </a:r>
            <a:endParaRPr lang="en-US" altLang="zh-CN" sz="2400" dirty="0" smtClean="0"/>
          </a:p>
        </p:txBody>
      </p:sp>
    </p:spTree>
    <p:extLst>
      <p:ext uri="{BB962C8B-B14F-4D97-AF65-F5344CB8AC3E}">
        <p14:creationId xmlns:p14="http://schemas.microsoft.com/office/powerpoint/2010/main" val="253579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二、文献传递与馆际互借收藏馆</a:t>
            </a:r>
            <a:br>
              <a:rPr lang="zh-CN" altLang="en-US" dirty="0"/>
            </a:br>
            <a:endParaRPr lang="zh-CN" altLang="en-US" dirty="0"/>
          </a:p>
        </p:txBody>
      </p:sp>
      <p:sp>
        <p:nvSpPr>
          <p:cNvPr id="3" name="内容占位符 2"/>
          <p:cNvSpPr>
            <a:spLocks noGrp="1"/>
          </p:cNvSpPr>
          <p:nvPr>
            <p:ph idx="1"/>
          </p:nvPr>
        </p:nvSpPr>
        <p:spPr/>
        <p:txBody>
          <a:bodyPr/>
          <a:lstStyle/>
          <a:p>
            <a:r>
              <a:rPr lang="en-US" altLang="zh-CN" sz="2400" dirty="0"/>
              <a:t>e</a:t>
            </a:r>
            <a:r>
              <a:rPr lang="zh-CN" altLang="en-US" sz="2400" dirty="0"/>
              <a:t>得门户的上海图书馆馆际借书</a:t>
            </a:r>
            <a:r>
              <a:rPr lang="en-US" altLang="zh-CN" sz="2400" dirty="0"/>
              <a:t>http://www.yide.calis.edu.cn/jiansuo.jsp </a:t>
            </a:r>
            <a:r>
              <a:rPr lang="zh-CN" altLang="en-US" sz="2400" dirty="0"/>
              <a:t>请各位读者珍惜爱护上海图书馆的图书，并按时归还。如有遗失和污损将按上海图书馆外借文献资料赔偿暂行办法处理，逾期不归还者将暂停其文献传递与馆际互借权限和江南大学图书馆借书证功能</a:t>
            </a:r>
            <a:r>
              <a:rPr lang="zh-CN" altLang="en-US" sz="2400" dirty="0" smtClean="0"/>
              <a:t>。</a:t>
            </a:r>
            <a:endParaRPr lang="en-US" altLang="zh-CN" sz="2400" dirty="0" smtClean="0"/>
          </a:p>
          <a:p>
            <a:endParaRPr lang="en-US" altLang="zh-CN" sz="2400" dirty="0" smtClean="0"/>
          </a:p>
          <a:p>
            <a:r>
              <a:rPr lang="en-US" altLang="zh-CN" sz="2400" dirty="0" smtClean="0"/>
              <a:t>7 </a:t>
            </a:r>
            <a:r>
              <a:rPr lang="zh-CN" altLang="en-US" sz="2400" dirty="0" smtClean="0"/>
              <a:t>香港特别行政区</a:t>
            </a:r>
            <a:r>
              <a:rPr lang="zh-CN" altLang="en-US" sz="2400" dirty="0"/>
              <a:t>大学图书馆书目查询，尤其一些文科资源，可以在香港范围内查找，高校读者通过</a:t>
            </a:r>
            <a:r>
              <a:rPr lang="en-US" altLang="zh-CN" sz="2400" dirty="0"/>
              <a:t>CALIS</a:t>
            </a:r>
            <a:r>
              <a:rPr lang="zh-CN" altLang="en-US" sz="2400" dirty="0"/>
              <a:t>，每年可免费获得</a:t>
            </a:r>
            <a:r>
              <a:rPr lang="en-US" altLang="zh-CN" sz="2400" dirty="0"/>
              <a:t>JULAC 8</a:t>
            </a:r>
            <a:r>
              <a:rPr lang="zh-CN" altLang="en-US" sz="2400" dirty="0"/>
              <a:t>所高校图书馆每家</a:t>
            </a:r>
            <a:r>
              <a:rPr lang="en-US" altLang="zh-CN" sz="2400" dirty="0"/>
              <a:t>100</a:t>
            </a:r>
            <a:r>
              <a:rPr lang="zh-CN" altLang="en-US" sz="2400" dirty="0"/>
              <a:t>篇的文献资源</a:t>
            </a:r>
            <a:r>
              <a:rPr lang="zh-CN" altLang="en-US" sz="2400" dirty="0" smtClean="0"/>
              <a:t>。</a:t>
            </a:r>
            <a:endParaRPr lang="en-US" altLang="zh-CN" sz="2400" dirty="0" smtClean="0"/>
          </a:p>
          <a:p>
            <a:endParaRPr lang="en-US" altLang="zh-CN" sz="2400" dirty="0" smtClean="0"/>
          </a:p>
          <a:p>
            <a:r>
              <a:rPr lang="zh-CN" altLang="en-US" sz="2400" dirty="0" smtClean="0"/>
              <a:t>港</a:t>
            </a:r>
            <a:r>
              <a:rPr lang="zh-CN" altLang="en-US" sz="2400" dirty="0"/>
              <a:t>书网</a:t>
            </a:r>
            <a:r>
              <a:rPr lang="en-US" altLang="zh-CN" sz="2400" dirty="0"/>
              <a:t>(HKALL)</a:t>
            </a:r>
            <a:r>
              <a:rPr lang="zh-CN" altLang="en-US" sz="2400" dirty="0"/>
              <a:t>（</a:t>
            </a:r>
            <a:r>
              <a:rPr lang="en-US" altLang="zh-CN" sz="2400" dirty="0"/>
              <a:t>https://hkall.julac.org/primo-explore/search?vid=HKALL</a:t>
            </a:r>
            <a:r>
              <a:rPr lang="zh-CN" altLang="en-US" sz="2400" dirty="0"/>
              <a:t>）；香港大学（</a:t>
            </a:r>
            <a:r>
              <a:rPr lang="en-US" altLang="zh-CN" sz="2400" dirty="0"/>
              <a:t>http://library.hku.hk/</a:t>
            </a:r>
            <a:r>
              <a:rPr lang="zh-CN" altLang="en-US" sz="2400" dirty="0"/>
              <a:t>）</a:t>
            </a:r>
            <a:r>
              <a:rPr lang="zh-CN" altLang="en-US" sz="2400" dirty="0" smtClean="0"/>
              <a:t>；</a:t>
            </a:r>
            <a:endParaRPr lang="zh-CN" altLang="en-US" dirty="0"/>
          </a:p>
        </p:txBody>
      </p:sp>
    </p:spTree>
    <p:extLst>
      <p:ext uri="{BB962C8B-B14F-4D97-AF65-F5344CB8AC3E}">
        <p14:creationId xmlns:p14="http://schemas.microsoft.com/office/powerpoint/2010/main" val="404570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二、文献传递与馆际互借收藏馆</a:t>
            </a:r>
            <a:br>
              <a:rPr lang="zh-CN" altLang="en-US" dirty="0"/>
            </a:br>
            <a:endParaRPr lang="zh-CN" altLang="en-US" dirty="0"/>
          </a:p>
        </p:txBody>
      </p:sp>
      <p:sp>
        <p:nvSpPr>
          <p:cNvPr id="3" name="内容占位符 2"/>
          <p:cNvSpPr>
            <a:spLocks noGrp="1"/>
          </p:cNvSpPr>
          <p:nvPr>
            <p:ph idx="1"/>
          </p:nvPr>
        </p:nvSpPr>
        <p:spPr/>
        <p:txBody>
          <a:bodyPr/>
          <a:lstStyle/>
          <a:p>
            <a:r>
              <a:rPr lang="zh-CN" altLang="en-US" sz="2400" dirty="0"/>
              <a:t>香港中文大学（</a:t>
            </a:r>
            <a:r>
              <a:rPr lang="en-US" altLang="zh-CN" sz="2400" dirty="0"/>
              <a:t>http://library.cuhk.edu.hk/ </a:t>
            </a:r>
            <a:r>
              <a:rPr lang="zh-CN" altLang="en-US" sz="2400" dirty="0"/>
              <a:t>）</a:t>
            </a:r>
            <a:r>
              <a:rPr lang="zh-CN" altLang="en-US" sz="2400" dirty="0" smtClean="0"/>
              <a:t>；</a:t>
            </a:r>
            <a:endParaRPr lang="en-US" altLang="zh-CN" sz="2400" dirty="0" smtClean="0"/>
          </a:p>
          <a:p>
            <a:r>
              <a:rPr lang="zh-CN" altLang="en-US" sz="2400" dirty="0" smtClean="0"/>
              <a:t>香港城市大学</a:t>
            </a:r>
            <a:r>
              <a:rPr lang="zh-CN" altLang="en-US" sz="2400" dirty="0"/>
              <a:t>（</a:t>
            </a:r>
            <a:r>
              <a:rPr lang="en-US" altLang="zh-CN" sz="2400" dirty="0">
                <a:hlinkClick r:id="rId3"/>
              </a:rPr>
              <a:t>http://lib.cityu.edu.hk/</a:t>
            </a:r>
            <a:r>
              <a:rPr lang="zh-CN" altLang="en-US" sz="2400" dirty="0"/>
              <a:t>）</a:t>
            </a:r>
            <a:r>
              <a:rPr lang="zh-CN" altLang="en-US" sz="2400" dirty="0" smtClean="0"/>
              <a:t>；</a:t>
            </a:r>
            <a:endParaRPr lang="en-US" altLang="zh-CN" sz="2400" dirty="0" smtClean="0"/>
          </a:p>
          <a:p>
            <a:r>
              <a:rPr lang="zh-CN" altLang="en-US" sz="2400" dirty="0" smtClean="0"/>
              <a:t>香港科技大学</a:t>
            </a:r>
            <a:r>
              <a:rPr lang="zh-CN" altLang="en-US" sz="2400" dirty="0"/>
              <a:t>（</a:t>
            </a:r>
            <a:r>
              <a:rPr lang="en-US" altLang="zh-CN" sz="2400" dirty="0"/>
              <a:t>http://ustlib.ust.hk/</a:t>
            </a:r>
            <a:r>
              <a:rPr lang="zh-CN" altLang="en-US" sz="2400" dirty="0"/>
              <a:t>）；</a:t>
            </a:r>
          </a:p>
          <a:p>
            <a:r>
              <a:rPr lang="zh-CN" altLang="en-US" sz="2400" dirty="0" smtClean="0"/>
              <a:t>香港浸会大学</a:t>
            </a:r>
            <a:r>
              <a:rPr lang="en-US" altLang="zh-CN" sz="2400" dirty="0"/>
              <a:t>(</a:t>
            </a:r>
            <a:r>
              <a:rPr lang="en-US" altLang="zh-CN" sz="2400" dirty="0">
                <a:hlinkClick r:id="rId4"/>
              </a:rPr>
              <a:t>http://library.hkbu.edu.hk/catalogue/opac.html</a:t>
            </a:r>
            <a:r>
              <a:rPr lang="en-US" altLang="zh-CN" sz="2400" dirty="0" smtClean="0"/>
              <a:t>);</a:t>
            </a:r>
          </a:p>
          <a:p>
            <a:r>
              <a:rPr lang="zh-CN" altLang="en-US" sz="2400" dirty="0" smtClean="0"/>
              <a:t>香港理工大学</a:t>
            </a:r>
            <a:r>
              <a:rPr lang="zh-CN" altLang="en-US" sz="2400" dirty="0"/>
              <a:t>（</a:t>
            </a:r>
            <a:r>
              <a:rPr lang="en-US" altLang="zh-CN" sz="2400" dirty="0">
                <a:hlinkClick r:id="rId5"/>
              </a:rPr>
              <a:t>http://library.polyu.edu.hk/</a:t>
            </a:r>
            <a:r>
              <a:rPr lang="zh-CN" altLang="en-US" sz="2400" dirty="0"/>
              <a:t>）</a:t>
            </a:r>
            <a:r>
              <a:rPr lang="zh-CN" altLang="en-US" sz="2400" dirty="0" smtClean="0"/>
              <a:t>；</a:t>
            </a:r>
            <a:endParaRPr lang="en-US" altLang="zh-CN" sz="2400" dirty="0" smtClean="0"/>
          </a:p>
          <a:p>
            <a:r>
              <a:rPr lang="zh-CN" altLang="en-US" sz="2400" dirty="0" smtClean="0"/>
              <a:t>香港教育学院</a:t>
            </a:r>
            <a:r>
              <a:rPr lang="zh-CN" altLang="en-US" sz="2400" dirty="0"/>
              <a:t>（</a:t>
            </a:r>
            <a:r>
              <a:rPr lang="en-US" altLang="zh-CN" sz="2400" dirty="0">
                <a:hlinkClick r:id="rId6"/>
              </a:rPr>
              <a:t>http://www.lib.ied.edu.hk/catalogue/</a:t>
            </a:r>
            <a:r>
              <a:rPr lang="zh-CN" altLang="en-US" sz="2400" dirty="0"/>
              <a:t>）</a:t>
            </a:r>
            <a:r>
              <a:rPr lang="zh-CN" altLang="en-US" sz="2400" dirty="0" smtClean="0"/>
              <a:t>；</a:t>
            </a:r>
            <a:endParaRPr lang="en-US" altLang="zh-CN" sz="2400" dirty="0" smtClean="0"/>
          </a:p>
          <a:p>
            <a:r>
              <a:rPr lang="zh-CN" altLang="en-US" sz="2400" dirty="0" smtClean="0"/>
              <a:t>岭南</a:t>
            </a:r>
            <a:r>
              <a:rPr lang="zh-CN" altLang="en-US" sz="2400" dirty="0"/>
              <a:t>大学</a:t>
            </a:r>
            <a:r>
              <a:rPr lang="en-US" altLang="zh-CN" sz="2400" dirty="0"/>
              <a:t>(</a:t>
            </a:r>
            <a:r>
              <a:rPr lang="en-US" altLang="zh-CN" sz="2400" dirty="0">
                <a:hlinkClick r:id="rId7"/>
              </a:rPr>
              <a:t>http://library.ln.edu.hk/search</a:t>
            </a:r>
            <a:r>
              <a:rPr lang="en-US" altLang="zh-CN" sz="2400" dirty="0" smtClean="0"/>
              <a:t>)</a:t>
            </a:r>
            <a:r>
              <a:rPr lang="zh-CN" altLang="en-US" sz="2400" dirty="0" smtClean="0"/>
              <a:t>；</a:t>
            </a:r>
            <a:endParaRPr lang="en-US" altLang="zh-CN" sz="2400" dirty="0" smtClean="0"/>
          </a:p>
          <a:p>
            <a:pPr marL="0" indent="0">
              <a:buNone/>
            </a:pPr>
            <a:r>
              <a:rPr lang="zh-CN" altLang="en-US" sz="2400" dirty="0" smtClean="0"/>
              <a:t>读者</a:t>
            </a:r>
            <a:r>
              <a:rPr lang="zh-CN" altLang="en-US" sz="2400" dirty="0"/>
              <a:t>直接进入馆际互借网关系统</a:t>
            </a:r>
            <a:r>
              <a:rPr lang="en-US" altLang="zh-CN" sz="2400" dirty="0"/>
              <a:t>(</a:t>
            </a:r>
            <a:r>
              <a:rPr lang="zh-CN" altLang="en-US" sz="2400" dirty="0"/>
              <a:t>登陆“我的图书馆”，点击“文献传递”，未注册过的账户要按提示填写相关信息等待馆际互借员确认你的账户</a:t>
            </a:r>
            <a:r>
              <a:rPr lang="en-US" altLang="zh-CN" sz="2400" dirty="0"/>
              <a:t>)</a:t>
            </a:r>
            <a:r>
              <a:rPr lang="zh-CN" altLang="en-US" sz="2400" dirty="0"/>
              <a:t>提交申请单，请在“收藏馆名称”中注明文献馆藏馆名称。</a:t>
            </a:r>
          </a:p>
        </p:txBody>
      </p:sp>
    </p:spTree>
    <p:extLst>
      <p:ext uri="{BB962C8B-B14F-4D97-AF65-F5344CB8AC3E}">
        <p14:creationId xmlns:p14="http://schemas.microsoft.com/office/powerpoint/2010/main" val="821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三、文献传递与馆际互借补贴政策</a:t>
            </a:r>
          </a:p>
        </p:txBody>
      </p:sp>
      <p:sp>
        <p:nvSpPr>
          <p:cNvPr id="3" name="内容占位符 2"/>
          <p:cNvSpPr>
            <a:spLocks noGrp="1"/>
          </p:cNvSpPr>
          <p:nvPr>
            <p:ph idx="1"/>
          </p:nvPr>
        </p:nvSpPr>
        <p:spPr/>
        <p:txBody>
          <a:bodyPr/>
          <a:lstStyle/>
          <a:p>
            <a:r>
              <a:rPr lang="zh-CN" altLang="en-US" sz="2400" dirty="0"/>
              <a:t>为最大限度满足我校师生获取原始文献的需求，更好地为教学、科研、学科建设服务，我们将在</a:t>
            </a:r>
            <a:r>
              <a:rPr lang="en-US" altLang="zh-CN" sz="2400" dirty="0"/>
              <a:t>CALIS</a:t>
            </a:r>
            <a:r>
              <a:rPr lang="zh-CN" altLang="en-US" sz="2400" dirty="0"/>
              <a:t>（全国高校文献保障系统）半价补贴的基础上，我馆继续对读者予以一定补贴。具体办法如下：</a:t>
            </a:r>
          </a:p>
          <a:p>
            <a:endParaRPr lang="zh-CN" altLang="en-US" sz="2400" dirty="0"/>
          </a:p>
          <a:p>
            <a:r>
              <a:rPr lang="en-US" altLang="zh-CN" sz="2400" dirty="0"/>
              <a:t>1. </a:t>
            </a:r>
            <a:r>
              <a:rPr lang="zh-CN" altLang="en-US" sz="2400" dirty="0"/>
              <a:t>补贴对象：本校所有全日制学生和教职工。</a:t>
            </a:r>
          </a:p>
          <a:p>
            <a:endParaRPr lang="zh-CN" altLang="en-US" sz="2400" dirty="0"/>
          </a:p>
          <a:p>
            <a:r>
              <a:rPr lang="en-US" altLang="zh-CN" sz="2400" dirty="0"/>
              <a:t>2. </a:t>
            </a:r>
            <a:r>
              <a:rPr lang="zh-CN" altLang="en-US" sz="2400" dirty="0"/>
              <a:t>补贴标准：教职工：</a:t>
            </a:r>
            <a:r>
              <a:rPr lang="en-US" altLang="zh-CN" sz="2400" dirty="0"/>
              <a:t>100</a:t>
            </a:r>
            <a:r>
              <a:rPr lang="zh-CN" altLang="en-US" sz="2400" dirty="0"/>
              <a:t>元</a:t>
            </a:r>
            <a:r>
              <a:rPr lang="en-US" altLang="zh-CN" sz="2400" dirty="0"/>
              <a:t>/</a:t>
            </a:r>
            <a:r>
              <a:rPr lang="zh-CN" altLang="en-US" sz="2400" dirty="0"/>
              <a:t>人；博士生：</a:t>
            </a:r>
            <a:r>
              <a:rPr lang="en-US" altLang="zh-CN" sz="2400" dirty="0"/>
              <a:t>80</a:t>
            </a:r>
            <a:r>
              <a:rPr lang="zh-CN" altLang="en-US" sz="2400" dirty="0"/>
              <a:t>元</a:t>
            </a:r>
            <a:r>
              <a:rPr lang="en-US" altLang="zh-CN" sz="2400" dirty="0"/>
              <a:t>/</a:t>
            </a:r>
            <a:r>
              <a:rPr lang="zh-CN" altLang="en-US" sz="2400" dirty="0"/>
              <a:t>人；硕士生：</a:t>
            </a:r>
            <a:r>
              <a:rPr lang="en-US" altLang="zh-CN" sz="2400" dirty="0"/>
              <a:t>50</a:t>
            </a:r>
            <a:r>
              <a:rPr lang="zh-CN" altLang="en-US" sz="2400" dirty="0"/>
              <a:t>元</a:t>
            </a:r>
            <a:r>
              <a:rPr lang="en-US" altLang="zh-CN" sz="2400" dirty="0"/>
              <a:t>/</a:t>
            </a:r>
            <a:r>
              <a:rPr lang="zh-CN" altLang="en-US" sz="2400" dirty="0"/>
              <a:t>人；本科生：</a:t>
            </a:r>
            <a:r>
              <a:rPr lang="en-US" altLang="zh-CN" sz="2400" dirty="0"/>
              <a:t>20</a:t>
            </a:r>
            <a:r>
              <a:rPr lang="zh-CN" altLang="en-US" sz="2400" dirty="0"/>
              <a:t>元</a:t>
            </a:r>
            <a:r>
              <a:rPr lang="en-US" altLang="zh-CN" sz="2400" dirty="0"/>
              <a:t>/</a:t>
            </a:r>
            <a:r>
              <a:rPr lang="zh-CN" altLang="en-US" sz="2400" dirty="0" smtClean="0"/>
              <a:t>人 （每人每年）</a:t>
            </a:r>
            <a:endParaRPr lang="zh-CN" altLang="en-US" sz="2400" dirty="0"/>
          </a:p>
        </p:txBody>
      </p:sp>
    </p:spTree>
    <p:extLst>
      <p:ext uri="{BB962C8B-B14F-4D97-AF65-F5344CB8AC3E}">
        <p14:creationId xmlns:p14="http://schemas.microsoft.com/office/powerpoint/2010/main" val="3418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四、文献</a:t>
            </a:r>
            <a:r>
              <a:rPr lang="zh-CN" altLang="en-US" dirty="0"/>
              <a:t>传递与馆际互借获取途径</a:t>
            </a:r>
            <a:br>
              <a:rPr lang="zh-CN" altLang="en-US" dirty="0"/>
            </a:br>
            <a:endParaRPr lang="zh-CN" altLang="en-US" dirty="0"/>
          </a:p>
        </p:txBody>
      </p:sp>
      <p:sp>
        <p:nvSpPr>
          <p:cNvPr id="3" name="内容占位符 2"/>
          <p:cNvSpPr>
            <a:spLocks noGrp="1"/>
          </p:cNvSpPr>
          <p:nvPr>
            <p:ph idx="1"/>
          </p:nvPr>
        </p:nvSpPr>
        <p:spPr/>
        <p:txBody>
          <a:bodyPr/>
          <a:lstStyle/>
          <a:p>
            <a:r>
              <a:rPr lang="zh-CN" altLang="en-US" sz="2400" dirty="0"/>
              <a:t>文献传递与馆际互借</a:t>
            </a:r>
            <a:r>
              <a:rPr lang="zh-CN" altLang="en-US" sz="2400" dirty="0" smtClean="0"/>
              <a:t>步骤</a:t>
            </a:r>
            <a:endParaRPr lang="en-US" altLang="zh-CN" sz="2400" dirty="0" smtClean="0"/>
          </a:p>
          <a:p>
            <a:pPr marL="0" indent="0">
              <a:buNone/>
            </a:pPr>
            <a:r>
              <a:rPr lang="zh-CN" altLang="en-US" sz="2400" dirty="0" smtClean="0"/>
              <a:t>    馆藏</a:t>
            </a:r>
            <a:r>
              <a:rPr lang="zh-CN" altLang="en-US" sz="2400" dirty="0"/>
              <a:t>目录：图书馆主页书目检索系统；移动图书馆和微信馆藏查询</a:t>
            </a:r>
            <a:r>
              <a:rPr lang="zh-CN" altLang="en-US" sz="2400" dirty="0" smtClean="0"/>
              <a:t>。</a:t>
            </a:r>
            <a:endParaRPr lang="en-US" altLang="zh-CN" sz="2400" dirty="0" smtClean="0"/>
          </a:p>
          <a:p>
            <a:pPr marL="0" indent="0">
              <a:buNone/>
            </a:pPr>
            <a:endParaRPr lang="zh-CN" altLang="en-US" sz="2400" dirty="0"/>
          </a:p>
          <a:p>
            <a:pPr marL="0" indent="0">
              <a:buNone/>
            </a:pPr>
            <a:r>
              <a:rPr lang="zh-CN" altLang="en-US" sz="2400" dirty="0" smtClean="0"/>
              <a:t>    知识</a:t>
            </a:r>
            <a:r>
              <a:rPr lang="zh-CN" altLang="en-US" sz="2400" dirty="0"/>
              <a:t>发现一站式检索平台：如果是我馆已经购买的资源，检索结果的获取</a:t>
            </a:r>
            <a:r>
              <a:rPr lang="zh-CN" altLang="en-US" sz="2400" dirty="0" smtClean="0"/>
              <a:t>途径</a:t>
            </a:r>
            <a:endParaRPr lang="en-US" altLang="zh-CN" sz="2400" dirty="0" smtClean="0"/>
          </a:p>
          <a:p>
            <a:pPr marL="0" indent="0">
              <a:buNone/>
            </a:pPr>
            <a:r>
              <a:rPr lang="zh-CN" altLang="en-US" sz="2400" dirty="0" smtClean="0"/>
              <a:t>    旁会</a:t>
            </a:r>
            <a:r>
              <a:rPr lang="zh-CN" altLang="en-US" sz="2400" dirty="0"/>
              <a:t>直接给出数据库下载链接；如果是我馆未购买的资源，则无法查看全文</a:t>
            </a:r>
            <a:r>
              <a:rPr lang="zh-CN" altLang="en-US" sz="2400" dirty="0" smtClean="0"/>
              <a:t>，</a:t>
            </a:r>
            <a:endParaRPr lang="en-US" altLang="zh-CN" sz="2400" dirty="0" smtClean="0"/>
          </a:p>
          <a:p>
            <a:pPr marL="0" indent="0">
              <a:buNone/>
            </a:pPr>
            <a:r>
              <a:rPr lang="en-US" altLang="zh-CN" sz="2400" dirty="0"/>
              <a:t> </a:t>
            </a:r>
            <a:r>
              <a:rPr lang="en-US" altLang="zh-CN" sz="2400" dirty="0" smtClean="0"/>
              <a:t>   </a:t>
            </a:r>
            <a:r>
              <a:rPr lang="zh-CN" altLang="en-US" sz="2400" dirty="0" smtClean="0"/>
              <a:t>可点击 </a:t>
            </a:r>
            <a:r>
              <a:rPr lang="zh-CN" altLang="en-US" sz="2400" dirty="0" smtClean="0"/>
              <a:t>“图书馆文献传递”</a:t>
            </a:r>
            <a:r>
              <a:rPr lang="zh-CN" altLang="en-US" sz="2400" dirty="0"/>
              <a:t>按钮，进入后填写有效邮箱，等待</a:t>
            </a:r>
            <a:r>
              <a:rPr lang="en-US" altLang="zh-CN" sz="2400" dirty="0"/>
              <a:t>1-2</a:t>
            </a:r>
            <a:r>
              <a:rPr lang="zh-CN" altLang="en-US" sz="2400" dirty="0"/>
              <a:t>个</a:t>
            </a:r>
            <a:r>
              <a:rPr lang="zh-CN" altLang="en-US" sz="2400" dirty="0" smtClean="0"/>
              <a:t>工作日到</a:t>
            </a:r>
            <a:endParaRPr lang="en-US" altLang="zh-CN" sz="2400" dirty="0" smtClean="0"/>
          </a:p>
          <a:p>
            <a:pPr marL="0" indent="0">
              <a:buNone/>
            </a:pPr>
            <a:r>
              <a:rPr lang="zh-CN" altLang="en-US" sz="2400" dirty="0" smtClean="0"/>
              <a:t>    邮箱</a:t>
            </a:r>
            <a:r>
              <a:rPr lang="zh-CN" altLang="en-US" sz="2400" dirty="0"/>
              <a:t>免费查阅全文。如下图所示：</a:t>
            </a:r>
          </a:p>
          <a:p>
            <a:pPr>
              <a:lnSpc>
                <a:spcPct val="200000"/>
              </a:lnSpc>
            </a:pPr>
            <a:endParaRPr lang="zh-CN" altLang="en-US" sz="2400" dirty="0"/>
          </a:p>
        </p:txBody>
      </p:sp>
    </p:spTree>
    <p:extLst>
      <p:ext uri="{BB962C8B-B14F-4D97-AF65-F5344CB8AC3E}">
        <p14:creationId xmlns:p14="http://schemas.microsoft.com/office/powerpoint/2010/main" val="11185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四、文献传递与馆际互借获取途径</a:t>
            </a:r>
            <a:br>
              <a:rPr lang="zh-CN" altLang="en-US" dirty="0"/>
            </a:br>
            <a:endParaRPr lang="zh-CN" altLang="en-US" dirty="0"/>
          </a:p>
        </p:txBody>
      </p:sp>
      <p:sp>
        <p:nvSpPr>
          <p:cNvPr id="3" name="内容占位符 2"/>
          <p:cNvSpPr>
            <a:spLocks noGrp="1"/>
          </p:cNvSpPr>
          <p:nvPr>
            <p:ph idx="1"/>
          </p:nvPr>
        </p:nvSpPr>
        <p:spPr/>
        <p:txBody>
          <a:bodyPr/>
          <a:lstStyle/>
          <a:p>
            <a:r>
              <a:rPr lang="zh-CN" altLang="en-US" sz="2400" dirty="0"/>
              <a:t>知识发现一站式检索</a:t>
            </a:r>
            <a:r>
              <a:rPr lang="zh-CN" altLang="en-US" sz="2400" dirty="0" smtClean="0"/>
              <a:t>平台</a:t>
            </a:r>
            <a:endParaRPr lang="en-US" altLang="zh-CN" sz="2400" dirty="0" smtClean="0"/>
          </a:p>
          <a:p>
            <a:endParaRPr lang="zh-CN" altLang="en-US" sz="2400" dirty="0"/>
          </a:p>
        </p:txBody>
      </p:sp>
      <p:pic>
        <p:nvPicPr>
          <p:cNvPr id="4" name="图片 3"/>
          <p:cNvPicPr>
            <a:picLocks noChangeAspect="1"/>
          </p:cNvPicPr>
          <p:nvPr/>
        </p:nvPicPr>
        <p:blipFill>
          <a:blip r:embed="rId3"/>
          <a:stretch>
            <a:fillRect/>
          </a:stretch>
        </p:blipFill>
        <p:spPr>
          <a:xfrm>
            <a:off x="1205949" y="1987825"/>
            <a:ext cx="9422294" cy="3697357"/>
          </a:xfrm>
          <a:prstGeom prst="rect">
            <a:avLst/>
          </a:prstGeom>
        </p:spPr>
      </p:pic>
    </p:spTree>
    <p:extLst>
      <p:ext uri="{BB962C8B-B14F-4D97-AF65-F5344CB8AC3E}">
        <p14:creationId xmlns:p14="http://schemas.microsoft.com/office/powerpoint/2010/main" val="204041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四、文献传递与馆际互借获取途径</a:t>
            </a:r>
            <a:br>
              <a:rPr lang="zh-CN" altLang="en-US" dirty="0"/>
            </a:br>
            <a:endParaRPr lang="zh-CN" altLang="en-US" dirty="0"/>
          </a:p>
        </p:txBody>
      </p:sp>
      <p:pic>
        <p:nvPicPr>
          <p:cNvPr id="4" name="内容占位符 3"/>
          <p:cNvPicPr>
            <a:picLocks noGrp="1" noChangeAspect="1"/>
          </p:cNvPicPr>
          <p:nvPr>
            <p:ph idx="1"/>
          </p:nvPr>
        </p:nvPicPr>
        <p:blipFill>
          <a:blip r:embed="rId3"/>
          <a:stretch>
            <a:fillRect/>
          </a:stretch>
        </p:blipFill>
        <p:spPr>
          <a:xfrm>
            <a:off x="1325218" y="1341438"/>
            <a:ext cx="9064486" cy="4525962"/>
          </a:xfrm>
          <a:prstGeom prst="rect">
            <a:avLst/>
          </a:prstGeom>
        </p:spPr>
      </p:pic>
    </p:spTree>
    <p:extLst>
      <p:ext uri="{BB962C8B-B14F-4D97-AF65-F5344CB8AC3E}">
        <p14:creationId xmlns:p14="http://schemas.microsoft.com/office/powerpoint/2010/main" val="381124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5111" y="363415"/>
            <a:ext cx="10972800" cy="1143000"/>
          </a:xfrm>
        </p:spPr>
        <p:txBody>
          <a:bodyPr/>
          <a:lstStyle/>
          <a:p>
            <a:r>
              <a:rPr lang="zh-CN" altLang="en-US" dirty="0"/>
              <a:t>四、文献传递与馆际互借获取途径</a:t>
            </a:r>
          </a:p>
        </p:txBody>
      </p:sp>
      <p:pic>
        <p:nvPicPr>
          <p:cNvPr id="4" name="内容占位符 3"/>
          <p:cNvPicPr>
            <a:picLocks noGrp="1" noChangeAspect="1"/>
          </p:cNvPicPr>
          <p:nvPr>
            <p:ph idx="1"/>
          </p:nvPr>
        </p:nvPicPr>
        <p:blipFill>
          <a:blip r:embed="rId3"/>
          <a:stretch>
            <a:fillRect/>
          </a:stretch>
        </p:blipFill>
        <p:spPr>
          <a:xfrm>
            <a:off x="967409" y="1603513"/>
            <a:ext cx="9647582" cy="43069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四、文献传递与馆际互借获取</a:t>
            </a:r>
            <a:r>
              <a:rPr lang="zh-CN" altLang="en-US" dirty="0" smtClean="0">
                <a:sym typeface="+mn-ea"/>
              </a:rPr>
              <a:t>途径</a:t>
            </a:r>
            <a:endParaRPr lang="zh-CN" altLang="en-US" dirty="0"/>
          </a:p>
        </p:txBody>
      </p:sp>
      <p:sp>
        <p:nvSpPr>
          <p:cNvPr id="3" name="内容占位符 2"/>
          <p:cNvSpPr>
            <a:spLocks noGrp="1"/>
          </p:cNvSpPr>
          <p:nvPr>
            <p:ph idx="1"/>
          </p:nvPr>
        </p:nvSpPr>
        <p:spPr/>
        <p:txBody>
          <a:bodyPr/>
          <a:lstStyle/>
          <a:p>
            <a:r>
              <a:rPr lang="zh-CN" altLang="en-US" sz="2400" dirty="0">
                <a:sym typeface="+mn-ea"/>
              </a:rPr>
              <a:t>学科服务平台</a:t>
            </a:r>
            <a:endParaRPr lang="zh-CN" altLang="en-US" sz="2400" dirty="0"/>
          </a:p>
        </p:txBody>
      </p:sp>
      <p:sp>
        <p:nvSpPr>
          <p:cNvPr id="4" name="圆角矩形 3"/>
          <p:cNvSpPr/>
          <p:nvPr>
            <p:custDataLst>
              <p:tags r:id="rId1"/>
            </p:custDataLst>
          </p:nvPr>
        </p:nvSpPr>
        <p:spPr>
          <a:xfrm>
            <a:off x="1680845" y="4010025"/>
            <a:ext cx="8649335" cy="4749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834501" y="1908699"/>
            <a:ext cx="10049522" cy="38156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userDrawn="1"/>
        </p:nvGrpSpPr>
        <p:grpSpPr>
          <a:xfrm flipH="1">
            <a:off x="11064240" y="5845810"/>
            <a:ext cx="1127760" cy="1012190"/>
            <a:chOff x="-1" y="5846049"/>
            <a:chExt cx="1127761" cy="1011949"/>
          </a:xfrm>
        </p:grpSpPr>
        <p:sp>
          <p:nvSpPr>
            <p:cNvPr id="8" name="任意多边形: 形状 3"/>
            <p:cNvSpPr/>
            <p:nvPr userDrawn="1"/>
          </p:nvSpPr>
          <p:spPr>
            <a:xfrm rot="10800000">
              <a:off x="-1" y="5846049"/>
              <a:ext cx="1127761" cy="1011949"/>
            </a:xfrm>
            <a:custGeom>
              <a:avLst/>
              <a:gdLst>
                <a:gd name="connsiteX0" fmla="*/ 1259840 w 1259840"/>
                <a:gd name="connsiteY0" fmla="*/ 1130464 h 1130464"/>
                <a:gd name="connsiteX1" fmla="*/ 1186135 w 1259840"/>
                <a:gd name="connsiteY1" fmla="*/ 1130402 h 1130464"/>
                <a:gd name="connsiteX2" fmla="*/ 955248 w 1259840"/>
                <a:gd name="connsiteY2" fmla="*/ 1037079 h 1130464"/>
                <a:gd name="connsiteX3" fmla="*/ 702931 w 1259840"/>
                <a:gd name="connsiteY3" fmla="*/ 671599 h 1130464"/>
                <a:gd name="connsiteX4" fmla="*/ 454877 w 1259840"/>
                <a:gd name="connsiteY4" fmla="*/ 460327 h 1130464"/>
                <a:gd name="connsiteX5" fmla="*/ 241492 w 1259840"/>
                <a:gd name="connsiteY5" fmla="*/ 432889 h 1130464"/>
                <a:gd name="connsiteX6" fmla="*/ 30850 w 1259840"/>
                <a:gd name="connsiteY6" fmla="*/ 240898 h 1130464"/>
                <a:gd name="connsiteX7" fmla="*/ 150 w 1259840"/>
                <a:gd name="connsiteY7" fmla="*/ 86207 h 1130464"/>
                <a:gd name="connsiteX8" fmla="*/ 11495 w 1259840"/>
                <a:gd name="connsiteY8" fmla="*/ 0 h 1130464"/>
                <a:gd name="connsiteX9" fmla="*/ 1183146 w 1259840"/>
                <a:gd name="connsiteY9" fmla="*/ 12 h 1130464"/>
                <a:gd name="connsiteX10" fmla="*/ 1259840 w 1259840"/>
                <a:gd name="connsiteY10" fmla="*/ 15 h 113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9840" h="1130464">
                  <a:moveTo>
                    <a:pt x="1259840" y="1130464"/>
                  </a:moveTo>
                  <a:lnTo>
                    <a:pt x="1186135" y="1130402"/>
                  </a:lnTo>
                  <a:cubicBezTo>
                    <a:pt x="1101299" y="1122883"/>
                    <a:pt x="1034614" y="1092724"/>
                    <a:pt x="955248" y="1037079"/>
                  </a:cubicBezTo>
                  <a:cubicBezTo>
                    <a:pt x="832593" y="951057"/>
                    <a:pt x="766335" y="807342"/>
                    <a:pt x="702931" y="671599"/>
                  </a:cubicBezTo>
                  <a:cubicBezTo>
                    <a:pt x="655285" y="569559"/>
                    <a:pt x="551874" y="487320"/>
                    <a:pt x="454877" y="460327"/>
                  </a:cubicBezTo>
                  <a:cubicBezTo>
                    <a:pt x="394736" y="443604"/>
                    <a:pt x="300780" y="452503"/>
                    <a:pt x="241492" y="432889"/>
                  </a:cubicBezTo>
                  <a:cubicBezTo>
                    <a:pt x="149352" y="402373"/>
                    <a:pt x="65333" y="333297"/>
                    <a:pt x="30850" y="240898"/>
                  </a:cubicBezTo>
                  <a:cubicBezTo>
                    <a:pt x="11495" y="188988"/>
                    <a:pt x="-1556" y="142937"/>
                    <a:pt x="150" y="86207"/>
                  </a:cubicBezTo>
                  <a:cubicBezTo>
                    <a:pt x="335" y="80719"/>
                    <a:pt x="4969" y="0"/>
                    <a:pt x="11495" y="0"/>
                  </a:cubicBezTo>
                  <a:cubicBezTo>
                    <a:pt x="12847" y="0"/>
                    <a:pt x="733119" y="0"/>
                    <a:pt x="1183146" y="12"/>
                  </a:cubicBezTo>
                  <a:lnTo>
                    <a:pt x="1259840" y="15"/>
                  </a:lnTo>
                  <a:close/>
                </a:path>
              </a:pathLst>
            </a:custGeom>
            <a:solidFill>
              <a:srgbClr val="4472C4"/>
            </a:solidFill>
            <a:ln w="14575" cap="flat">
              <a:noFill/>
              <a:prstDash val="solid"/>
              <a:miter/>
            </a:ln>
          </p:spPr>
          <p:txBody>
            <a:bodyPr rtlCol="0" anchor="ctr"/>
            <a:lstStyle/>
            <a:p>
              <a:endParaRPr lang="zh-CN" altLang="en-US">
                <a:cs typeface="+mn-ea"/>
                <a:sym typeface="+mn-lt"/>
              </a:endParaRPr>
            </a:p>
          </p:txBody>
        </p:sp>
        <p:sp>
          <p:nvSpPr>
            <p:cNvPr id="11" name="任意多边形: 形状 4"/>
            <p:cNvSpPr/>
            <p:nvPr userDrawn="1"/>
          </p:nvSpPr>
          <p:spPr>
            <a:xfrm rot="10800000">
              <a:off x="-1" y="6111533"/>
              <a:ext cx="831893" cy="746464"/>
            </a:xfrm>
            <a:custGeom>
              <a:avLst/>
              <a:gdLst>
                <a:gd name="connsiteX0" fmla="*/ 1259840 w 1259840"/>
                <a:gd name="connsiteY0" fmla="*/ 1130464 h 1130464"/>
                <a:gd name="connsiteX1" fmla="*/ 1186135 w 1259840"/>
                <a:gd name="connsiteY1" fmla="*/ 1130402 h 1130464"/>
                <a:gd name="connsiteX2" fmla="*/ 955248 w 1259840"/>
                <a:gd name="connsiteY2" fmla="*/ 1037079 h 1130464"/>
                <a:gd name="connsiteX3" fmla="*/ 702931 w 1259840"/>
                <a:gd name="connsiteY3" fmla="*/ 671599 h 1130464"/>
                <a:gd name="connsiteX4" fmla="*/ 454877 w 1259840"/>
                <a:gd name="connsiteY4" fmla="*/ 460327 h 1130464"/>
                <a:gd name="connsiteX5" fmla="*/ 241492 w 1259840"/>
                <a:gd name="connsiteY5" fmla="*/ 432889 h 1130464"/>
                <a:gd name="connsiteX6" fmla="*/ 30850 w 1259840"/>
                <a:gd name="connsiteY6" fmla="*/ 240898 h 1130464"/>
                <a:gd name="connsiteX7" fmla="*/ 150 w 1259840"/>
                <a:gd name="connsiteY7" fmla="*/ 86207 h 1130464"/>
                <a:gd name="connsiteX8" fmla="*/ 11495 w 1259840"/>
                <a:gd name="connsiteY8" fmla="*/ 0 h 1130464"/>
                <a:gd name="connsiteX9" fmla="*/ 1183146 w 1259840"/>
                <a:gd name="connsiteY9" fmla="*/ 12 h 1130464"/>
                <a:gd name="connsiteX10" fmla="*/ 1259840 w 1259840"/>
                <a:gd name="connsiteY10" fmla="*/ 15 h 113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9840" h="1130464">
                  <a:moveTo>
                    <a:pt x="1259840" y="1130464"/>
                  </a:moveTo>
                  <a:lnTo>
                    <a:pt x="1186135" y="1130402"/>
                  </a:lnTo>
                  <a:cubicBezTo>
                    <a:pt x="1101299" y="1122883"/>
                    <a:pt x="1034614" y="1092724"/>
                    <a:pt x="955248" y="1037079"/>
                  </a:cubicBezTo>
                  <a:cubicBezTo>
                    <a:pt x="832593" y="951057"/>
                    <a:pt x="766335" y="807342"/>
                    <a:pt x="702931" y="671599"/>
                  </a:cubicBezTo>
                  <a:cubicBezTo>
                    <a:pt x="655285" y="569559"/>
                    <a:pt x="551874" y="487320"/>
                    <a:pt x="454877" y="460327"/>
                  </a:cubicBezTo>
                  <a:cubicBezTo>
                    <a:pt x="394736" y="443604"/>
                    <a:pt x="300780" y="452503"/>
                    <a:pt x="241492" y="432889"/>
                  </a:cubicBezTo>
                  <a:cubicBezTo>
                    <a:pt x="149352" y="402373"/>
                    <a:pt x="65333" y="333297"/>
                    <a:pt x="30850" y="240898"/>
                  </a:cubicBezTo>
                  <a:cubicBezTo>
                    <a:pt x="11495" y="188988"/>
                    <a:pt x="-1556" y="142937"/>
                    <a:pt x="150" y="86207"/>
                  </a:cubicBezTo>
                  <a:cubicBezTo>
                    <a:pt x="335" y="80719"/>
                    <a:pt x="4969" y="0"/>
                    <a:pt x="11495" y="0"/>
                  </a:cubicBezTo>
                  <a:cubicBezTo>
                    <a:pt x="12847" y="0"/>
                    <a:pt x="733119" y="0"/>
                    <a:pt x="1183146" y="12"/>
                  </a:cubicBezTo>
                  <a:lnTo>
                    <a:pt x="1259840" y="15"/>
                  </a:lnTo>
                  <a:close/>
                </a:path>
              </a:pathLst>
            </a:custGeom>
            <a:solidFill>
              <a:srgbClr val="2F5597"/>
            </a:solidFill>
            <a:ln w="14575" cap="flat">
              <a:noFill/>
              <a:prstDash val="solid"/>
              <a:miter/>
            </a:ln>
          </p:spPr>
          <p:txBody>
            <a:bodyPr rtlCol="0" anchor="ctr"/>
            <a:lstStyle/>
            <a:p>
              <a:endParaRPr lang="zh-CN" altLang="en-US">
                <a:cs typeface="+mn-ea"/>
                <a:sym typeface="+mn-lt"/>
              </a:endParaRPr>
            </a:p>
          </p:txBody>
        </p:sp>
      </p:grpSp>
      <p:cxnSp>
        <p:nvCxnSpPr>
          <p:cNvPr id="15" name="直接连接符 14"/>
          <p:cNvCxnSpPr/>
          <p:nvPr/>
        </p:nvCxnSpPr>
        <p:spPr>
          <a:xfrm>
            <a:off x="354965" y="6641465"/>
            <a:ext cx="10711180" cy="0"/>
          </a:xfrm>
          <a:prstGeom prst="line">
            <a:avLst/>
          </a:prstGeom>
          <a:ln w="22225" cmpd="sng">
            <a:gradFill>
              <a:gsLst>
                <a:gs pos="100000">
                  <a:schemeClr val="bg1"/>
                </a:gs>
                <a:gs pos="1000">
                  <a:srgbClr val="4472C4"/>
                </a:gs>
                <a:gs pos="58000">
                  <a:srgbClr val="013974"/>
                </a:gs>
              </a:gsLst>
              <a:lin ang="0" scaled="0"/>
            </a:gra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0" y="-32368"/>
            <a:ext cx="5421315" cy="6639147"/>
          </a:xfrm>
          <a:prstGeom prst="rect">
            <a:avLst/>
          </a:prstGeom>
        </p:spPr>
      </p:pic>
      <p:sp>
        <p:nvSpPr>
          <p:cNvPr id="3" name="文本框 2"/>
          <p:cNvSpPr txBox="1"/>
          <p:nvPr/>
        </p:nvSpPr>
        <p:spPr>
          <a:xfrm>
            <a:off x="4802505" y="1652270"/>
            <a:ext cx="6871335" cy="3843008"/>
          </a:xfrm>
          <a:prstGeom prst="rect">
            <a:avLst/>
          </a:prstGeom>
          <a:noFill/>
        </p:spPr>
        <p:txBody>
          <a:bodyPr wrap="square" rtlCol="0" anchor="t">
            <a:noAutofit/>
          </a:bodyPr>
          <a:lstStyle/>
          <a:p>
            <a:pPr marL="571500" indent="-571500" fontAlgn="auto">
              <a:lnSpc>
                <a:spcPct val="150000"/>
              </a:lnSpc>
              <a:buFont typeface="Wingdings" panose="05000000000000000000" charset="0"/>
              <a:buChar char="Ø"/>
            </a:pPr>
            <a:r>
              <a:rPr lang="zh-CN" altLang="en-US" sz="3200" dirty="0" smtClean="0">
                <a:latin typeface="微软雅黑" panose="020B0503020204020204" charset="-122"/>
                <a:ea typeface="微软雅黑" panose="020B0503020204020204" charset="-122"/>
                <a:cs typeface="微软雅黑" panose="020B0503020204020204" charset="-122"/>
              </a:rPr>
              <a:t>文献传递与馆际互借服务介绍</a:t>
            </a:r>
          </a:p>
          <a:p>
            <a:pPr marL="571500" indent="-571500" fontAlgn="auto">
              <a:lnSpc>
                <a:spcPct val="150000"/>
              </a:lnSpc>
              <a:buFont typeface="Wingdings" panose="05000000000000000000" charset="0"/>
              <a:buChar char="Ø"/>
            </a:pPr>
            <a:r>
              <a:rPr lang="zh-CN" altLang="en-US" sz="3200" dirty="0" smtClean="0">
                <a:latin typeface="微软雅黑" panose="020B0503020204020204" charset="-122"/>
                <a:ea typeface="微软雅黑" panose="020B0503020204020204" charset="-122"/>
                <a:cs typeface="微软雅黑" panose="020B0503020204020204" charset="-122"/>
                <a:sym typeface="+mn-ea"/>
              </a:rPr>
              <a:t>文献传递与馆际互借收藏馆</a:t>
            </a:r>
            <a:endParaRPr lang="en-US" altLang="zh-CN" sz="3200" dirty="0" smtClean="0">
              <a:latin typeface="微软雅黑" panose="020B0503020204020204" charset="-122"/>
              <a:ea typeface="微软雅黑" panose="020B0503020204020204" charset="-122"/>
              <a:cs typeface="微软雅黑" panose="020B0503020204020204" charset="-122"/>
              <a:sym typeface="+mn-ea"/>
            </a:endParaRPr>
          </a:p>
          <a:p>
            <a:pPr marL="571500" indent="-571500" fontAlgn="auto">
              <a:lnSpc>
                <a:spcPct val="150000"/>
              </a:lnSpc>
              <a:buFont typeface="Wingdings" panose="05000000000000000000" charset="0"/>
              <a:buChar char="Ø"/>
            </a:pPr>
            <a:r>
              <a:rPr lang="zh-CN" altLang="en-US" sz="3200" dirty="0">
                <a:latin typeface="微软雅黑" panose="020B0503020204020204" charset="-122"/>
                <a:ea typeface="微软雅黑" panose="020B0503020204020204" charset="-122"/>
                <a:cs typeface="微软雅黑" panose="020B0503020204020204" charset="-122"/>
                <a:sym typeface="+mn-ea"/>
              </a:rPr>
              <a:t>文献传递与馆际互借补贴政策</a:t>
            </a:r>
          </a:p>
          <a:p>
            <a:pPr marL="571500" indent="-571500">
              <a:lnSpc>
                <a:spcPct val="150000"/>
              </a:lnSpc>
              <a:buFont typeface="Wingdings" panose="05000000000000000000" charset="0"/>
              <a:buChar char="Ø"/>
            </a:pPr>
            <a:r>
              <a:rPr lang="zh-CN" altLang="en-US" sz="3200" dirty="0">
                <a:latin typeface="微软雅黑" panose="020B0503020204020204" charset="-122"/>
                <a:ea typeface="微软雅黑" panose="020B0503020204020204" charset="-122"/>
                <a:cs typeface="微软雅黑" panose="020B0503020204020204" charset="-122"/>
                <a:sym typeface="+mn-ea"/>
              </a:rPr>
              <a:t>文献传递与馆际互借获取途径</a:t>
            </a:r>
            <a:endParaRPr lang="en-US" altLang="zh-CN" sz="3200" dirty="0">
              <a:latin typeface="微软雅黑" panose="020B0503020204020204" charset="-122"/>
              <a:ea typeface="微软雅黑" panose="020B0503020204020204" charset="-122"/>
              <a:cs typeface="微软雅黑" panose="020B0503020204020204" charset="-122"/>
              <a:sym typeface="+mn-ea"/>
            </a:endParaRPr>
          </a:p>
          <a:p>
            <a:pPr marL="571500" indent="-571500" fontAlgn="auto">
              <a:lnSpc>
                <a:spcPct val="150000"/>
              </a:lnSpc>
              <a:buFont typeface="Wingdings" panose="05000000000000000000" charset="0"/>
              <a:buChar char="Ø"/>
            </a:pPr>
            <a:r>
              <a:rPr lang="zh-CN" altLang="en-US" sz="3200" dirty="0">
                <a:latin typeface="微软雅黑" panose="020B0503020204020204" charset="-122"/>
                <a:ea typeface="微软雅黑" panose="020B0503020204020204" charset="-122"/>
                <a:cs typeface="微软雅黑" panose="020B0503020204020204" charset="-122"/>
                <a:sym typeface="+mn-ea"/>
              </a:rPr>
              <a:t>文献传递与馆际互</a:t>
            </a:r>
            <a:r>
              <a:rPr lang="zh-CN" altLang="en-US" sz="3200" dirty="0" smtClean="0">
                <a:latin typeface="微软雅黑" panose="020B0503020204020204" charset="-122"/>
                <a:ea typeface="微软雅黑" panose="020B0503020204020204" charset="-122"/>
                <a:cs typeface="微软雅黑" panose="020B0503020204020204" charset="-122"/>
                <a:sym typeface="+mn-ea"/>
              </a:rPr>
              <a:t>借网关注册</a:t>
            </a:r>
          </a:p>
          <a:p>
            <a:pPr fontAlgn="auto">
              <a:lnSpc>
                <a:spcPct val="150000"/>
              </a:lnSpc>
            </a:pPr>
            <a:endParaRPr lang="zh-CN" altLang="en-US" sz="3200" dirty="0" smtClean="0">
              <a:latin typeface="微软雅黑" panose="020B0503020204020204" charset="-122"/>
              <a:ea typeface="微软雅黑" panose="020B0503020204020204" charset="-122"/>
              <a:cs typeface="微软雅黑" panose="020B0503020204020204" charset="-122"/>
              <a:sym typeface="+mn-ea"/>
            </a:endParaRPr>
          </a:p>
          <a:p>
            <a:pPr marL="571500" indent="-571500" fontAlgn="auto">
              <a:lnSpc>
                <a:spcPct val="150000"/>
              </a:lnSpc>
              <a:buFont typeface="Wingdings" panose="05000000000000000000" charset="0"/>
              <a:buChar char="Ø"/>
            </a:pPr>
            <a:endParaRPr lang="zh-CN" altLang="en-US" sz="3200" dirty="0" smtClean="0">
              <a:latin typeface="微软雅黑" panose="020B0503020204020204" charset="-122"/>
              <a:ea typeface="微软雅黑" panose="020B0503020204020204" charset="-122"/>
              <a:cs typeface="微软雅黑" panose="020B0503020204020204" charset="-122"/>
              <a:sym typeface="+mn-ea"/>
            </a:endParaRPr>
          </a:p>
          <a:p>
            <a:pPr marL="571500" indent="-571500" fontAlgn="auto">
              <a:lnSpc>
                <a:spcPct val="150000"/>
              </a:lnSpc>
              <a:buFont typeface="Wingdings" panose="05000000000000000000" charset="0"/>
              <a:buChar char="Ø"/>
            </a:pPr>
            <a:endParaRPr lang="zh-CN" altLang="en-US" sz="3600" dirty="0" smtClean="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pPr>
            <a:endParaRPr lang="zh-CN" altLang="en-US" sz="36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四、文献传递与馆际互借获取途径</a:t>
            </a:r>
          </a:p>
        </p:txBody>
      </p:sp>
      <p:pic>
        <p:nvPicPr>
          <p:cNvPr id="4" name="内容占位符 3"/>
          <p:cNvPicPr>
            <a:picLocks noGrp="1" noChangeAspect="1"/>
          </p:cNvPicPr>
          <p:nvPr>
            <p:ph idx="1"/>
          </p:nvPr>
        </p:nvPicPr>
        <p:blipFill>
          <a:blip r:embed="rId3"/>
          <a:stretch>
            <a:fillRect/>
          </a:stretch>
        </p:blipFill>
        <p:spPr>
          <a:xfrm>
            <a:off x="967666" y="1899821"/>
            <a:ext cx="9658905" cy="3829238"/>
          </a:xfrm>
          <a:prstGeom prst="rect">
            <a:avLst/>
          </a:prstGeom>
        </p:spPr>
      </p:pic>
      <p:sp>
        <p:nvSpPr>
          <p:cNvPr id="5" name="矩形 4"/>
          <p:cNvSpPr/>
          <p:nvPr/>
        </p:nvSpPr>
        <p:spPr>
          <a:xfrm>
            <a:off x="1067644" y="1289397"/>
            <a:ext cx="2031325" cy="461665"/>
          </a:xfrm>
          <a:prstGeom prst="rect">
            <a:avLst/>
          </a:prstGeom>
        </p:spPr>
        <p:txBody>
          <a:bodyPr wrap="none">
            <a:spAutoFit/>
          </a:bodyPr>
          <a:lstStyle/>
          <a:p>
            <a:r>
              <a:rPr lang="zh-CN" altLang="en-US" sz="2400" dirty="0"/>
              <a:t>学科服务平台</a:t>
            </a:r>
          </a:p>
        </p:txBody>
      </p:sp>
    </p:spTree>
    <p:extLst>
      <p:ext uri="{BB962C8B-B14F-4D97-AF65-F5344CB8AC3E}">
        <p14:creationId xmlns:p14="http://schemas.microsoft.com/office/powerpoint/2010/main" val="152455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四、文献传递与馆际互借获取途径</a:t>
            </a:r>
            <a:endParaRPr lang="zh-CN" altLang="en-US" dirty="0"/>
          </a:p>
        </p:txBody>
      </p:sp>
      <p:sp>
        <p:nvSpPr>
          <p:cNvPr id="3" name="内容占位符 2"/>
          <p:cNvSpPr>
            <a:spLocks noGrp="1"/>
          </p:cNvSpPr>
          <p:nvPr>
            <p:ph idx="1"/>
          </p:nvPr>
        </p:nvSpPr>
        <p:spPr/>
        <p:txBody>
          <a:bodyPr/>
          <a:lstStyle/>
          <a:p>
            <a:r>
              <a:rPr lang="zh-CN" altLang="en-US" sz="2400" dirty="0">
                <a:sym typeface="+mn-ea"/>
              </a:rPr>
              <a:t>享阅读</a:t>
            </a:r>
            <a:endParaRPr lang="zh-CN" altLang="en-US" sz="2400" dirty="0"/>
          </a:p>
        </p:txBody>
      </p:sp>
      <p:sp>
        <p:nvSpPr>
          <p:cNvPr id="4" name="圆角矩形 3"/>
          <p:cNvSpPr/>
          <p:nvPr>
            <p:custDataLst>
              <p:tags r:id="rId1"/>
            </p:custDataLst>
          </p:nvPr>
        </p:nvSpPr>
        <p:spPr>
          <a:xfrm>
            <a:off x="1734820" y="4029075"/>
            <a:ext cx="8590280" cy="4749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878889" y="1935332"/>
            <a:ext cx="9809826" cy="39320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四、文献传递与馆际互借获取途径</a:t>
            </a:r>
            <a:endParaRPr lang="zh-CN" altLang="en-US" dirty="0"/>
          </a:p>
        </p:txBody>
      </p:sp>
      <p:sp>
        <p:nvSpPr>
          <p:cNvPr id="3" name="内容占位符 2"/>
          <p:cNvSpPr>
            <a:spLocks noGrp="1"/>
          </p:cNvSpPr>
          <p:nvPr>
            <p:ph idx="1"/>
          </p:nvPr>
        </p:nvSpPr>
        <p:spPr/>
        <p:txBody>
          <a:bodyPr/>
          <a:lstStyle/>
          <a:p>
            <a:r>
              <a:rPr lang="zh-CN" altLang="en-US" sz="2400" dirty="0">
                <a:sym typeface="+mn-ea"/>
              </a:rPr>
              <a:t>维</a:t>
            </a:r>
            <a:r>
              <a:rPr lang="zh-CN" altLang="en-US" sz="2400" dirty="0" smtClean="0">
                <a:sym typeface="+mn-ea"/>
              </a:rPr>
              <a:t>普中文期刊服务平台</a:t>
            </a:r>
            <a:endParaRPr lang="zh-CN" altLang="en-US" sz="2400" dirty="0"/>
          </a:p>
          <a:p>
            <a:endParaRPr lang="zh-CN" altLang="en-US" dirty="0"/>
          </a:p>
        </p:txBody>
      </p:sp>
      <p:sp>
        <p:nvSpPr>
          <p:cNvPr id="5" name="圆角矩形 4"/>
          <p:cNvSpPr/>
          <p:nvPr>
            <p:custDataLst>
              <p:tags r:id="rId1"/>
            </p:custDataLst>
          </p:nvPr>
        </p:nvSpPr>
        <p:spPr>
          <a:xfrm>
            <a:off x="1682750" y="3276600"/>
            <a:ext cx="9057640" cy="248793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727969" y="1979720"/>
            <a:ext cx="10262586" cy="40038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四、文献传递与馆际互借获取途径</a:t>
            </a:r>
            <a:endParaRPr lang="zh-CN" altLang="en-US" dirty="0"/>
          </a:p>
        </p:txBody>
      </p:sp>
      <p:sp>
        <p:nvSpPr>
          <p:cNvPr id="6" name="内容占位符 2"/>
          <p:cNvSpPr>
            <a:spLocks noGrp="1"/>
          </p:cNvSpPr>
          <p:nvPr>
            <p:custDataLst>
              <p:tags r:id="rId1"/>
            </p:custDataLst>
          </p:nvPr>
        </p:nvSpPr>
        <p:spPr>
          <a:xfrm>
            <a:off x="881380" y="1417955"/>
            <a:ext cx="8229600" cy="452596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sym typeface="+mn-ea"/>
              </a:rPr>
              <a:t>维普中文期刊服务</a:t>
            </a:r>
            <a:r>
              <a:rPr lang="zh-CN" altLang="en-US" sz="2400" dirty="0" smtClean="0">
                <a:sym typeface="+mn-ea"/>
              </a:rPr>
              <a:t>平台</a:t>
            </a:r>
            <a:endParaRPr lang="zh-CN" altLang="en-US" sz="2400" dirty="0"/>
          </a:p>
          <a:p>
            <a:endParaRPr lang="zh-CN" altLang="en-US" dirty="0"/>
          </a:p>
        </p:txBody>
      </p:sp>
      <p:pic>
        <p:nvPicPr>
          <p:cNvPr id="5" name="图片 4"/>
          <p:cNvPicPr>
            <a:picLocks noChangeAspect="1"/>
          </p:cNvPicPr>
          <p:nvPr/>
        </p:nvPicPr>
        <p:blipFill>
          <a:blip r:embed="rId4"/>
          <a:stretch>
            <a:fillRect/>
          </a:stretch>
        </p:blipFill>
        <p:spPr>
          <a:xfrm>
            <a:off x="967665" y="2086251"/>
            <a:ext cx="9241655" cy="36842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910272"/>
          </a:xfrm>
        </p:spPr>
        <p:txBody>
          <a:bodyPr/>
          <a:lstStyle/>
          <a:p>
            <a:r>
              <a:rPr lang="zh-CN" altLang="en-US" dirty="0">
                <a:sym typeface="+mn-ea"/>
              </a:rPr>
              <a:t>四、文献传递与馆际互借获取途径</a:t>
            </a:r>
            <a:endParaRPr lang="zh-CN" altLang="en-US" dirty="0"/>
          </a:p>
        </p:txBody>
      </p:sp>
      <p:sp>
        <p:nvSpPr>
          <p:cNvPr id="6" name="内容占位符 2"/>
          <p:cNvSpPr>
            <a:spLocks noGrp="1"/>
          </p:cNvSpPr>
          <p:nvPr>
            <p:custDataLst>
              <p:tags r:id="rId1"/>
            </p:custDataLst>
          </p:nvPr>
        </p:nvSpPr>
        <p:spPr>
          <a:xfrm>
            <a:off x="839470" y="1184910"/>
            <a:ext cx="10605770" cy="478917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sym typeface="+mn-ea"/>
              </a:rPr>
              <a:t>维普中文期刊服务平台文献传递</a:t>
            </a:r>
            <a:r>
              <a:rPr lang="zh-CN" altLang="en-US" sz="2400" dirty="0" smtClean="0">
                <a:sym typeface="+mn-ea"/>
              </a:rPr>
              <a:t>界面</a:t>
            </a:r>
            <a:endParaRPr lang="en-US" altLang="zh-CN" sz="2400" dirty="0" smtClean="0">
              <a:sym typeface="+mn-ea"/>
            </a:endParaRPr>
          </a:p>
          <a:p>
            <a:pPr marL="0" indent="0">
              <a:buNone/>
            </a:pPr>
            <a:endParaRPr lang="en-US" altLang="zh-CN" sz="2400" dirty="0" smtClean="0">
              <a:sym typeface="+mn-ea"/>
            </a:endParaRPr>
          </a:p>
          <a:p>
            <a:pPr marL="0" algn="l">
              <a:buClrTx/>
              <a:buSzTx/>
              <a:buNone/>
            </a:pPr>
            <a:endParaRPr lang="zh-CN" altLang="en-US" sz="2800" dirty="0"/>
          </a:p>
          <a:p>
            <a:pPr lvl="4"/>
            <a:endParaRPr lang="zh-CN" altLang="en-US" dirty="0"/>
          </a:p>
        </p:txBody>
      </p:sp>
      <p:pic>
        <p:nvPicPr>
          <p:cNvPr id="3" name="图片 2"/>
          <p:cNvPicPr>
            <a:picLocks noChangeAspect="1"/>
          </p:cNvPicPr>
          <p:nvPr/>
        </p:nvPicPr>
        <p:blipFill>
          <a:blip r:embed="rId4"/>
          <a:stretch>
            <a:fillRect/>
          </a:stretch>
        </p:blipFill>
        <p:spPr>
          <a:xfrm>
            <a:off x="839470" y="1855432"/>
            <a:ext cx="9139031" cy="38262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四、文献传递与馆际互借获取途径</a:t>
            </a:r>
            <a:endParaRPr lang="zh-CN" altLang="en-US" dirty="0"/>
          </a:p>
        </p:txBody>
      </p:sp>
      <p:sp>
        <p:nvSpPr>
          <p:cNvPr id="6" name="内容占位符 2"/>
          <p:cNvSpPr>
            <a:spLocks noGrp="1"/>
          </p:cNvSpPr>
          <p:nvPr>
            <p:custDataLst>
              <p:tags r:id="rId1"/>
            </p:custDataLst>
          </p:nvPr>
        </p:nvSpPr>
        <p:spPr>
          <a:xfrm>
            <a:off x="935355" y="1447800"/>
            <a:ext cx="10647680"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smtClean="0">
                <a:sym typeface="+mn-ea"/>
              </a:rPr>
              <a:t>万方数据知识</a:t>
            </a:r>
            <a:r>
              <a:rPr lang="zh-CN" altLang="en-US" sz="2400" dirty="0">
                <a:sym typeface="+mn-ea"/>
              </a:rPr>
              <a:t>服务</a:t>
            </a:r>
            <a:r>
              <a:rPr lang="zh-CN" altLang="en-US" sz="2400" dirty="0" smtClean="0">
                <a:sym typeface="+mn-ea"/>
              </a:rPr>
              <a:t>平台</a:t>
            </a:r>
            <a:endParaRPr lang="en-US" altLang="zh-CN" sz="2400" dirty="0" smtClean="0">
              <a:sym typeface="+mn-ea"/>
            </a:endParaRPr>
          </a:p>
          <a:p>
            <a:pPr marL="0" indent="0">
              <a:buNone/>
            </a:pPr>
            <a:endParaRPr lang="zh-CN" altLang="en-US" sz="2400" dirty="0"/>
          </a:p>
        </p:txBody>
      </p:sp>
      <p:pic>
        <p:nvPicPr>
          <p:cNvPr id="5" name="图片 4"/>
          <p:cNvPicPr>
            <a:picLocks noChangeAspect="1"/>
          </p:cNvPicPr>
          <p:nvPr/>
        </p:nvPicPr>
        <p:blipFill>
          <a:blip r:embed="rId4"/>
          <a:stretch>
            <a:fillRect/>
          </a:stretch>
        </p:blipFill>
        <p:spPr>
          <a:xfrm>
            <a:off x="1171852" y="2041863"/>
            <a:ext cx="8938712" cy="341790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57399" y="152083"/>
            <a:ext cx="8684581" cy="1143000"/>
          </a:xfrm>
        </p:spPr>
        <p:txBody>
          <a:bodyPr/>
          <a:lstStyle/>
          <a:p>
            <a:r>
              <a:rPr lang="zh-CN" altLang="en-US" dirty="0">
                <a:sym typeface="+mn-ea"/>
              </a:rPr>
              <a:t>四、文献传递与馆际互借获取途径</a:t>
            </a:r>
            <a:endParaRPr lang="zh-CN" altLang="en-US" dirty="0"/>
          </a:p>
        </p:txBody>
      </p:sp>
      <p:sp>
        <p:nvSpPr>
          <p:cNvPr id="7" name="圆角矩形 6"/>
          <p:cNvSpPr/>
          <p:nvPr/>
        </p:nvSpPr>
        <p:spPr>
          <a:xfrm>
            <a:off x="6743700" y="2407285"/>
            <a:ext cx="3312795" cy="5137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2"/>
          <p:cNvSpPr>
            <a:spLocks noGrp="1"/>
          </p:cNvSpPr>
          <p:nvPr>
            <p:custDataLst>
              <p:tags r:id="rId1"/>
            </p:custDataLst>
          </p:nvPr>
        </p:nvSpPr>
        <p:spPr>
          <a:xfrm>
            <a:off x="725805" y="1219200"/>
            <a:ext cx="9359265"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smtClean="0">
                <a:sym typeface="+mn-ea"/>
              </a:rPr>
              <a:t>万方</a:t>
            </a:r>
            <a:r>
              <a:rPr lang="zh-CN" altLang="en-US" sz="2400" dirty="0">
                <a:sym typeface="+mn-ea"/>
              </a:rPr>
              <a:t>数据</a:t>
            </a:r>
            <a:r>
              <a:rPr lang="zh-CN" altLang="en-US" sz="2400" dirty="0" smtClean="0">
                <a:sym typeface="+mn-ea"/>
              </a:rPr>
              <a:t>知识</a:t>
            </a:r>
            <a:r>
              <a:rPr lang="zh-CN" altLang="en-US" sz="2400" dirty="0">
                <a:sym typeface="+mn-ea"/>
              </a:rPr>
              <a:t>服务平台</a:t>
            </a:r>
            <a:endParaRPr lang="zh-CN" altLang="en-US" sz="2400" dirty="0"/>
          </a:p>
        </p:txBody>
      </p:sp>
      <p:pic>
        <p:nvPicPr>
          <p:cNvPr id="3" name="图片 2"/>
          <p:cNvPicPr>
            <a:picLocks noChangeAspect="1"/>
          </p:cNvPicPr>
          <p:nvPr/>
        </p:nvPicPr>
        <p:blipFill>
          <a:blip r:embed="rId4"/>
          <a:stretch>
            <a:fillRect/>
          </a:stretch>
        </p:blipFill>
        <p:spPr>
          <a:xfrm>
            <a:off x="1189608" y="1997477"/>
            <a:ext cx="9061176" cy="3748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021502"/>
          </a:xfrm>
        </p:spPr>
        <p:txBody>
          <a:bodyPr/>
          <a:lstStyle/>
          <a:p>
            <a:r>
              <a:rPr lang="zh-CN" altLang="en-US" dirty="0">
                <a:sym typeface="+mn-ea"/>
              </a:rPr>
              <a:t>四、文献传递与馆际互借获取途径</a:t>
            </a:r>
            <a:endParaRPr lang="zh-CN" altLang="en-US" dirty="0"/>
          </a:p>
        </p:txBody>
      </p:sp>
      <p:sp>
        <p:nvSpPr>
          <p:cNvPr id="7" name="内容占位符 2"/>
          <p:cNvSpPr>
            <a:spLocks noGrp="1"/>
          </p:cNvSpPr>
          <p:nvPr>
            <p:custDataLst>
              <p:tags r:id="rId1"/>
            </p:custDataLst>
          </p:nvPr>
        </p:nvSpPr>
        <p:spPr>
          <a:xfrm>
            <a:off x="755015" y="1219200"/>
            <a:ext cx="9330055"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sym typeface="+mn-ea"/>
              </a:rPr>
              <a:t>文献传递获取全文的途径</a:t>
            </a:r>
            <a:endParaRPr lang="zh-CN" altLang="en-US" sz="2400" dirty="0"/>
          </a:p>
        </p:txBody>
      </p:sp>
      <p:sp>
        <p:nvSpPr>
          <p:cNvPr id="8" name="矩形 7"/>
          <p:cNvSpPr/>
          <p:nvPr/>
        </p:nvSpPr>
        <p:spPr>
          <a:xfrm>
            <a:off x="1127464" y="2135815"/>
            <a:ext cx="7963270" cy="2929072"/>
          </a:xfrm>
          <a:prstGeom prst="rect">
            <a:avLst/>
          </a:prstGeom>
        </p:spPr>
        <p:txBody>
          <a:bodyPr wrap="square">
            <a:spAutoFit/>
          </a:bodyPr>
          <a:lstStyle/>
          <a:p>
            <a:pPr>
              <a:lnSpc>
                <a:spcPct val="200000"/>
              </a:lnSpc>
            </a:pPr>
            <a:r>
              <a:rPr lang="zh-CN" altLang="en-US" sz="2400" b="1" dirty="0"/>
              <a:t>综上所述，获取文献</a:t>
            </a:r>
            <a:r>
              <a:rPr lang="zh-CN" altLang="en-US" sz="2400" b="1" dirty="0" smtClean="0"/>
              <a:t>传递全文的</a:t>
            </a:r>
            <a:r>
              <a:rPr lang="zh-CN" altLang="en-US" sz="2400" b="1" dirty="0"/>
              <a:t>途径</a:t>
            </a:r>
            <a:r>
              <a:rPr lang="zh-CN" altLang="en-US" sz="2400" b="1" dirty="0" smtClean="0"/>
              <a:t>有已经介绍的超</a:t>
            </a:r>
            <a:r>
              <a:rPr lang="zh-CN" altLang="en-US" sz="2400" b="1" dirty="0"/>
              <a:t>星知识发现，学科服务平台，享阅读，维普中文期刊服务平台，</a:t>
            </a:r>
            <a:r>
              <a:rPr lang="zh-CN" altLang="en-US" sz="2400" b="1" dirty="0" smtClean="0"/>
              <a:t>万方数据知识</a:t>
            </a:r>
            <a:r>
              <a:rPr lang="zh-CN" altLang="en-US" sz="2400" b="1" dirty="0"/>
              <a:t>服务平台</a:t>
            </a:r>
            <a:r>
              <a:rPr lang="zh-CN" altLang="en-US" sz="2400" b="1" dirty="0" smtClean="0"/>
              <a:t>及将要介绍的江南</a:t>
            </a:r>
            <a:r>
              <a:rPr lang="zh-CN" altLang="en-US" sz="2400" b="1" dirty="0"/>
              <a:t>大学文献传递与馆际互借读者网关</a:t>
            </a:r>
            <a:r>
              <a:rPr lang="zh-CN" altLang="en-US" sz="2400"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879459"/>
          </a:xfrm>
        </p:spPr>
        <p:txBody>
          <a:bodyPr/>
          <a:lstStyle/>
          <a:p>
            <a:r>
              <a:rPr lang="zh-CN" altLang="en-US" dirty="0" smtClean="0">
                <a:sym typeface="+mn-ea"/>
              </a:rPr>
              <a:t>五、</a:t>
            </a:r>
            <a:r>
              <a:rPr lang="zh-CN" altLang="en-US" dirty="0">
                <a:sym typeface="+mn-ea"/>
              </a:rPr>
              <a:t>文献传递与馆际互网关注册</a:t>
            </a:r>
            <a:endParaRPr lang="zh-CN" altLang="en-US" dirty="0"/>
          </a:p>
        </p:txBody>
      </p:sp>
      <p:sp>
        <p:nvSpPr>
          <p:cNvPr id="6" name="内容占位符 2"/>
          <p:cNvSpPr>
            <a:spLocks noGrp="1"/>
          </p:cNvSpPr>
          <p:nvPr>
            <p:custDataLst>
              <p:tags r:id="rId1"/>
            </p:custDataLst>
          </p:nvPr>
        </p:nvSpPr>
        <p:spPr>
          <a:xfrm>
            <a:off x="1034415" y="1219200"/>
            <a:ext cx="9050655"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sym typeface="+mn-ea"/>
              </a:rPr>
              <a:t>江南大学文献传递与馆际互借读者</a:t>
            </a:r>
            <a:r>
              <a:rPr lang="zh-CN" altLang="en-US" sz="2400" dirty="0" smtClean="0">
                <a:sym typeface="+mn-ea"/>
              </a:rPr>
              <a:t>网关</a:t>
            </a:r>
            <a:endParaRPr lang="en-US" altLang="zh-CN" sz="2400" dirty="0" smtClean="0">
              <a:sym typeface="+mn-ea"/>
            </a:endParaRPr>
          </a:p>
          <a:p>
            <a:pPr marL="0" indent="0">
              <a:buNone/>
            </a:pPr>
            <a:r>
              <a:rPr lang="zh-CN" altLang="en-US" sz="2400" dirty="0" smtClean="0"/>
              <a:t>    网关</a:t>
            </a:r>
            <a:r>
              <a:rPr lang="zh-CN" altLang="en-US" sz="2400" dirty="0"/>
              <a:t>所需</a:t>
            </a:r>
            <a:r>
              <a:rPr lang="zh-CN" altLang="en-US" sz="2400" dirty="0" smtClean="0"/>
              <a:t>浏览器</a:t>
            </a:r>
            <a:endParaRPr lang="en-US" altLang="zh-CN" sz="2400" dirty="0" smtClean="0"/>
          </a:p>
          <a:p>
            <a:pPr marL="0" indent="0">
              <a:buNone/>
            </a:pPr>
            <a:endParaRPr lang="zh-CN" altLang="en-US" sz="2400" dirty="0"/>
          </a:p>
        </p:txBody>
      </p:sp>
      <p:pic>
        <p:nvPicPr>
          <p:cNvPr id="4" name="图片 3"/>
          <p:cNvPicPr>
            <a:picLocks noChangeAspect="1"/>
          </p:cNvPicPr>
          <p:nvPr/>
        </p:nvPicPr>
        <p:blipFill>
          <a:blip r:embed="rId4"/>
          <a:stretch>
            <a:fillRect/>
          </a:stretch>
        </p:blipFill>
        <p:spPr>
          <a:xfrm>
            <a:off x="1535837" y="2263806"/>
            <a:ext cx="9543496" cy="350358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ea"/>
              </a:rPr>
              <a:t>五、</a:t>
            </a:r>
            <a:r>
              <a:rPr lang="zh-CN" altLang="en-US" dirty="0">
                <a:sym typeface="+mn-ea"/>
              </a:rPr>
              <a:t>文献传递与馆际互借网关注册</a:t>
            </a:r>
            <a:endParaRPr lang="zh-CN" altLang="en-US" dirty="0"/>
          </a:p>
        </p:txBody>
      </p:sp>
      <p:sp>
        <p:nvSpPr>
          <p:cNvPr id="3" name="内容占位符 2"/>
          <p:cNvSpPr>
            <a:spLocks noGrp="1"/>
          </p:cNvSpPr>
          <p:nvPr>
            <p:ph idx="1"/>
          </p:nvPr>
        </p:nvSpPr>
        <p:spPr>
          <a:xfrm>
            <a:off x="677545" y="1359536"/>
            <a:ext cx="10322560" cy="4091354"/>
          </a:xfrm>
        </p:spPr>
        <p:txBody>
          <a:bodyPr/>
          <a:lstStyle/>
          <a:p>
            <a:r>
              <a:rPr lang="zh-CN" altLang="en-US" sz="2400" dirty="0"/>
              <a:t>文献传递与馆际互借网关注册</a:t>
            </a:r>
            <a:r>
              <a:rPr lang="zh-CN" altLang="en-US" sz="2400" dirty="0" smtClean="0"/>
              <a:t>步骤</a:t>
            </a:r>
            <a:endParaRPr lang="en-US" altLang="zh-CN" sz="2400" dirty="0" smtClean="0"/>
          </a:p>
          <a:p>
            <a:endParaRPr lang="en-US" altLang="zh-CN" sz="2400" dirty="0"/>
          </a:p>
          <a:p>
            <a:pPr>
              <a:lnSpc>
                <a:spcPct val="200000"/>
              </a:lnSpc>
            </a:pPr>
            <a:r>
              <a:rPr lang="zh-CN" altLang="en-US" sz="2400" b="1" dirty="0"/>
              <a:t>请先注册江南大学文献传递与馆际互借网关账号：账号为校园一卡通号，系统是联合认证的，只需完善自己的个人信息。打开江南大学图书馆与档案馆主页，在常用链接中点击文献传递。</a:t>
            </a:r>
          </a:p>
          <a:p>
            <a:endParaRPr lang="en-US" altLang="zh-CN" sz="2400" dirty="0" smtClean="0"/>
          </a:p>
          <a:p>
            <a:pPr marL="0" indent="0">
              <a:buNone/>
            </a:pPr>
            <a:endParaRPr lang="en-US" altLang="zh-CN"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一、文献传递与馆际互</a:t>
            </a:r>
            <a:r>
              <a:rPr lang="zh-CN" altLang="en-US" dirty="0" smtClean="0">
                <a:sym typeface="+mn-ea"/>
              </a:rPr>
              <a:t>借服务介绍</a:t>
            </a:r>
            <a:r>
              <a:rPr lang="zh-CN" altLang="en-US" dirty="0">
                <a:sym typeface="+mn-ea"/>
              </a:rPr>
              <a:t/>
            </a:r>
            <a:br>
              <a:rPr lang="zh-CN" altLang="en-US" dirty="0">
                <a:sym typeface="+mn-ea"/>
              </a:rPr>
            </a:br>
            <a:endParaRPr lang="zh-CN" altLang="en-US" dirty="0"/>
          </a:p>
        </p:txBody>
      </p:sp>
      <p:sp>
        <p:nvSpPr>
          <p:cNvPr id="3" name="内容占位符 2"/>
          <p:cNvSpPr>
            <a:spLocks noGrp="1"/>
          </p:cNvSpPr>
          <p:nvPr>
            <p:ph idx="1"/>
          </p:nvPr>
        </p:nvSpPr>
        <p:spPr>
          <a:xfrm>
            <a:off x="624205" y="1341755"/>
            <a:ext cx="10685780" cy="4525645"/>
          </a:xfrm>
        </p:spPr>
        <p:txBody>
          <a:bodyPr/>
          <a:lstStyle/>
          <a:p>
            <a:r>
              <a:rPr lang="zh-CN" altLang="en-US" dirty="0"/>
              <a:t>服务内容</a:t>
            </a:r>
            <a:r>
              <a:rPr lang="zh-CN" altLang="en-US" dirty="0" smtClean="0"/>
              <a:t>   </a:t>
            </a:r>
            <a:endParaRPr lang="zh-CN" altLang="en-US" dirty="0"/>
          </a:p>
          <a:p>
            <a:pPr marL="0" indent="0">
              <a:buNone/>
            </a:pPr>
            <a:r>
              <a:rPr lang="zh-CN" altLang="en-US" sz="2400" dirty="0" smtClean="0"/>
              <a:t>  </a:t>
            </a:r>
            <a:r>
              <a:rPr lang="en-US" altLang="zh-CN" sz="2400" dirty="0" smtClean="0"/>
              <a:t>1.</a:t>
            </a:r>
            <a:r>
              <a:rPr lang="zh-CN" altLang="en-US" sz="2400" dirty="0" smtClean="0"/>
              <a:t>本</a:t>
            </a:r>
            <a:r>
              <a:rPr lang="zh-CN" altLang="en-US" sz="2400" dirty="0"/>
              <a:t>馆文献提供 </a:t>
            </a:r>
            <a:r>
              <a:rPr lang="en-US" altLang="zh-CN" sz="2400" dirty="0"/>
              <a:t>: </a:t>
            </a:r>
            <a:r>
              <a:rPr lang="zh-CN" altLang="en-US" sz="2400" dirty="0"/>
              <a:t>向外馆和校外读者复印、传递本馆收藏的期刊论文、会议录文献、图书的部分章节（不超过三分之一）等。</a:t>
            </a:r>
          </a:p>
          <a:p>
            <a:pPr marL="0" indent="0">
              <a:buNone/>
            </a:pPr>
            <a:endParaRPr lang="zh-CN" altLang="en-US" sz="2400" dirty="0"/>
          </a:p>
          <a:p>
            <a:pPr marL="0" indent="0">
              <a:buNone/>
            </a:pPr>
            <a:r>
              <a:rPr lang="zh-CN" altLang="en-US" sz="2400" dirty="0" smtClean="0"/>
              <a:t>  </a:t>
            </a:r>
            <a:r>
              <a:rPr lang="en-US" altLang="zh-CN" sz="2400" dirty="0" smtClean="0"/>
              <a:t>2.</a:t>
            </a:r>
            <a:r>
              <a:rPr lang="zh-CN" altLang="en-US" sz="2400" dirty="0" smtClean="0"/>
              <a:t>外</a:t>
            </a:r>
            <a:r>
              <a:rPr lang="zh-CN" altLang="en-US" sz="2400" dirty="0"/>
              <a:t>馆文献提供 </a:t>
            </a:r>
            <a:r>
              <a:rPr lang="en-US" altLang="zh-CN" sz="2400" dirty="0"/>
              <a:t>:</a:t>
            </a:r>
            <a:r>
              <a:rPr lang="zh-CN" altLang="en-US" sz="2400" dirty="0"/>
              <a:t>为读者复印（或扫描）、传递本馆未收藏的国内外文献。期刊论文、会议录文献、学位论文、图书的部分章节和报告等可通过复制（非返回式）方式从外馆获取，向读者提供。可通过复制（非返回式）或返回式借阅两种方式获取国家图书馆和上海图书馆等单位的图书。</a:t>
            </a:r>
          </a:p>
          <a:p>
            <a:pPr marL="0" indent="0">
              <a:buNone/>
            </a:pPr>
            <a:endParaRPr lang="zh-CN" altLang="en-US" sz="2400" dirty="0"/>
          </a:p>
          <a:p>
            <a:pPr marL="0" indent="0">
              <a:buNone/>
            </a:pPr>
            <a:r>
              <a:rPr lang="zh-CN" altLang="en-US" sz="2400" dirty="0" smtClean="0"/>
              <a:t>  </a:t>
            </a:r>
            <a:r>
              <a:rPr lang="en-US" altLang="zh-CN" sz="2400" dirty="0" smtClean="0"/>
              <a:t>3.</a:t>
            </a:r>
            <a:r>
              <a:rPr lang="zh-CN" altLang="en-US" sz="2400" dirty="0" smtClean="0"/>
              <a:t>读者</a:t>
            </a:r>
            <a:r>
              <a:rPr lang="zh-CN" altLang="en-US" sz="2400" dirty="0"/>
              <a:t>可通过文摘数据库查询所需文献，通过文献传递方式获取所需</a:t>
            </a:r>
            <a:r>
              <a:rPr lang="zh-CN" altLang="en-US" sz="2400" dirty="0" smtClean="0"/>
              <a:t>全文。</a:t>
            </a:r>
            <a:endParaRPr lang="zh-CN"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781805"/>
          </a:xfrm>
        </p:spPr>
        <p:txBody>
          <a:bodyPr/>
          <a:lstStyle/>
          <a:p>
            <a:r>
              <a:rPr lang="zh-CN" altLang="en-US" dirty="0">
                <a:sym typeface="+mn-ea"/>
              </a:rPr>
              <a:t>五、文献传递与馆际互借网关注册</a:t>
            </a:r>
            <a:endParaRPr lang="zh-CN" altLang="en-US" dirty="0"/>
          </a:p>
        </p:txBody>
      </p:sp>
      <p:sp>
        <p:nvSpPr>
          <p:cNvPr id="4" name="内容占位符 2"/>
          <p:cNvSpPr>
            <a:spLocks noGrp="1"/>
          </p:cNvSpPr>
          <p:nvPr>
            <p:custDataLst>
              <p:tags r:id="rId1"/>
            </p:custDataLst>
          </p:nvPr>
        </p:nvSpPr>
        <p:spPr>
          <a:xfrm>
            <a:off x="697865" y="1600200"/>
            <a:ext cx="10742930"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zh-CN" altLang="en-US" dirty="0"/>
          </a:p>
        </p:txBody>
      </p:sp>
      <p:pic>
        <p:nvPicPr>
          <p:cNvPr id="3" name="图片 2"/>
          <p:cNvPicPr>
            <a:picLocks noChangeAspect="1"/>
          </p:cNvPicPr>
          <p:nvPr/>
        </p:nvPicPr>
        <p:blipFill>
          <a:blip r:embed="rId4"/>
          <a:stretch>
            <a:fillRect/>
          </a:stretch>
        </p:blipFill>
        <p:spPr>
          <a:xfrm>
            <a:off x="1251751" y="1449504"/>
            <a:ext cx="9135123" cy="43209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823912"/>
          </a:xfrm>
        </p:spPr>
        <p:txBody>
          <a:bodyPr/>
          <a:lstStyle/>
          <a:p>
            <a:r>
              <a:rPr lang="zh-CN" altLang="en-US" dirty="0">
                <a:sym typeface="+mn-ea"/>
              </a:rPr>
              <a:t>五、文献传递与馆际互借网关注册</a:t>
            </a:r>
            <a:endParaRPr lang="zh-CN" altLang="en-US" dirty="0"/>
          </a:p>
        </p:txBody>
      </p:sp>
      <p:pic>
        <p:nvPicPr>
          <p:cNvPr id="4" name="图片 3"/>
          <p:cNvPicPr>
            <a:picLocks noChangeAspect="1"/>
          </p:cNvPicPr>
          <p:nvPr>
            <p:custDataLst>
              <p:tags r:id="rId1"/>
            </p:custDataLst>
          </p:nvPr>
        </p:nvPicPr>
        <p:blipFill>
          <a:blip r:embed="rId5"/>
          <a:stretch>
            <a:fillRect/>
          </a:stretch>
        </p:blipFill>
        <p:spPr>
          <a:xfrm>
            <a:off x="848360" y="1847215"/>
            <a:ext cx="10586720" cy="4695190"/>
          </a:xfrm>
          <a:prstGeom prst="rect">
            <a:avLst/>
          </a:prstGeom>
        </p:spPr>
      </p:pic>
      <p:sp>
        <p:nvSpPr>
          <p:cNvPr id="11" name="圆角矩形 10"/>
          <p:cNvSpPr/>
          <p:nvPr/>
        </p:nvSpPr>
        <p:spPr>
          <a:xfrm>
            <a:off x="7284085" y="1905000"/>
            <a:ext cx="750570" cy="41275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191385" y="2438400"/>
            <a:ext cx="7823200" cy="64135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2"/>
          <p:cNvSpPr>
            <a:spLocks noGrp="1"/>
          </p:cNvSpPr>
          <p:nvPr>
            <p:custDataLst>
              <p:tags r:id="rId2"/>
            </p:custDataLst>
          </p:nvPr>
        </p:nvSpPr>
        <p:spPr>
          <a:xfrm>
            <a:off x="848995" y="1219200"/>
            <a:ext cx="9361805"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dirty="0"/>
          </a:p>
        </p:txBody>
      </p:sp>
      <p:pic>
        <p:nvPicPr>
          <p:cNvPr id="3" name="图片 2"/>
          <p:cNvPicPr>
            <a:picLocks noChangeAspect="1"/>
          </p:cNvPicPr>
          <p:nvPr/>
        </p:nvPicPr>
        <p:blipFill>
          <a:blip r:embed="rId6"/>
          <a:stretch>
            <a:fillRect/>
          </a:stretch>
        </p:blipFill>
        <p:spPr>
          <a:xfrm>
            <a:off x="701337" y="1847215"/>
            <a:ext cx="10733743" cy="469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5" grpId="0" bldLvl="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944562"/>
          </a:xfrm>
        </p:spPr>
        <p:txBody>
          <a:bodyPr/>
          <a:lstStyle/>
          <a:p>
            <a:r>
              <a:rPr lang="zh-CN" altLang="en-US" dirty="0">
                <a:sym typeface="+mn-ea"/>
              </a:rPr>
              <a:t>五、文献传递与馆际互借网关注册</a:t>
            </a:r>
            <a:endParaRPr lang="zh-CN" altLang="en-US" dirty="0"/>
          </a:p>
        </p:txBody>
      </p:sp>
      <p:sp>
        <p:nvSpPr>
          <p:cNvPr id="6" name="内容占位符 2"/>
          <p:cNvSpPr>
            <a:spLocks noGrp="1"/>
          </p:cNvSpPr>
          <p:nvPr>
            <p:custDataLst>
              <p:tags r:id="rId1"/>
            </p:custDataLst>
          </p:nvPr>
        </p:nvSpPr>
        <p:spPr>
          <a:xfrm>
            <a:off x="941070" y="1219200"/>
            <a:ext cx="9269730"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dirty="0"/>
          </a:p>
        </p:txBody>
      </p:sp>
      <p:sp>
        <p:nvSpPr>
          <p:cNvPr id="3" name="矩形 2"/>
          <p:cNvSpPr/>
          <p:nvPr/>
        </p:nvSpPr>
        <p:spPr>
          <a:xfrm>
            <a:off x="497150" y="1154097"/>
            <a:ext cx="6947937" cy="1569660"/>
          </a:xfrm>
          <a:prstGeom prst="rect">
            <a:avLst/>
          </a:prstGeom>
        </p:spPr>
        <p:txBody>
          <a:bodyPr wrap="square">
            <a:spAutoFit/>
          </a:bodyPr>
          <a:lstStyle/>
          <a:p>
            <a:r>
              <a:rPr lang="zh-CN" altLang="en-US" dirty="0" smtClean="0"/>
              <a:t> </a:t>
            </a:r>
            <a:r>
              <a:rPr lang="zh-CN" altLang="en-US" sz="2400" b="1" dirty="0" smtClean="0"/>
              <a:t>汇</a:t>
            </a:r>
            <a:r>
              <a:rPr lang="zh-CN" altLang="en-US" sz="2400" b="1" dirty="0"/>
              <a:t>文</a:t>
            </a:r>
            <a:r>
              <a:rPr lang="en-US" altLang="zh-CN" sz="2400" b="1" dirty="0"/>
              <a:t>CALIS</a:t>
            </a:r>
            <a:r>
              <a:rPr lang="zh-CN" altLang="en-US" sz="2400" b="1" dirty="0"/>
              <a:t>统一认证</a:t>
            </a:r>
            <a:r>
              <a:rPr lang="zh-CN" altLang="en-US" sz="2400" b="1" dirty="0" smtClean="0"/>
              <a:t>登录</a:t>
            </a:r>
            <a:endParaRPr lang="en-US" altLang="zh-CN" sz="2400" b="1" dirty="0" smtClean="0"/>
          </a:p>
          <a:p>
            <a:endParaRPr lang="en-US" altLang="zh-CN" sz="2400" b="1" dirty="0" smtClean="0"/>
          </a:p>
          <a:p>
            <a:endParaRPr lang="en-US" altLang="zh-CN" sz="2400" b="1" dirty="0" smtClean="0"/>
          </a:p>
          <a:p>
            <a:endParaRPr lang="zh-CN" altLang="en-US" sz="2400" b="1" dirty="0"/>
          </a:p>
        </p:txBody>
      </p:sp>
      <p:pic>
        <p:nvPicPr>
          <p:cNvPr id="5" name="图片 4"/>
          <p:cNvPicPr>
            <a:picLocks noChangeAspect="1"/>
          </p:cNvPicPr>
          <p:nvPr/>
        </p:nvPicPr>
        <p:blipFill>
          <a:blip r:embed="rId4"/>
          <a:stretch>
            <a:fillRect/>
          </a:stretch>
        </p:blipFill>
        <p:spPr>
          <a:xfrm>
            <a:off x="800100" y="1997475"/>
            <a:ext cx="10591800" cy="36127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五、文献传递与馆际互借网关注册</a:t>
            </a:r>
            <a:endParaRPr lang="zh-CN" altLang="en-US" dirty="0"/>
          </a:p>
        </p:txBody>
      </p:sp>
      <p:sp>
        <p:nvSpPr>
          <p:cNvPr id="6" name="内容占位符 2"/>
          <p:cNvSpPr>
            <a:spLocks noGrp="1"/>
          </p:cNvSpPr>
          <p:nvPr>
            <p:custDataLst>
              <p:tags r:id="rId1"/>
            </p:custDataLst>
          </p:nvPr>
        </p:nvSpPr>
        <p:spPr>
          <a:xfrm>
            <a:off x="927735" y="1524000"/>
            <a:ext cx="9400540" cy="452628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t>如何验证</a:t>
            </a:r>
          </a:p>
        </p:txBody>
      </p:sp>
      <p:pic>
        <p:nvPicPr>
          <p:cNvPr id="3" name="图片 2"/>
          <p:cNvPicPr>
            <a:picLocks noChangeAspect="1"/>
          </p:cNvPicPr>
          <p:nvPr/>
        </p:nvPicPr>
        <p:blipFill>
          <a:blip r:embed="rId4"/>
          <a:stretch>
            <a:fillRect/>
          </a:stretch>
        </p:blipFill>
        <p:spPr>
          <a:xfrm>
            <a:off x="1356500" y="2219418"/>
            <a:ext cx="8444448" cy="333357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074198" y="188912"/>
            <a:ext cx="9219152" cy="1089471"/>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lgn="ctr">
              <a:buNone/>
              <a:defRPr/>
            </a:pPr>
            <a:r>
              <a:rPr lang="zh-CN" altLang="en-US" sz="4400" dirty="0" smtClean="0">
                <a:latin typeface="+mj-lt"/>
                <a:ea typeface="+mj-ea"/>
                <a:cs typeface="+mj-cs"/>
              </a:rPr>
              <a:t>五、文献</a:t>
            </a:r>
            <a:r>
              <a:rPr lang="zh-CN" altLang="en-US" sz="4400" dirty="0">
                <a:latin typeface="+mj-lt"/>
                <a:ea typeface="+mj-ea"/>
                <a:cs typeface="+mj-cs"/>
              </a:rPr>
              <a:t>传递与馆际互借</a:t>
            </a:r>
            <a:r>
              <a:rPr lang="zh-CN" altLang="en-US" sz="4400" dirty="0" smtClean="0">
                <a:latin typeface="+mj-lt"/>
                <a:ea typeface="+mj-ea"/>
                <a:cs typeface="+mj-cs"/>
              </a:rPr>
              <a:t>网关注册</a:t>
            </a:r>
            <a:endParaRPr lang="en-US" altLang="zh-CN" sz="4400" dirty="0">
              <a:latin typeface="+mj-lt"/>
              <a:ea typeface="+mj-ea"/>
              <a:cs typeface="+mj-cs"/>
            </a:endParaRPr>
          </a:p>
          <a:p>
            <a:pPr marL="0" lvl="0" indent="0" algn="ctr">
              <a:buNone/>
              <a:defRPr/>
            </a:pPr>
            <a:r>
              <a:rPr lang="en-US" altLang="zh-CN" sz="1600" dirty="0" smtClean="0">
                <a:solidFill>
                  <a:prstClr val="black"/>
                </a:solidFill>
                <a:latin typeface="楷体" panose="02010609060101010101" pitchFamily="49" charset="-122"/>
                <a:ea typeface="楷体" panose="02010609060101010101" pitchFamily="49" charset="-122"/>
              </a:rPr>
              <a:t>OPAC</a:t>
            </a:r>
            <a:r>
              <a:rPr lang="zh-CN" altLang="en-US" sz="1600" dirty="0">
                <a:solidFill>
                  <a:prstClr val="black"/>
                </a:solidFill>
                <a:latin typeface="楷体" panose="02010609060101010101" pitchFamily="49" charset="-122"/>
                <a:ea typeface="楷体" panose="02010609060101010101" pitchFamily="49" charset="-122"/>
              </a:rPr>
              <a:t>登录</a:t>
            </a:r>
            <a:endParaRPr kumimoji="0" lang="en-US" altLang="zh-CN" sz="1600" b="0"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20483" name="内容占位符 2"/>
          <p:cNvSpPr>
            <a:spLocks noGrp="1"/>
          </p:cNvSpPr>
          <p:nvPr/>
        </p:nvSpPr>
        <p:spPr>
          <a:xfrm>
            <a:off x="640715" y="1039495"/>
            <a:ext cx="9451340" cy="382968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Clr>
                <a:schemeClr val="tx1"/>
              </a:buClr>
              <a:buSzPct val="75000"/>
              <a:buFont typeface="Wingdings" panose="05000000000000000000" pitchFamily="2" charset="2"/>
              <a:buNone/>
            </a:pPr>
            <a:endParaRPr lang="zh-CN" altLang="en-US" sz="2400" b="1"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3"/>
          <a:stretch>
            <a:fillRect/>
          </a:stretch>
        </p:blipFill>
        <p:spPr>
          <a:xfrm>
            <a:off x="1234705" y="1393794"/>
            <a:ext cx="9169924" cy="4553505"/>
          </a:xfrm>
          <a:prstGeom prst="rect">
            <a:avLst/>
          </a:prstGeom>
        </p:spPr>
      </p:pic>
    </p:spTree>
  </p:cSld>
  <p:clrMapOvr>
    <a:masterClrMapping/>
  </p:clrMapOvr>
  <p:transition spd="slow" advTm="1802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nvSpPr>
        <p:spPr>
          <a:xfrm>
            <a:off x="937895" y="977900"/>
            <a:ext cx="10411460" cy="381952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Clr>
                <a:schemeClr val="tx1"/>
              </a:buClr>
              <a:buSzPct val="75000"/>
              <a:buFont typeface="Wingdings" panose="05000000000000000000" pitchFamily="2" charset="2"/>
              <a:buNone/>
            </a:pPr>
            <a:endParaRPr lang="zh-CN" altLang="en-US" sz="2400" b="1" dirty="0">
              <a:latin typeface="楷体" panose="02010609060101010101" pitchFamily="49" charset="-122"/>
              <a:ea typeface="楷体" panose="02010609060101010101" pitchFamily="49" charset="-122"/>
            </a:endParaRPr>
          </a:p>
        </p:txBody>
      </p:sp>
      <p:sp>
        <p:nvSpPr>
          <p:cNvPr id="4" name="内容占位符 2"/>
          <p:cNvSpPr>
            <a:spLocks noGrp="1"/>
          </p:cNvSpPr>
          <p:nvPr>
            <p:custDataLst>
              <p:tags r:id="rId2"/>
            </p:custDataLst>
          </p:nvPr>
        </p:nvSpPr>
        <p:spPr>
          <a:xfrm>
            <a:off x="1677880" y="188913"/>
            <a:ext cx="8615470" cy="66198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lgn="ctr">
              <a:buNone/>
              <a:defRPr/>
            </a:pPr>
            <a:r>
              <a:rPr lang="zh-CN" altLang="en-US" sz="4400" dirty="0" smtClean="0">
                <a:latin typeface="+mj-lt"/>
                <a:ea typeface="+mj-ea"/>
                <a:cs typeface="+mj-cs"/>
              </a:rPr>
              <a:t>五、文献</a:t>
            </a:r>
            <a:r>
              <a:rPr lang="zh-CN" altLang="en-US" sz="4400" dirty="0">
                <a:latin typeface="+mj-lt"/>
                <a:ea typeface="+mj-ea"/>
                <a:cs typeface="+mj-cs"/>
              </a:rPr>
              <a:t>传递与馆际互借网关</a:t>
            </a:r>
            <a:r>
              <a:rPr lang="zh-CN" altLang="en-US" sz="4400" dirty="0" smtClean="0">
                <a:latin typeface="+mj-lt"/>
                <a:ea typeface="+mj-ea"/>
                <a:cs typeface="+mj-cs"/>
              </a:rPr>
              <a:t>注册</a:t>
            </a:r>
            <a:endParaRPr lang="en-US" altLang="zh-CN" sz="4400" dirty="0" smtClean="0">
              <a:latin typeface="+mj-lt"/>
              <a:ea typeface="+mj-ea"/>
              <a:cs typeface="+mj-cs"/>
            </a:endParaRPr>
          </a:p>
          <a:p>
            <a:pPr marL="0" lvl="0" indent="0" algn="ctr">
              <a:buNone/>
              <a:defRPr/>
            </a:pPr>
            <a:endParaRPr lang="zh-CN" altLang="en-US" sz="4400" dirty="0">
              <a:latin typeface="+mj-lt"/>
              <a:ea typeface="+mj-ea"/>
              <a:cs typeface="+mj-cs"/>
            </a:endParaRPr>
          </a:p>
        </p:txBody>
      </p:sp>
      <p:pic>
        <p:nvPicPr>
          <p:cNvPr id="3" name="图片 2"/>
          <p:cNvPicPr>
            <a:picLocks noChangeAspect="1"/>
          </p:cNvPicPr>
          <p:nvPr/>
        </p:nvPicPr>
        <p:blipFill>
          <a:blip r:embed="rId5"/>
          <a:stretch>
            <a:fillRect/>
          </a:stretch>
        </p:blipFill>
        <p:spPr>
          <a:xfrm>
            <a:off x="1376039" y="1251751"/>
            <a:ext cx="8842159" cy="4483223"/>
          </a:xfrm>
          <a:prstGeom prst="rect">
            <a:avLst/>
          </a:prstGeom>
        </p:spPr>
      </p:pic>
    </p:spTree>
    <p:custDataLst>
      <p:tags r:id="rId1"/>
    </p:custDataLst>
  </p:cSld>
  <p:clrMapOvr>
    <a:masterClrMapping/>
  </p:clrMapOvr>
  <p:transition spd="slow" advTm="2819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97981" y="1167188"/>
            <a:ext cx="8788893" cy="4585542"/>
          </a:xfrm>
          <a:prstGeom prst="rect">
            <a:avLst/>
          </a:prstGeom>
        </p:spPr>
      </p:pic>
      <p:sp>
        <p:nvSpPr>
          <p:cNvPr id="3" name="矩形 2"/>
          <p:cNvSpPr/>
          <p:nvPr/>
        </p:nvSpPr>
        <p:spPr>
          <a:xfrm>
            <a:off x="1597981" y="204186"/>
            <a:ext cx="8673483" cy="769441"/>
          </a:xfrm>
          <a:prstGeom prst="rect">
            <a:avLst/>
          </a:prstGeom>
        </p:spPr>
        <p:txBody>
          <a:bodyPr wrap="square">
            <a:spAutoFit/>
          </a:bodyPr>
          <a:lstStyle/>
          <a:p>
            <a:r>
              <a:rPr lang="zh-CN" altLang="en-US" sz="4400" dirty="0"/>
              <a:t>五、文献传递与</a:t>
            </a:r>
            <a:r>
              <a:rPr lang="zh-CN" altLang="en-US" sz="4400" dirty="0" smtClean="0"/>
              <a:t>馆际互</a:t>
            </a:r>
            <a:r>
              <a:rPr lang="zh-CN" altLang="en-US" sz="4400" dirty="0"/>
              <a:t>借网关注册</a:t>
            </a:r>
          </a:p>
        </p:txBody>
      </p:sp>
    </p:spTree>
    <p:extLst>
      <p:ext uri="{BB962C8B-B14F-4D97-AF65-F5344CB8AC3E}">
        <p14:creationId xmlns:p14="http://schemas.microsoft.com/office/powerpoint/2010/main" val="313088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nvSpPr>
        <p:spPr>
          <a:xfrm>
            <a:off x="911225" y="1125855"/>
            <a:ext cx="9731375" cy="403225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Clr>
                <a:schemeClr val="tx1"/>
              </a:buClr>
              <a:buSzPct val="75000"/>
              <a:buFont typeface="Wingdings" panose="05000000000000000000" pitchFamily="2" charset="2"/>
              <a:buNone/>
            </a:pPr>
            <a:endParaRPr lang="zh-CN" altLang="en-US" sz="2400" b="1" dirty="0">
              <a:latin typeface="楷体" panose="02010609060101010101" pitchFamily="49" charset="-122"/>
              <a:ea typeface="楷体" panose="02010609060101010101" pitchFamily="49" charset="-122"/>
            </a:endParaRPr>
          </a:p>
        </p:txBody>
      </p:sp>
      <p:sp>
        <p:nvSpPr>
          <p:cNvPr id="4" name="内容占位符 2"/>
          <p:cNvSpPr>
            <a:spLocks noGrp="1"/>
          </p:cNvSpPr>
          <p:nvPr>
            <p:custDataLst>
              <p:tags r:id="rId1"/>
            </p:custDataLst>
          </p:nvPr>
        </p:nvSpPr>
        <p:spPr>
          <a:xfrm>
            <a:off x="2063750" y="188913"/>
            <a:ext cx="8229600" cy="661988"/>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defRPr/>
            </a:pPr>
            <a:endParaRPr kumimoji="0" lang="en-US" altLang="zh-CN" sz="1600" b="0"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3" name="矩形 2"/>
          <p:cNvSpPr/>
          <p:nvPr/>
        </p:nvSpPr>
        <p:spPr>
          <a:xfrm>
            <a:off x="1890944" y="1305017"/>
            <a:ext cx="7253056" cy="3401893"/>
          </a:xfrm>
          <a:prstGeom prst="rect">
            <a:avLst/>
          </a:prstGeom>
        </p:spPr>
        <p:txBody>
          <a:bodyPr wrap="square">
            <a:spAutoFit/>
          </a:bodyPr>
          <a:lstStyle/>
          <a:p>
            <a:pPr>
              <a:lnSpc>
                <a:spcPct val="200000"/>
              </a:lnSpc>
            </a:pPr>
            <a:r>
              <a:rPr lang="zh-CN" altLang="en-US" sz="2800" b="1" dirty="0" smtClean="0"/>
              <a:t>注册</a:t>
            </a:r>
            <a:r>
              <a:rPr lang="zh-CN" altLang="en-US" sz="2800" b="1" dirty="0"/>
              <a:t>新账户成功，新账户确认之后方可使用馆际互借或文献传递。目前因为都是江南大学统一认证账户，不需要到实地确认，账户确认后即可文献传递。</a:t>
            </a:r>
          </a:p>
        </p:txBody>
      </p:sp>
      <p:sp>
        <p:nvSpPr>
          <p:cNvPr id="5" name="矩形 4"/>
          <p:cNvSpPr/>
          <p:nvPr/>
        </p:nvSpPr>
        <p:spPr>
          <a:xfrm>
            <a:off x="1482571" y="188913"/>
            <a:ext cx="8877670" cy="769441"/>
          </a:xfrm>
          <a:prstGeom prst="rect">
            <a:avLst/>
          </a:prstGeom>
        </p:spPr>
        <p:txBody>
          <a:bodyPr wrap="square">
            <a:spAutoFit/>
          </a:bodyPr>
          <a:lstStyle/>
          <a:p>
            <a:r>
              <a:rPr lang="zh-CN" altLang="en-US" sz="4400" dirty="0"/>
              <a:t>五、文献传递与馆际互借网关注册</a:t>
            </a:r>
          </a:p>
        </p:txBody>
      </p:sp>
    </p:spTree>
  </p:cSld>
  <p:clrMapOvr>
    <a:masterClrMapping/>
  </p:clrMapOvr>
  <p:transition spd="slow" advTm="808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本框 1"/>
          <p:cNvSpPr txBox="1"/>
          <p:nvPr/>
        </p:nvSpPr>
        <p:spPr>
          <a:xfrm>
            <a:off x="4087813" y="1804988"/>
            <a:ext cx="5243512" cy="1447800"/>
          </a:xfrm>
          <a:prstGeom prst="rect">
            <a:avLst/>
          </a:prstGeom>
          <a:noFill/>
          <a:ln w="9525">
            <a:noFill/>
          </a:ln>
        </p:spPr>
        <p:txBody>
          <a:bodyPr>
            <a:spAutoFit/>
          </a:bodyPr>
          <a:lstStyle/>
          <a:p>
            <a:r>
              <a:rPr lang="en-US" altLang="zh-CN" sz="8800" b="1" dirty="0">
                <a:solidFill>
                  <a:srgbClr val="FF0000"/>
                </a:solidFill>
                <a:latin typeface="Calibri" panose="020F0502020204030204" pitchFamily="34" charset="0"/>
              </a:rPr>
              <a:t>Thanks</a:t>
            </a:r>
            <a:r>
              <a:rPr lang="zh-CN" altLang="en-US" sz="8800" b="1" dirty="0">
                <a:solidFill>
                  <a:srgbClr val="FF0000"/>
                </a:solidFill>
                <a:latin typeface="Calibri" panose="020F0502020204030204" pitchFamily="34" charset="0"/>
              </a:rPr>
              <a:t>！</a:t>
            </a:r>
          </a:p>
        </p:txBody>
      </p:sp>
      <p:grpSp>
        <p:nvGrpSpPr>
          <p:cNvPr id="53251" name="组合 1"/>
          <p:cNvGrpSpPr/>
          <p:nvPr/>
        </p:nvGrpSpPr>
        <p:grpSpPr>
          <a:xfrm>
            <a:off x="200025" y="3368675"/>
            <a:ext cx="11844338" cy="2630488"/>
            <a:chOff x="257175" y="3149600"/>
            <a:chExt cx="11844338" cy="2630488"/>
          </a:xfrm>
        </p:grpSpPr>
        <p:pic>
          <p:nvPicPr>
            <p:cNvPr id="53252" name="图片 8"/>
            <p:cNvPicPr>
              <a:picLocks noChangeAspect="1"/>
            </p:cNvPicPr>
            <p:nvPr/>
          </p:nvPicPr>
          <p:blipFill>
            <a:blip r:embed="rId3"/>
            <a:stretch>
              <a:fillRect/>
            </a:stretch>
          </p:blipFill>
          <p:spPr>
            <a:xfrm>
              <a:off x="257175" y="3149600"/>
              <a:ext cx="2879725" cy="2630488"/>
            </a:xfrm>
            <a:prstGeom prst="rect">
              <a:avLst/>
            </a:prstGeom>
            <a:noFill/>
            <a:ln w="9525">
              <a:noFill/>
            </a:ln>
          </p:spPr>
        </p:pic>
        <p:pic>
          <p:nvPicPr>
            <p:cNvPr id="53253" name="图片 9"/>
            <p:cNvPicPr>
              <a:picLocks noChangeAspect="1"/>
            </p:cNvPicPr>
            <p:nvPr/>
          </p:nvPicPr>
          <p:blipFill>
            <a:blip r:embed="rId4"/>
            <a:stretch>
              <a:fillRect/>
            </a:stretch>
          </p:blipFill>
          <p:spPr>
            <a:xfrm>
              <a:off x="3244850" y="3154363"/>
              <a:ext cx="2879725" cy="2625725"/>
            </a:xfrm>
            <a:prstGeom prst="rect">
              <a:avLst/>
            </a:prstGeom>
            <a:noFill/>
            <a:ln w="9525">
              <a:noFill/>
            </a:ln>
          </p:spPr>
        </p:pic>
        <p:pic>
          <p:nvPicPr>
            <p:cNvPr id="53254" name="图片 10"/>
            <p:cNvPicPr>
              <a:picLocks noChangeAspect="1"/>
            </p:cNvPicPr>
            <p:nvPr/>
          </p:nvPicPr>
          <p:blipFill>
            <a:blip r:embed="rId5"/>
            <a:stretch>
              <a:fillRect/>
            </a:stretch>
          </p:blipFill>
          <p:spPr>
            <a:xfrm>
              <a:off x="6234113" y="3149600"/>
              <a:ext cx="2879725" cy="2630488"/>
            </a:xfrm>
            <a:prstGeom prst="rect">
              <a:avLst/>
            </a:prstGeom>
            <a:noFill/>
            <a:ln w="9525">
              <a:noFill/>
            </a:ln>
          </p:spPr>
        </p:pic>
        <p:pic>
          <p:nvPicPr>
            <p:cNvPr id="53255" name="图片 11"/>
            <p:cNvPicPr>
              <a:picLocks noChangeAspect="1"/>
            </p:cNvPicPr>
            <p:nvPr/>
          </p:nvPicPr>
          <p:blipFill>
            <a:blip r:embed="rId6"/>
            <a:stretch>
              <a:fillRect/>
            </a:stretch>
          </p:blipFill>
          <p:spPr>
            <a:xfrm>
              <a:off x="9221788" y="3149600"/>
              <a:ext cx="2879725" cy="2630488"/>
            </a:xfrm>
            <a:prstGeom prst="rect">
              <a:avLst/>
            </a:prstGeom>
            <a:noFill/>
            <a:ln w="9525">
              <a:noFill/>
            </a:ln>
          </p:spPr>
        </p:pic>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45" y="1232535"/>
            <a:ext cx="11066780" cy="4893945"/>
          </a:xfrm>
        </p:spPr>
        <p:txBody>
          <a:bodyPr/>
          <a:lstStyle/>
          <a:p>
            <a:r>
              <a:rPr lang="zh-CN" altLang="en-US" dirty="0" smtClean="0"/>
              <a:t>服务</a:t>
            </a:r>
            <a:r>
              <a:rPr lang="zh-CN" altLang="en-US" dirty="0"/>
              <a:t>流程：</a:t>
            </a:r>
          </a:p>
          <a:p>
            <a:pPr marL="0" indent="0">
              <a:buNone/>
            </a:pPr>
            <a:r>
              <a:rPr lang="zh-CN" altLang="en-US" sz="2400" dirty="0" smtClean="0"/>
              <a:t> 1</a:t>
            </a:r>
            <a:r>
              <a:rPr lang="en-US" altLang="zh-CN" sz="2400" dirty="0" smtClean="0"/>
              <a:t>. </a:t>
            </a:r>
            <a:r>
              <a:rPr lang="zh-CN" altLang="en-US" sz="2400" dirty="0" smtClean="0"/>
              <a:t>查询</a:t>
            </a:r>
            <a:r>
              <a:rPr lang="zh-CN" altLang="en-US" sz="2400" dirty="0"/>
              <a:t>我馆图书馆馆藏目录、所购全文数据库资源、超星</a:t>
            </a:r>
            <a:r>
              <a:rPr lang="zh-CN" altLang="en-US" sz="2400" dirty="0" smtClean="0"/>
              <a:t>的知识发现以及超</a:t>
            </a:r>
            <a:r>
              <a:rPr lang="zh-CN" altLang="en-US" sz="2400" dirty="0"/>
              <a:t>星的读秀</a:t>
            </a:r>
            <a:r>
              <a:rPr lang="en-US" altLang="zh-CN" sz="2400" dirty="0"/>
              <a:t>-</a:t>
            </a:r>
            <a:r>
              <a:rPr lang="zh-CN" altLang="en-US" sz="2400" dirty="0"/>
              <a:t>百链一站式检索平台，确认所需文献为我馆所缺藏</a:t>
            </a:r>
            <a:r>
              <a:rPr lang="zh-CN" altLang="en-US" sz="2400" dirty="0" smtClean="0"/>
              <a:t>。</a:t>
            </a:r>
            <a:endParaRPr lang="en-US" altLang="zh-CN" sz="2400" dirty="0" smtClean="0"/>
          </a:p>
          <a:p>
            <a:pPr marL="0" indent="0">
              <a:buNone/>
            </a:pPr>
            <a:endParaRPr lang="en-US" altLang="zh-CN" sz="2400" dirty="0" smtClean="0"/>
          </a:p>
          <a:p>
            <a:pPr marL="0" indent="0">
              <a:buNone/>
            </a:pPr>
            <a:r>
              <a:rPr lang="en-US" altLang="zh-CN" sz="2400" dirty="0" smtClean="0"/>
              <a:t>  1.1</a:t>
            </a:r>
            <a:r>
              <a:rPr lang="zh-CN" altLang="en-US" sz="2400" dirty="0"/>
              <a:t>馆藏目录：</a:t>
            </a:r>
            <a:r>
              <a:rPr lang="en-US" altLang="zh-CN" sz="2400" dirty="0">
                <a:hlinkClick r:id="rId3"/>
              </a:rPr>
              <a:t>http://</a:t>
            </a:r>
            <a:r>
              <a:rPr lang="en-US" altLang="zh-CN" sz="2400" dirty="0" smtClean="0">
                <a:hlinkClick r:id="rId3"/>
              </a:rPr>
              <a:t>202.195.144.118:8080/opac/search.php</a:t>
            </a:r>
            <a:endParaRPr lang="en-US" altLang="zh-CN" sz="2400" dirty="0" smtClean="0"/>
          </a:p>
          <a:p>
            <a:pPr marL="0" indent="0">
              <a:buNone/>
            </a:pPr>
            <a:r>
              <a:rPr lang="en-US" altLang="zh-CN" sz="2400" dirty="0"/>
              <a:t> </a:t>
            </a:r>
            <a:r>
              <a:rPr lang="en-US" altLang="zh-CN" sz="2400" dirty="0" smtClean="0"/>
              <a:t> 1.2</a:t>
            </a:r>
            <a:r>
              <a:rPr lang="zh-CN" altLang="en-US" sz="2400" dirty="0"/>
              <a:t>超星的</a:t>
            </a:r>
            <a:r>
              <a:rPr lang="zh-CN" altLang="en-US" sz="2400" dirty="0" smtClean="0"/>
              <a:t>“知识发现一</a:t>
            </a:r>
            <a:r>
              <a:rPr lang="zh-CN" altLang="en-US" sz="2400" dirty="0"/>
              <a:t>站式检索平台”：</a:t>
            </a:r>
            <a:r>
              <a:rPr lang="en-US" altLang="zh-CN" sz="2400" dirty="0"/>
              <a:t>http://www.blyun.com/</a:t>
            </a:r>
            <a:r>
              <a:rPr lang="zh-CN" altLang="en-US" sz="2400" dirty="0"/>
              <a:t>（见图书馆首页一站式检索框）</a:t>
            </a:r>
          </a:p>
          <a:p>
            <a:pPr marL="0" indent="0">
              <a:buNone/>
            </a:pPr>
            <a:r>
              <a:rPr lang="zh-CN" altLang="en-US" sz="2400" dirty="0" smtClean="0"/>
              <a:t>  </a:t>
            </a:r>
            <a:r>
              <a:rPr lang="en-US" altLang="zh-CN" sz="2400" dirty="0" smtClean="0"/>
              <a:t>1.3</a:t>
            </a:r>
            <a:r>
              <a:rPr lang="zh-CN" altLang="en-US" sz="2400" dirty="0" smtClean="0"/>
              <a:t>通过图书馆数据库资源，进入读</a:t>
            </a:r>
            <a:r>
              <a:rPr lang="zh-CN" altLang="en-US" sz="2400" dirty="0"/>
              <a:t>秀</a:t>
            </a:r>
            <a:r>
              <a:rPr lang="en-US" altLang="zh-CN" sz="2400" dirty="0"/>
              <a:t>-</a:t>
            </a:r>
            <a:r>
              <a:rPr lang="zh-CN" altLang="en-US" sz="2400" dirty="0"/>
              <a:t>百链一站式检索，如果是我馆已经购买的资源，检索结果的获取途径旁会直接给出数据库下载链接；如果是我馆未购买的资源，则无法查看全文，可点击检索结果获取途径旁</a:t>
            </a:r>
            <a:r>
              <a:rPr lang="zh-CN" altLang="en-US" sz="2400" dirty="0" smtClean="0"/>
              <a:t>的 “图书馆文献传递”</a:t>
            </a:r>
            <a:r>
              <a:rPr lang="zh-CN" altLang="en-US" sz="2400" dirty="0"/>
              <a:t>按钮，进入后填写有效邮箱，等待</a:t>
            </a:r>
            <a:r>
              <a:rPr lang="en-US" altLang="zh-CN" sz="2400" dirty="0"/>
              <a:t>1-2</a:t>
            </a:r>
            <a:r>
              <a:rPr lang="zh-CN" altLang="en-US" sz="2400" dirty="0"/>
              <a:t>个工作日，到邮箱免费查阅全文。</a:t>
            </a:r>
          </a:p>
        </p:txBody>
      </p:sp>
      <p:sp>
        <p:nvSpPr>
          <p:cNvPr id="4" name="标题 3"/>
          <p:cNvSpPr>
            <a:spLocks noGrp="1"/>
          </p:cNvSpPr>
          <p:nvPr>
            <p:ph type="title"/>
          </p:nvPr>
        </p:nvSpPr>
        <p:spPr>
          <a:xfrm>
            <a:off x="609600" y="274638"/>
            <a:ext cx="10972800" cy="957897"/>
          </a:xfrm>
        </p:spPr>
        <p:txBody>
          <a:bodyPr/>
          <a:lstStyle/>
          <a:p>
            <a:r>
              <a:rPr lang="zh-CN" altLang="en-US" dirty="0">
                <a:sym typeface="+mn-ea"/>
              </a:rPr>
              <a:t>一、文献传递与馆际互借服务介绍</a:t>
            </a:r>
            <a:br>
              <a:rPr lang="zh-CN" altLang="en-US" dirty="0">
                <a:sym typeface="+mn-ea"/>
              </a:rPr>
            </a:b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一、文献传递与馆际互借服务介绍</a:t>
            </a:r>
            <a:endParaRPr lang="zh-CN" altLang="en-US" dirty="0"/>
          </a:p>
        </p:txBody>
      </p:sp>
      <p:sp>
        <p:nvSpPr>
          <p:cNvPr id="3" name="内容占位符 2"/>
          <p:cNvSpPr>
            <a:spLocks noGrp="1"/>
          </p:cNvSpPr>
          <p:nvPr>
            <p:ph idx="1"/>
          </p:nvPr>
        </p:nvSpPr>
        <p:spPr>
          <a:xfrm>
            <a:off x="735330" y="1300480"/>
            <a:ext cx="10847070" cy="4826000"/>
          </a:xfrm>
        </p:spPr>
        <p:txBody>
          <a:bodyPr/>
          <a:lstStyle/>
          <a:p>
            <a:pPr algn="l">
              <a:buClrTx/>
              <a:buSzTx/>
            </a:pPr>
            <a:r>
              <a:rPr lang="zh-CN" altLang="en-US" dirty="0"/>
              <a:t>服务流程</a:t>
            </a:r>
            <a:endParaRPr lang="zh-CN" altLang="en-US" sz="3200" dirty="0"/>
          </a:p>
          <a:p>
            <a:pPr marL="0" indent="0">
              <a:buNone/>
            </a:pPr>
            <a:r>
              <a:rPr lang="en-US" altLang="zh-CN" sz="2400" dirty="0"/>
              <a:t>2.</a:t>
            </a:r>
            <a:r>
              <a:rPr lang="zh-CN" altLang="en-US" sz="2400" dirty="0"/>
              <a:t>如果通过上述途径无法满足您的文献需求（纸质馆藏和全文数据库无</a:t>
            </a:r>
            <a:r>
              <a:rPr lang="zh-CN" altLang="en-US" sz="2400" dirty="0" smtClean="0"/>
              <a:t>，超星知识发现，读</a:t>
            </a:r>
            <a:r>
              <a:rPr lang="zh-CN" altLang="en-US" sz="2400" dirty="0"/>
              <a:t>秀</a:t>
            </a:r>
            <a:r>
              <a:rPr lang="en-US" altLang="zh-CN" sz="2400" dirty="0"/>
              <a:t>-</a:t>
            </a:r>
            <a:r>
              <a:rPr lang="zh-CN" altLang="en-US" sz="2400" dirty="0"/>
              <a:t>百链平台电邮明确回复无馆藏提供或两日内未收到文献），可通过</a:t>
            </a:r>
            <a:r>
              <a:rPr lang="en-US" altLang="zh-CN" sz="2400" dirty="0"/>
              <a:t>E</a:t>
            </a:r>
            <a:r>
              <a:rPr lang="zh-CN" altLang="en-US" sz="2400" dirty="0"/>
              <a:t>读检索、</a:t>
            </a:r>
            <a:r>
              <a:rPr lang="en-US" altLang="zh-CN" sz="2400" dirty="0"/>
              <a:t>CCC</a:t>
            </a:r>
            <a:r>
              <a:rPr lang="zh-CN" altLang="en-US" sz="2400" dirty="0"/>
              <a:t>电子期刊检索、</a:t>
            </a:r>
            <a:r>
              <a:rPr lang="en-US" altLang="zh-CN" sz="2400" dirty="0"/>
              <a:t>e</a:t>
            </a:r>
            <a:r>
              <a:rPr lang="zh-CN" altLang="en-US" sz="2400" dirty="0"/>
              <a:t>得文献获取自动链接江南大学馆际互借读者网关递交文献传递申请</a:t>
            </a:r>
            <a:r>
              <a:rPr lang="zh-CN" altLang="en-US" sz="2400" dirty="0" smtClean="0"/>
              <a:t>。</a:t>
            </a:r>
            <a:endParaRPr lang="en-US" altLang="zh-CN" sz="2400" dirty="0" smtClean="0"/>
          </a:p>
          <a:p>
            <a:pPr marL="0" indent="0">
              <a:buNone/>
            </a:pPr>
            <a:endParaRPr lang="en-US" altLang="zh-CN" sz="2400" dirty="0" smtClean="0"/>
          </a:p>
          <a:p>
            <a:pPr marL="0" indent="0">
              <a:buNone/>
            </a:pPr>
            <a:r>
              <a:rPr lang="zh-CN" altLang="en-US" sz="2400" dirty="0"/>
              <a:t>如果你是第一次使用江南大学馆际互借读者网关，无论使用</a:t>
            </a:r>
            <a:r>
              <a:rPr lang="en-US" altLang="zh-CN" sz="2400" dirty="0"/>
              <a:t>2.1</a:t>
            </a:r>
            <a:r>
              <a:rPr lang="zh-CN" altLang="en-US" sz="2400" dirty="0"/>
              <a:t>还是</a:t>
            </a:r>
            <a:r>
              <a:rPr lang="en-US" altLang="zh-CN" sz="2400" dirty="0"/>
              <a:t>2.2</a:t>
            </a:r>
            <a:r>
              <a:rPr lang="zh-CN" altLang="en-US" sz="2400" dirty="0"/>
              <a:t>或</a:t>
            </a:r>
            <a:r>
              <a:rPr lang="en-US" altLang="zh-CN" sz="2400" dirty="0"/>
              <a:t>2.3</a:t>
            </a:r>
            <a:r>
              <a:rPr lang="zh-CN" altLang="en-US" sz="2400" dirty="0"/>
              <a:t>，系统都会提示你先注册，请先注册，审核通过后，即可通过</a:t>
            </a:r>
            <a:r>
              <a:rPr lang="en-US" altLang="zh-CN" sz="2400" dirty="0"/>
              <a:t>E</a:t>
            </a:r>
            <a:r>
              <a:rPr lang="zh-CN" altLang="en-US" sz="2400" dirty="0"/>
              <a:t>读检索、</a:t>
            </a:r>
            <a:r>
              <a:rPr lang="en-US" altLang="zh-CN" sz="2400" dirty="0"/>
              <a:t>CCC</a:t>
            </a:r>
            <a:r>
              <a:rPr lang="zh-CN" altLang="en-US" sz="2400" dirty="0"/>
              <a:t>电子期刊检索、</a:t>
            </a:r>
            <a:r>
              <a:rPr lang="en-US" altLang="zh-CN" sz="2400" dirty="0"/>
              <a:t>e</a:t>
            </a:r>
            <a:r>
              <a:rPr lang="zh-CN" altLang="en-US" sz="2400" dirty="0"/>
              <a:t>得文献获取的结果直接点击递交文献传递请求，我们将及时</a:t>
            </a:r>
            <a:r>
              <a:rPr lang="zh-CN" altLang="en-US" sz="2400" dirty="0" smtClean="0"/>
              <a:t>处理。</a:t>
            </a:r>
            <a:endParaRPr lang="zh-CN"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一、文献传递与馆际互借服务介绍</a:t>
            </a:r>
            <a:endParaRPr lang="zh-CN" altLang="en-US" dirty="0"/>
          </a:p>
        </p:txBody>
      </p:sp>
      <p:sp>
        <p:nvSpPr>
          <p:cNvPr id="3" name="内容占位符 2"/>
          <p:cNvSpPr>
            <a:spLocks noGrp="1"/>
          </p:cNvSpPr>
          <p:nvPr>
            <p:ph idx="1"/>
          </p:nvPr>
        </p:nvSpPr>
        <p:spPr>
          <a:xfrm>
            <a:off x="735330" y="1300480"/>
            <a:ext cx="10847070" cy="5219590"/>
          </a:xfrm>
        </p:spPr>
        <p:txBody>
          <a:bodyPr/>
          <a:lstStyle/>
          <a:p>
            <a:pPr algn="l">
              <a:buClrTx/>
              <a:buSzTx/>
            </a:pPr>
            <a:r>
              <a:rPr lang="zh-CN" altLang="en-US" dirty="0"/>
              <a:t>服务流程</a:t>
            </a:r>
            <a:endParaRPr lang="zh-CN" altLang="en-US" sz="3200" dirty="0"/>
          </a:p>
          <a:p>
            <a:pPr marL="0" indent="0">
              <a:buNone/>
            </a:pPr>
            <a:r>
              <a:rPr lang="en-US" altLang="zh-CN" sz="2400" dirty="0"/>
              <a:t>2.1 E</a:t>
            </a:r>
            <a:r>
              <a:rPr lang="zh-CN" altLang="en-US" sz="2400" dirty="0"/>
              <a:t>读检索：</a:t>
            </a:r>
            <a:r>
              <a:rPr lang="en-US" altLang="zh-CN" sz="2400" dirty="0"/>
              <a:t>http://www.yidu.edu.cn/</a:t>
            </a:r>
            <a:r>
              <a:rPr lang="zh-CN" altLang="en-US" sz="2400" dirty="0"/>
              <a:t>，点击检索结果旁的“借书”（文献类型为图书或学位论文）或“文献传递”（文献类型为期刊文章），即可进入江南大学馆际互借读者网关递交文献传递申请。注意：对于图书，本系统的高校成员馆一般不提供整本图书的返回式借阅，非返回式复制不能超过全书的三分之一，建议使用读秀</a:t>
            </a:r>
            <a:r>
              <a:rPr lang="en-US" altLang="zh-CN" sz="2400" dirty="0"/>
              <a:t>-</a:t>
            </a:r>
            <a:r>
              <a:rPr lang="zh-CN" altLang="en-US" sz="2400" dirty="0"/>
              <a:t>百链一站式检索平台：</a:t>
            </a:r>
            <a:r>
              <a:rPr lang="en-US" altLang="zh-CN" sz="2400" dirty="0"/>
              <a:t>http://www.blyun.com/</a:t>
            </a:r>
            <a:r>
              <a:rPr lang="zh-CN" altLang="en-US" sz="2400" dirty="0"/>
              <a:t>检索图书，获取电子版，无电子版的，可通过下面本服务流程</a:t>
            </a:r>
            <a:r>
              <a:rPr lang="en-US" altLang="zh-CN" sz="2400" dirty="0"/>
              <a:t>3.5</a:t>
            </a:r>
            <a:r>
              <a:rPr lang="zh-CN" altLang="en-US" sz="2400" dirty="0"/>
              <a:t>和</a:t>
            </a:r>
            <a:r>
              <a:rPr lang="en-US" altLang="zh-CN" sz="2400" dirty="0"/>
              <a:t>3.6</a:t>
            </a:r>
            <a:r>
              <a:rPr lang="zh-CN" altLang="en-US" sz="2400" dirty="0"/>
              <a:t>获取。学位论文则视收藏馆情况决定是否同意全部或部分传递</a:t>
            </a:r>
            <a:r>
              <a:rPr lang="zh-CN" altLang="en-US" sz="2400" dirty="0" smtClean="0"/>
              <a:t>。</a:t>
            </a:r>
            <a:endParaRPr lang="en-US" altLang="zh-CN" sz="2400" dirty="0" smtClean="0"/>
          </a:p>
          <a:p>
            <a:pPr marL="0" indent="0">
              <a:buNone/>
            </a:pPr>
            <a:endParaRPr lang="en-US" altLang="zh-CN" sz="2400" dirty="0" smtClean="0"/>
          </a:p>
          <a:p>
            <a:pPr marL="0" indent="0">
              <a:buNone/>
            </a:pPr>
            <a:r>
              <a:rPr lang="en-US" altLang="zh-CN" sz="2400" dirty="0"/>
              <a:t>2.2 CCC</a:t>
            </a:r>
            <a:r>
              <a:rPr lang="zh-CN" altLang="en-US" sz="2400" dirty="0"/>
              <a:t>电子期刊检索：</a:t>
            </a:r>
            <a:r>
              <a:rPr lang="en-US" altLang="zh-CN" sz="2400" dirty="0"/>
              <a:t>http://ccc.calis.edu.cn/</a:t>
            </a:r>
            <a:r>
              <a:rPr lang="zh-CN" altLang="en-US" sz="2400" dirty="0"/>
              <a:t>（见图书馆首页</a:t>
            </a:r>
            <a:r>
              <a:rPr lang="en-US" altLang="zh-CN" sz="2400" dirty="0"/>
              <a:t>CCC</a:t>
            </a:r>
            <a:r>
              <a:rPr lang="zh-CN" altLang="en-US" sz="2400" dirty="0"/>
              <a:t>电子期刊检索），点击检索结果旁的“文献传递”，下一页面选择“江南大学图书馆”</a:t>
            </a:r>
            <a:r>
              <a:rPr lang="zh-CN" altLang="en-US" sz="2400" dirty="0" smtClean="0"/>
              <a:t>，</a:t>
            </a:r>
            <a:endParaRPr lang="zh-CN" altLang="en-US" sz="2400" dirty="0"/>
          </a:p>
        </p:txBody>
      </p:sp>
    </p:spTree>
    <p:extLst>
      <p:ext uri="{BB962C8B-B14F-4D97-AF65-F5344CB8AC3E}">
        <p14:creationId xmlns:p14="http://schemas.microsoft.com/office/powerpoint/2010/main" val="13578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一、文献传递与馆际互借服务介绍</a:t>
            </a:r>
          </a:p>
        </p:txBody>
      </p:sp>
      <p:sp>
        <p:nvSpPr>
          <p:cNvPr id="3" name="内容占位符 2"/>
          <p:cNvSpPr>
            <a:spLocks noGrp="1"/>
          </p:cNvSpPr>
          <p:nvPr>
            <p:ph idx="1"/>
          </p:nvPr>
        </p:nvSpPr>
        <p:spPr/>
        <p:txBody>
          <a:bodyPr/>
          <a:lstStyle/>
          <a:p>
            <a:r>
              <a:rPr lang="zh-CN" altLang="en-US" dirty="0"/>
              <a:t>服务</a:t>
            </a:r>
            <a:r>
              <a:rPr lang="zh-CN" altLang="en-US" dirty="0" smtClean="0"/>
              <a:t>流程</a:t>
            </a:r>
            <a:endParaRPr lang="en-US" altLang="zh-CN" dirty="0" smtClean="0"/>
          </a:p>
          <a:p>
            <a:pPr marL="0" indent="0">
              <a:buNone/>
            </a:pPr>
            <a:r>
              <a:rPr lang="zh-CN" altLang="en-US" sz="2400" dirty="0"/>
              <a:t>再点击“发送文献传递申请”，即可进入江南大学馆际互借读者网关递交文献传递申请</a:t>
            </a:r>
            <a:r>
              <a:rPr lang="zh-CN" altLang="en-US" sz="2400" dirty="0" smtClean="0"/>
              <a:t>。</a:t>
            </a:r>
            <a:endParaRPr lang="en-US" altLang="zh-CN" sz="2400" dirty="0" smtClean="0"/>
          </a:p>
          <a:p>
            <a:pPr marL="0" indent="0">
              <a:buNone/>
            </a:pPr>
            <a:endParaRPr lang="zh-CN" altLang="en-US" sz="2400" dirty="0"/>
          </a:p>
          <a:p>
            <a:pPr marL="0" indent="0">
              <a:buNone/>
            </a:pPr>
            <a:r>
              <a:rPr lang="en-US" altLang="zh-CN" sz="2400" dirty="0" smtClean="0"/>
              <a:t>2.3</a:t>
            </a:r>
            <a:r>
              <a:rPr lang="en-US" altLang="zh-CN" dirty="0" smtClean="0"/>
              <a:t> </a:t>
            </a:r>
            <a:r>
              <a:rPr lang="en-US" altLang="zh-CN" sz="2400" dirty="0">
                <a:latin typeface="+mn-ea"/>
              </a:rPr>
              <a:t>e</a:t>
            </a:r>
            <a:r>
              <a:rPr lang="zh-CN" altLang="en-US" sz="2400" dirty="0">
                <a:latin typeface="+mn-ea"/>
              </a:rPr>
              <a:t>得文献获取：</a:t>
            </a:r>
            <a:r>
              <a:rPr lang="en-US" altLang="zh-CN" sz="2400" dirty="0">
                <a:latin typeface="+mn-ea"/>
              </a:rPr>
              <a:t>http://yide.calis.edu.cn/</a:t>
            </a:r>
            <a:r>
              <a:rPr lang="zh-CN" altLang="en-US" sz="2400" dirty="0">
                <a:latin typeface="+mn-ea"/>
              </a:rPr>
              <a:t>。可文献传递</a:t>
            </a:r>
            <a:r>
              <a:rPr lang="en-US" altLang="zh-CN" sz="2400" dirty="0">
                <a:latin typeface="+mn-ea"/>
              </a:rPr>
              <a:t>ccc</a:t>
            </a:r>
            <a:r>
              <a:rPr lang="zh-CN" altLang="en-US" sz="2400" dirty="0">
                <a:latin typeface="+mn-ea"/>
              </a:rPr>
              <a:t>电子期刊、学位论文、图书、</a:t>
            </a:r>
            <a:r>
              <a:rPr lang="en-US" altLang="zh-CN" sz="2400" dirty="0">
                <a:latin typeface="+mn-ea"/>
              </a:rPr>
              <a:t>NSTL</a:t>
            </a:r>
            <a:r>
              <a:rPr lang="zh-CN" altLang="en-US" sz="2400" dirty="0">
                <a:latin typeface="+mn-ea"/>
              </a:rPr>
              <a:t>的资源和馆际互借国家图书馆、上海图书馆与外国教材中心的资源。点击相应链接检索后可进入江南大学馆际互借读者网关递交申请。</a:t>
            </a:r>
            <a:r>
              <a:rPr lang="en-US" altLang="zh-CN" sz="2400" dirty="0">
                <a:latin typeface="+mn-ea"/>
              </a:rPr>
              <a:t>e</a:t>
            </a:r>
            <a:r>
              <a:rPr lang="zh-CN" altLang="en-US" sz="2400" dirty="0">
                <a:latin typeface="+mn-ea"/>
              </a:rPr>
              <a:t>得的</a:t>
            </a:r>
            <a:r>
              <a:rPr lang="en-US" altLang="zh-CN" sz="2400" dirty="0">
                <a:latin typeface="+mn-ea"/>
              </a:rPr>
              <a:t>CALIS</a:t>
            </a:r>
            <a:r>
              <a:rPr lang="zh-CN" altLang="en-US" sz="2400" dirty="0">
                <a:latin typeface="+mn-ea"/>
              </a:rPr>
              <a:t>全文资源还提供</a:t>
            </a:r>
            <a:r>
              <a:rPr lang="en-US" altLang="zh-CN" sz="2400" dirty="0">
                <a:latin typeface="+mn-ea"/>
              </a:rPr>
              <a:t>36</a:t>
            </a:r>
            <a:r>
              <a:rPr lang="zh-CN" altLang="en-US" sz="2400" dirty="0">
                <a:latin typeface="+mn-ea"/>
              </a:rPr>
              <a:t>万种中文图书和</a:t>
            </a:r>
            <a:r>
              <a:rPr lang="en-US" altLang="zh-CN" sz="2400" dirty="0">
                <a:latin typeface="+mn-ea"/>
              </a:rPr>
              <a:t>3</a:t>
            </a:r>
            <a:r>
              <a:rPr lang="zh-CN" altLang="en-US" sz="2400" dirty="0">
                <a:latin typeface="+mn-ea"/>
              </a:rPr>
              <a:t>千多册外文图书的在线阅读与租借式下载。</a:t>
            </a:r>
          </a:p>
          <a:p>
            <a:endParaRPr lang="zh-CN" altLang="en-US" dirty="0"/>
          </a:p>
        </p:txBody>
      </p:sp>
    </p:spTree>
    <p:extLst>
      <p:ext uri="{BB962C8B-B14F-4D97-AF65-F5344CB8AC3E}">
        <p14:creationId xmlns:p14="http://schemas.microsoft.com/office/powerpoint/2010/main" val="147005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417251"/>
            <a:ext cx="10972800" cy="1029810"/>
          </a:xfrm>
        </p:spPr>
        <p:txBody>
          <a:bodyPr/>
          <a:lstStyle/>
          <a:p>
            <a:r>
              <a:rPr lang="zh-CN" altLang="en-US" dirty="0">
                <a:sym typeface="+mn-ea"/>
              </a:rPr>
              <a:t>一、文献传递与馆际互借服务介绍</a:t>
            </a:r>
            <a:br>
              <a:rPr lang="zh-CN" altLang="en-US" dirty="0">
                <a:sym typeface="+mn-ea"/>
              </a:rPr>
            </a:br>
            <a:endParaRPr lang="zh-CN" altLang="en-US" dirty="0"/>
          </a:p>
        </p:txBody>
      </p:sp>
      <p:sp>
        <p:nvSpPr>
          <p:cNvPr id="14" name="标题 1"/>
          <p:cNvSpPr>
            <a:spLocks noGrp="1"/>
          </p:cNvSpPr>
          <p:nvPr>
            <p:custDataLst>
              <p:tags r:id="rId1"/>
            </p:custDataLst>
          </p:nvPr>
        </p:nvSpPr>
        <p:spPr>
          <a:xfrm>
            <a:off x="844550" y="1163955"/>
            <a:ext cx="5727700" cy="932815"/>
          </a:xfrm>
          <a:prstGeom prst="rect">
            <a:avLst/>
          </a:prstGeom>
          <a:noFill/>
          <a:ln w="9525">
            <a:noFill/>
          </a:ln>
        </p:spPr>
        <p:txBody>
          <a:bodyPr anchor="ctr" anchorCtr="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lang="zh-CN" altLang="en-US" sz="3200" dirty="0">
              <a:latin typeface="+mn-lt"/>
              <a:ea typeface="+mn-ea"/>
              <a:cs typeface="+mn-cs"/>
              <a:sym typeface="+mn-ea"/>
            </a:endParaRPr>
          </a:p>
        </p:txBody>
      </p:sp>
      <p:sp>
        <p:nvSpPr>
          <p:cNvPr id="12" name="矩形 11"/>
          <p:cNvSpPr/>
          <p:nvPr/>
        </p:nvSpPr>
        <p:spPr>
          <a:xfrm>
            <a:off x="844550" y="1859340"/>
            <a:ext cx="10327034" cy="3908762"/>
          </a:xfrm>
          <a:prstGeom prst="rect">
            <a:avLst/>
          </a:prstGeom>
        </p:spPr>
        <p:txBody>
          <a:bodyPr wrap="square">
            <a:spAutoFit/>
          </a:bodyPr>
          <a:lstStyle/>
          <a:p>
            <a:r>
              <a:rPr lang="zh-CN" altLang="en-US" sz="3200" dirty="0" smtClean="0"/>
              <a:t>服务流程：</a:t>
            </a:r>
            <a:endParaRPr lang="en-US" altLang="zh-CN" sz="3200" dirty="0" smtClean="0"/>
          </a:p>
          <a:p>
            <a:r>
              <a:rPr lang="en-US" altLang="zh-CN" sz="2400" dirty="0" smtClean="0"/>
              <a:t>3</a:t>
            </a:r>
            <a:r>
              <a:rPr lang="en-US" altLang="zh-CN" sz="2400" dirty="0"/>
              <a:t>.</a:t>
            </a:r>
            <a:r>
              <a:rPr lang="zh-CN" altLang="en-US" sz="2400" dirty="0"/>
              <a:t>如果通过</a:t>
            </a:r>
            <a:r>
              <a:rPr lang="en-US" altLang="zh-CN" sz="2400" dirty="0"/>
              <a:t>1</a:t>
            </a:r>
            <a:r>
              <a:rPr lang="zh-CN" altLang="en-US" sz="2400" dirty="0"/>
              <a:t>和</a:t>
            </a:r>
            <a:r>
              <a:rPr lang="en-US" altLang="zh-CN" sz="2400" dirty="0"/>
              <a:t>2</a:t>
            </a:r>
            <a:r>
              <a:rPr lang="zh-CN" altLang="en-US" sz="2400" dirty="0"/>
              <a:t>仍没有检索到你所需资源或无法获取全文，可通过江南大学馆际互借读者网关（部分读者如果登录有问题，或者密码有误，可</a:t>
            </a:r>
            <a:r>
              <a:rPr lang="zh-CN" altLang="en-US" sz="2400" dirty="0" smtClean="0"/>
              <a:t>联系</a:t>
            </a:r>
            <a:endParaRPr lang="en-US" altLang="zh-CN" sz="2400" dirty="0" smtClean="0"/>
          </a:p>
          <a:p>
            <a:r>
              <a:rPr lang="en-US" altLang="zh-CN" sz="2400" dirty="0" smtClean="0"/>
              <a:t>85197720</a:t>
            </a:r>
            <a:r>
              <a:rPr lang="zh-CN" altLang="en-US" sz="2400" dirty="0" smtClean="0"/>
              <a:t>进行重置。）人工填写递交申请。</a:t>
            </a:r>
          </a:p>
          <a:p>
            <a:endParaRPr lang="zh-CN" altLang="en-US" sz="2400" dirty="0"/>
          </a:p>
          <a:p>
            <a:r>
              <a:rPr lang="zh-CN" altLang="en-US" sz="2400" dirty="0" smtClean="0"/>
              <a:t>江南</a:t>
            </a:r>
            <a:r>
              <a:rPr lang="zh-CN" altLang="en-US" sz="2400" dirty="0"/>
              <a:t>大学馆际互借读者网关：</a:t>
            </a:r>
            <a:r>
              <a:rPr lang="en-US" altLang="zh-CN" sz="2400" dirty="0"/>
              <a:t>http://ill.calis.edu.cn/reader/index.html?tenant=a000838&amp;auth=true</a:t>
            </a:r>
            <a:r>
              <a:rPr lang="zh-CN" altLang="en-US" sz="2400" dirty="0"/>
              <a:t>进入</a:t>
            </a:r>
            <a:r>
              <a:rPr lang="zh-CN" altLang="en-US" sz="2400" dirty="0" smtClean="0"/>
              <a:t>“文献传递”</a:t>
            </a:r>
            <a:r>
              <a:rPr lang="zh-CN" altLang="en-US" sz="2400" dirty="0"/>
              <a:t>页面，登录后可以提交申请。（登录该网关的用户名与密码因为安全问题，部分读者无法登录，可电话联系</a:t>
            </a:r>
            <a:r>
              <a:rPr lang="en-US" altLang="zh-CN" sz="2400" dirty="0"/>
              <a:t>85197720</a:t>
            </a:r>
            <a:r>
              <a:rPr lang="zh-CN" altLang="en-US" sz="2400" dirty="0"/>
              <a:t>进行重置。）如第一次使用该网关，也请先注册，等待馆员确认通过。</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二、文献传递与馆际互借收藏馆</a:t>
            </a:r>
            <a:br>
              <a:rPr lang="zh-CN" altLang="en-US" dirty="0"/>
            </a:br>
            <a:endParaRPr lang="zh-CN" altLang="en-US" dirty="0"/>
          </a:p>
        </p:txBody>
      </p:sp>
      <p:sp>
        <p:nvSpPr>
          <p:cNvPr id="3" name="内容占位符 2"/>
          <p:cNvSpPr>
            <a:spLocks noGrp="1"/>
          </p:cNvSpPr>
          <p:nvPr>
            <p:ph idx="1"/>
          </p:nvPr>
        </p:nvSpPr>
        <p:spPr/>
        <p:txBody>
          <a:bodyPr/>
          <a:lstStyle/>
          <a:p>
            <a:r>
              <a:rPr lang="en-US" altLang="zh-CN" sz="2400" dirty="0" smtClean="0"/>
              <a:t>1 </a:t>
            </a:r>
            <a:r>
              <a:rPr lang="zh-CN" altLang="en-US" sz="2400" dirty="0"/>
              <a:t>国家科技图书文献中心（</a:t>
            </a:r>
            <a:r>
              <a:rPr lang="en-US" altLang="zh-CN" sz="2400" dirty="0"/>
              <a:t>NSTL</a:t>
            </a:r>
            <a:r>
              <a:rPr lang="zh-CN" altLang="en-US" sz="2400" dirty="0"/>
              <a:t>）</a:t>
            </a:r>
            <a:r>
              <a:rPr lang="en-US" altLang="zh-CN" sz="2400" dirty="0"/>
              <a:t>http://www.nstl.gov.cn</a:t>
            </a:r>
            <a:r>
              <a:rPr lang="zh-CN" altLang="en-US" sz="2400" dirty="0"/>
              <a:t>，涵盖理工农医</a:t>
            </a:r>
            <a:r>
              <a:rPr lang="en-US" altLang="zh-CN" sz="2400" dirty="0"/>
              <a:t>4</a:t>
            </a:r>
            <a:r>
              <a:rPr lang="zh-CN" altLang="en-US" sz="2400" dirty="0"/>
              <a:t>个领域各类的科技文献信息</a:t>
            </a:r>
            <a:r>
              <a:rPr lang="zh-CN" altLang="en-US" sz="2400" dirty="0" smtClean="0"/>
              <a:t>。</a:t>
            </a:r>
            <a:r>
              <a:rPr lang="en-US" altLang="zh-CN" sz="2400" dirty="0" smtClean="0"/>
              <a:t>CALIS</a:t>
            </a:r>
            <a:r>
              <a:rPr lang="zh-CN" altLang="en-US" sz="2400" dirty="0"/>
              <a:t>的</a:t>
            </a:r>
            <a:r>
              <a:rPr lang="en-US" altLang="zh-CN" sz="2400" dirty="0"/>
              <a:t>NSTL</a:t>
            </a:r>
            <a:r>
              <a:rPr lang="zh-CN" altLang="en-US" sz="2400" dirty="0"/>
              <a:t>文献传递服务（高校版）介绍 </a:t>
            </a:r>
            <a:r>
              <a:rPr lang="en-US" altLang="zh-CN" sz="2400" dirty="0"/>
              <a:t>http://www.calis.edu.cn/educhina/viewnews.do?newsid=14510</a:t>
            </a:r>
          </a:p>
          <a:p>
            <a:endParaRPr lang="en-US" altLang="zh-CN" sz="2400" dirty="0" smtClean="0"/>
          </a:p>
          <a:p>
            <a:r>
              <a:rPr lang="en-US" altLang="zh-CN" sz="2400" dirty="0" smtClean="0"/>
              <a:t>2 </a:t>
            </a:r>
            <a:r>
              <a:rPr lang="en-US" altLang="zh-CN" sz="2400" dirty="0"/>
              <a:t>CALIS</a:t>
            </a:r>
            <a:r>
              <a:rPr lang="zh-CN" altLang="en-US" sz="2400" dirty="0"/>
              <a:t>联合目录</a:t>
            </a:r>
            <a:r>
              <a:rPr lang="en-US" altLang="zh-CN" sz="2400" dirty="0"/>
              <a:t>http://opac.calis.edu.cn/</a:t>
            </a:r>
            <a:r>
              <a:rPr lang="zh-CN" altLang="en-US" sz="2400" dirty="0"/>
              <a:t>，涵盖高校系统的各科文献资源。</a:t>
            </a:r>
          </a:p>
          <a:p>
            <a:endParaRPr lang="zh-CN" altLang="en-US" sz="2400" dirty="0"/>
          </a:p>
          <a:p>
            <a:r>
              <a:rPr lang="en-US" altLang="zh-CN" sz="2400" dirty="0" smtClean="0"/>
              <a:t>3 </a:t>
            </a:r>
            <a:r>
              <a:rPr lang="zh-CN" altLang="en-US" sz="2400" dirty="0"/>
              <a:t>全国中外文期刊联合目录</a:t>
            </a:r>
            <a:r>
              <a:rPr lang="en-US" altLang="zh-CN" sz="2400" dirty="0"/>
              <a:t>http://union.csdl.ac.cn</a:t>
            </a:r>
            <a:r>
              <a:rPr lang="zh-CN" altLang="en-US" sz="2400" dirty="0"/>
              <a:t>，以中科院系统的资源为主，也可查询到部分高校的馆藏</a:t>
            </a:r>
          </a:p>
          <a:p>
            <a:endParaRPr lang="zh-CN" altLang="en-US" sz="2400" dirty="0"/>
          </a:p>
          <a:p>
            <a:r>
              <a:rPr lang="en-US" altLang="zh-CN" sz="2400" dirty="0" smtClean="0"/>
              <a:t>4 </a:t>
            </a:r>
            <a:r>
              <a:rPr lang="zh-CN" altLang="en-US" sz="2400" dirty="0"/>
              <a:t>高校人文社会科学文献中心（</a:t>
            </a:r>
            <a:r>
              <a:rPr lang="en-US" altLang="zh-CN" sz="2400" dirty="0"/>
              <a:t>CASHL</a:t>
            </a:r>
            <a:r>
              <a:rPr lang="zh-CN" altLang="en-US" sz="2400" dirty="0"/>
              <a:t>）</a:t>
            </a:r>
            <a:r>
              <a:rPr lang="en-US" altLang="zh-CN" sz="2400" dirty="0"/>
              <a:t>http://www.cashl.edu.cn</a:t>
            </a:r>
            <a:r>
              <a:rPr lang="zh-CN" altLang="en-US" sz="2400" dirty="0"/>
              <a:t>，文科外文资源，读者可直接通过一卡通账号登入，如果一卡通未注册为江南大学</a:t>
            </a:r>
            <a:r>
              <a:rPr lang="zh-CN" altLang="en-US" sz="2400" dirty="0" smtClean="0"/>
              <a:t>文献</a:t>
            </a:r>
            <a:endParaRPr lang="zh-CN" altLang="en-US" sz="2400" dirty="0"/>
          </a:p>
        </p:txBody>
      </p:sp>
    </p:spTree>
    <p:extLst>
      <p:ext uri="{BB962C8B-B14F-4D97-AF65-F5344CB8AC3E}">
        <p14:creationId xmlns:p14="http://schemas.microsoft.com/office/powerpoint/2010/main" val="729063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f0762c2f-afa2-4f2c-bf1c-0aecc615ed6b"/>
  <p:tag name="COMMONDATA" val="eyJoZGlkIjoiYzQyM2Q2NjZmMjgzNTc5NGYxYTllMjBjOGNjYTQ3NW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TIMING" val="|4.8|14.7|4.5"/>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2406</TotalTime>
  <Words>3652</Words>
  <Application>Microsoft Office PowerPoint</Application>
  <PresentationFormat>宽屏</PresentationFormat>
  <Paragraphs>186</Paragraphs>
  <Slides>38</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38</vt:i4>
      </vt:variant>
    </vt:vector>
  </HeadingPairs>
  <TitlesOfParts>
    <vt:vector size="46" baseType="lpstr">
      <vt:lpstr>等线</vt:lpstr>
      <vt:lpstr>楷体</vt:lpstr>
      <vt:lpstr>宋体</vt:lpstr>
      <vt:lpstr>微软雅黑</vt:lpstr>
      <vt:lpstr>Arial</vt:lpstr>
      <vt:lpstr>Calibri</vt:lpstr>
      <vt:lpstr>Wingdings</vt:lpstr>
      <vt:lpstr>1_默认设计模板</vt:lpstr>
      <vt:lpstr>PowerPoint 演示文稿</vt:lpstr>
      <vt:lpstr>PowerPoint 演示文稿</vt:lpstr>
      <vt:lpstr>一、文献传递与馆际互借服务介绍 </vt:lpstr>
      <vt:lpstr>一、文献传递与馆际互借服务介绍 </vt:lpstr>
      <vt:lpstr>一、文献传递与馆际互借服务介绍</vt:lpstr>
      <vt:lpstr>一、文献传递与馆际互借服务介绍</vt:lpstr>
      <vt:lpstr>一、文献传递与馆际互借服务介绍</vt:lpstr>
      <vt:lpstr>一、文献传递与馆际互借服务介绍 </vt:lpstr>
      <vt:lpstr>二、文献传递与馆际互借收藏馆 </vt:lpstr>
      <vt:lpstr>二、文献传递与馆际互借收藏馆 </vt:lpstr>
      <vt:lpstr>二、文献传递与馆际互借收藏馆 </vt:lpstr>
      <vt:lpstr>二、文献传递与馆际互借收藏馆 </vt:lpstr>
      <vt:lpstr>二、文献传递与馆际互借收藏馆 </vt:lpstr>
      <vt:lpstr>三、文献传递与馆际互借补贴政策</vt:lpstr>
      <vt:lpstr>四、文献传递与馆际互借获取途径 </vt:lpstr>
      <vt:lpstr>四、文献传递与馆际互借获取途径 </vt:lpstr>
      <vt:lpstr>四、文献传递与馆际互借获取途径 </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四、文献传递与馆际互借获取途径</vt:lpstr>
      <vt:lpstr>五、文献传递与馆际互网关注册</vt:lpstr>
      <vt:lpstr>五、文献传递与馆际互借网关注册</vt:lpstr>
      <vt:lpstr>五、文献传递与馆际互借网关注册</vt:lpstr>
      <vt:lpstr>五、文献传递与馆际互借网关注册</vt:lpstr>
      <vt:lpstr>五、文献传递与馆际互借网关注册</vt:lpstr>
      <vt:lpstr>五、文献传递与馆际互借网关注册</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dell</cp:lastModifiedBy>
  <cp:revision>121</cp:revision>
  <dcterms:created xsi:type="dcterms:W3CDTF">2023-02-23T02:41:00Z</dcterms:created>
  <dcterms:modified xsi:type="dcterms:W3CDTF">2023-06-19T08:13:22Z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0534985FEFAC4280A2AABA81F48BA38B_13</vt:lpwstr>
  </property>
  <property fmtid="{D5CDD505-2E9C-101B-9397-08002B2CF9AE}" pid="3" name="KSOProductBuildVer">
    <vt:lpwstr>2052-11.1.0.14036</vt:lpwstr>
  </property>
</Properties>
</file>