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348" r:id="rId5"/>
    <p:sldId id="345" r:id="rId6"/>
    <p:sldId id="346" r:id="rId7"/>
    <p:sldId id="347" r:id="rId8"/>
    <p:sldId id="329" r:id="rId9"/>
    <p:sldId id="262" r:id="rId10"/>
    <p:sldId id="260" r:id="rId11"/>
    <p:sldId id="261" r:id="rId12"/>
    <p:sldId id="264" r:id="rId13"/>
    <p:sldId id="265" r:id="rId14"/>
    <p:sldId id="350" r:id="rId15"/>
    <p:sldId id="351" r:id="rId16"/>
    <p:sldId id="305" r:id="rId17"/>
    <p:sldId id="330" r:id="rId18"/>
    <p:sldId id="266" r:id="rId19"/>
    <p:sldId id="331" r:id="rId20"/>
    <p:sldId id="267" r:id="rId21"/>
    <p:sldId id="363" r:id="rId22"/>
    <p:sldId id="364" r:id="rId23"/>
    <p:sldId id="365" r:id="rId24"/>
    <p:sldId id="366" r:id="rId25"/>
    <p:sldId id="367" r:id="rId26"/>
    <p:sldId id="369" r:id="rId27"/>
    <p:sldId id="368" r:id="rId28"/>
    <p:sldId id="295" r:id="rId29"/>
    <p:sldId id="304" r:id="rId30"/>
  </p:sldIdLst>
  <p:sldSz cx="9144000" cy="6858000" type="screen4x3"/>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83465" autoAdjust="0"/>
  </p:normalViewPr>
  <p:slideViewPr>
    <p:cSldViewPr>
      <p:cViewPr varScale="1">
        <p:scale>
          <a:sx n="57" d="100"/>
          <a:sy n="57" d="100"/>
        </p:scale>
        <p:origin x="1708" y="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ea typeface="宋体"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ea typeface="宋体" pitchFamily="2" charset="-122"/>
              </a:defRPr>
            </a:lvl1pPr>
          </a:lstStyle>
          <a:p>
            <a:pPr>
              <a:defRPr/>
            </a:pPr>
            <a:fld id="{DF9D11C0-5D30-492E-91A0-FA3AC7CEE2E5}" type="datetimeFigureOut">
              <a:rPr lang="zh-CN" altLang="en-US"/>
              <a:pPr>
                <a:defRPr/>
              </a:pPr>
              <a:t>2020/7/1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ea typeface="宋体"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409C38A-3151-42DF-84F5-D46DC0A97784}"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1</a:t>
            </a:fld>
            <a:endParaRPr lang="zh-CN" altLang="en-US"/>
          </a:p>
        </p:txBody>
      </p:sp>
    </p:spTree>
    <p:extLst>
      <p:ext uri="{BB962C8B-B14F-4D97-AF65-F5344CB8AC3E}">
        <p14:creationId xmlns:p14="http://schemas.microsoft.com/office/powerpoint/2010/main" val="3314492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t>
            </a:r>
            <a:r>
              <a:rPr lang="zh-CN" altLang="en-US" dirty="0" smtClean="0"/>
              <a:t>科学</a:t>
            </a:r>
            <a:r>
              <a:rPr lang="en-US" altLang="zh-CN" dirty="0" smtClean="0"/>
              <a:t>》</a:t>
            </a:r>
            <a:r>
              <a:rPr lang="zh-CN" altLang="en-US" dirty="0" smtClean="0"/>
              <a:t>是科学新闻、评论和前沿研究的主要渠道。通过纸质版和网络版，</a:t>
            </a:r>
            <a:r>
              <a:rPr lang="en-US" altLang="zh-CN" dirty="0" smtClean="0"/>
              <a:t>《</a:t>
            </a:r>
            <a:r>
              <a:rPr lang="zh-CN" altLang="en-US" dirty="0" smtClean="0"/>
              <a:t>科学</a:t>
            </a:r>
            <a:r>
              <a:rPr lang="en-US" altLang="zh-CN" dirty="0" smtClean="0"/>
              <a:t>》</a:t>
            </a:r>
            <a:r>
              <a:rPr lang="zh-CN" altLang="en-US" dirty="0" smtClean="0"/>
              <a:t>杂志估计在全世界拥有</a:t>
            </a:r>
            <a:r>
              <a:rPr lang="en-US" altLang="zh-CN" dirty="0" smtClean="0"/>
              <a:t>100</a:t>
            </a:r>
            <a:r>
              <a:rPr lang="zh-CN" altLang="en-US" dirty="0" smtClean="0"/>
              <a:t>多万读者。</a:t>
            </a:r>
            <a:r>
              <a:rPr lang="en-US" altLang="zh-CN" dirty="0" smtClean="0"/>
              <a:t>《</a:t>
            </a:r>
            <a:r>
              <a:rPr lang="zh-CN" altLang="en-US" dirty="0" smtClean="0"/>
              <a:t>科学</a:t>
            </a:r>
            <a:r>
              <a:rPr lang="en-US" altLang="zh-CN" dirty="0" smtClean="0"/>
              <a:t>》</a:t>
            </a:r>
            <a:r>
              <a:rPr lang="zh-CN" altLang="en-US" dirty="0" smtClean="0"/>
              <a:t>杂志的作者身份也是全球性的，其文章一直位居世界上被引用最多的研究之列。</a:t>
            </a:r>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11</a:t>
            </a:fld>
            <a:endParaRPr lang="zh-CN" altLang="en-US"/>
          </a:p>
        </p:txBody>
      </p:sp>
    </p:spTree>
    <p:extLst>
      <p:ext uri="{BB962C8B-B14F-4D97-AF65-F5344CB8AC3E}">
        <p14:creationId xmlns:p14="http://schemas.microsoft.com/office/powerpoint/2010/main" val="1182322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zh-CN" dirty="0" smtClean="0"/>
              <a:t>STKE[</a:t>
            </a:r>
            <a:r>
              <a:rPr lang="zh-CN" altLang="en-US" dirty="0" smtClean="0"/>
              <a:t>信号转导知识环境</a:t>
            </a:r>
            <a:r>
              <a:rPr lang="en-US" altLang="zh-CN" dirty="0" smtClean="0"/>
              <a:t>(ISSN: 1525-8882)]</a:t>
            </a:r>
            <a:r>
              <a:rPr lang="zh-CN" altLang="en-US" dirty="0" smtClean="0"/>
              <a:t>出版的，这是一个网站和在线评论杂志，</a:t>
            </a:r>
            <a:r>
              <a:rPr lang="en-US" altLang="zh-CN" dirty="0" smtClean="0"/>
              <a:t>1999</a:t>
            </a:r>
            <a:r>
              <a:rPr lang="zh-CN" altLang="en-US" dirty="0" smtClean="0"/>
              <a:t>年</a:t>
            </a:r>
            <a:r>
              <a:rPr lang="en-US" altLang="zh-CN" dirty="0" smtClean="0"/>
              <a:t>9</a:t>
            </a:r>
            <a:r>
              <a:rPr lang="zh-CN" altLang="en-US" dirty="0" smtClean="0"/>
              <a:t>月创刊，专注于细胞信号的主题。</a:t>
            </a:r>
            <a:r>
              <a:rPr lang="en-US" altLang="zh-CN" dirty="0" smtClean="0"/>
              <a:t>2008</a:t>
            </a:r>
            <a:r>
              <a:rPr lang="zh-CN" altLang="en-US" dirty="0" smtClean="0"/>
              <a:t>年</a:t>
            </a:r>
            <a:r>
              <a:rPr lang="en-US" altLang="zh-CN" dirty="0" smtClean="0"/>
              <a:t>1</a:t>
            </a:r>
            <a:r>
              <a:rPr lang="zh-CN" altLang="en-US" dirty="0" smtClean="0"/>
              <a:t>月更名为</a:t>
            </a:r>
            <a:r>
              <a:rPr lang="en-US" altLang="zh-CN" dirty="0" smtClean="0"/>
              <a:t>Science Signaling (ISSN: 1937-9145)</a:t>
            </a:r>
            <a:r>
              <a:rPr lang="zh-CN" altLang="en-US" dirty="0" smtClean="0"/>
              <a:t>，并于</a:t>
            </a:r>
            <a:r>
              <a:rPr lang="en-US" altLang="zh-CN" dirty="0" smtClean="0"/>
              <a:t>2008</a:t>
            </a:r>
            <a:r>
              <a:rPr lang="zh-CN" altLang="en-US" dirty="0" smtClean="0"/>
              <a:t>年</a:t>
            </a:r>
            <a:r>
              <a:rPr lang="en-US" altLang="zh-CN" dirty="0" smtClean="0"/>
              <a:t>9</a:t>
            </a:r>
            <a:r>
              <a:rPr lang="zh-CN" altLang="en-US" dirty="0" smtClean="0"/>
              <a:t>月添加了原始研究文章。</a:t>
            </a:r>
            <a:endParaRPr lang="en-US" altLang="zh-CN" dirty="0" smtClean="0"/>
          </a:p>
          <a:p>
            <a:r>
              <a:rPr lang="en-US" altLang="zh-CN" dirty="0" smtClean="0"/>
              <a:t>《</a:t>
            </a:r>
            <a:r>
              <a:rPr lang="zh-CN" altLang="en-US" dirty="0" smtClean="0"/>
              <a:t>科学信号</a:t>
            </a:r>
            <a:r>
              <a:rPr lang="en-US" altLang="zh-CN" dirty="0" smtClean="0"/>
              <a:t>》</a:t>
            </a:r>
            <a:r>
              <a:rPr lang="zh-CN" altLang="en-US" dirty="0" smtClean="0"/>
              <a:t>的首要目标是发表在细胞信号领域广泛相关的关键发现，并提供文章、社区特性、工具和在线资源，使读者能够深入了解细胞调控过程。该网站的另一个目标是提供一个权威的细胞信号信息数据库，供读者访问，并对基于计算机的分析有用。</a:t>
            </a:r>
            <a:endParaRPr lang="en-US" altLang="zh-CN" dirty="0" smtClean="0"/>
          </a:p>
          <a:p>
            <a:endParaRPr lang="zh-CN" altLang="en-US" dirty="0" smtClean="0"/>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060DD80C-CCEA-4073-9474-26237A8C710D}" type="slidenum">
              <a:rPr lang="zh-CN" altLang="en-US" smtClean="0">
                <a:latin typeface="Arial" panose="020B0604020202020204" pitchFamily="34" charset="0"/>
              </a:rPr>
              <a:pPr>
                <a:spcBef>
                  <a:spcPct val="0"/>
                </a:spcBef>
              </a:pPr>
              <a:t>12</a:t>
            </a:fld>
            <a:endParaRPr lang="zh-CN"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dirty="0" smtClean="0"/>
              <a:t> 生命科学在</a:t>
            </a:r>
            <a:r>
              <a:rPr lang="en-US" altLang="zh-CN" dirty="0" smtClean="0"/>
              <a:t>21</a:t>
            </a:r>
            <a:r>
              <a:rPr lang="zh-CN" altLang="en-US" dirty="0" smtClean="0"/>
              <a:t>世纪得到了蓬勃发展。近几年来，随着分子生物学技术的不断创新，一方面为生命科学研究带来了前所未有的深度和广度；另一方面却使基础和临床研究的距离加大。生命科学研究的成果没有被及时地应用到临床当中，从而没有真正地体现生命科学的价值。在这种背景下，致力于弥补基础与临床研究的鸿沟和屏障的转换医学应运而生，并逐渐从概念转为热门的研究模式。 </a:t>
            </a:r>
            <a:endParaRPr lang="en-US" altLang="zh-CN" dirty="0" smtClean="0"/>
          </a:p>
          <a:p>
            <a:pPr eaLnBrk="1" hangingPunct="1"/>
            <a:endParaRPr lang="zh-CN" altLang="en-US" dirty="0" smtClean="0"/>
          </a:p>
          <a:p>
            <a:pPr eaLnBrk="1" hangingPunct="1"/>
            <a:r>
              <a:rPr lang="zh-CN" altLang="en-US" dirty="0" smtClean="0"/>
              <a:t> </a:t>
            </a:r>
            <a:r>
              <a:rPr lang="zh-CN" altLang="en-US" dirty="0" smtClean="0">
                <a:solidFill>
                  <a:srgbClr val="FF0000"/>
                </a:solidFill>
              </a:rPr>
              <a:t>   转换医学（</a:t>
            </a:r>
            <a:r>
              <a:rPr lang="en-US" altLang="zh-CN" dirty="0" smtClean="0">
                <a:solidFill>
                  <a:srgbClr val="FF0000"/>
                </a:solidFill>
              </a:rPr>
              <a:t>Translational Medicine</a:t>
            </a:r>
            <a:r>
              <a:rPr lang="zh-CN" altLang="en-US" dirty="0" smtClean="0">
                <a:solidFill>
                  <a:srgbClr val="FF0000"/>
                </a:solidFill>
              </a:rPr>
              <a:t>），又叫转化医学，其主要目的是为了打破基础医学与药物研发、临床医学之间固有的屏障，建立起彼此的直接关联，缩短从实验室到病床（</a:t>
            </a:r>
            <a:r>
              <a:rPr lang="en-US" altLang="zh-CN" dirty="0" smtClean="0">
                <a:solidFill>
                  <a:srgbClr val="FF0000"/>
                </a:solidFill>
              </a:rPr>
              <a:t>bench to bedside</a:t>
            </a:r>
            <a:r>
              <a:rPr lang="zh-CN" altLang="en-US" dirty="0" smtClean="0">
                <a:solidFill>
                  <a:srgbClr val="FF0000"/>
                </a:solidFill>
              </a:rPr>
              <a:t>）的过程，把基础研究获得的研究成果快速转化为临床上的治疗新方法，从而更快速地推进临床医学的发展，最终使患者直接受益于科技。 </a:t>
            </a:r>
          </a:p>
          <a:p>
            <a:pPr eaLnBrk="1" hangingPunct="1"/>
            <a:r>
              <a:rPr lang="zh-CN" altLang="en-US" dirty="0" smtClean="0"/>
              <a:t>    转换医学倡导从临床工作中发现和提出问题，由基础研究人员进行深入研究，然后再将基础科研成果快速转向临床应用，基础与临床科技工作者密切合作，以提高医疗总体水平的理念。因此转换医学研究主张打破以往研究课题组单一学科或有限合作的模式，强调多学科组成课题攻关小组，发挥各自优势，通力合作。 </a:t>
            </a:r>
            <a:endParaRPr lang="en-US" altLang="zh-CN" dirty="0" smtClean="0"/>
          </a:p>
          <a:p>
            <a:pPr eaLnBrk="1" hangingPunct="1"/>
            <a:endParaRPr lang="en-US" altLang="zh-CN" dirty="0" smtClean="0"/>
          </a:p>
          <a:p>
            <a:pPr eaLnBrk="1" hangingPunct="1"/>
            <a:endParaRPr lang="zh-CN" altLang="en-US" dirty="0" smtClean="0"/>
          </a:p>
        </p:txBody>
      </p:sp>
      <p:sp>
        <p:nvSpPr>
          <p:cNvPr id="2458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2139F6F7-8750-4478-AAD0-92E9F29A07CF}" type="slidenum">
              <a:rPr lang="zh-CN" altLang="en-US" smtClean="0">
                <a:latin typeface="Arial" panose="020B0604020202020204" pitchFamily="34" charset="0"/>
              </a:rPr>
              <a:pPr>
                <a:spcBef>
                  <a:spcPct val="0"/>
                </a:spcBef>
              </a:pPr>
              <a:t>13</a:t>
            </a:fld>
            <a:endParaRPr lang="zh-CN"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科学机器人发表原创，同行审查，科学或工程为基础的研究文章，推进机器人领域。它是多学科的，包括机器人的传统学科，以及新兴的趋势，比如先进的材料和仿生设计</a:t>
            </a:r>
            <a:r>
              <a:rPr lang="en-US" altLang="zh-CN" dirty="0" smtClean="0"/>
              <a:t>;</a:t>
            </a:r>
            <a:r>
              <a:rPr lang="zh-CN" altLang="en-US" dirty="0" smtClean="0"/>
              <a:t>它涵盖了所有的尺度，从非常大的系统到微型</a:t>
            </a:r>
            <a:r>
              <a:rPr lang="en-US" altLang="zh-CN" dirty="0" smtClean="0"/>
              <a:t>/</a:t>
            </a:r>
            <a:r>
              <a:rPr lang="zh-CN" altLang="en-US" dirty="0" smtClean="0"/>
              <a:t>纳米机器人</a:t>
            </a:r>
            <a:r>
              <a:rPr lang="en-US" altLang="zh-CN" dirty="0" smtClean="0"/>
              <a:t>;</a:t>
            </a:r>
            <a:r>
              <a:rPr lang="zh-CN" altLang="en-US" dirty="0" smtClean="0"/>
              <a:t>它的范围很广，包括理论进步和实际应用</a:t>
            </a:r>
            <a:r>
              <a:rPr lang="en-US" altLang="zh-CN" dirty="0" smtClean="0"/>
              <a:t>;</a:t>
            </a:r>
            <a:r>
              <a:rPr lang="zh-CN" altLang="en-US" dirty="0" smtClean="0"/>
              <a:t>通过在线补充材料和设计</a:t>
            </a:r>
            <a:r>
              <a:rPr lang="en-US" altLang="zh-CN" dirty="0" smtClean="0"/>
              <a:t>/</a:t>
            </a:r>
            <a:r>
              <a:rPr lang="zh-CN" altLang="en-US" dirty="0" smtClean="0"/>
              <a:t>代码库，它促进了可再现性。</a:t>
            </a:r>
          </a:p>
        </p:txBody>
      </p:sp>
      <p:sp>
        <p:nvSpPr>
          <p:cNvPr id="2867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995DB4-C4EE-4BBE-91EE-41EEA07DF75F}" type="slidenum">
              <a:rPr lang="zh-CN" altLang="en-US" smtClean="0"/>
              <a:pPr/>
              <a:t>14</a:t>
            </a:fld>
            <a:endParaRPr lang="zh-CN"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26A59D9-31F6-4778-826F-CFD77A91C42F}" type="slidenum">
              <a:rPr lang="zh-CN" altLang="en-US" smtClean="0"/>
              <a:pPr/>
              <a:t>15</a:t>
            </a:fld>
            <a:endParaRPr lang="zh-CN"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科学进展是美国科学促进会</a:t>
            </a:r>
            <a:r>
              <a:rPr lang="en-US" altLang="zh-CN" dirty="0" smtClean="0"/>
              <a:t>(AAAS)</a:t>
            </a:r>
            <a:r>
              <a:rPr lang="zh-CN" altLang="en-US" dirty="0" smtClean="0"/>
              <a:t>开放获取的多学科期刊，发表在任何科学领域的有影响力的研究论文和评论，包括学科具体领域和广泛的跨学科领域。科学进步的使命是为作者提供公平、快速、专业的同行评审和经过审查的研究选择，并免费提供给读者。由一组杰出的科学家领导并允许灵活的文章格式，科学进展通过扩展科学杂志的能力来确定和促进科学和工程在广泛的领域的重大进展，从而支持美国科学促进会的使命。</a:t>
            </a:r>
            <a:r>
              <a:rPr lang="en-US" altLang="zh-CN" dirty="0" smtClean="0"/>
              <a:t>《</a:t>
            </a:r>
            <a:r>
              <a:rPr lang="zh-CN" altLang="en-US" dirty="0" smtClean="0"/>
              <a:t>科学</a:t>
            </a:r>
            <a:r>
              <a:rPr lang="en-US" altLang="zh-CN" dirty="0" smtClean="0"/>
              <a:t>》</a:t>
            </a:r>
            <a:r>
              <a:rPr lang="zh-CN" altLang="en-US" dirty="0" smtClean="0"/>
              <a:t>杂志对不断发展的数字出版技术的使用，在美国科学促进会建立和维持其</a:t>
            </a:r>
            <a:endParaRPr lang="en-US" altLang="zh-CN" dirty="0" smtClean="0"/>
          </a:p>
          <a:p>
            <a:r>
              <a:rPr lang="zh-CN" altLang="en-US" baseline="0" dirty="0" smtClean="0"/>
              <a:t>创刊主要背景是</a:t>
            </a:r>
            <a:r>
              <a:rPr lang="en-US" altLang="zh-CN" baseline="0" dirty="0" smtClean="0"/>
              <a:t>Science</a:t>
            </a:r>
            <a:r>
              <a:rPr lang="zh-CN" altLang="en-US" baseline="0" dirty="0" smtClean="0"/>
              <a:t>出版社每年收到大量的优质稿件，而因为</a:t>
            </a:r>
            <a:r>
              <a:rPr lang="en-US" altLang="zh-CN" baseline="0" dirty="0" smtClean="0"/>
              <a:t>Science</a:t>
            </a:r>
            <a:r>
              <a:rPr lang="zh-CN" altLang="en-US" baseline="0" dirty="0" smtClean="0"/>
              <a:t>本身是一本杂志，有不同的栏目和字数限制，所以有很多比较长的优秀无法发表，此外，大家都知道，</a:t>
            </a:r>
            <a:r>
              <a:rPr lang="en-US" altLang="zh-CN" baseline="0" dirty="0" smtClean="0"/>
              <a:t>Science</a:t>
            </a:r>
            <a:r>
              <a:rPr lang="zh-CN" altLang="en-US" baseline="0" dirty="0" smtClean="0"/>
              <a:t>更多的内容集中在生命科学部分，而为了填补其它专业的空白，</a:t>
            </a:r>
            <a:r>
              <a:rPr lang="en-US" altLang="zh-CN" baseline="0" dirty="0" smtClean="0"/>
              <a:t>Science Advances</a:t>
            </a:r>
            <a:r>
              <a:rPr lang="zh-CN" altLang="en-US" baseline="0" dirty="0" smtClean="0"/>
              <a:t>主要会关注工程，环境，社会科学等方面。</a:t>
            </a:r>
            <a:endParaRPr lang="en-US" altLang="zh-CN" baseline="0" dirty="0" smtClean="0"/>
          </a:p>
          <a:p>
            <a:endParaRPr lang="en-US" altLang="zh-CN" baseline="0" dirty="0" smtClean="0"/>
          </a:p>
          <a:p>
            <a:r>
              <a:rPr lang="zh-CN" altLang="en-US" baseline="0" dirty="0" smtClean="0"/>
              <a:t>记得创刊第一年，</a:t>
            </a:r>
            <a:r>
              <a:rPr lang="en-US" altLang="zh-CN" baseline="0" dirty="0" smtClean="0"/>
              <a:t>Science</a:t>
            </a:r>
            <a:r>
              <a:rPr lang="zh-CN" altLang="en-US" baseline="0" dirty="0" smtClean="0"/>
              <a:t>的编辑到国内宣讲，有很多老师质疑</a:t>
            </a:r>
            <a:r>
              <a:rPr lang="en-US" altLang="zh-CN" baseline="0" dirty="0" smtClean="0"/>
              <a:t>Science</a:t>
            </a:r>
            <a:r>
              <a:rPr lang="zh-CN" altLang="en-US" baseline="0" dirty="0" smtClean="0"/>
              <a:t> </a:t>
            </a:r>
            <a:r>
              <a:rPr lang="en-US" altLang="zh-CN" baseline="0" dirty="0" smtClean="0"/>
              <a:t>Advance</a:t>
            </a:r>
            <a:r>
              <a:rPr lang="zh-CN" altLang="en-US" baseline="0" dirty="0" smtClean="0"/>
              <a:t>的品质。记得当时编辑很自信的说，</a:t>
            </a:r>
            <a:r>
              <a:rPr lang="en-US" altLang="zh-CN" baseline="0" dirty="0" smtClean="0"/>
              <a:t>“</a:t>
            </a:r>
            <a:r>
              <a:rPr lang="zh-CN" altLang="en-US" baseline="0" dirty="0" smtClean="0"/>
              <a:t>大家完全不用担心</a:t>
            </a:r>
            <a:r>
              <a:rPr lang="en-US" altLang="zh-CN" baseline="0" dirty="0" smtClean="0"/>
              <a:t>Science Advances”</a:t>
            </a:r>
            <a:r>
              <a:rPr lang="zh-CN" altLang="en-US" baseline="0" dirty="0" smtClean="0"/>
              <a:t>的品质，因为从收稿到发表，流程和</a:t>
            </a:r>
            <a:r>
              <a:rPr lang="en-US" altLang="zh-CN" baseline="0" dirty="0" smtClean="0"/>
              <a:t>Science</a:t>
            </a:r>
            <a:r>
              <a:rPr lang="zh-CN" altLang="en-US" baseline="0" dirty="0" smtClean="0"/>
              <a:t>是一样的。唯一不同的就是，由作者付费。果然，</a:t>
            </a:r>
            <a:r>
              <a:rPr lang="en-US" altLang="zh-CN" baseline="0" dirty="0" smtClean="0"/>
              <a:t>2017</a:t>
            </a:r>
            <a:r>
              <a:rPr lang="zh-CN" altLang="en-US" baseline="0" dirty="0" smtClean="0"/>
              <a:t>年</a:t>
            </a:r>
            <a:r>
              <a:rPr lang="en-US" altLang="zh-CN" baseline="0" dirty="0" smtClean="0"/>
              <a:t>Science Advances</a:t>
            </a:r>
            <a:r>
              <a:rPr lang="zh-CN" altLang="en-US" baseline="0" dirty="0" smtClean="0"/>
              <a:t>首次参评</a:t>
            </a:r>
            <a:r>
              <a:rPr lang="en-US" altLang="zh-CN" baseline="0" dirty="0" smtClean="0"/>
              <a:t>IF</a:t>
            </a:r>
            <a:r>
              <a:rPr lang="zh-CN" altLang="en-US" baseline="0" dirty="0" smtClean="0"/>
              <a:t>就高达</a:t>
            </a:r>
            <a:r>
              <a:rPr lang="en-US" altLang="zh-CN" baseline="0" dirty="0" smtClean="0"/>
              <a:t>11.511</a:t>
            </a:r>
            <a:endParaRPr lang="zh-CN" altLang="en-US" dirty="0" smtClean="0"/>
          </a:p>
          <a:p>
            <a:r>
              <a:rPr lang="zh-CN" altLang="en-US" dirty="0" smtClean="0"/>
              <a:t>全球参与者的使命以及倡导传播和利用科学造福人类方面发挥了关键作用。</a:t>
            </a:r>
          </a:p>
        </p:txBody>
      </p:sp>
      <p:sp>
        <p:nvSpPr>
          <p:cNvPr id="266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175E81D-D359-46CF-BF9B-38EB872F3593}" type="slidenum">
              <a:rPr lang="zh-CN" altLang="en-US" smtClean="0"/>
              <a:pPr/>
              <a:t>16</a:t>
            </a:fld>
            <a:endParaRPr lang="zh-CN"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smtClean="0"/>
              <a:t>ScienceInsider</a:t>
            </a:r>
            <a:r>
              <a:rPr lang="zh-CN" altLang="en-US" smtClean="0"/>
              <a:t>包含新闻和分析</a:t>
            </a:r>
            <a:r>
              <a:rPr lang="en-US" altLang="zh-CN" smtClean="0"/>
              <a:t> </a:t>
            </a:r>
            <a:endParaRPr lang="zh-CN" altLang="en-US" smtClean="0"/>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6C2FDC2-96C3-45BD-9390-4E0447153B37}" type="slidenum">
              <a:rPr lang="zh-CN" altLang="en-US" smtClean="0"/>
              <a:pPr/>
              <a:t>18</a:t>
            </a:fld>
            <a:endParaRPr lang="zh-CN"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20</a:t>
            </a:fld>
            <a:endParaRPr lang="zh-CN" altLang="en-US"/>
          </a:p>
        </p:txBody>
      </p:sp>
    </p:spTree>
    <p:extLst>
      <p:ext uri="{BB962C8B-B14F-4D97-AF65-F5344CB8AC3E}">
        <p14:creationId xmlns:p14="http://schemas.microsoft.com/office/powerpoint/2010/main" val="2483772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21</a:t>
            </a:fld>
            <a:endParaRPr lang="zh-CN" altLang="en-US"/>
          </a:p>
        </p:txBody>
      </p:sp>
    </p:spTree>
    <p:extLst>
      <p:ext uri="{BB962C8B-B14F-4D97-AF65-F5344CB8AC3E}">
        <p14:creationId xmlns:p14="http://schemas.microsoft.com/office/powerpoint/2010/main" val="3678793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22</a:t>
            </a:fld>
            <a:endParaRPr lang="zh-CN" altLang="en-US"/>
          </a:p>
        </p:txBody>
      </p:sp>
    </p:spTree>
    <p:extLst>
      <p:ext uri="{BB962C8B-B14F-4D97-AF65-F5344CB8AC3E}">
        <p14:creationId xmlns:p14="http://schemas.microsoft.com/office/powerpoint/2010/main" val="316513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这里请大家看一下这座大楼。这是美国科学促进会总部，距离白宫步行大概</a:t>
            </a:r>
            <a:r>
              <a:rPr lang="en-US" altLang="zh-CN" dirty="0" smtClean="0"/>
              <a:t>5</a:t>
            </a:r>
            <a:r>
              <a:rPr lang="zh-CN" altLang="en-US" dirty="0" smtClean="0"/>
              <a:t>分钟距离。可以看出，美国科学促进会也是位于美国的核心地带。</a:t>
            </a:r>
          </a:p>
          <a:p>
            <a:endParaRPr lang="zh-CN" altLang="en-US" dirty="0"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1EF78A71-7E35-4019-B210-89F712092877}" type="slidenum">
              <a:rPr lang="zh-CN" altLang="en-US" smtClean="0">
                <a:latin typeface="Arial" panose="020B0604020202020204" pitchFamily="34" charset="0"/>
              </a:rPr>
              <a:pPr>
                <a:spcBef>
                  <a:spcPct val="0"/>
                </a:spcBef>
              </a:pPr>
              <a:t>2</a:t>
            </a:fld>
            <a:endParaRPr lang="zh-CN"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23</a:t>
            </a:fld>
            <a:endParaRPr lang="zh-CN" altLang="en-US"/>
          </a:p>
        </p:txBody>
      </p:sp>
    </p:spTree>
    <p:extLst>
      <p:ext uri="{BB962C8B-B14F-4D97-AF65-F5344CB8AC3E}">
        <p14:creationId xmlns:p14="http://schemas.microsoft.com/office/powerpoint/2010/main" val="1570832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24</a:t>
            </a:fld>
            <a:endParaRPr lang="zh-CN" altLang="en-US"/>
          </a:p>
        </p:txBody>
      </p:sp>
    </p:spTree>
    <p:extLst>
      <p:ext uri="{BB962C8B-B14F-4D97-AF65-F5344CB8AC3E}">
        <p14:creationId xmlns:p14="http://schemas.microsoft.com/office/powerpoint/2010/main" val="7922077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25</a:t>
            </a:fld>
            <a:endParaRPr lang="zh-CN" altLang="en-US"/>
          </a:p>
        </p:txBody>
      </p:sp>
    </p:spTree>
    <p:extLst>
      <p:ext uri="{BB962C8B-B14F-4D97-AF65-F5344CB8AC3E}">
        <p14:creationId xmlns:p14="http://schemas.microsoft.com/office/powerpoint/2010/main" val="273715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26</a:t>
            </a:fld>
            <a:endParaRPr lang="zh-CN" altLang="en-US"/>
          </a:p>
        </p:txBody>
      </p:sp>
    </p:spTree>
    <p:extLst>
      <p:ext uri="{BB962C8B-B14F-4D97-AF65-F5344CB8AC3E}">
        <p14:creationId xmlns:p14="http://schemas.microsoft.com/office/powerpoint/2010/main" val="2619687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27</a:t>
            </a:fld>
            <a:endParaRPr lang="zh-CN" altLang="en-US"/>
          </a:p>
        </p:txBody>
      </p:sp>
    </p:spTree>
    <p:extLst>
      <p:ext uri="{BB962C8B-B14F-4D97-AF65-F5344CB8AC3E}">
        <p14:creationId xmlns:p14="http://schemas.microsoft.com/office/powerpoint/2010/main" val="3035834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457200" lvl="1" indent="0" eaLnBrk="1" hangingPunct="1">
              <a:spcBef>
                <a:spcPct val="20000"/>
              </a:spcBef>
              <a:buFontTx/>
              <a:buNone/>
              <a:defRPr/>
            </a:pPr>
            <a:r>
              <a:rPr lang="en-US" altLang="zh-CN" dirty="0" smtClean="0"/>
              <a:t>Science</a:t>
            </a:r>
            <a:r>
              <a:rPr lang="zh-CN" altLang="en-US" dirty="0" smtClean="0"/>
              <a:t>数据库注册个人账户可以享受个性化服务，通过</a:t>
            </a:r>
            <a:r>
              <a:rPr lang="zh-CN" altLang="en-US" sz="2000" kern="0" dirty="0" smtClean="0">
                <a:latin typeface="微软雅黑" pitchFamily="34" charset="-122"/>
                <a:ea typeface="微软雅黑" pitchFamily="34" charset="-122"/>
              </a:rPr>
              <a:t>个人收藏夹收藏喜爱的文章和检索式。设置电子邮件提醒服务出版物包括内容更新，特定文章被引用，检索式跟踪提醒。</a:t>
            </a:r>
          </a:p>
          <a:p>
            <a:endParaRPr lang="zh-CN" altLang="en-US" dirty="0"/>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28</a:t>
            </a:fld>
            <a:endParaRPr lang="zh-CN" altLang="en-US"/>
          </a:p>
        </p:txBody>
      </p:sp>
    </p:spTree>
    <p:extLst>
      <p:ext uri="{BB962C8B-B14F-4D97-AF65-F5344CB8AC3E}">
        <p14:creationId xmlns:p14="http://schemas.microsoft.com/office/powerpoint/2010/main" val="3211468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Science</a:t>
            </a:r>
            <a:r>
              <a:rPr lang="zh-CN" altLang="en-US" dirty="0" smtClean="0"/>
              <a:t>是全球传播最广的学术刊物之一，它的订阅用户是同类期刊的</a:t>
            </a:r>
            <a:r>
              <a:rPr lang="en-US" altLang="zh-CN" dirty="0" smtClean="0"/>
              <a:t>3</a:t>
            </a:r>
            <a:r>
              <a:rPr lang="zh-CN" altLang="en-US" dirty="0" smtClean="0"/>
              <a:t>倍，在英美以外的订户数是所有学术期刊中最高的。因此在</a:t>
            </a:r>
            <a:r>
              <a:rPr lang="en-US" altLang="zh-CN" dirty="0" smtClean="0"/>
              <a:t>Science</a:t>
            </a:r>
            <a:r>
              <a:rPr lang="zh-CN" altLang="en-US" dirty="0" smtClean="0"/>
              <a:t>上发表和报道的研究成果能够迅速地被世界各地的科研人员知晓。仅在过去的半个世纪里，</a:t>
            </a:r>
            <a:r>
              <a:rPr lang="en-US" altLang="zh-CN" dirty="0" smtClean="0"/>
              <a:t>《</a:t>
            </a:r>
            <a:r>
              <a:rPr lang="zh-CN" altLang="en-US" dirty="0" smtClean="0"/>
              <a:t>科学</a:t>
            </a:r>
            <a:r>
              <a:rPr lang="en-US" altLang="zh-CN" dirty="0" smtClean="0"/>
              <a:t>》</a:t>
            </a:r>
            <a:r>
              <a:rPr lang="zh-CN" altLang="en-US" dirty="0" smtClean="0"/>
              <a:t>杂志就发表了</a:t>
            </a:r>
            <a:r>
              <a:rPr lang="en-US" altLang="zh-CN" dirty="0" smtClean="0"/>
              <a:t>:</a:t>
            </a:r>
            <a:r>
              <a:rPr lang="zh-CN" altLang="en-US" dirty="0" smtClean="0"/>
              <a:t>第一次完整的人类基因组，从未见过的火星表面图片，首次将艾滋病与人类免疫缺陷病毒联系起来的研究</a:t>
            </a:r>
          </a:p>
          <a:p>
            <a:pPr eaLnBrk="1" hangingPunct="1"/>
            <a:endParaRPr lang="zh-CN" altLang="en-US" dirty="0" smtClean="0"/>
          </a:p>
        </p:txBody>
      </p:sp>
      <p:sp>
        <p:nvSpPr>
          <p:cNvPr id="71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352712CA-A775-46DC-9C75-E1DA9E34D1E2}" type="slidenum">
              <a:rPr lang="zh-CN" altLang="en-US" smtClean="0">
                <a:latin typeface="Arial" panose="020B0604020202020204" pitchFamily="34" charset="0"/>
              </a:rPr>
              <a:pPr>
                <a:spcBef>
                  <a:spcPct val="0"/>
                </a:spcBef>
              </a:pPr>
              <a:t>3</a:t>
            </a:fld>
            <a:endParaRPr lang="zh-CN"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1</a:t>
            </a:r>
            <a:r>
              <a:rPr lang="zh-CN" altLang="en-US" dirty="0" smtClean="0"/>
              <a:t>、美国科学促进会</a:t>
            </a:r>
            <a:r>
              <a:rPr lang="en-US" altLang="zh-CN" dirty="0" smtClean="0"/>
              <a:t>AAAS</a:t>
            </a:r>
            <a:r>
              <a:rPr lang="zh-CN" altLang="en-US" dirty="0" smtClean="0"/>
              <a:t>创建于</a:t>
            </a:r>
            <a:r>
              <a:rPr lang="en-US" altLang="zh-CN" dirty="0" smtClean="0"/>
              <a:t>1848</a:t>
            </a:r>
            <a:r>
              <a:rPr lang="zh-CN" altLang="en-US" dirty="0" smtClean="0"/>
              <a:t>年，成立标志着美国国家科学界的出现。虽然科学在美国早期就已经是美国的一部分，但它的实践者仍然为数不多，而且分布在不同的地区和学科之间。美国科学促进会是第一个在国家层面上促进科学和工程发展并代表其所有学科利益的永久性组织。是全球最大的科普科学学会，</a:t>
            </a:r>
            <a:r>
              <a:rPr lang="en-US" altLang="zh-CN" dirty="0" smtClean="0"/>
              <a:t>Science</a:t>
            </a:r>
            <a:r>
              <a:rPr lang="zh-CN" altLang="en-US" dirty="0" smtClean="0"/>
              <a:t>是它的旗舰出版物。</a:t>
            </a:r>
            <a:endParaRPr lang="en-US" altLang="zh-CN" dirty="0" smtClean="0"/>
          </a:p>
          <a:p>
            <a:endParaRPr lang="en-US" altLang="zh-CN" dirty="0" smtClean="0"/>
          </a:p>
          <a:p>
            <a:r>
              <a:rPr lang="zh-CN" altLang="en-US" dirty="0" smtClean="0"/>
              <a:t>科促会成立后的</a:t>
            </a:r>
            <a:r>
              <a:rPr lang="en-US" altLang="zh-CN" dirty="0" smtClean="0"/>
              <a:t>150</a:t>
            </a:r>
            <a:r>
              <a:rPr lang="zh-CN" altLang="en-US" dirty="0" smtClean="0"/>
              <a:t>年间，其自身的发展也见证了美国科学的发展。然而，美国科学促进会的长盛不衰并不是预先注定的，尽管在它成立的头</a:t>
            </a:r>
            <a:r>
              <a:rPr lang="en-US" altLang="zh-CN" dirty="0" smtClean="0"/>
              <a:t>50</a:t>
            </a:r>
            <a:r>
              <a:rPr lang="zh-CN" altLang="en-US" dirty="0" smtClean="0"/>
              <a:t>年里做出了许多贡献，但该协会不止一次濒临消亡。最终，与</a:t>
            </a:r>
            <a:r>
              <a:rPr lang="en-US" altLang="zh-CN" dirty="0" smtClean="0"/>
              <a:t>《</a:t>
            </a:r>
            <a:r>
              <a:rPr lang="zh-CN" altLang="en-US" dirty="0" smtClean="0"/>
              <a:t>科学</a:t>
            </a:r>
            <a:r>
              <a:rPr lang="en-US" altLang="zh-CN" dirty="0" smtClean="0"/>
              <a:t>》</a:t>
            </a:r>
            <a:r>
              <a:rPr lang="zh-CN" altLang="en-US" dirty="0" smtClean="0"/>
              <a:t>杂志</a:t>
            </a:r>
            <a:r>
              <a:rPr lang="en-US" altLang="zh-CN" dirty="0" smtClean="0"/>
              <a:t>(Science magazine)</a:t>
            </a:r>
            <a:r>
              <a:rPr lang="zh-CN" altLang="en-US" dirty="0" smtClean="0"/>
              <a:t>的合作重振了该杂志和美国科学促进会</a:t>
            </a:r>
            <a:r>
              <a:rPr lang="en-US" altLang="zh-CN" dirty="0" smtClean="0"/>
              <a:t>(AAAS)</a:t>
            </a:r>
            <a:r>
              <a:rPr lang="zh-CN" altLang="en-US" dirty="0" smtClean="0"/>
              <a:t>的活力。</a:t>
            </a:r>
            <a:endParaRPr lang="en-US" altLang="zh-CN" dirty="0" smtClean="0"/>
          </a:p>
          <a:p>
            <a:endParaRPr lang="en-US" altLang="zh-CN" dirty="0" smtClean="0"/>
          </a:p>
          <a:p>
            <a:r>
              <a:rPr lang="zh-CN" altLang="en-US" dirty="0" smtClean="0"/>
              <a:t>科促会的宗旨是“促进科学，服务社会”，具体而言，是通过在全球范围内促进科学和创新的发展以造福人类。在全球超过</a:t>
            </a:r>
            <a:r>
              <a:rPr lang="en-US" altLang="zh-CN" dirty="0" smtClean="0"/>
              <a:t>91</a:t>
            </a:r>
            <a:r>
              <a:rPr lang="zh-CN" altLang="en-US" dirty="0" smtClean="0"/>
              <a:t>个国家有个人会员。任何和我们有共同目标并相信科学、技术、工程和数学可以帮助解决当今世界面临的许多挑战的人都可以成为会员。</a:t>
            </a:r>
          </a:p>
          <a:p>
            <a:endParaRPr lang="zh-CN" altLang="en-US" dirty="0" smtClean="0"/>
          </a:p>
        </p:txBody>
      </p:sp>
      <p:sp>
        <p:nvSpPr>
          <p:cNvPr id="922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C15920B0-5E3B-4804-85E7-F0B62E34A6A8}" type="slidenum">
              <a:rPr lang="zh-CN" altLang="en-US" smtClean="0">
                <a:latin typeface="Arial" panose="020B0604020202020204" pitchFamily="34" charset="0"/>
              </a:rPr>
              <a:pPr>
                <a:spcBef>
                  <a:spcPct val="0"/>
                </a:spcBef>
              </a:pPr>
              <a:t>4</a:t>
            </a:fld>
            <a:endParaRPr lang="zh-CN"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zh-CN" altLang="en-US" dirty="0" smtClean="0"/>
              <a:t>中美科学界交流的盛事</a:t>
            </a:r>
            <a:endParaRPr lang="en-US" altLang="zh-CN" dirty="0" smtClean="0"/>
          </a:p>
          <a:p>
            <a:pPr eaLnBrk="1" hangingPunct="1"/>
            <a:endParaRPr lang="zh-CN" altLang="en-US" dirty="0" smtClean="0"/>
          </a:p>
          <a:p>
            <a:pPr eaLnBrk="1" hangingPunct="1"/>
            <a:r>
              <a:rPr lang="zh-CN" altLang="en-US" dirty="0" smtClean="0"/>
              <a:t>温总理接受了</a:t>
            </a:r>
            <a:r>
              <a:rPr lang="en-US" altLang="zh-CN" dirty="0" smtClean="0"/>
              <a:t>Science</a:t>
            </a:r>
            <a:r>
              <a:rPr lang="zh-CN" altLang="en-US" dirty="0" smtClean="0"/>
              <a:t>主编的访问，并高度评价了</a:t>
            </a:r>
            <a:r>
              <a:rPr lang="en-US" altLang="zh-CN" dirty="0" smtClean="0"/>
              <a:t>《</a:t>
            </a:r>
            <a:r>
              <a:rPr lang="zh-CN" altLang="en-US" dirty="0" smtClean="0"/>
              <a:t>科学</a:t>
            </a:r>
            <a:r>
              <a:rPr lang="en-US" altLang="zh-CN" dirty="0" smtClean="0"/>
              <a:t>》</a:t>
            </a:r>
            <a:r>
              <a:rPr lang="zh-CN" altLang="en-US" dirty="0" smtClean="0"/>
              <a:t>杂志在推动全球科技进步中的重要作用 。</a:t>
            </a:r>
          </a:p>
          <a:p>
            <a:endParaRPr lang="zh-CN" altLang="en-US" dirty="0" smtClean="0"/>
          </a:p>
        </p:txBody>
      </p:sp>
      <p:sp>
        <p:nvSpPr>
          <p:cNvPr id="112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1CD46C92-F417-4B52-9819-D5F23901529D}" type="slidenum">
              <a:rPr lang="zh-CN" altLang="en-US" smtClean="0">
                <a:latin typeface="Arial" panose="020B0604020202020204" pitchFamily="34" charset="0"/>
              </a:rPr>
              <a:pPr>
                <a:spcBef>
                  <a:spcPct val="0"/>
                </a:spcBef>
              </a:pPr>
              <a:t>5</a:t>
            </a:fld>
            <a:endParaRPr lang="zh-CN" altLang="en-US"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t>近些年中国科技的迅猛发展，也让越来越多的出版社意识到和中国科研人员合作的重要性。</a:t>
            </a:r>
            <a:endParaRPr lang="en-US" altLang="zh-CN" dirty="0" smtClean="0"/>
          </a:p>
          <a:p>
            <a:endParaRPr lang="en-US" altLang="zh-CN" dirty="0" smtClean="0"/>
          </a:p>
          <a:p>
            <a:r>
              <a:rPr lang="en-US" altLang="zh-CN" dirty="0" smtClean="0"/>
              <a:t>2014</a:t>
            </a:r>
            <a:r>
              <a:rPr lang="zh-CN" altLang="en-US" dirty="0" smtClean="0"/>
              <a:t>年</a:t>
            </a:r>
            <a:r>
              <a:rPr lang="en-US" altLang="zh-CN" dirty="0" smtClean="0"/>
              <a:t>1</a:t>
            </a:r>
            <a:r>
              <a:rPr lang="zh-CN" altLang="en-US" dirty="0" smtClean="0"/>
              <a:t>月</a:t>
            </a:r>
            <a:r>
              <a:rPr lang="en-US" altLang="zh-CN" dirty="0" smtClean="0"/>
              <a:t>13</a:t>
            </a:r>
            <a:r>
              <a:rPr lang="zh-CN" altLang="en-US" dirty="0" smtClean="0"/>
              <a:t>日下午，美国</a:t>
            </a:r>
            <a:r>
              <a:rPr lang="en-US" altLang="zh-CN" dirty="0" smtClean="0"/>
              <a:t>《</a:t>
            </a:r>
            <a:r>
              <a:rPr lang="zh-CN" altLang="en-US" dirty="0" smtClean="0"/>
              <a:t>科学</a:t>
            </a:r>
            <a:r>
              <a:rPr lang="en-US" altLang="zh-CN" dirty="0" smtClean="0"/>
              <a:t>》</a:t>
            </a:r>
            <a:r>
              <a:rPr lang="zh-CN" altLang="en-US" dirty="0" smtClean="0"/>
              <a:t>杂志主编麦克纳特女士拜访了国务院总理李克强，就科学技术、航天、教育、气候变化、环境保护等问题回答了提问。可能大家对这条新闻之前已有多了解，这里和大家分享一个有趣的细节，这也让</a:t>
            </a:r>
            <a:r>
              <a:rPr lang="en-US" altLang="zh-CN" dirty="0" smtClean="0"/>
              <a:t>Science</a:t>
            </a:r>
            <a:r>
              <a:rPr lang="zh-CN" altLang="en-US" dirty="0" smtClean="0"/>
              <a:t>主编倍感荣幸。麦克纳特原文是这样写的，</a:t>
            </a:r>
            <a:r>
              <a:rPr lang="en-US" altLang="zh-CN" dirty="0" smtClean="0"/>
              <a:t>“</a:t>
            </a:r>
            <a:r>
              <a:rPr lang="zh-CN" altLang="en-US" dirty="0" smtClean="0"/>
              <a:t>会见的要求很明确。仅我一人出席，不带美国记者，时间是</a:t>
            </a:r>
            <a:r>
              <a:rPr lang="en-US" altLang="zh-CN" dirty="0" smtClean="0"/>
              <a:t>30</a:t>
            </a:r>
            <a:r>
              <a:rPr lang="zh-CN" altLang="en-US" dirty="0" smtClean="0"/>
              <a:t>分钟。我们将讨论科学和经济问题。我提前来到了会见地点，这是一间漂亮的拥有中国传统风格的接待厅。没有像国会山或白宫入口处见到的</a:t>
            </a:r>
            <a:r>
              <a:rPr lang="en-US" altLang="zh-CN" dirty="0" smtClean="0"/>
              <a:t>X</a:t>
            </a:r>
            <a:r>
              <a:rPr lang="zh-CN" altLang="en-US" dirty="0" smtClean="0"/>
              <a:t>光安检机或人体扫描仪。总理和我喝茶、交谈，谈了</a:t>
            </a:r>
            <a:r>
              <a:rPr lang="en-US" altLang="zh-CN" dirty="0" smtClean="0"/>
              <a:t>70</a:t>
            </a:r>
            <a:r>
              <a:rPr lang="zh-CN" altLang="en-US" dirty="0" smtClean="0"/>
              <a:t>分钟，议题从探索宇宙到国际合作到气候变化和环境保护等。会谈开始后不久李的助手急匆匆送进来一张字条，大概不是很重要。为了不影响会见，总理将他打发走了。</a:t>
            </a:r>
            <a:r>
              <a:rPr lang="en-US" altLang="zh-CN" dirty="0" smtClean="0"/>
              <a:t>”</a:t>
            </a:r>
            <a:r>
              <a:rPr lang="zh-CN" altLang="en-US" dirty="0" smtClean="0"/>
              <a:t>这篇文章已经发表在</a:t>
            </a:r>
            <a:r>
              <a:rPr lang="en-US" altLang="zh-CN" dirty="0" smtClean="0"/>
              <a:t>Science</a:t>
            </a:r>
            <a:r>
              <a:rPr lang="zh-CN" altLang="en-US" dirty="0" smtClean="0"/>
              <a:t>期刊上，有兴趣的老师可以查一下原文。</a:t>
            </a:r>
            <a:endParaRPr lang="en-US" altLang="zh-CN" dirty="0" smtClean="0"/>
          </a:p>
          <a:p>
            <a:endParaRPr lang="zh-CN" altLang="en-US" dirty="0" smtClean="0"/>
          </a:p>
        </p:txBody>
      </p:sp>
      <p:sp>
        <p:nvSpPr>
          <p:cNvPr id="133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1F0308A6-2437-4D9D-B7C2-299C88FBE23F}" type="slidenum">
              <a:rPr lang="zh-CN" altLang="en-US" smtClean="0">
                <a:latin typeface="Arial" panose="020B0604020202020204" pitchFamily="34" charset="0"/>
              </a:rPr>
              <a:pPr>
                <a:spcBef>
                  <a:spcPct val="0"/>
                </a:spcBef>
              </a:pPr>
              <a:t>6</a:t>
            </a:fld>
            <a:endParaRPr lang="zh-CN"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CN" dirty="0" smtClean="0"/>
              <a:t>2017</a:t>
            </a:r>
            <a:r>
              <a:rPr lang="zh-CN" altLang="en-US" dirty="0" smtClean="0"/>
              <a:t>年</a:t>
            </a:r>
            <a:r>
              <a:rPr lang="en-US" altLang="zh-CN" dirty="0" smtClean="0"/>
              <a:t>4</a:t>
            </a:r>
            <a:r>
              <a:rPr lang="zh-CN" altLang="en-US" dirty="0" smtClean="0"/>
              <a:t>月</a:t>
            </a:r>
            <a:r>
              <a:rPr lang="en-US" altLang="zh-CN" dirty="0" smtClean="0"/>
              <a:t>17</a:t>
            </a:r>
            <a:r>
              <a:rPr lang="zh-CN" altLang="en-US" dirty="0" smtClean="0"/>
              <a:t>日，</a:t>
            </a:r>
            <a:r>
              <a:rPr lang="en-US" altLang="zh-CN" dirty="0" smtClean="0"/>
              <a:t>Science</a:t>
            </a:r>
            <a:r>
              <a:rPr lang="zh-CN" altLang="en-US" dirty="0" smtClean="0"/>
              <a:t>杂志主编</a:t>
            </a:r>
            <a:r>
              <a:rPr lang="en-US" altLang="zh-CN" dirty="0" smtClean="0"/>
              <a:t>Jeremy Berg</a:t>
            </a:r>
            <a:r>
              <a:rPr lang="zh-CN" altLang="en-US" dirty="0" smtClean="0"/>
              <a:t>博士到访清华大学，在结束题为“从锌指蛋白到</a:t>
            </a:r>
            <a:r>
              <a:rPr lang="en-US" altLang="zh-CN" dirty="0" smtClean="0"/>
              <a:t>《</a:t>
            </a:r>
            <a:r>
              <a:rPr lang="zh-CN" altLang="en-US" dirty="0" smtClean="0"/>
              <a:t>科学</a:t>
            </a:r>
            <a:r>
              <a:rPr lang="en-US" altLang="zh-CN" dirty="0" smtClean="0"/>
              <a:t>》”</a:t>
            </a:r>
            <a:r>
              <a:rPr lang="zh-CN" altLang="en-US" dirty="0" smtClean="0"/>
              <a:t>的精彩演讲之后，</a:t>
            </a:r>
            <a:r>
              <a:rPr lang="en-US" altLang="zh-CN" dirty="0" smtClean="0"/>
              <a:t>Jeremy Berg</a:t>
            </a:r>
            <a:r>
              <a:rPr lang="zh-CN" altLang="en-US" dirty="0" smtClean="0"/>
              <a:t>博士一行参观访问了清华大学结构生物学高精尖创新中心，并与清华大学生命学院、医学院、药学院的部分师生开展了讨论会议。此次访华，</a:t>
            </a:r>
            <a:r>
              <a:rPr lang="en-US" altLang="zh-CN" dirty="0" smtClean="0"/>
              <a:t>Jeremy Berg</a:t>
            </a:r>
            <a:r>
              <a:rPr lang="zh-CN" altLang="en-US" dirty="0" smtClean="0"/>
              <a:t>有意推动</a:t>
            </a:r>
            <a:r>
              <a:rPr lang="en-US" altLang="zh-CN" dirty="0" smtClean="0"/>
              <a:t>Science</a:t>
            </a:r>
            <a:r>
              <a:rPr lang="zh-CN" altLang="en-US" dirty="0" smtClean="0"/>
              <a:t>中国地区的相关合作业务，并希望能与政府、学校和科学家之间开展更多合作</a:t>
            </a:r>
            <a:endParaRPr lang="en-US" altLang="zh-CN" dirty="0" smtClean="0"/>
          </a:p>
          <a:p>
            <a:endParaRPr lang="en-US" altLang="zh-CN" dirty="0" smtClean="0"/>
          </a:p>
          <a:p>
            <a:endParaRPr lang="en-US" altLang="zh-CN" dirty="0" smtClean="0"/>
          </a:p>
          <a:p>
            <a:r>
              <a:rPr lang="zh-CN" altLang="en-US" dirty="0" smtClean="0"/>
              <a:t>作为美国科学促进会（</a:t>
            </a:r>
            <a:r>
              <a:rPr lang="en-US" altLang="zh-CN" dirty="0" smtClean="0"/>
              <a:t>AAAS</a:t>
            </a:r>
            <a:r>
              <a:rPr lang="zh-CN" altLang="en-US" dirty="0" smtClean="0"/>
              <a:t>）成员、国家医学院院士的</a:t>
            </a:r>
            <a:r>
              <a:rPr lang="en-US" altLang="zh-CN" dirty="0" smtClean="0"/>
              <a:t>Jeremy Berg</a:t>
            </a:r>
            <a:r>
              <a:rPr lang="zh-CN" altLang="en-US" dirty="0" smtClean="0"/>
              <a:t>教授，于</a:t>
            </a:r>
            <a:r>
              <a:rPr lang="en-US" altLang="zh-CN" dirty="0" smtClean="0"/>
              <a:t>2016</a:t>
            </a:r>
            <a:r>
              <a:rPr lang="zh-CN" altLang="en-US" dirty="0" smtClean="0"/>
              <a:t>年</a:t>
            </a:r>
            <a:r>
              <a:rPr lang="en-US" altLang="zh-CN" dirty="0" smtClean="0"/>
              <a:t>7</a:t>
            </a:r>
            <a:r>
              <a:rPr lang="zh-CN" altLang="en-US" dirty="0" smtClean="0"/>
              <a:t>月开始担任</a:t>
            </a:r>
            <a:r>
              <a:rPr lang="en-US" altLang="zh-CN" dirty="0" smtClean="0"/>
              <a:t>《</a:t>
            </a:r>
            <a:r>
              <a:rPr lang="zh-CN" altLang="en-US" dirty="0" smtClean="0"/>
              <a:t>科学</a:t>
            </a:r>
            <a:r>
              <a:rPr lang="en-US" altLang="zh-CN" dirty="0" smtClean="0"/>
              <a:t>》</a:t>
            </a:r>
            <a:r>
              <a:rPr lang="zh-CN" altLang="en-US" dirty="0" smtClean="0"/>
              <a:t>杂志及其子刊的主编。在此之前，曾任职于匹兹堡大学医学院院长，担任科学战略与规划部高级副部长、匹兹堡基金会教授、个体化医学研究所所长。此外，他还曾任教于约翰霍普金斯大学近二十年、美国国立卫生研究院八年、并担任国家综合医学科学研究所所长等。</a:t>
            </a:r>
            <a:r>
              <a:rPr lang="en-US" altLang="zh-CN" dirty="0" smtClean="0"/>
              <a:t>Jeremy Berg</a:t>
            </a:r>
            <a:r>
              <a:rPr lang="zh-CN" altLang="en-US" dirty="0" smtClean="0"/>
              <a:t>教授的研究主要集中于生物分子的结构与功能。他的贡献包括揭示锌指蛋白结合</a:t>
            </a:r>
            <a:r>
              <a:rPr lang="en-US" altLang="zh-CN" dirty="0" smtClean="0"/>
              <a:t>DNA/RNA</a:t>
            </a:r>
            <a:r>
              <a:rPr lang="zh-CN" altLang="en-US" dirty="0" smtClean="0"/>
              <a:t>的机理，解释细胞特定部位蛋白的作用，以及运用序列数据库预测蛋白的结构与功能等。</a:t>
            </a:r>
            <a:endParaRPr lang="en-US" altLang="zh-CN" dirty="0" smtClean="0"/>
          </a:p>
          <a:p>
            <a:endParaRPr lang="en-US" altLang="zh-CN" dirty="0" smtClean="0"/>
          </a:p>
          <a:p>
            <a:r>
              <a:rPr lang="zh-CN" altLang="en-US" dirty="0" smtClean="0"/>
              <a:t>会议开始，施一公校长首先对</a:t>
            </a:r>
            <a:r>
              <a:rPr lang="en-US" altLang="zh-CN" dirty="0" smtClean="0"/>
              <a:t>Jeremy Berg</a:t>
            </a:r>
            <a:r>
              <a:rPr lang="zh-CN" altLang="en-US" dirty="0" smtClean="0"/>
              <a:t>教授做了相关介绍，据悉</a:t>
            </a:r>
            <a:r>
              <a:rPr lang="en-US" altLang="zh-CN" dirty="0" smtClean="0"/>
              <a:t>Jeremy Berg</a:t>
            </a:r>
            <a:r>
              <a:rPr lang="zh-CN" altLang="en-US" dirty="0" smtClean="0"/>
              <a:t>教授为施一公教授在约翰</a:t>
            </a:r>
            <a:r>
              <a:rPr lang="en-US" altLang="zh-CN" dirty="0" smtClean="0"/>
              <a:t>·</a:t>
            </a:r>
            <a:r>
              <a:rPr lang="zh-CN" altLang="en-US" dirty="0" smtClean="0"/>
              <a:t>霍普金斯大学攻读博士学位时期的导师。毕业时，</a:t>
            </a:r>
            <a:r>
              <a:rPr lang="en-US" altLang="zh-CN" dirty="0" smtClean="0"/>
              <a:t>Jeremy Berg</a:t>
            </a:r>
            <a:r>
              <a:rPr lang="zh-CN" altLang="en-US" dirty="0" smtClean="0"/>
              <a:t>曾破例公开宣称“一公是我最出色的学生”</a:t>
            </a:r>
          </a:p>
        </p:txBody>
      </p:sp>
      <p:sp>
        <p:nvSpPr>
          <p:cNvPr id="153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805E7600-AB07-40B7-833C-86078E703A3C}" type="slidenum">
              <a:rPr lang="zh-CN" altLang="en-US" smtClean="0">
                <a:latin typeface="Arial" panose="020B0604020202020204" pitchFamily="34" charset="0"/>
              </a:rPr>
              <a:pPr>
                <a:spcBef>
                  <a:spcPct val="0"/>
                </a:spcBef>
              </a:pPr>
              <a:t>7</a:t>
            </a:fld>
            <a:endParaRPr lang="zh-CN"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AAAS</a:t>
            </a:r>
            <a:r>
              <a:rPr lang="zh-CN" altLang="en-US" dirty="0" smtClean="0"/>
              <a:t>的出版物不止</a:t>
            </a:r>
            <a:r>
              <a:rPr lang="en-US" altLang="zh-CN" dirty="0" smtClean="0"/>
              <a:t>Science, </a:t>
            </a:r>
            <a:r>
              <a:rPr lang="zh-CN" altLang="en-US" dirty="0" smtClean="0"/>
              <a:t>陆续</a:t>
            </a:r>
            <a:r>
              <a:rPr lang="en-US" altLang="zh-CN" dirty="0" smtClean="0"/>
              <a:t>AAAS</a:t>
            </a:r>
            <a:r>
              <a:rPr lang="zh-CN" altLang="en-US" dirty="0" smtClean="0"/>
              <a:t>出版了</a:t>
            </a:r>
            <a:r>
              <a:rPr lang="en-US" altLang="zh-CN" dirty="0" smtClean="0"/>
              <a:t>6</a:t>
            </a:r>
            <a:r>
              <a:rPr lang="zh-CN" altLang="en-US" dirty="0" smtClean="0"/>
              <a:t>本期刊， 其中</a:t>
            </a:r>
            <a:r>
              <a:rPr lang="en-US" altLang="zh-CN" dirty="0" smtClean="0"/>
              <a:t>Science Advance</a:t>
            </a:r>
            <a:r>
              <a:rPr lang="zh-CN" altLang="en-US" dirty="0" smtClean="0"/>
              <a:t>是开放获取期刊</a:t>
            </a:r>
          </a:p>
        </p:txBody>
      </p:sp>
      <p:sp>
        <p:nvSpPr>
          <p:cNvPr id="4" name="灯片编号占位符 3"/>
          <p:cNvSpPr>
            <a:spLocks noGrp="1"/>
          </p:cNvSpPr>
          <p:nvPr>
            <p:ph type="sldNum" sz="quarter" idx="10"/>
          </p:nvPr>
        </p:nvSpPr>
        <p:spPr/>
        <p:txBody>
          <a:bodyPr/>
          <a:lstStyle/>
          <a:p>
            <a:pPr>
              <a:defRPr/>
            </a:pPr>
            <a:fld id="{F409C38A-3151-42DF-84F5-D46DC0A97784}" type="slidenum">
              <a:rPr lang="zh-CN" altLang="en-US" smtClean="0"/>
              <a:pPr>
                <a:defRPr/>
              </a:pPr>
              <a:t>9</a:t>
            </a:fld>
            <a:endParaRPr lang="zh-CN" altLang="en-US"/>
          </a:p>
        </p:txBody>
      </p:sp>
    </p:spTree>
    <p:extLst>
      <p:ext uri="{BB962C8B-B14F-4D97-AF65-F5344CB8AC3E}">
        <p14:creationId xmlns:p14="http://schemas.microsoft.com/office/powerpoint/2010/main" val="3147079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zh-CN" dirty="0" smtClean="0"/>
              <a:t>Science</a:t>
            </a:r>
            <a:r>
              <a:rPr lang="zh-CN" altLang="en-US" dirty="0" smtClean="0"/>
              <a:t>还是一本具有科学新闻杂志和学术期刊双重特点的刊物，它拥有一个独立的新闻采编团队，能够及时报道和分析科学界普遍感兴趣的新闻。</a:t>
            </a:r>
            <a:endParaRPr lang="en-US" altLang="zh-CN" dirty="0" smtClean="0"/>
          </a:p>
          <a:p>
            <a:endParaRPr lang="en-US" altLang="zh-CN" dirty="0" smtClean="0"/>
          </a:p>
          <a:p>
            <a:endParaRPr lang="en-US" altLang="zh-CN"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t>《</a:t>
            </a:r>
            <a:r>
              <a:rPr lang="zh-CN" altLang="en-US" dirty="0" smtClean="0"/>
              <a:t>科学</a:t>
            </a:r>
            <a:r>
              <a:rPr lang="en-US" altLang="zh-CN" dirty="0" smtClean="0"/>
              <a:t>》</a:t>
            </a:r>
            <a:r>
              <a:rPr lang="zh-CN" altLang="en-US" dirty="0" smtClean="0"/>
              <a:t>是科学新闻、评论和前沿研究的主要渠道。通过纸质版和网络版，</a:t>
            </a:r>
            <a:r>
              <a:rPr lang="en-US" altLang="zh-CN" dirty="0" smtClean="0"/>
              <a:t>《</a:t>
            </a:r>
            <a:r>
              <a:rPr lang="zh-CN" altLang="en-US" dirty="0" smtClean="0"/>
              <a:t>科学</a:t>
            </a:r>
            <a:r>
              <a:rPr lang="en-US" altLang="zh-CN" dirty="0" smtClean="0"/>
              <a:t>》</a:t>
            </a:r>
            <a:r>
              <a:rPr lang="zh-CN" altLang="en-US" dirty="0" smtClean="0"/>
              <a:t>杂志估计在全世界拥有</a:t>
            </a:r>
            <a:r>
              <a:rPr lang="en-US" altLang="zh-CN" dirty="0" smtClean="0"/>
              <a:t>100</a:t>
            </a:r>
            <a:r>
              <a:rPr lang="zh-CN" altLang="en-US" dirty="0" smtClean="0"/>
              <a:t>多万读者。</a:t>
            </a:r>
            <a:r>
              <a:rPr lang="en-US" altLang="zh-CN" dirty="0" smtClean="0"/>
              <a:t>《</a:t>
            </a:r>
            <a:r>
              <a:rPr lang="zh-CN" altLang="en-US" dirty="0" smtClean="0"/>
              <a:t>科学</a:t>
            </a:r>
            <a:r>
              <a:rPr lang="en-US" altLang="zh-CN" dirty="0" smtClean="0"/>
              <a:t>》</a:t>
            </a:r>
            <a:r>
              <a:rPr lang="zh-CN" altLang="en-US" dirty="0" smtClean="0"/>
              <a:t>杂志的作者身份也是全球性的，其文章一直位居世界上被引用最多的研究之列。</a:t>
            </a:r>
            <a:r>
              <a:rPr lang="en-US" altLang="zh-CN" dirty="0" smtClean="0"/>
              <a:t>Science</a:t>
            </a:r>
            <a:r>
              <a:rPr lang="zh-CN" altLang="en-US" dirty="0" smtClean="0"/>
              <a:t>是全球传播最广的学术刊物之一，它的订阅用户是同类期刊的</a:t>
            </a:r>
            <a:r>
              <a:rPr lang="en-US" altLang="zh-CN" dirty="0" smtClean="0"/>
              <a:t>3</a:t>
            </a:r>
            <a:r>
              <a:rPr lang="zh-CN" altLang="en-US" dirty="0" smtClean="0"/>
              <a:t>倍，在英美以外的定户数是所有学术期刊中最高的。因此在</a:t>
            </a:r>
            <a:r>
              <a:rPr lang="en-US" altLang="zh-CN" dirty="0" smtClean="0"/>
              <a:t>Science</a:t>
            </a:r>
            <a:r>
              <a:rPr lang="zh-CN" altLang="en-US" dirty="0" smtClean="0"/>
              <a:t>上发表和报道的研究成果能够迅速地被世界各地的科研人员知晓。</a:t>
            </a:r>
          </a:p>
          <a:p>
            <a:r>
              <a:rPr lang="zh-CN" altLang="en-US" dirty="0" smtClean="0"/>
              <a:t>科学是讨论与科学进步有关的重要问题的论坛，发表已达成共识的材料，并包括提出少数人或相互矛盾的观点。因此，所有发表在科学杂志上的文章</a:t>
            </a:r>
            <a:r>
              <a:rPr lang="en-US" altLang="zh-CN" dirty="0" smtClean="0"/>
              <a:t>——</a:t>
            </a:r>
            <a:r>
              <a:rPr lang="zh-CN" altLang="en-US" dirty="0" smtClean="0"/>
              <a:t>包括社论、新闻和评论，以及书评</a:t>
            </a:r>
            <a:r>
              <a:rPr lang="en-US" altLang="zh-CN" dirty="0" smtClean="0"/>
              <a:t>——</a:t>
            </a:r>
            <a:r>
              <a:rPr lang="zh-CN" altLang="en-US" dirty="0" smtClean="0"/>
              <a:t>都是署名的，反映了作者的个人观点，而不是美国科学促进会或作者所属机构的官方观点。</a:t>
            </a:r>
          </a:p>
          <a:p>
            <a:r>
              <a:rPr lang="en-US" altLang="zh-CN" dirty="0" smtClean="0"/>
              <a:t>《</a:t>
            </a:r>
            <a:r>
              <a:rPr lang="zh-CN" altLang="en-US" dirty="0" smtClean="0"/>
              <a:t>科学</a:t>
            </a:r>
            <a:r>
              <a:rPr lang="en-US" altLang="zh-CN" dirty="0" smtClean="0"/>
              <a:t>》</a:t>
            </a:r>
            <a:r>
              <a:rPr lang="zh-CN" altLang="en-US" dirty="0" smtClean="0"/>
              <a:t>试图发表那些在各自领域或跨领域最有影响力的论文，这将极大地促进科学理解。选定的论文应提出新颖和广泛重要的数据，综合，或概念。它们应该得到更广泛的科学界和公众的认可，由</a:t>
            </a:r>
            <a:r>
              <a:rPr lang="en-US" altLang="zh-CN" dirty="0" smtClean="0"/>
              <a:t>《</a:t>
            </a:r>
            <a:r>
              <a:rPr lang="zh-CN" altLang="en-US" dirty="0" smtClean="0"/>
              <a:t>科学</a:t>
            </a:r>
            <a:r>
              <a:rPr lang="en-US" altLang="zh-CN" dirty="0" smtClean="0"/>
              <a:t>》</a:t>
            </a:r>
            <a:r>
              <a:rPr lang="zh-CN" altLang="en-US" dirty="0" smtClean="0"/>
              <a:t>杂志提供，而不是由专业期刊提供。</a:t>
            </a:r>
          </a:p>
          <a:p>
            <a:endParaRPr lang="zh-CN" altLang="en-US" dirty="0" smtClean="0"/>
          </a:p>
        </p:txBody>
      </p:sp>
      <p:sp>
        <p:nvSpPr>
          <p:cNvPr id="1946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宋体" panose="02010600030101010101" pitchFamily="2" charset="-122"/>
              </a:defRPr>
            </a:lvl1pPr>
            <a:lvl2pPr marL="742950" indent="-285750">
              <a:spcBef>
                <a:spcPct val="30000"/>
              </a:spcBef>
              <a:defRPr sz="1200">
                <a:solidFill>
                  <a:schemeClr val="tx1"/>
                </a:solidFill>
                <a:latin typeface="Calibri" panose="020F0502020204030204" pitchFamily="34" charset="0"/>
                <a:ea typeface="宋体" panose="02010600030101010101" pitchFamily="2" charset="-122"/>
              </a:defRPr>
            </a:lvl2pPr>
            <a:lvl3pPr marL="1143000" indent="-228600">
              <a:spcBef>
                <a:spcPct val="30000"/>
              </a:spcBef>
              <a:defRPr sz="1200">
                <a:solidFill>
                  <a:schemeClr val="tx1"/>
                </a:solidFill>
                <a:latin typeface="Calibri" panose="020F0502020204030204" pitchFamily="34" charset="0"/>
                <a:ea typeface="宋体" panose="02010600030101010101" pitchFamily="2" charset="-122"/>
              </a:defRPr>
            </a:lvl3pPr>
            <a:lvl4pPr marL="1600200" indent="-228600">
              <a:spcBef>
                <a:spcPct val="30000"/>
              </a:spcBef>
              <a:defRPr sz="1200">
                <a:solidFill>
                  <a:schemeClr val="tx1"/>
                </a:solidFill>
                <a:latin typeface="Calibri" panose="020F0502020204030204" pitchFamily="34" charset="0"/>
                <a:ea typeface="宋体" panose="02010600030101010101" pitchFamily="2" charset="-122"/>
              </a:defRPr>
            </a:lvl4pPr>
            <a:lvl5pPr marL="2057400" indent="-228600">
              <a:spcBef>
                <a:spcPct val="30000"/>
              </a:spcBef>
              <a:defRPr sz="12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宋体" panose="02010600030101010101" pitchFamily="2" charset="-122"/>
              </a:defRPr>
            </a:lvl9pPr>
          </a:lstStyle>
          <a:p>
            <a:pPr>
              <a:spcBef>
                <a:spcPct val="0"/>
              </a:spcBef>
            </a:pPr>
            <a:fld id="{E22F9324-C47D-4BBD-99DD-6D6162AEE759}" type="slidenum">
              <a:rPr lang="zh-CN" altLang="en-US" smtClean="0">
                <a:latin typeface="Arial" panose="020B0604020202020204" pitchFamily="34" charset="0"/>
              </a:rPr>
              <a:pPr>
                <a:spcBef>
                  <a:spcPct val="0"/>
                </a:spcBef>
              </a:pPr>
              <a:t>10</a:t>
            </a:fld>
            <a:endParaRPr lang="zh-CN"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11D270C-8E60-44E2-A97F-F777EC5EF77B}" type="slidenum">
              <a:rPr lang="en-US" altLang="zh-CN"/>
              <a:pPr>
                <a:defRPr/>
              </a:pPr>
              <a:t>‹#›</a:t>
            </a:fld>
            <a:endParaRPr lang="en-US" altLang="zh-CN"/>
          </a:p>
        </p:txBody>
      </p:sp>
    </p:spTree>
    <p:extLst>
      <p:ext uri="{BB962C8B-B14F-4D97-AF65-F5344CB8AC3E}">
        <p14:creationId xmlns:p14="http://schemas.microsoft.com/office/powerpoint/2010/main" val="2942168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71A66AF-8183-4F68-87E2-189D95EB1DBB}" type="slidenum">
              <a:rPr lang="en-US" altLang="zh-CN"/>
              <a:pPr>
                <a:defRPr/>
              </a:pPr>
              <a:t>‹#›</a:t>
            </a:fld>
            <a:endParaRPr lang="en-US" altLang="zh-CN"/>
          </a:p>
        </p:txBody>
      </p:sp>
    </p:spTree>
    <p:extLst>
      <p:ext uri="{BB962C8B-B14F-4D97-AF65-F5344CB8AC3E}">
        <p14:creationId xmlns:p14="http://schemas.microsoft.com/office/powerpoint/2010/main" val="194521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93842BA-C920-4368-A93C-5E8629551944}" type="slidenum">
              <a:rPr lang="en-US" altLang="zh-CN"/>
              <a:pPr>
                <a:defRPr/>
              </a:pPr>
              <a:t>‹#›</a:t>
            </a:fld>
            <a:endParaRPr lang="en-US" altLang="zh-CN"/>
          </a:p>
        </p:txBody>
      </p:sp>
    </p:spTree>
    <p:extLst>
      <p:ext uri="{BB962C8B-B14F-4D97-AF65-F5344CB8AC3E}">
        <p14:creationId xmlns:p14="http://schemas.microsoft.com/office/powerpoint/2010/main" val="5283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9E55F05-D833-4CC8-80AD-033AB4624D05}" type="slidenum">
              <a:rPr lang="en-US" altLang="zh-CN"/>
              <a:pPr>
                <a:defRPr/>
              </a:pPr>
              <a:t>‹#›</a:t>
            </a:fld>
            <a:endParaRPr lang="en-US" altLang="zh-CN"/>
          </a:p>
        </p:txBody>
      </p:sp>
    </p:spTree>
    <p:extLst>
      <p:ext uri="{BB962C8B-B14F-4D97-AF65-F5344CB8AC3E}">
        <p14:creationId xmlns:p14="http://schemas.microsoft.com/office/powerpoint/2010/main" val="292980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D4F9F39-E08C-44A5-9CC5-B56E14EE01BF}" type="slidenum">
              <a:rPr lang="en-US" altLang="zh-CN"/>
              <a:pPr>
                <a:defRPr/>
              </a:pPr>
              <a:t>‹#›</a:t>
            </a:fld>
            <a:endParaRPr lang="en-US" altLang="zh-CN"/>
          </a:p>
        </p:txBody>
      </p:sp>
    </p:spTree>
    <p:extLst>
      <p:ext uri="{BB962C8B-B14F-4D97-AF65-F5344CB8AC3E}">
        <p14:creationId xmlns:p14="http://schemas.microsoft.com/office/powerpoint/2010/main" val="2402155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4F81B9D-C691-442D-9731-B45D130214C3}" type="slidenum">
              <a:rPr lang="en-US" altLang="zh-CN"/>
              <a:pPr>
                <a:defRPr/>
              </a:pPr>
              <a:t>‹#›</a:t>
            </a:fld>
            <a:endParaRPr lang="en-US" altLang="zh-CN"/>
          </a:p>
        </p:txBody>
      </p:sp>
    </p:spTree>
    <p:extLst>
      <p:ext uri="{BB962C8B-B14F-4D97-AF65-F5344CB8AC3E}">
        <p14:creationId xmlns:p14="http://schemas.microsoft.com/office/powerpoint/2010/main" val="776437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E93D786E-4CE3-467E-92C9-14B11444033F}" type="slidenum">
              <a:rPr lang="en-US" altLang="zh-CN"/>
              <a:pPr>
                <a:defRPr/>
              </a:pPr>
              <a:t>‹#›</a:t>
            </a:fld>
            <a:endParaRPr lang="en-US" altLang="zh-CN"/>
          </a:p>
        </p:txBody>
      </p:sp>
    </p:spTree>
    <p:extLst>
      <p:ext uri="{BB962C8B-B14F-4D97-AF65-F5344CB8AC3E}">
        <p14:creationId xmlns:p14="http://schemas.microsoft.com/office/powerpoint/2010/main" val="326888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D89D59FB-DEBC-4D57-9B3C-5CCD0944A997}" type="slidenum">
              <a:rPr lang="en-US" altLang="zh-CN"/>
              <a:pPr>
                <a:defRPr/>
              </a:pPr>
              <a:t>‹#›</a:t>
            </a:fld>
            <a:endParaRPr lang="en-US" altLang="zh-CN"/>
          </a:p>
        </p:txBody>
      </p:sp>
    </p:spTree>
    <p:extLst>
      <p:ext uri="{BB962C8B-B14F-4D97-AF65-F5344CB8AC3E}">
        <p14:creationId xmlns:p14="http://schemas.microsoft.com/office/powerpoint/2010/main" val="1430426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1A067C6C-D14E-42A4-99B4-8CEFA356705C}" type="slidenum">
              <a:rPr lang="en-US" altLang="zh-CN"/>
              <a:pPr>
                <a:defRPr/>
              </a:pPr>
              <a:t>‹#›</a:t>
            </a:fld>
            <a:endParaRPr lang="en-US" altLang="zh-CN"/>
          </a:p>
        </p:txBody>
      </p:sp>
    </p:spTree>
    <p:extLst>
      <p:ext uri="{BB962C8B-B14F-4D97-AF65-F5344CB8AC3E}">
        <p14:creationId xmlns:p14="http://schemas.microsoft.com/office/powerpoint/2010/main" val="1609397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99606B0-4AA9-4F87-A127-70D729AEB83F}" type="slidenum">
              <a:rPr lang="en-US" altLang="zh-CN"/>
              <a:pPr>
                <a:defRPr/>
              </a:pPr>
              <a:t>‹#›</a:t>
            </a:fld>
            <a:endParaRPr lang="en-US" altLang="zh-CN"/>
          </a:p>
        </p:txBody>
      </p:sp>
    </p:spTree>
    <p:extLst>
      <p:ext uri="{BB962C8B-B14F-4D97-AF65-F5344CB8AC3E}">
        <p14:creationId xmlns:p14="http://schemas.microsoft.com/office/powerpoint/2010/main" val="206943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D72098E4-B29D-4548-8645-4BF1D59ECD50}" type="slidenum">
              <a:rPr lang="en-US" altLang="zh-CN"/>
              <a:pPr>
                <a:defRPr/>
              </a:pPr>
              <a:t>‹#›</a:t>
            </a:fld>
            <a:endParaRPr lang="en-US" altLang="zh-CN"/>
          </a:p>
        </p:txBody>
      </p:sp>
    </p:spTree>
    <p:extLst>
      <p:ext uri="{BB962C8B-B14F-4D97-AF65-F5344CB8AC3E}">
        <p14:creationId xmlns:p14="http://schemas.microsoft.com/office/powerpoint/2010/main" val="2232868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ea typeface="宋体"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15BE3F3-158C-415E-947C-C78A4C1A86AE}" type="slidenum">
              <a:rPr lang="en-US" altLang="zh-CN"/>
              <a:pPr>
                <a:defRPr/>
              </a:pPr>
              <a:t>‹#›</a:t>
            </a:fld>
            <a:endParaRPr lang="en-US" altLang="zh-CN"/>
          </a:p>
        </p:txBody>
      </p:sp>
      <p:pic>
        <p:nvPicPr>
          <p:cNvPr id="2" name="Picture 7" descr="PPT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hyperlink" Target="http://www.sciencemag.org/cgi/content/summary/322/5902/649"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solidFill>
            <a:srgbClr val="FFFFFF"/>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sp>
        <p:nvSpPr>
          <p:cNvPr id="3075" name="Rectangle 3"/>
          <p:cNvSpPr>
            <a:spLocks noGrp="1" noChangeArrowheads="1"/>
          </p:cNvSpPr>
          <p:nvPr>
            <p:ph type="subTitle" idx="1"/>
          </p:nvPr>
        </p:nvSpPr>
        <p:spPr/>
        <p:txBody>
          <a:bodyPr/>
          <a:lstStyle/>
          <a:p>
            <a:pPr eaLnBrk="1" hangingPunct="1"/>
            <a:endParaRPr lang="zh-CN" altLang="zh-CN" smtClean="0"/>
          </a:p>
        </p:txBody>
      </p:sp>
      <p:pic>
        <p:nvPicPr>
          <p:cNvPr id="3076" name="Picture 4" descr="PP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1571625"/>
            <a:ext cx="51435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12"/>
          <p:cNvSpPr txBox="1">
            <a:spLocks noChangeArrowheads="1"/>
          </p:cNvSpPr>
          <p:nvPr/>
        </p:nvSpPr>
        <p:spPr bwMode="auto">
          <a:xfrm>
            <a:off x="2428875" y="3786188"/>
            <a:ext cx="414496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4400" b="1"/>
              <a:t>数据库使用指南</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stretch>
            <a:fillRect/>
          </a:stretch>
        </p:blipFill>
        <p:spPr bwMode="auto">
          <a:xfrm>
            <a:off x="6280150" y="3214688"/>
            <a:ext cx="2862263" cy="3643312"/>
          </a:xfrm>
          <a:prstGeom prst="rect">
            <a:avLst/>
          </a:prstGeom>
          <a:ln>
            <a:noFill/>
          </a:ln>
          <a:effectLst>
            <a:outerShdw blurRad="292100" dist="139700" dir="2700000" algn="tl" rotWithShape="0">
              <a:srgbClr val="333333">
                <a:alpha val="65000"/>
              </a:srgbClr>
            </a:outerShdw>
          </a:effectLst>
          <a:extLst/>
        </p:spPr>
      </p:pic>
      <p:sp>
        <p:nvSpPr>
          <p:cNvPr id="4" name="Rectangle 2"/>
          <p:cNvSpPr txBox="1">
            <a:spLocks noChangeArrowheads="1"/>
          </p:cNvSpPr>
          <p:nvPr/>
        </p:nvSpPr>
        <p:spPr>
          <a:xfrm>
            <a:off x="428625" y="857250"/>
            <a:ext cx="6705600"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3200" i="1" kern="0" dirty="0">
                <a:solidFill>
                  <a:schemeClr val="tx2"/>
                </a:solidFill>
                <a:latin typeface="+mj-lt"/>
                <a:ea typeface="黑体" pitchFamily="49" charset="-122"/>
                <a:cs typeface="+mj-cs"/>
              </a:rPr>
              <a:t>Science</a:t>
            </a:r>
            <a:r>
              <a:rPr lang="en-US" altLang="zh-CN" sz="3200" kern="0" dirty="0">
                <a:solidFill>
                  <a:schemeClr val="tx2"/>
                </a:solidFill>
                <a:latin typeface="+mj-lt"/>
                <a:ea typeface="黑体" pitchFamily="49" charset="-122"/>
                <a:cs typeface="+mj-cs"/>
              </a:rPr>
              <a:t>《</a:t>
            </a:r>
            <a:r>
              <a:rPr lang="zh-CN" altLang="en-US" sz="3200" kern="0" dirty="0">
                <a:solidFill>
                  <a:schemeClr val="tx2"/>
                </a:solidFill>
                <a:latin typeface="+mj-lt"/>
                <a:ea typeface="黑体" pitchFamily="49" charset="-122"/>
                <a:cs typeface="+mj-cs"/>
              </a:rPr>
              <a:t>科学</a:t>
            </a:r>
            <a:r>
              <a:rPr lang="en-US" altLang="zh-CN" sz="3200" kern="0" dirty="0">
                <a:solidFill>
                  <a:schemeClr val="tx2"/>
                </a:solidFill>
                <a:latin typeface="+mj-lt"/>
                <a:ea typeface="黑体" pitchFamily="49" charset="-122"/>
                <a:cs typeface="+mj-cs"/>
              </a:rPr>
              <a:t>》</a:t>
            </a:r>
            <a:endParaRPr lang="zh-CN" altLang="en-US" sz="3200" kern="0" dirty="0">
              <a:solidFill>
                <a:schemeClr val="tx2"/>
              </a:solidFill>
              <a:latin typeface="+mj-lt"/>
              <a:ea typeface="黑体" pitchFamily="49" charset="-122"/>
              <a:cs typeface="+mj-cs"/>
            </a:endParaRPr>
          </a:p>
        </p:txBody>
      </p:sp>
      <p:sp>
        <p:nvSpPr>
          <p:cNvPr id="7" name="Rectangle 3"/>
          <p:cNvSpPr txBox="1">
            <a:spLocks noChangeArrowheads="1"/>
          </p:cNvSpPr>
          <p:nvPr/>
        </p:nvSpPr>
        <p:spPr>
          <a:xfrm>
            <a:off x="285750" y="1785938"/>
            <a:ext cx="7677150" cy="4364037"/>
          </a:xfrm>
          <a:prstGeom prst="rect">
            <a:avLst/>
          </a:prstGeom>
        </p:spPr>
        <p:txBody>
          <a:bodyPr/>
          <a:lstStyle/>
          <a:p>
            <a:pPr marL="342900" indent="-342900" eaLnBrk="1" hangingPunct="1">
              <a:spcBef>
                <a:spcPct val="20000"/>
              </a:spcBef>
              <a:buFontTx/>
              <a:buChar char="•"/>
              <a:defRPr/>
            </a:pPr>
            <a:r>
              <a:rPr lang="zh-CN" altLang="en-US" sz="2400" b="1" kern="0" dirty="0">
                <a:latin typeface="微软雅黑" pitchFamily="34" charset="-122"/>
                <a:ea typeface="微软雅黑" pitchFamily="34" charset="-122"/>
                <a:cs typeface="Arial Unicode MS" pitchFamily="34" charset="-122"/>
              </a:rPr>
              <a:t>涵盖各种学科</a:t>
            </a:r>
          </a:p>
          <a:p>
            <a:pPr marL="742950" lvl="1" indent="-285750" eaLnBrk="1" hangingPunct="1">
              <a:spcBef>
                <a:spcPct val="20000"/>
              </a:spcBef>
              <a:buFontTx/>
              <a:buChar char="–"/>
              <a:defRPr/>
            </a:pPr>
            <a:r>
              <a:rPr lang="en-US" altLang="zh-CN" kern="0" dirty="0">
                <a:latin typeface="微软雅黑" pitchFamily="34" charset="-122"/>
                <a:ea typeface="微软雅黑" pitchFamily="34" charset="-122"/>
                <a:cs typeface="Arial Unicode MS" pitchFamily="34" charset="-122"/>
              </a:rPr>
              <a:t>LIFE SCIENCES</a:t>
            </a:r>
            <a:r>
              <a:rPr lang="zh-CN" altLang="en-US" kern="0" dirty="0">
                <a:latin typeface="微软雅黑" pitchFamily="34" charset="-122"/>
                <a:ea typeface="微软雅黑" pitchFamily="34" charset="-122"/>
                <a:cs typeface="Arial Unicode MS" pitchFamily="34" charset="-122"/>
              </a:rPr>
              <a:t>（</a:t>
            </a:r>
            <a:r>
              <a:rPr lang="en-US" altLang="zh-CN" kern="0" dirty="0">
                <a:latin typeface="微软雅黑" pitchFamily="34" charset="-122"/>
                <a:ea typeface="微软雅黑" pitchFamily="34" charset="-122"/>
                <a:cs typeface="Arial Unicode MS" pitchFamily="34" charset="-122"/>
              </a:rPr>
              <a:t>50%</a:t>
            </a:r>
            <a:r>
              <a:rPr lang="zh-CN" altLang="en-US" kern="0" dirty="0">
                <a:latin typeface="微软雅黑" pitchFamily="34" charset="-122"/>
                <a:ea typeface="微软雅黑" pitchFamily="34" charset="-122"/>
                <a:cs typeface="Arial Unicode MS" pitchFamily="34" charset="-122"/>
              </a:rPr>
              <a:t>）</a:t>
            </a:r>
          </a:p>
          <a:p>
            <a:pPr marL="742950" lvl="1" indent="-285750" eaLnBrk="1" hangingPunct="1">
              <a:spcBef>
                <a:spcPct val="20000"/>
              </a:spcBef>
              <a:buFontTx/>
              <a:buChar char="–"/>
              <a:defRPr/>
            </a:pPr>
            <a:r>
              <a:rPr lang="en-US" altLang="zh-CN" kern="0" dirty="0">
                <a:latin typeface="微软雅黑" pitchFamily="34" charset="-122"/>
                <a:ea typeface="微软雅黑" pitchFamily="34" charset="-122"/>
                <a:cs typeface="Arial Unicode MS" pitchFamily="34" charset="-122"/>
              </a:rPr>
              <a:t>PHYSICAL SCIENCES</a:t>
            </a:r>
            <a:r>
              <a:rPr lang="zh-CN" altLang="en-US" kern="0" dirty="0">
                <a:latin typeface="微软雅黑" pitchFamily="34" charset="-122"/>
                <a:ea typeface="微软雅黑" pitchFamily="34" charset="-122"/>
                <a:cs typeface="Arial Unicode MS" pitchFamily="34" charset="-122"/>
              </a:rPr>
              <a:t>（</a:t>
            </a:r>
            <a:r>
              <a:rPr lang="en-US" altLang="zh-CN" kern="0" dirty="0">
                <a:latin typeface="微软雅黑" pitchFamily="34" charset="-122"/>
                <a:ea typeface="微软雅黑" pitchFamily="34" charset="-122"/>
                <a:cs typeface="Arial Unicode MS" pitchFamily="34" charset="-122"/>
              </a:rPr>
              <a:t>35%</a:t>
            </a:r>
            <a:r>
              <a:rPr lang="zh-CN" altLang="en-US" kern="0" dirty="0">
                <a:latin typeface="微软雅黑" pitchFamily="34" charset="-122"/>
                <a:ea typeface="微软雅黑" pitchFamily="34" charset="-122"/>
                <a:cs typeface="Arial Unicode MS" pitchFamily="34" charset="-122"/>
              </a:rPr>
              <a:t>）</a:t>
            </a:r>
          </a:p>
          <a:p>
            <a:pPr marL="742950" lvl="1" indent="-285750" eaLnBrk="1" hangingPunct="1">
              <a:spcBef>
                <a:spcPct val="20000"/>
              </a:spcBef>
              <a:buFontTx/>
              <a:buChar char="–"/>
              <a:defRPr/>
            </a:pPr>
            <a:r>
              <a:rPr lang="en-US" altLang="zh-CN" kern="0" dirty="0">
                <a:latin typeface="微软雅黑" pitchFamily="34" charset="-122"/>
                <a:ea typeface="微软雅黑" pitchFamily="34" charset="-122"/>
                <a:cs typeface="Arial Unicode MS" pitchFamily="34" charset="-122"/>
              </a:rPr>
              <a:t>OTHER SUBJECTS</a:t>
            </a:r>
            <a:r>
              <a:rPr lang="zh-CN" altLang="en-US" kern="0" dirty="0">
                <a:latin typeface="微软雅黑" pitchFamily="34" charset="-122"/>
                <a:ea typeface="微软雅黑" pitchFamily="34" charset="-122"/>
                <a:cs typeface="Arial Unicode MS" pitchFamily="34" charset="-122"/>
              </a:rPr>
              <a:t>（</a:t>
            </a:r>
            <a:r>
              <a:rPr lang="en-US" altLang="zh-CN" kern="0" dirty="0">
                <a:latin typeface="微软雅黑" pitchFamily="34" charset="-122"/>
                <a:ea typeface="微软雅黑" pitchFamily="34" charset="-122"/>
                <a:cs typeface="Arial Unicode MS" pitchFamily="34" charset="-122"/>
              </a:rPr>
              <a:t>15%</a:t>
            </a:r>
            <a:r>
              <a:rPr lang="zh-CN" altLang="en-US" kern="0" dirty="0">
                <a:latin typeface="微软雅黑" pitchFamily="34" charset="-122"/>
                <a:ea typeface="微软雅黑" pitchFamily="34" charset="-122"/>
                <a:cs typeface="Arial Unicode MS" pitchFamily="34" charset="-122"/>
              </a:rPr>
              <a:t>，社会，政治，人类，宗教）</a:t>
            </a:r>
          </a:p>
          <a:p>
            <a:pPr marL="742950" lvl="1" indent="-285750" eaLnBrk="1" hangingPunct="1">
              <a:spcBef>
                <a:spcPct val="20000"/>
              </a:spcBef>
              <a:buFontTx/>
              <a:buChar char="–"/>
              <a:defRPr/>
            </a:pPr>
            <a:endParaRPr lang="zh-CN" altLang="en-US" sz="2400" kern="0" dirty="0">
              <a:latin typeface="微软雅黑" pitchFamily="34" charset="-122"/>
              <a:ea typeface="微软雅黑" pitchFamily="34" charset="-122"/>
              <a:cs typeface="Arial Unicode MS" pitchFamily="34" charset="-122"/>
            </a:endParaRPr>
          </a:p>
          <a:p>
            <a:pPr marL="342900" indent="-342900" eaLnBrk="1" hangingPunct="1">
              <a:spcBef>
                <a:spcPct val="20000"/>
              </a:spcBef>
              <a:buFontTx/>
              <a:buChar char="•"/>
              <a:defRPr/>
            </a:pPr>
            <a:r>
              <a:rPr lang="zh-CN" altLang="en-US" sz="2400" b="1" kern="0" dirty="0">
                <a:latin typeface="微软雅黑" pitchFamily="34" charset="-122"/>
                <a:ea typeface="微软雅黑" pitchFamily="34" charset="-122"/>
                <a:cs typeface="Arial Unicode MS" pitchFamily="34" charset="-122"/>
              </a:rPr>
              <a:t>具有科学新闻杂志和学术期刊双重特点</a:t>
            </a: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cs typeface="Arial Unicode MS" pitchFamily="34" charset="-122"/>
              </a:rPr>
              <a:t>新闻</a:t>
            </a:r>
            <a:r>
              <a:rPr lang="en-US" altLang="zh-CN" kern="0" dirty="0">
                <a:latin typeface="微软雅黑" pitchFamily="34" charset="-122"/>
                <a:ea typeface="微软雅黑" pitchFamily="34" charset="-122"/>
                <a:cs typeface="Arial Unicode MS" pitchFamily="34" charset="-122"/>
              </a:rPr>
              <a:t>&amp;</a:t>
            </a:r>
            <a:r>
              <a:rPr lang="zh-CN" altLang="en-US" kern="0" dirty="0">
                <a:latin typeface="微软雅黑" pitchFamily="34" charset="-122"/>
                <a:ea typeface="微软雅黑" pitchFamily="34" charset="-122"/>
                <a:cs typeface="Arial Unicode MS" pitchFamily="34" charset="-122"/>
              </a:rPr>
              <a:t>社论（</a:t>
            </a:r>
            <a:r>
              <a:rPr lang="en-US" altLang="zh-CN" kern="0" dirty="0">
                <a:latin typeface="微软雅黑" pitchFamily="34" charset="-122"/>
                <a:ea typeface="微软雅黑" pitchFamily="34" charset="-122"/>
                <a:cs typeface="Arial Unicode MS" pitchFamily="34" charset="-122"/>
              </a:rPr>
              <a:t>49</a:t>
            </a:r>
            <a:r>
              <a:rPr lang="zh-CN" altLang="en-US" kern="0" dirty="0">
                <a:latin typeface="微软雅黑" pitchFamily="34" charset="-122"/>
                <a:ea typeface="微软雅黑" pitchFamily="34" charset="-122"/>
                <a:cs typeface="Arial Unicode MS" pitchFamily="34" charset="-122"/>
              </a:rPr>
              <a:t>％）</a:t>
            </a: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cs typeface="Arial Unicode MS" pitchFamily="34" charset="-122"/>
              </a:rPr>
              <a:t>专家评审的研究论文（</a:t>
            </a:r>
            <a:r>
              <a:rPr lang="en-US" altLang="zh-CN" kern="0" dirty="0">
                <a:latin typeface="微软雅黑" pitchFamily="34" charset="-122"/>
                <a:ea typeface="微软雅黑" pitchFamily="34" charset="-122"/>
                <a:cs typeface="Arial Unicode MS" pitchFamily="34" charset="-122"/>
              </a:rPr>
              <a:t>51</a:t>
            </a:r>
            <a:r>
              <a:rPr lang="zh-CN" altLang="en-US" kern="0" dirty="0">
                <a:latin typeface="微软雅黑" pitchFamily="34" charset="-122"/>
                <a:ea typeface="微软雅黑" pitchFamily="34" charset="-122"/>
                <a:cs typeface="Arial Unicode MS" pitchFamily="34" charset="-122"/>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630238" y="1822450"/>
            <a:ext cx="7962900" cy="4435475"/>
          </a:xfrm>
          <a:prstGeom prst="rect">
            <a:avLst/>
          </a:prstGeom>
        </p:spPr>
        <p:txBody>
          <a:bodyPr/>
          <a:lstStyle/>
          <a:p>
            <a:pPr marL="342900" indent="-342900" eaLnBrk="1" hangingPunct="1">
              <a:spcBef>
                <a:spcPct val="20000"/>
              </a:spcBef>
              <a:buFontTx/>
              <a:buChar char="•"/>
              <a:defRPr/>
            </a:pPr>
            <a:r>
              <a:rPr lang="zh-CN" altLang="en-US" sz="2400" b="1" kern="0" dirty="0">
                <a:latin typeface="微软雅黑" pitchFamily="34" charset="-122"/>
                <a:ea typeface="微软雅黑" pitchFamily="34" charset="-122"/>
                <a:cs typeface="Arial Unicode MS" pitchFamily="34" charset="-122"/>
              </a:rPr>
              <a:t>高品质、高影响力</a:t>
            </a:r>
            <a:endParaRPr lang="en-US" altLang="zh-CN" sz="2400" b="1" kern="0" dirty="0">
              <a:latin typeface="微软雅黑" pitchFamily="34" charset="-122"/>
              <a:ea typeface="微软雅黑" pitchFamily="34" charset="-122"/>
              <a:cs typeface="Arial Unicode MS" pitchFamily="34" charset="-122"/>
            </a:endParaRPr>
          </a:p>
          <a:p>
            <a:pPr marL="342900" indent="-342900" eaLnBrk="1" hangingPunct="1">
              <a:spcBef>
                <a:spcPct val="20000"/>
              </a:spcBef>
              <a:buFontTx/>
              <a:buChar char="•"/>
              <a:defRPr/>
            </a:pPr>
            <a:endParaRPr lang="zh-CN" altLang="en-US" kern="0" dirty="0">
              <a:latin typeface="微软雅黑" pitchFamily="34" charset="-122"/>
              <a:ea typeface="微软雅黑" pitchFamily="34" charset="-122"/>
              <a:cs typeface="Arial Unicode MS" pitchFamily="34" charset="-122"/>
            </a:endParaRP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cs typeface="Arial Unicode MS" pitchFamily="34" charset="-122"/>
              </a:rPr>
              <a:t>编辑团队由</a:t>
            </a:r>
            <a:r>
              <a:rPr lang="en-US" altLang="zh-CN" kern="0" dirty="0">
                <a:latin typeface="微软雅黑" pitchFamily="34" charset="-122"/>
                <a:ea typeface="微软雅黑" pitchFamily="34" charset="-122"/>
                <a:cs typeface="Arial Unicode MS" pitchFamily="34" charset="-122"/>
              </a:rPr>
              <a:t>25</a:t>
            </a:r>
            <a:r>
              <a:rPr lang="zh-CN" altLang="en-US" kern="0" dirty="0">
                <a:latin typeface="微软雅黑" pitchFamily="34" charset="-122"/>
                <a:ea typeface="微软雅黑" pitchFamily="34" charset="-122"/>
                <a:cs typeface="Arial Unicode MS" pitchFamily="34" charset="-122"/>
              </a:rPr>
              <a:t>位具有博士学位的编辑，及超过</a:t>
            </a:r>
            <a:r>
              <a:rPr lang="en-US" altLang="zh-CN" kern="0" dirty="0">
                <a:latin typeface="微软雅黑" pitchFamily="34" charset="-122"/>
                <a:ea typeface="微软雅黑" pitchFamily="34" charset="-122"/>
                <a:cs typeface="Arial Unicode MS" pitchFamily="34" charset="-122"/>
              </a:rPr>
              <a:t>120</a:t>
            </a:r>
            <a:r>
              <a:rPr lang="zh-CN" altLang="en-US" kern="0" dirty="0">
                <a:latin typeface="微软雅黑" pitchFamily="34" charset="-122"/>
                <a:ea typeface="微软雅黑" pitchFamily="34" charset="-122"/>
                <a:cs typeface="Arial Unicode MS" pitchFamily="34" charset="-122"/>
              </a:rPr>
              <a:t>名来自各学科领域的顶尖专家组成；</a:t>
            </a:r>
          </a:p>
          <a:p>
            <a:pPr marL="742950" lvl="1" indent="-285750" eaLnBrk="1" hangingPunct="1">
              <a:spcBef>
                <a:spcPct val="20000"/>
              </a:spcBef>
              <a:buFontTx/>
              <a:buChar char="–"/>
              <a:defRPr/>
            </a:pPr>
            <a:endParaRPr lang="zh-CN" altLang="en-US" kern="0" dirty="0">
              <a:latin typeface="微软雅黑" pitchFamily="34" charset="-122"/>
              <a:ea typeface="微软雅黑" pitchFamily="34" charset="-122"/>
              <a:cs typeface="Arial Unicode MS" pitchFamily="34" charset="-122"/>
            </a:endParaRP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cs typeface="Arial Unicode MS" pitchFamily="34" charset="-122"/>
              </a:rPr>
              <a:t>来稿要经过严格的同行评审，稿件接收率不到</a:t>
            </a:r>
            <a:r>
              <a:rPr lang="en-US" altLang="zh-CN" kern="0" dirty="0">
                <a:latin typeface="微软雅黑" pitchFamily="34" charset="-122"/>
                <a:ea typeface="微软雅黑" pitchFamily="34" charset="-122"/>
                <a:cs typeface="Arial Unicode MS" pitchFamily="34" charset="-122"/>
              </a:rPr>
              <a:t>7</a:t>
            </a:r>
            <a:r>
              <a:rPr lang="zh-CN" altLang="en-US" kern="0" dirty="0">
                <a:latin typeface="微软雅黑" pitchFamily="34" charset="-122"/>
                <a:ea typeface="微软雅黑" pitchFamily="34" charset="-122"/>
                <a:cs typeface="Arial Unicode MS" pitchFamily="34" charset="-122"/>
              </a:rPr>
              <a:t>％；</a:t>
            </a:r>
          </a:p>
          <a:p>
            <a:pPr marL="742950" lvl="1" indent="-285750" eaLnBrk="1" hangingPunct="1">
              <a:spcBef>
                <a:spcPct val="20000"/>
              </a:spcBef>
              <a:buFontTx/>
              <a:buChar char="–"/>
              <a:defRPr/>
            </a:pPr>
            <a:endParaRPr lang="zh-CN" altLang="en-US" kern="0" dirty="0">
              <a:latin typeface="微软雅黑" pitchFamily="34" charset="-122"/>
              <a:ea typeface="微软雅黑" pitchFamily="34" charset="-122"/>
              <a:cs typeface="Arial Unicode MS" pitchFamily="34" charset="-122"/>
            </a:endParaRPr>
          </a:p>
          <a:p>
            <a:pPr marL="742950" lvl="1" indent="-285750" eaLnBrk="1" hangingPunct="1">
              <a:spcBef>
                <a:spcPct val="20000"/>
              </a:spcBef>
              <a:buFontTx/>
              <a:buChar char="–"/>
              <a:defRPr/>
            </a:pPr>
            <a:r>
              <a:rPr lang="en-US" altLang="zh-CN" kern="0" dirty="0" smtClean="0">
                <a:latin typeface="微软雅黑" pitchFamily="34" charset="-122"/>
                <a:ea typeface="微软雅黑" pitchFamily="34" charset="-122"/>
                <a:cs typeface="Arial Unicode MS" pitchFamily="34" charset="-122"/>
              </a:rPr>
              <a:t>2019</a:t>
            </a:r>
            <a:r>
              <a:rPr lang="zh-CN" altLang="en-US" kern="0" dirty="0" smtClean="0">
                <a:latin typeface="微软雅黑" pitchFamily="34" charset="-122"/>
                <a:ea typeface="微软雅黑" pitchFamily="34" charset="-122"/>
                <a:cs typeface="Arial Unicode MS" pitchFamily="34" charset="-122"/>
              </a:rPr>
              <a:t>年</a:t>
            </a:r>
            <a:r>
              <a:rPr lang="zh-CN" altLang="en-US" kern="0" dirty="0">
                <a:latin typeface="微软雅黑" pitchFamily="34" charset="-122"/>
                <a:ea typeface="微软雅黑" pitchFamily="34" charset="-122"/>
                <a:cs typeface="Arial Unicode MS" pitchFamily="34" charset="-122"/>
              </a:rPr>
              <a:t>影响因子</a:t>
            </a:r>
            <a:r>
              <a:rPr lang="en-US" altLang="zh-CN" kern="0" dirty="0" smtClean="0">
                <a:latin typeface="微软雅黑" pitchFamily="34" charset="-122"/>
                <a:ea typeface="微软雅黑" pitchFamily="34" charset="-122"/>
                <a:cs typeface="Arial Unicode MS" pitchFamily="34" charset="-122"/>
              </a:rPr>
              <a:t>41.845</a:t>
            </a:r>
            <a:r>
              <a:rPr lang="zh-CN" altLang="en-US" kern="0" dirty="0" smtClean="0">
                <a:latin typeface="微软雅黑" pitchFamily="34" charset="-122"/>
                <a:ea typeface="微软雅黑" pitchFamily="34" charset="-122"/>
                <a:cs typeface="Arial Unicode MS" pitchFamily="34" charset="-122"/>
              </a:rPr>
              <a:t>。</a:t>
            </a:r>
            <a:endParaRPr lang="zh-CN" altLang="en-US" kern="0" dirty="0">
              <a:latin typeface="微软雅黑" pitchFamily="34" charset="-122"/>
              <a:ea typeface="微软雅黑" pitchFamily="34" charset="-122"/>
              <a:cs typeface="Arial Unicode MS" pitchFamily="34" charset="-122"/>
            </a:endParaRPr>
          </a:p>
        </p:txBody>
      </p:sp>
      <p:pic>
        <p:nvPicPr>
          <p:cNvPr id="8" name="Picture 5" descr="covermed04"/>
          <p:cNvPicPr>
            <a:picLocks noChangeAspect="1" noChangeArrowheads="1"/>
          </p:cNvPicPr>
          <p:nvPr/>
        </p:nvPicPr>
        <p:blipFill>
          <a:blip r:embed="rId3"/>
          <a:srcRect/>
          <a:stretch>
            <a:fillRect/>
          </a:stretch>
        </p:blipFill>
        <p:spPr bwMode="auto">
          <a:xfrm rot="20921325">
            <a:off x="950913" y="4870450"/>
            <a:ext cx="1393825" cy="1778000"/>
          </a:xfrm>
          <a:prstGeom prst="rect">
            <a:avLst/>
          </a:prstGeom>
          <a:ln>
            <a:noFill/>
          </a:ln>
          <a:effectLst>
            <a:outerShdw blurRad="292100" dist="139700" dir="2700000" algn="tl" rotWithShape="0">
              <a:srgbClr val="333333">
                <a:alpha val="65000"/>
              </a:srgbClr>
            </a:outerShdw>
          </a:effectLst>
        </p:spPr>
      </p:pic>
      <p:pic>
        <p:nvPicPr>
          <p:cNvPr id="9" name="Picture 6" descr="covermed01"/>
          <p:cNvPicPr>
            <a:picLocks noChangeAspect="1" noChangeArrowheads="1"/>
          </p:cNvPicPr>
          <p:nvPr/>
        </p:nvPicPr>
        <p:blipFill>
          <a:blip r:embed="rId4"/>
          <a:srcRect/>
          <a:stretch>
            <a:fillRect/>
          </a:stretch>
        </p:blipFill>
        <p:spPr bwMode="auto">
          <a:xfrm rot="21186191">
            <a:off x="2814638" y="4719638"/>
            <a:ext cx="1377950" cy="1757362"/>
          </a:xfrm>
          <a:prstGeom prst="rect">
            <a:avLst/>
          </a:prstGeom>
          <a:ln>
            <a:noFill/>
          </a:ln>
          <a:effectLst>
            <a:outerShdw blurRad="292100" dist="139700" dir="2700000" algn="tl" rotWithShape="0">
              <a:srgbClr val="333333">
                <a:alpha val="65000"/>
              </a:srgbClr>
            </a:outerShdw>
          </a:effectLst>
        </p:spPr>
      </p:pic>
      <p:pic>
        <p:nvPicPr>
          <p:cNvPr id="10" name="Picture 7" descr="covermed03"/>
          <p:cNvPicPr>
            <a:picLocks noChangeAspect="1" noChangeArrowheads="1"/>
          </p:cNvPicPr>
          <p:nvPr/>
        </p:nvPicPr>
        <p:blipFill>
          <a:blip r:embed="rId5"/>
          <a:srcRect/>
          <a:stretch>
            <a:fillRect/>
          </a:stretch>
        </p:blipFill>
        <p:spPr bwMode="auto">
          <a:xfrm rot="956904">
            <a:off x="6646863" y="4924425"/>
            <a:ext cx="1395412" cy="1776413"/>
          </a:xfrm>
          <a:prstGeom prst="rect">
            <a:avLst/>
          </a:prstGeom>
          <a:ln>
            <a:noFill/>
          </a:ln>
          <a:effectLst>
            <a:outerShdw blurRad="292100" dist="139700" dir="2700000" algn="tl" rotWithShape="0">
              <a:srgbClr val="333333">
                <a:alpha val="65000"/>
              </a:srgbClr>
            </a:outerShdw>
          </a:effectLst>
        </p:spPr>
      </p:pic>
      <p:pic>
        <p:nvPicPr>
          <p:cNvPr id="11" name="Picture 8" descr="covermed02"/>
          <p:cNvPicPr>
            <a:picLocks noChangeAspect="1" noChangeArrowheads="1"/>
          </p:cNvPicPr>
          <p:nvPr/>
        </p:nvPicPr>
        <p:blipFill>
          <a:blip r:embed="rId6"/>
          <a:srcRect/>
          <a:stretch>
            <a:fillRect/>
          </a:stretch>
        </p:blipFill>
        <p:spPr bwMode="auto">
          <a:xfrm rot="299530">
            <a:off x="4718050" y="4700588"/>
            <a:ext cx="1384300" cy="1765300"/>
          </a:xfrm>
          <a:prstGeom prst="rect">
            <a:avLst/>
          </a:prstGeom>
          <a:ln>
            <a:noFill/>
          </a:ln>
          <a:effectLst>
            <a:outerShdw blurRad="292100" dist="139700" dir="2700000" algn="tl" rotWithShape="0">
              <a:srgbClr val="333333">
                <a:alpha val="65000"/>
              </a:srgbClr>
            </a:outerShdw>
          </a:effectLst>
        </p:spPr>
      </p:pic>
      <p:sp>
        <p:nvSpPr>
          <p:cNvPr id="12" name="Rectangle 2"/>
          <p:cNvSpPr txBox="1">
            <a:spLocks noChangeArrowheads="1"/>
          </p:cNvSpPr>
          <p:nvPr/>
        </p:nvSpPr>
        <p:spPr>
          <a:xfrm>
            <a:off x="428625" y="785813"/>
            <a:ext cx="6705600"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3200" i="1" kern="0" dirty="0">
                <a:solidFill>
                  <a:schemeClr val="tx2"/>
                </a:solidFill>
                <a:latin typeface="+mj-lt"/>
                <a:ea typeface="黑体" pitchFamily="49" charset="-122"/>
                <a:cs typeface="+mj-cs"/>
              </a:rPr>
              <a:t>Science</a:t>
            </a:r>
            <a:r>
              <a:rPr lang="en-US" altLang="zh-CN" sz="3200" kern="0" dirty="0">
                <a:solidFill>
                  <a:schemeClr val="tx2"/>
                </a:solidFill>
                <a:latin typeface="+mj-lt"/>
                <a:ea typeface="黑体" pitchFamily="49" charset="-122"/>
                <a:cs typeface="+mj-cs"/>
              </a:rPr>
              <a:t>《</a:t>
            </a:r>
            <a:r>
              <a:rPr lang="zh-CN" altLang="en-US" sz="3200" kern="0" dirty="0">
                <a:solidFill>
                  <a:schemeClr val="tx2"/>
                </a:solidFill>
                <a:latin typeface="+mj-lt"/>
                <a:ea typeface="黑体" pitchFamily="49" charset="-122"/>
                <a:cs typeface="+mj-cs"/>
              </a:rPr>
              <a:t>科学</a:t>
            </a:r>
            <a:r>
              <a:rPr lang="en-US" altLang="zh-CN" sz="3200" kern="0" dirty="0">
                <a:solidFill>
                  <a:schemeClr val="tx2"/>
                </a:solidFill>
                <a:latin typeface="+mj-lt"/>
                <a:ea typeface="黑体" pitchFamily="49" charset="-122"/>
                <a:cs typeface="+mj-cs"/>
              </a:rPr>
              <a:t>》</a:t>
            </a:r>
            <a:endParaRPr lang="zh-CN" altLang="en-US" sz="3200" kern="0" dirty="0">
              <a:solidFill>
                <a:schemeClr val="tx2"/>
              </a:solidFill>
              <a:latin typeface="+mj-lt"/>
              <a:ea typeface="黑体" pitchFamily="49" charset="-122"/>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txBox="1">
            <a:spLocks noChangeArrowheads="1"/>
          </p:cNvSpPr>
          <p:nvPr/>
        </p:nvSpPr>
        <p:spPr bwMode="auto">
          <a:xfrm>
            <a:off x="428625" y="1571625"/>
            <a:ext cx="8023225"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342900" indent="-34290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lvl="1" eaLnBrk="1" hangingPunct="1">
              <a:buFont typeface="Wingdings" panose="05000000000000000000" pitchFamily="2" charset="2"/>
              <a:buNone/>
            </a:pPr>
            <a:r>
              <a:rPr lang="en-US" altLang="zh-CN" sz="2400" b="1" i="1" dirty="0">
                <a:latin typeface="微软雅黑" panose="020B0503020204020204" pitchFamily="34" charset="-122"/>
                <a:ea typeface="微软雅黑" panose="020B0503020204020204" pitchFamily="34" charset="-122"/>
                <a:cs typeface="Arial Unicode MS" charset="-122"/>
              </a:rPr>
              <a:t>Science </a:t>
            </a:r>
            <a:r>
              <a:rPr lang="en-US" altLang="zh-CN" sz="2400" b="1" dirty="0">
                <a:latin typeface="微软雅黑" panose="020B0503020204020204" pitchFamily="34" charset="-122"/>
                <a:ea typeface="微软雅黑" panose="020B0503020204020204" pitchFamily="34" charset="-122"/>
                <a:cs typeface="Arial Unicode MS" charset="-122"/>
              </a:rPr>
              <a:t>Signaling</a:t>
            </a:r>
            <a:r>
              <a:rPr lang="en-US" altLang="zh-CN" sz="2400" b="1" i="1" dirty="0">
                <a:latin typeface="微软雅黑" panose="020B0503020204020204" pitchFamily="34" charset="-122"/>
                <a:ea typeface="微软雅黑" panose="020B0503020204020204" pitchFamily="34" charset="-122"/>
                <a:cs typeface="Arial Unicode MS" charset="-122"/>
              </a:rPr>
              <a:t>  </a:t>
            </a:r>
            <a:r>
              <a:rPr lang="en-US" altLang="zh-CN" sz="2400" b="1" dirty="0">
                <a:latin typeface="微软雅黑" panose="020B0503020204020204" pitchFamily="34" charset="-122"/>
                <a:ea typeface="微软雅黑" panose="020B0503020204020204" pitchFamily="34" charset="-122"/>
                <a:cs typeface="Arial Unicode MS" charset="-122"/>
              </a:rPr>
              <a:t>《</a:t>
            </a:r>
            <a:r>
              <a:rPr lang="zh-CN" altLang="en-US" sz="2400" b="1" dirty="0">
                <a:latin typeface="微软雅黑" panose="020B0503020204020204" pitchFamily="34" charset="-122"/>
                <a:ea typeface="微软雅黑" panose="020B0503020204020204" pitchFamily="34" charset="-122"/>
                <a:cs typeface="Arial Unicode MS" charset="-122"/>
              </a:rPr>
              <a:t>科学信号</a:t>
            </a:r>
            <a:r>
              <a:rPr lang="en-US" altLang="zh-CN" sz="2400" b="1" dirty="0">
                <a:latin typeface="微软雅黑" panose="020B0503020204020204" pitchFamily="34" charset="-122"/>
                <a:ea typeface="微软雅黑" panose="020B0503020204020204" pitchFamily="34" charset="-122"/>
                <a:cs typeface="Arial Unicode MS" charset="-122"/>
              </a:rPr>
              <a:t>》</a:t>
            </a:r>
          </a:p>
          <a:p>
            <a:pPr lvl="1" eaLnBrk="1" hangingPunct="1">
              <a:buFont typeface="Wingdings" panose="05000000000000000000" pitchFamily="2" charset="2"/>
              <a:buNone/>
            </a:pP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Blip>
                <a:blip r:embed="rId3"/>
              </a:buBlip>
            </a:pPr>
            <a:r>
              <a:rPr lang="zh-CN" altLang="en-US" sz="2000" dirty="0">
                <a:latin typeface="微软雅黑" panose="020B0503020204020204" pitchFamily="34" charset="-122"/>
                <a:ea typeface="微软雅黑" panose="020B0503020204020204" pitchFamily="34" charset="-122"/>
                <a:cs typeface="Arial Unicode MS" charset="-122"/>
              </a:rPr>
              <a:t>创刊于</a:t>
            </a:r>
            <a:r>
              <a:rPr lang="en-US" altLang="zh-CN" sz="2000" dirty="0">
                <a:latin typeface="微软雅黑" panose="020B0503020204020204" pitchFamily="34" charset="-122"/>
                <a:ea typeface="微软雅黑" panose="020B0503020204020204" pitchFamily="34" charset="-122"/>
                <a:cs typeface="Arial Unicode MS" charset="-122"/>
              </a:rPr>
              <a:t>1999</a:t>
            </a:r>
            <a:r>
              <a:rPr lang="zh-CN" altLang="en-US" sz="2000" dirty="0">
                <a:latin typeface="微软雅黑" panose="020B0503020204020204" pitchFamily="34" charset="-122"/>
                <a:ea typeface="微软雅黑" panose="020B0503020204020204" pitchFamily="34" charset="-122"/>
                <a:cs typeface="Arial Unicode MS" charset="-122"/>
              </a:rPr>
              <a:t>年，</a:t>
            </a:r>
            <a:r>
              <a:rPr lang="zh-CN" altLang="zh-CN" sz="2000" dirty="0">
                <a:latin typeface="微软雅黑" panose="020B0503020204020204" pitchFamily="34" charset="-122"/>
                <a:ea typeface="微软雅黑" panose="020B0503020204020204" pitchFamily="34" charset="-122"/>
                <a:cs typeface="Arial Unicode MS" charset="-122"/>
              </a:rPr>
              <a:t>原</a:t>
            </a:r>
            <a:r>
              <a:rPr lang="en-US" altLang="zh-CN" sz="2000" dirty="0">
                <a:latin typeface="微软雅黑" panose="020B0503020204020204" pitchFamily="34" charset="-122"/>
                <a:ea typeface="微软雅黑" panose="020B0503020204020204" pitchFamily="34" charset="-122"/>
                <a:cs typeface="Arial Unicode MS" charset="-122"/>
              </a:rPr>
              <a:t>Science STKE </a:t>
            </a:r>
            <a:r>
              <a:rPr lang="zh-CN" altLang="zh-CN" sz="2000" dirty="0">
                <a:latin typeface="微软雅黑" panose="020B0503020204020204" pitchFamily="34" charset="-122"/>
                <a:ea typeface="微软雅黑" panose="020B0503020204020204" pitchFamily="34" charset="-122"/>
                <a:cs typeface="Arial Unicode MS" charset="-122"/>
              </a:rPr>
              <a:t>—《细胞信号</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cs typeface="Arial Unicode MS" charset="-122"/>
              </a:rPr>
              <a:t>     </a:t>
            </a:r>
            <a:r>
              <a:rPr lang="zh-CN" altLang="zh-CN" sz="2000" dirty="0">
                <a:latin typeface="微软雅黑" panose="020B0503020204020204" pitchFamily="34" charset="-122"/>
                <a:ea typeface="微软雅黑" panose="020B0503020204020204" pitchFamily="34" charset="-122"/>
                <a:cs typeface="Arial Unicode MS" charset="-122"/>
              </a:rPr>
              <a:t>转导》，是美国科学促进会（</a:t>
            </a:r>
            <a:r>
              <a:rPr lang="en-US" altLang="zh-CN" sz="2000" dirty="0">
                <a:latin typeface="微软雅黑" panose="020B0503020204020204" pitchFamily="34" charset="-122"/>
                <a:ea typeface="微软雅黑" panose="020B0503020204020204" pitchFamily="34" charset="-122"/>
                <a:cs typeface="Arial Unicode MS" charset="-122"/>
              </a:rPr>
              <a:t>AAAS</a:t>
            </a:r>
            <a:r>
              <a:rPr lang="zh-CN" altLang="zh-CN" sz="2000" dirty="0">
                <a:latin typeface="微软雅黑" panose="020B0503020204020204" pitchFamily="34" charset="-122"/>
                <a:ea typeface="微软雅黑" panose="020B0503020204020204" pitchFamily="34" charset="-122"/>
                <a:cs typeface="Arial Unicode MS" charset="-122"/>
              </a:rPr>
              <a:t>）旗下研究</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cs typeface="Arial Unicode MS" charset="-122"/>
              </a:rPr>
              <a:t>     </a:t>
            </a:r>
            <a:r>
              <a:rPr lang="zh-CN" altLang="zh-CN" sz="2000" dirty="0">
                <a:latin typeface="微软雅黑" panose="020B0503020204020204" pitchFamily="34" charset="-122"/>
                <a:ea typeface="微软雅黑" panose="020B0503020204020204" pitchFamily="34" charset="-122"/>
                <a:cs typeface="Arial Unicode MS" charset="-122"/>
              </a:rPr>
              <a:t>细胞信号转导的官方刊物</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endParaRPr lang="en-US" altLang="zh-CN" sz="2000" b="1"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Blip>
                <a:blip r:embed="rId3"/>
              </a:buBlip>
            </a:pPr>
            <a:r>
              <a:rPr lang="zh-CN" altLang="en-US" sz="2000" b="1" dirty="0">
                <a:latin typeface="微软雅黑" panose="020B0503020204020204" pitchFamily="34" charset="-122"/>
                <a:ea typeface="微软雅黑" panose="020B0503020204020204" pitchFamily="34" charset="-122"/>
                <a:cs typeface="Arial Unicode MS" charset="-122"/>
              </a:rPr>
              <a:t>研究范围：</a:t>
            </a:r>
            <a:endParaRPr lang="en-US" altLang="zh-CN" sz="2000" b="1"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cs typeface="Arial Unicode MS" charset="-122"/>
              </a:rPr>
              <a:t>     </a:t>
            </a:r>
            <a:r>
              <a:rPr lang="zh-CN" altLang="zh-CN" sz="2000" dirty="0">
                <a:latin typeface="微软雅黑" panose="020B0503020204020204" pitchFamily="34" charset="-122"/>
                <a:ea typeface="微软雅黑" panose="020B0503020204020204" pitchFamily="34" charset="-122"/>
                <a:cs typeface="Arial Unicode MS" charset="-122"/>
              </a:rPr>
              <a:t>生物化学、生物信息学、细胞生物学、分子生物学、微生物学、系</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cs typeface="Arial Unicode MS" charset="-122"/>
              </a:rPr>
              <a:t>     </a:t>
            </a:r>
            <a:r>
              <a:rPr lang="zh-CN" altLang="zh-CN" sz="2000" dirty="0">
                <a:latin typeface="微软雅黑" panose="020B0503020204020204" pitchFamily="34" charset="-122"/>
                <a:ea typeface="微软雅黑" panose="020B0503020204020204" pitchFamily="34" charset="-122"/>
                <a:cs typeface="Arial Unicode MS" charset="-122"/>
              </a:rPr>
              <a:t>统生物学、免疫学、神经科学、药理学、生理学</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Blip>
                <a:blip r:embed="rId3"/>
              </a:buBlip>
            </a:pPr>
            <a:r>
              <a:rPr lang="zh-CN" altLang="en-US" sz="2000" b="1" dirty="0">
                <a:latin typeface="微软雅黑" panose="020B0503020204020204" pitchFamily="34" charset="-122"/>
                <a:ea typeface="微软雅黑" panose="020B0503020204020204" pitchFamily="34" charset="-122"/>
                <a:cs typeface="Arial Unicode MS" charset="-122"/>
              </a:rPr>
              <a:t>期刊品质：</a:t>
            </a:r>
            <a:endParaRPr lang="en-US" altLang="zh-CN" sz="2000" b="1"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None/>
            </a:pPr>
            <a:r>
              <a:rPr lang="en-US" altLang="zh-CN" sz="2000" dirty="0">
                <a:latin typeface="微软雅黑" panose="020B0503020204020204" pitchFamily="34" charset="-122"/>
                <a:ea typeface="微软雅黑" panose="020B0503020204020204" pitchFamily="34" charset="-122"/>
                <a:cs typeface="Arial Unicode MS" charset="-122"/>
              </a:rPr>
              <a:t>     </a:t>
            </a:r>
            <a:r>
              <a:rPr lang="en-US" altLang="zh-CN" sz="2000" dirty="0" smtClean="0">
                <a:latin typeface="微软雅黑" panose="020B0503020204020204" pitchFamily="34" charset="-122"/>
                <a:ea typeface="微软雅黑" panose="020B0503020204020204" pitchFamily="34" charset="-122"/>
                <a:cs typeface="Arial Unicode MS" charset="-122"/>
              </a:rPr>
              <a:t>2019</a:t>
            </a:r>
            <a:r>
              <a:rPr lang="zh-CN" altLang="en-US" sz="2000" dirty="0" smtClean="0">
                <a:latin typeface="微软雅黑" panose="020B0503020204020204" pitchFamily="34" charset="-122"/>
                <a:ea typeface="微软雅黑" panose="020B0503020204020204" pitchFamily="34" charset="-122"/>
                <a:cs typeface="Arial Unicode MS" charset="-122"/>
              </a:rPr>
              <a:t>年</a:t>
            </a:r>
            <a:r>
              <a:rPr lang="zh-CN" altLang="en-US" sz="2000" dirty="0">
                <a:latin typeface="微软雅黑" panose="020B0503020204020204" pitchFamily="34" charset="-122"/>
                <a:ea typeface="微软雅黑" panose="020B0503020204020204" pitchFamily="34" charset="-122"/>
                <a:cs typeface="Arial Unicode MS" charset="-122"/>
              </a:rPr>
              <a:t>影响因子</a:t>
            </a:r>
            <a:r>
              <a:rPr lang="en-US" altLang="zh-CN" sz="2000" dirty="0" smtClean="0">
                <a:latin typeface="微软雅黑" panose="020B0503020204020204" pitchFamily="34" charset="-122"/>
                <a:ea typeface="微软雅黑" panose="020B0503020204020204" pitchFamily="34" charset="-122"/>
                <a:cs typeface="Arial Unicode MS" charset="-122"/>
              </a:rPr>
              <a:t>6.467</a:t>
            </a:r>
            <a:r>
              <a:rPr lang="zh-CN" altLang="en-US" sz="2000" dirty="0" smtClean="0">
                <a:latin typeface="微软雅黑" panose="020B0503020204020204" pitchFamily="34" charset="-122"/>
                <a:ea typeface="微软雅黑" panose="020B0503020204020204" pitchFamily="34" charset="-122"/>
                <a:cs typeface="Arial Unicode MS" charset="-122"/>
              </a:rPr>
              <a:t>，</a:t>
            </a:r>
            <a:r>
              <a:rPr lang="zh-CN" altLang="en-US" sz="2000" dirty="0">
                <a:latin typeface="微软雅黑" panose="020B0503020204020204" pitchFamily="34" charset="-122"/>
                <a:ea typeface="微软雅黑" panose="020B0503020204020204" pitchFamily="34" charset="-122"/>
                <a:cs typeface="Arial Unicode MS" charset="-122"/>
              </a:rPr>
              <a:t>在</a:t>
            </a:r>
            <a:r>
              <a:rPr lang="zh-CN" altLang="en-US" sz="2000" b="1" dirty="0">
                <a:latin typeface="微软雅黑" panose="020B0503020204020204" pitchFamily="34" charset="-122"/>
                <a:ea typeface="微软雅黑" panose="020B0503020204020204" pitchFamily="34" charset="-122"/>
                <a:cs typeface="Arial Unicode MS" charset="-122"/>
              </a:rPr>
              <a:t>生物化学、分子生物学及细胞生物</a:t>
            </a:r>
            <a:r>
              <a:rPr lang="zh-CN" altLang="en-US" sz="2000" dirty="0">
                <a:latin typeface="微软雅黑" panose="020B0503020204020204" pitchFamily="34" charset="-122"/>
                <a:ea typeface="微软雅黑" panose="020B0503020204020204" pitchFamily="34" charset="-122"/>
                <a:cs typeface="Arial Unicode MS" charset="-122"/>
              </a:rPr>
              <a:t>学领域名列前茅。</a:t>
            </a:r>
            <a:endParaRPr lang="en-US" altLang="zh-CN" sz="2000" dirty="0">
              <a:latin typeface="微软雅黑" panose="020B0503020204020204" pitchFamily="34" charset="-122"/>
              <a:ea typeface="微软雅黑" panose="020B0503020204020204" pitchFamily="34" charset="-122"/>
              <a:cs typeface="Arial Unicode MS" charset="-122"/>
            </a:endParaRPr>
          </a:p>
          <a:p>
            <a:pPr lvl="1" eaLnBrk="1" hangingPunct="1">
              <a:buFont typeface="Wingdings" panose="05000000000000000000" pitchFamily="2" charset="2"/>
              <a:buBlip>
                <a:blip r:embed="rId3"/>
              </a:buBlip>
            </a:pPr>
            <a:endParaRPr lang="en-US" altLang="zh-CN" sz="2000" b="1" dirty="0">
              <a:latin typeface="微软雅黑" panose="020B0503020204020204" pitchFamily="34" charset="-122"/>
              <a:ea typeface="微软雅黑" panose="020B0503020204020204" pitchFamily="34" charset="-122"/>
              <a:cs typeface="Arial Unicode MS" charset="-122"/>
            </a:endParaRPr>
          </a:p>
          <a:p>
            <a:pPr eaLnBrk="1" hangingPunct="1"/>
            <a:endParaRPr lang="en-US" altLang="zh-CN" sz="2400" dirty="0">
              <a:ea typeface="Arial Unicode MS" charset="-122"/>
            </a:endParaRPr>
          </a:p>
        </p:txBody>
      </p:sp>
      <p:sp>
        <p:nvSpPr>
          <p:cNvPr id="6" name="Rectangle 2"/>
          <p:cNvSpPr txBox="1">
            <a:spLocks noChangeArrowheads="1"/>
          </p:cNvSpPr>
          <p:nvPr/>
        </p:nvSpPr>
        <p:spPr>
          <a:xfrm>
            <a:off x="428625" y="785813"/>
            <a:ext cx="7215188"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2800" i="1" kern="0" dirty="0">
                <a:solidFill>
                  <a:schemeClr val="tx2"/>
                </a:solidFill>
                <a:latin typeface="+mj-lt"/>
                <a:ea typeface="黑体" pitchFamily="49" charset="-122"/>
                <a:cs typeface="+mj-cs"/>
              </a:rPr>
              <a:t>Science</a:t>
            </a:r>
            <a:r>
              <a:rPr lang="en-US" altLang="zh-CN" sz="2800" kern="0" dirty="0">
                <a:solidFill>
                  <a:schemeClr val="tx2"/>
                </a:solidFill>
                <a:latin typeface="+mj-lt"/>
                <a:ea typeface="黑体" pitchFamily="49" charset="-122"/>
                <a:cs typeface="+mj-cs"/>
              </a:rPr>
              <a:t> Signaling</a:t>
            </a:r>
            <a:endParaRPr lang="zh-CN" altLang="en-US" sz="2800" kern="0" dirty="0">
              <a:solidFill>
                <a:schemeClr val="tx2"/>
              </a:solidFill>
              <a:latin typeface="+mj-lt"/>
              <a:ea typeface="黑体" pitchFamily="49" charset="-122"/>
              <a:cs typeface="+mj-cs"/>
            </a:endParaRPr>
          </a:p>
        </p:txBody>
      </p:sp>
      <p:pic>
        <p:nvPicPr>
          <p:cNvPr id="2150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1433513"/>
            <a:ext cx="215582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a:xfrm>
            <a:off x="500063" y="1633538"/>
            <a:ext cx="7994650" cy="5224462"/>
          </a:xfrm>
          <a:prstGeom prst="rect">
            <a:avLst/>
          </a:prstGeom>
        </p:spPr>
        <p:txBody>
          <a:bodyPr/>
          <a:lstStyle/>
          <a:p>
            <a:pPr marL="342900" indent="-342900" eaLnBrk="1" hangingPunct="1">
              <a:spcBef>
                <a:spcPct val="20000"/>
              </a:spcBef>
              <a:buFont typeface="Wingdings" pitchFamily="2" charset="2"/>
              <a:buNone/>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Translational Medicine《</a:t>
            </a:r>
            <a:r>
              <a:rPr lang="zh-CN" altLang="en-US" sz="2400" b="1" kern="0" dirty="0">
                <a:latin typeface="微软雅黑" pitchFamily="34" charset="-122"/>
                <a:ea typeface="微软雅黑" pitchFamily="34" charset="-122"/>
              </a:rPr>
              <a:t>科学转化医学</a:t>
            </a:r>
            <a:r>
              <a:rPr lang="en-US" altLang="zh-CN" sz="2400" b="1" kern="0" dirty="0">
                <a:latin typeface="微软雅黑" pitchFamily="34" charset="-122"/>
                <a:ea typeface="微软雅黑" pitchFamily="34" charset="-122"/>
              </a:rPr>
              <a:t>》</a:t>
            </a: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lnSpc>
                <a:spcPct val="110000"/>
              </a:lnSpc>
              <a:spcBef>
                <a:spcPct val="20000"/>
              </a:spcBef>
              <a:buFont typeface="Wingdings" pitchFamily="2" charset="2"/>
              <a:buBlip>
                <a:blip r:embed="rId3"/>
              </a:buBlip>
              <a:defRPr/>
            </a:pPr>
            <a:r>
              <a:rPr lang="en-US" altLang="zh-CN" sz="1600" kern="0" dirty="0">
                <a:latin typeface="微软雅黑" pitchFamily="34" charset="-122"/>
                <a:ea typeface="微软雅黑" pitchFamily="34" charset="-122"/>
              </a:rPr>
              <a:t>2009</a:t>
            </a:r>
            <a:r>
              <a:rPr lang="zh-CN" altLang="en-US" sz="1600" kern="0" dirty="0">
                <a:latin typeface="微软雅黑" pitchFamily="34" charset="-122"/>
                <a:ea typeface="微软雅黑" pitchFamily="34" charset="-122"/>
              </a:rPr>
              <a:t>年</a:t>
            </a:r>
            <a:r>
              <a:rPr lang="zh-CN" altLang="zh-CN" sz="1600" kern="0" dirty="0">
                <a:latin typeface="微软雅黑" pitchFamily="34" charset="-122"/>
                <a:ea typeface="微软雅黑" pitchFamily="34" charset="-122"/>
              </a:rPr>
              <a:t>美国科学促进会（</a:t>
            </a:r>
            <a:r>
              <a:rPr lang="en-US" altLang="zh-CN" sz="1600" kern="0" dirty="0">
                <a:latin typeface="微软雅黑" pitchFamily="34" charset="-122"/>
                <a:ea typeface="微软雅黑" pitchFamily="34" charset="-122"/>
              </a:rPr>
              <a:t>AAAS</a:t>
            </a:r>
            <a:r>
              <a:rPr lang="zh-CN" altLang="zh-CN" sz="1600" kern="0" dirty="0">
                <a:latin typeface="微软雅黑" pitchFamily="34" charset="-122"/>
                <a:ea typeface="微软雅黑" pitchFamily="34" charset="-122"/>
              </a:rPr>
              <a:t>）推出</a:t>
            </a:r>
            <a:r>
              <a:rPr lang="zh-CN" altLang="zh-CN" sz="1600" kern="0" dirty="0" smtClean="0">
                <a:latin typeface="微软雅黑" pitchFamily="34" charset="-122"/>
                <a:ea typeface="微软雅黑" pitchFamily="34" charset="-122"/>
              </a:rPr>
              <a:t>的官方</a:t>
            </a:r>
            <a:r>
              <a:rPr lang="zh-CN" altLang="zh-CN" sz="1600" kern="0" dirty="0">
                <a:latin typeface="微软雅黑" pitchFamily="34" charset="-122"/>
                <a:ea typeface="微软雅黑" pitchFamily="34" charset="-122"/>
              </a:rPr>
              <a:t>刊物，为所有相关学科的基础研究、转化研究和临床研究的专业人员提供思想沟通和交流的论坛</a:t>
            </a:r>
            <a:r>
              <a:rPr lang="zh-CN" altLang="en-US" sz="1600" kern="0" dirty="0">
                <a:latin typeface="微软雅黑" pitchFamily="34" charset="-122"/>
                <a:ea typeface="微软雅黑" pitchFamily="34" charset="-122"/>
              </a:rPr>
              <a:t>。</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en-US" altLang="zh-CN" sz="1600" b="1" kern="0" dirty="0">
                <a:latin typeface="微软雅黑" pitchFamily="34" charset="-122"/>
                <a:ea typeface="微软雅黑" pitchFamily="34" charset="-122"/>
              </a:rPr>
              <a:t> </a:t>
            </a:r>
            <a:r>
              <a:rPr lang="zh-CN" altLang="en-US" sz="1600" b="1" kern="0" dirty="0">
                <a:latin typeface="微软雅黑" pitchFamily="34" charset="-122"/>
                <a:ea typeface="微软雅黑" pitchFamily="34" charset="-122"/>
              </a:rPr>
              <a:t>宗旨：</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zh-CN" sz="1600" kern="0" dirty="0">
                <a:latin typeface="微软雅黑" pitchFamily="34" charset="-122"/>
                <a:ea typeface="微软雅黑" pitchFamily="34" charset="-122"/>
              </a:rPr>
              <a:t>将</a:t>
            </a:r>
            <a:r>
              <a:rPr lang="zh-CN" altLang="zh-CN" sz="1600" b="1" kern="0" dirty="0">
                <a:latin typeface="微软雅黑" pitchFamily="34" charset="-122"/>
                <a:ea typeface="微软雅黑" pitchFamily="34" charset="-122"/>
              </a:rPr>
              <a:t>基础科学和临床研究</a:t>
            </a:r>
            <a:r>
              <a:rPr lang="zh-CN" altLang="zh-CN" sz="1600" kern="0" dirty="0">
                <a:latin typeface="微软雅黑" pitchFamily="34" charset="-122"/>
                <a:ea typeface="微软雅黑" pitchFamily="34" charset="-122"/>
              </a:rPr>
              <a:t>联系起来，以改善</a:t>
            </a:r>
            <a:r>
              <a:rPr lang="zh-CN" altLang="en-US" sz="1600" kern="0" dirty="0">
                <a:latin typeface="微软雅黑" pitchFamily="34" charset="-122"/>
                <a:ea typeface="微软雅黑" pitchFamily="34" charset="-122"/>
              </a:rPr>
              <a:t>全</a:t>
            </a:r>
            <a:r>
              <a:rPr lang="zh-CN" altLang="zh-CN" sz="1600" kern="0" dirty="0">
                <a:latin typeface="微软雅黑" pitchFamily="34" charset="-122"/>
                <a:ea typeface="微软雅黑" pitchFamily="34" charset="-122"/>
              </a:rPr>
              <a:t>球患者的护理</a:t>
            </a:r>
            <a:r>
              <a:rPr lang="zh-CN" altLang="en-US" sz="1600" kern="0" dirty="0">
                <a:latin typeface="微软雅黑" pitchFamily="34" charset="-122"/>
                <a:ea typeface="微软雅黑" pitchFamily="34" charset="-122"/>
              </a:rPr>
              <a:t>。</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研究范围：</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zh-CN" sz="1600" kern="0" dirty="0">
                <a:latin typeface="微软雅黑" pitchFamily="34" charset="-122"/>
                <a:ea typeface="微软雅黑" pitchFamily="34" charset="-122"/>
              </a:rPr>
              <a:t>癌症学、基因组科学、分子生物学、神经科学、生物工程学、</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zh-CN" sz="1600" kern="0" dirty="0">
                <a:latin typeface="微软雅黑" pitchFamily="34" charset="-122"/>
                <a:ea typeface="微软雅黑" pitchFamily="34" charset="-122"/>
              </a:rPr>
              <a:t>生物信息学</a:t>
            </a:r>
            <a:r>
              <a:rPr lang="zh-CN" altLang="en-US" sz="1600" kern="0" dirty="0">
                <a:latin typeface="微软雅黑" pitchFamily="34" charset="-122"/>
                <a:ea typeface="微软雅黑" pitchFamily="34" charset="-122"/>
              </a:rPr>
              <a:t>，</a:t>
            </a:r>
            <a:r>
              <a:rPr lang="zh-CN" altLang="zh-CN" sz="1600" kern="0" dirty="0">
                <a:latin typeface="微软雅黑" pitchFamily="34" charset="-122"/>
                <a:ea typeface="微软雅黑" pitchFamily="34" charset="-122"/>
              </a:rPr>
              <a:t>细胞学、心血管疾病、卫生政策</a:t>
            </a:r>
            <a:r>
              <a:rPr lang="zh-CN" altLang="en-US" sz="1600" kern="0" dirty="0">
                <a:latin typeface="微软雅黑" pitchFamily="34" charset="-122"/>
                <a:ea typeface="微软雅黑" pitchFamily="34" charset="-122"/>
              </a:rPr>
              <a:t>等</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期刊品质：</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solidFill>
                  <a:schemeClr val="tx2">
                    <a:lumMod val="95000"/>
                    <a:lumOff val="5000"/>
                  </a:schemeClr>
                </a:solidFill>
                <a:latin typeface="微软雅黑" pitchFamily="34" charset="-122"/>
                <a:ea typeface="微软雅黑" pitchFamily="34" charset="-122"/>
              </a:rPr>
              <a:t>     </a:t>
            </a:r>
            <a:r>
              <a:rPr lang="en-US" altLang="zh-CN" sz="1600" kern="0" dirty="0">
                <a:latin typeface="微软雅黑" pitchFamily="34" charset="-122"/>
                <a:ea typeface="微软雅黑" pitchFamily="34" charset="-122"/>
              </a:rPr>
              <a:t>2010</a:t>
            </a:r>
            <a:r>
              <a:rPr lang="zh-CN" altLang="en-US" sz="1600" kern="0" dirty="0">
                <a:latin typeface="微软雅黑" pitchFamily="34" charset="-122"/>
                <a:ea typeface="微软雅黑" pitchFamily="34" charset="-122"/>
              </a:rPr>
              <a:t>年影响因子</a:t>
            </a:r>
            <a:r>
              <a:rPr lang="en-US" altLang="zh-CN" sz="1600" kern="0" dirty="0">
                <a:latin typeface="微软雅黑" pitchFamily="34" charset="-122"/>
                <a:ea typeface="微软雅黑" pitchFamily="34" charset="-122"/>
              </a:rPr>
              <a:t>3.51, 2011</a:t>
            </a:r>
            <a:r>
              <a:rPr lang="zh-CN" altLang="en-US" sz="1600" kern="0" dirty="0">
                <a:latin typeface="微软雅黑" pitchFamily="34" charset="-122"/>
                <a:ea typeface="微软雅黑" pitchFamily="34" charset="-122"/>
              </a:rPr>
              <a:t>年高达</a:t>
            </a:r>
            <a:r>
              <a:rPr lang="en-US" altLang="zh-CN" sz="1600" kern="0" dirty="0">
                <a:latin typeface="微软雅黑" pitchFamily="34" charset="-122"/>
                <a:ea typeface="微软雅黑" pitchFamily="34" charset="-122"/>
              </a:rPr>
              <a:t>7.804</a:t>
            </a:r>
            <a:r>
              <a:rPr lang="zh-CN" altLang="en-US" sz="1600" kern="0" dirty="0">
                <a:latin typeface="微软雅黑" pitchFamily="34" charset="-122"/>
                <a:ea typeface="微软雅黑" pitchFamily="34" charset="-122"/>
              </a:rPr>
              <a:t>，</a:t>
            </a:r>
            <a:r>
              <a:rPr lang="zh-CN" altLang="zh-CN" sz="1600" kern="0" dirty="0">
                <a:latin typeface="微软雅黑" pitchFamily="34" charset="-122"/>
                <a:ea typeface="微软雅黑" pitchFamily="34" charset="-122"/>
              </a:rPr>
              <a:t>较</a:t>
            </a:r>
            <a:r>
              <a:rPr lang="en-US" altLang="zh-CN" sz="1600" kern="0" dirty="0">
                <a:latin typeface="微软雅黑" pitchFamily="34" charset="-122"/>
                <a:ea typeface="微软雅黑" pitchFamily="34" charset="-122"/>
              </a:rPr>
              <a:t>2010</a:t>
            </a:r>
            <a:r>
              <a:rPr lang="zh-CN" altLang="zh-CN" sz="1600" kern="0" dirty="0">
                <a:latin typeface="微软雅黑" pitchFamily="34" charset="-122"/>
                <a:ea typeface="微软雅黑" pitchFamily="34" charset="-122"/>
              </a:rPr>
              <a:t>年影响因子增长</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122%</a:t>
            </a:r>
            <a:r>
              <a:rPr lang="zh-CN" altLang="en-US" sz="1600" kern="0" dirty="0">
                <a:latin typeface="微软雅黑" pitchFamily="34" charset="-122"/>
                <a:ea typeface="微软雅黑" pitchFamily="34" charset="-122"/>
              </a:rPr>
              <a:t>，在临床医学研究领域跃居第八位。</a:t>
            </a:r>
            <a:r>
              <a:rPr lang="en-US" altLang="zh-CN" sz="1600" kern="0" dirty="0" smtClean="0">
                <a:latin typeface="微软雅黑" pitchFamily="34" charset="-122"/>
                <a:ea typeface="微软雅黑" pitchFamily="34" charset="-122"/>
              </a:rPr>
              <a:t>2019</a:t>
            </a:r>
            <a:r>
              <a:rPr lang="zh-CN" altLang="en-US" sz="1600" kern="0" dirty="0" smtClean="0">
                <a:latin typeface="微软雅黑" pitchFamily="34" charset="-122"/>
                <a:ea typeface="微软雅黑" pitchFamily="34" charset="-122"/>
              </a:rPr>
              <a:t>年</a:t>
            </a:r>
            <a:r>
              <a:rPr lang="en-US" altLang="zh-CN" sz="1600" kern="0" dirty="0" smtClean="0">
                <a:latin typeface="微软雅黑" pitchFamily="34" charset="-122"/>
                <a:ea typeface="微软雅黑" pitchFamily="34" charset="-122"/>
              </a:rPr>
              <a:t>16.304</a:t>
            </a:r>
            <a:r>
              <a:rPr lang="zh-CN" altLang="en-US" sz="1600" kern="0" dirty="0" smtClean="0">
                <a:latin typeface="微软雅黑" pitchFamily="34" charset="-122"/>
                <a:ea typeface="微软雅黑" pitchFamily="34" charset="-122"/>
              </a:rPr>
              <a:t>。</a:t>
            </a:r>
            <a:endParaRPr lang="en-US" altLang="zh-CN" sz="1600" kern="0" dirty="0">
              <a:latin typeface="微软雅黑" pitchFamily="34" charset="-122"/>
              <a:ea typeface="微软雅黑" pitchFamily="34" charset="-122"/>
            </a:endParaRPr>
          </a:p>
        </p:txBody>
      </p:sp>
      <p:sp>
        <p:nvSpPr>
          <p:cNvPr id="6" name="Rectangle 2"/>
          <p:cNvSpPr txBox="1">
            <a:spLocks noChangeArrowheads="1"/>
          </p:cNvSpPr>
          <p:nvPr/>
        </p:nvSpPr>
        <p:spPr>
          <a:xfrm>
            <a:off x="0" y="785813"/>
            <a:ext cx="8715375"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2800" i="1" kern="0" dirty="0">
                <a:solidFill>
                  <a:schemeClr val="tx2"/>
                </a:solidFill>
                <a:latin typeface="+mj-lt"/>
                <a:ea typeface="黑体" pitchFamily="49" charset="-122"/>
                <a:cs typeface="+mj-cs"/>
              </a:rPr>
              <a:t>Science</a:t>
            </a:r>
            <a:r>
              <a:rPr lang="en-US" altLang="zh-CN" sz="2800" kern="0" dirty="0">
                <a:solidFill>
                  <a:schemeClr val="tx2"/>
                </a:solidFill>
                <a:latin typeface="+mj-lt"/>
                <a:ea typeface="黑体" pitchFamily="49" charset="-122"/>
                <a:cs typeface="+mj-cs"/>
              </a:rPr>
              <a:t> Translational Medicine</a:t>
            </a:r>
            <a:endParaRPr lang="zh-CN" altLang="en-US" sz="2800" kern="0" dirty="0">
              <a:solidFill>
                <a:schemeClr val="tx2"/>
              </a:solidFill>
              <a:latin typeface="+mj-lt"/>
              <a:ea typeface="黑体" pitchFamily="49" charset="-122"/>
              <a:cs typeface="+mj-cs"/>
            </a:endParaRPr>
          </a:p>
        </p:txBody>
      </p:sp>
      <p:pic>
        <p:nvPicPr>
          <p:cNvPr id="2355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5125" y="2862263"/>
            <a:ext cx="2182813"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500063" y="1633538"/>
            <a:ext cx="7994650" cy="5224462"/>
          </a:xfrm>
          <a:prstGeom prst="rect">
            <a:avLst/>
          </a:prstGeom>
        </p:spPr>
        <p:txBody>
          <a:bodyPr/>
          <a:lstStyle/>
          <a:p>
            <a:pPr marL="342900" indent="-342900" eaLnBrk="1" hangingPunct="1">
              <a:spcBef>
                <a:spcPct val="20000"/>
              </a:spcBef>
              <a:buFont typeface="Wingdings" pitchFamily="2" charset="2"/>
              <a:buNone/>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Robotics《</a:t>
            </a:r>
            <a:r>
              <a:rPr lang="zh-CN" altLang="en-US" sz="2400" b="1" kern="0" dirty="0">
                <a:latin typeface="微软雅黑" pitchFamily="34" charset="-122"/>
                <a:ea typeface="微软雅黑" pitchFamily="34" charset="-122"/>
              </a:rPr>
              <a:t>科学机器人</a:t>
            </a:r>
            <a:r>
              <a:rPr lang="en-US" altLang="zh-CN" sz="2400" b="1" kern="0" dirty="0">
                <a:latin typeface="微软雅黑" pitchFamily="34" charset="-122"/>
                <a:ea typeface="微软雅黑" pitchFamily="34" charset="-122"/>
              </a:rPr>
              <a:t>》</a:t>
            </a: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lnSpc>
                <a:spcPct val="110000"/>
              </a:lnSpc>
              <a:spcBef>
                <a:spcPct val="20000"/>
              </a:spcBef>
              <a:buFont typeface="Wingdings" pitchFamily="2" charset="2"/>
              <a:buBlip>
                <a:blip r:embed="rId3"/>
              </a:buBlip>
              <a:defRPr/>
            </a:pPr>
            <a:r>
              <a:rPr lang="zh-CN" altLang="en-US" sz="1600" kern="0" dirty="0">
                <a:latin typeface="微软雅黑" pitchFamily="34" charset="-122"/>
                <a:ea typeface="微软雅黑" pitchFamily="34" charset="-122"/>
              </a:rPr>
              <a:t>创刊于</a:t>
            </a:r>
            <a:r>
              <a:rPr lang="en-US" altLang="zh-CN" sz="1600" kern="0" dirty="0">
                <a:latin typeface="微软雅黑" pitchFamily="34" charset="-122"/>
                <a:ea typeface="微软雅黑" pitchFamily="34" charset="-122"/>
              </a:rPr>
              <a:t>2016</a:t>
            </a:r>
            <a:r>
              <a:rPr lang="zh-CN" altLang="en-US" sz="1600" kern="0" dirty="0">
                <a:latin typeface="微软雅黑" pitchFamily="34" charset="-122"/>
                <a:ea typeface="微软雅黑" pitchFamily="34" charset="-122"/>
              </a:rPr>
              <a:t>年</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特点：</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交叉学科，内容涵盖广泛</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Tx/>
              <a:buBlip>
                <a:blip r:embed="rId3"/>
              </a:buBlip>
              <a:defRPr/>
            </a:pPr>
            <a:r>
              <a:rPr lang="zh-CN" altLang="en-US" sz="1600" b="1" kern="0" dirty="0">
                <a:latin typeface="微软雅黑" pitchFamily="34" charset="-122"/>
                <a:ea typeface="微软雅黑" pitchFamily="34" charset="-122"/>
              </a:rPr>
              <a:t>研究范围：</a:t>
            </a:r>
            <a:endParaRPr lang="en-US" altLang="zh-CN" sz="1600" b="1" kern="0" dirty="0">
              <a:latin typeface="微软雅黑" pitchFamily="34" charset="-122"/>
              <a:ea typeface="微软雅黑" pitchFamily="34" charset="-122"/>
            </a:endParaRPr>
          </a:p>
          <a:p>
            <a:pPr eaLnBrk="1" hangingPunct="1">
              <a:spcBef>
                <a:spcPct val="20000"/>
              </a:spcBef>
              <a:defRPr/>
            </a:pPr>
            <a:r>
              <a:rPr lang="en-US" altLang="zh-CN" sz="1600" b="1"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基础科学，计算机科学，工程，医学，既包含了机器人学的传统法则，也包含很多新兴的发展动态和趋势，例如先进材料和仿生设计，涉及微米</a:t>
            </a:r>
            <a:r>
              <a:rPr lang="en-US" altLang="zh-CN" sz="1600" kern="0" dirty="0">
                <a:latin typeface="微软雅黑" pitchFamily="34" charset="-122"/>
                <a:ea typeface="微软雅黑" pitchFamily="34" charset="-122"/>
              </a:rPr>
              <a:t>/</a:t>
            </a:r>
            <a:r>
              <a:rPr lang="zh-CN" altLang="en-US" sz="1600" kern="0" dirty="0">
                <a:latin typeface="微软雅黑" pitchFamily="34" charset="-122"/>
                <a:ea typeface="微软雅黑" pitchFamily="34" charset="-122"/>
              </a:rPr>
              <a:t>纳米机器人，陆地</a:t>
            </a:r>
            <a:r>
              <a:rPr lang="en-US" altLang="zh-CN" sz="1600" kern="0" dirty="0">
                <a:latin typeface="微软雅黑" pitchFamily="34" charset="-122"/>
                <a:ea typeface="微软雅黑" pitchFamily="34" charset="-122"/>
              </a:rPr>
              <a:t>/</a:t>
            </a:r>
            <a:r>
              <a:rPr lang="zh-CN" altLang="en-US" sz="1600" kern="0" dirty="0">
                <a:latin typeface="微软雅黑" pitchFamily="34" charset="-122"/>
                <a:ea typeface="微软雅黑" pitchFamily="34" charset="-122"/>
              </a:rPr>
              <a:t>海底机器人，人工智能，机器人生物材料等</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期刊品质：</a:t>
            </a:r>
            <a:r>
              <a:rPr lang="en-US" altLang="zh-CN" sz="1600" kern="0" dirty="0">
                <a:latin typeface="微软雅黑" pitchFamily="34" charset="-122"/>
                <a:ea typeface="微软雅黑" pitchFamily="34" charset="-122"/>
              </a:rPr>
              <a:t>2018</a:t>
            </a:r>
            <a:r>
              <a:rPr lang="zh-CN" altLang="en-US" sz="1600" kern="0" dirty="0">
                <a:latin typeface="微软雅黑" pitchFamily="34" charset="-122"/>
                <a:ea typeface="微软雅黑" pitchFamily="34" charset="-122"/>
              </a:rPr>
              <a:t>年首次参评，</a:t>
            </a:r>
            <a:r>
              <a:rPr lang="en-US" altLang="zh-CN" sz="1600" kern="0" dirty="0" smtClean="0">
                <a:latin typeface="微软雅黑" pitchFamily="34" charset="-122"/>
                <a:ea typeface="微软雅黑" pitchFamily="34" charset="-122"/>
              </a:rPr>
              <a:t>2019</a:t>
            </a:r>
            <a:r>
              <a:rPr lang="zh-CN" altLang="en-US" sz="1600" kern="0" dirty="0" smtClean="0">
                <a:latin typeface="微软雅黑" pitchFamily="34" charset="-122"/>
                <a:ea typeface="微软雅黑" pitchFamily="34" charset="-122"/>
              </a:rPr>
              <a:t>年</a:t>
            </a:r>
            <a:r>
              <a:rPr lang="zh-CN" altLang="en-US" sz="1600" kern="0" dirty="0">
                <a:latin typeface="微软雅黑" pitchFamily="34" charset="-122"/>
                <a:ea typeface="微软雅黑" pitchFamily="34" charset="-122"/>
              </a:rPr>
              <a:t>影响因子</a:t>
            </a:r>
            <a:r>
              <a:rPr lang="zh-CN" altLang="en-US" sz="1600" kern="0" dirty="0" smtClean="0">
                <a:latin typeface="微软雅黑" pitchFamily="34" charset="-122"/>
                <a:ea typeface="微软雅黑" pitchFamily="34" charset="-122"/>
              </a:rPr>
              <a:t>：</a:t>
            </a:r>
            <a:r>
              <a:rPr lang="en-US" altLang="zh-CN" sz="1600" kern="0" dirty="0" smtClean="0">
                <a:latin typeface="微软雅黑" pitchFamily="34" charset="-122"/>
                <a:ea typeface="微软雅黑" pitchFamily="34" charset="-122"/>
              </a:rPr>
              <a:t>18.684</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p:txBody>
      </p:sp>
      <p:sp>
        <p:nvSpPr>
          <p:cNvPr id="4" name="Rectangle 2"/>
          <p:cNvSpPr txBox="1">
            <a:spLocks noChangeArrowheads="1"/>
          </p:cNvSpPr>
          <p:nvPr/>
        </p:nvSpPr>
        <p:spPr>
          <a:xfrm>
            <a:off x="0" y="785813"/>
            <a:ext cx="8715375"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2800" i="1" kern="0" dirty="0">
                <a:solidFill>
                  <a:schemeClr val="tx2"/>
                </a:solidFill>
                <a:latin typeface="+mj-lt"/>
                <a:ea typeface="黑体" pitchFamily="49" charset="-122"/>
                <a:cs typeface="+mj-cs"/>
              </a:rPr>
              <a:t>Science</a:t>
            </a:r>
            <a:r>
              <a:rPr lang="en-US" altLang="zh-CN" sz="2800" kern="0" dirty="0">
                <a:solidFill>
                  <a:schemeClr val="tx2"/>
                </a:solidFill>
                <a:latin typeface="+mj-lt"/>
                <a:ea typeface="黑体" pitchFamily="49" charset="-122"/>
                <a:cs typeface="+mj-cs"/>
              </a:rPr>
              <a:t> Robotics</a:t>
            </a:r>
            <a:endParaRPr lang="zh-CN" altLang="en-US" sz="2800" kern="0" dirty="0">
              <a:solidFill>
                <a:schemeClr val="tx2"/>
              </a:solidFill>
              <a:latin typeface="+mj-lt"/>
              <a:ea typeface="黑体" pitchFamily="49" charset="-122"/>
              <a:cs typeface="+mj-cs"/>
            </a:endParaRPr>
          </a:p>
        </p:txBody>
      </p:sp>
      <p:pic>
        <p:nvPicPr>
          <p:cNvPr id="5" name="图片 4" descr="1.jpg"/>
          <p:cNvPicPr>
            <a:picLocks noChangeAspect="1"/>
          </p:cNvPicPr>
          <p:nvPr/>
        </p:nvPicPr>
        <p:blipFill>
          <a:blip r:embed="rId4"/>
          <a:stretch>
            <a:fillRect/>
          </a:stretch>
        </p:blipFill>
        <p:spPr>
          <a:xfrm>
            <a:off x="3276600" y="5661025"/>
            <a:ext cx="5583238" cy="987425"/>
          </a:xfrm>
          <a:prstGeom prst="rect">
            <a:avLst/>
          </a:prstGeom>
          <a:ln>
            <a:noFill/>
          </a:ln>
          <a:effectLst>
            <a:outerShdw blurRad="292100" dist="139700" dir="2700000" algn="tl" rotWithShape="0">
              <a:srgbClr val="333333">
                <a:alpha val="65000"/>
              </a:srgbClr>
            </a:outerShdw>
          </a:effectLst>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4250" t="44400" r="20863" b="12200"/>
          <a:stretch/>
        </p:blipFill>
        <p:spPr>
          <a:xfrm>
            <a:off x="5401150" y="1865530"/>
            <a:ext cx="3276125" cy="17817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785813"/>
            <a:ext cx="8715375" cy="752475"/>
          </a:xfrm>
          <a:prstGeom prst="rect">
            <a:avLst/>
          </a:prstGeom>
        </p:spPr>
        <p:txBody>
          <a:bodyPr/>
          <a:lstStyle/>
          <a:p>
            <a:pPr>
              <a:spcBef>
                <a:spcPct val="20000"/>
              </a:spcBef>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3200" b="1" i="1" kern="0" dirty="0"/>
              <a:t>Science</a:t>
            </a:r>
            <a:r>
              <a:rPr lang="en-US" altLang="zh-CN" sz="3200" b="1" kern="0" dirty="0"/>
              <a:t> Immunology</a:t>
            </a:r>
          </a:p>
        </p:txBody>
      </p:sp>
      <p:sp>
        <p:nvSpPr>
          <p:cNvPr id="11" name="Rectangle 3"/>
          <p:cNvSpPr txBox="1">
            <a:spLocks noChangeArrowheads="1"/>
          </p:cNvSpPr>
          <p:nvPr/>
        </p:nvSpPr>
        <p:spPr>
          <a:xfrm>
            <a:off x="250825" y="1633538"/>
            <a:ext cx="8424863" cy="5224462"/>
          </a:xfrm>
          <a:prstGeom prst="rect">
            <a:avLst/>
          </a:prstGeom>
        </p:spPr>
        <p:txBody>
          <a:bodyPr/>
          <a:lstStyle/>
          <a:p>
            <a:pPr marL="342900" indent="-342900" eaLnBrk="1" hangingPunct="1">
              <a:spcBef>
                <a:spcPct val="20000"/>
              </a:spcBef>
              <a:buFont typeface="Wingdings" pitchFamily="2" charset="2"/>
              <a:buNone/>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 Immunology《</a:t>
            </a:r>
            <a:r>
              <a:rPr lang="zh-CN" altLang="en-US" sz="2400" b="1" kern="0" dirty="0">
                <a:latin typeface="微软雅黑" pitchFamily="34" charset="-122"/>
                <a:ea typeface="微软雅黑" pitchFamily="34" charset="-122"/>
              </a:rPr>
              <a:t>科学免疫学</a:t>
            </a:r>
            <a:r>
              <a:rPr lang="en-US" altLang="zh-CN" sz="2400" b="1" kern="0" dirty="0">
                <a:latin typeface="微软雅黑" pitchFamily="34" charset="-122"/>
                <a:ea typeface="微软雅黑" pitchFamily="34" charset="-122"/>
              </a:rPr>
              <a:t>》</a:t>
            </a: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lnSpc>
                <a:spcPct val="110000"/>
              </a:lnSpc>
              <a:spcBef>
                <a:spcPct val="20000"/>
              </a:spcBef>
              <a:buFont typeface="Wingdings" pitchFamily="2" charset="2"/>
              <a:buBlip>
                <a:blip r:embed="rId3"/>
              </a:buBlip>
              <a:defRPr/>
            </a:pPr>
            <a:r>
              <a:rPr lang="zh-CN" altLang="en-US" sz="1600" kern="0" dirty="0">
                <a:latin typeface="微软雅黑" pitchFamily="34" charset="-122"/>
                <a:ea typeface="微软雅黑" pitchFamily="34" charset="-122"/>
              </a:rPr>
              <a:t>创刊于</a:t>
            </a:r>
            <a:r>
              <a:rPr lang="en-US" altLang="zh-CN" sz="1600" kern="0" dirty="0">
                <a:latin typeface="微软雅黑" pitchFamily="34" charset="-122"/>
                <a:ea typeface="微软雅黑" pitchFamily="34" charset="-122"/>
              </a:rPr>
              <a:t>2016</a:t>
            </a:r>
            <a:r>
              <a:rPr lang="zh-CN" altLang="en-US" sz="1600" kern="0" dirty="0">
                <a:latin typeface="微软雅黑" pitchFamily="34" charset="-122"/>
                <a:ea typeface="微软雅黑" pitchFamily="34" charset="-122"/>
              </a:rPr>
              <a:t>年</a:t>
            </a:r>
            <a:endParaRPr lang="en-US" altLang="zh-CN" sz="1600" kern="0" dirty="0">
              <a:latin typeface="微软雅黑" pitchFamily="34" charset="-122"/>
              <a:ea typeface="微软雅黑" pitchFamily="34" charset="-122"/>
            </a:endParaRPr>
          </a:p>
          <a:p>
            <a:pPr marL="342900" indent="-342900" eaLnBrk="1" hangingPunct="1">
              <a:lnSpc>
                <a:spcPct val="110000"/>
              </a:lnSpc>
              <a:spcBef>
                <a:spcPct val="20000"/>
              </a:spcBef>
              <a:buFont typeface="Wingdings" pitchFamily="2" charset="2"/>
              <a:buBlip>
                <a:blip r:embed="rId3"/>
              </a:buBlip>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使命：</a:t>
            </a:r>
          </a:p>
          <a:p>
            <a:pPr marL="342900" indent="-342900" eaLnBrk="1" hangingPunct="1">
              <a:spcBef>
                <a:spcPct val="20000"/>
              </a:spcBef>
              <a:defRPr/>
            </a:pPr>
            <a:r>
              <a:rPr lang="zh-CN" altLang="en-US" sz="1600" b="1"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通过展现在免疫学扩展领域内的革新与进步，来使读者加深对</a:t>
            </a:r>
            <a:endParaRPr lang="en-US" altLang="zh-CN" sz="1600" kern="0" dirty="0">
              <a:latin typeface="微软雅黑" pitchFamily="34" charset="-122"/>
              <a:ea typeface="微软雅黑" pitchFamily="34" charset="-122"/>
            </a:endParaRPr>
          </a:p>
          <a:p>
            <a:pPr marL="342900" indent="-342900" eaLnBrk="1" hangingPunct="1">
              <a:spcBef>
                <a:spcPct val="20000"/>
              </a:spcBef>
              <a:defRPr/>
            </a:pPr>
            <a:r>
              <a:rPr lang="en-US" altLang="zh-CN" sz="1600"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免疫系统的了解与理解</a:t>
            </a:r>
            <a:endParaRPr lang="en-US" altLang="zh-CN" sz="1600" kern="0" dirty="0">
              <a:latin typeface="微软雅黑" pitchFamily="34" charset="-122"/>
              <a:ea typeface="微软雅黑" pitchFamily="34" charset="-122"/>
            </a:endParaRPr>
          </a:p>
          <a:p>
            <a:pPr marL="342900" indent="-342900" eaLnBrk="1" hangingPunct="1">
              <a:spcBef>
                <a:spcPct val="20000"/>
              </a:spcBef>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研究范围：</a:t>
            </a:r>
            <a:r>
              <a:rPr lang="zh-CN" altLang="en-US" sz="1600" kern="0" dirty="0">
                <a:latin typeface="微软雅黑" pitchFamily="34" charset="-122"/>
                <a:ea typeface="微软雅黑" pitchFamily="34" charset="-122"/>
              </a:rPr>
              <a:t> 细胞和临床免疫学的交叉学科，涉及大量关于人类的生物有机体的研究。该刊出版发行的所有文献全部都为以科学研究为基础的原创性文献，全部经由同行评审，内容会涉及到免疫学研究相关领域的重要研究进展，新的医疗工具的和新技术的应用等。</a:t>
            </a:r>
            <a:endParaRPr lang="en-US" altLang="zh-CN" sz="1600" kern="0" dirty="0">
              <a:latin typeface="微软雅黑" pitchFamily="34" charset="-122"/>
              <a:ea typeface="微软雅黑" pitchFamily="34" charset="-122"/>
            </a:endParaRPr>
          </a:p>
          <a:p>
            <a:pPr eaLnBrk="1" hangingPunct="1">
              <a:spcBef>
                <a:spcPct val="20000"/>
              </a:spcBef>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3"/>
              </a:buBlip>
              <a:defRPr/>
            </a:pPr>
            <a:r>
              <a:rPr lang="zh-CN" altLang="en-US" sz="1600" b="1" kern="0" dirty="0">
                <a:latin typeface="微软雅黑" pitchFamily="34" charset="-122"/>
                <a:ea typeface="微软雅黑" pitchFamily="34" charset="-122"/>
              </a:rPr>
              <a:t>期刊品质：</a:t>
            </a:r>
            <a:r>
              <a:rPr lang="en-US" altLang="zh-CN" sz="1600" kern="0" dirty="0" smtClean="0">
                <a:latin typeface="微软雅黑" pitchFamily="34" charset="-122"/>
                <a:ea typeface="微软雅黑" pitchFamily="34" charset="-122"/>
              </a:rPr>
              <a:t>2019</a:t>
            </a:r>
            <a:r>
              <a:rPr lang="zh-CN" altLang="en-US" sz="1600" kern="0" dirty="0" smtClean="0">
                <a:latin typeface="微软雅黑" pitchFamily="34" charset="-122"/>
                <a:ea typeface="微软雅黑" pitchFamily="34" charset="-122"/>
              </a:rPr>
              <a:t>年</a:t>
            </a:r>
            <a:r>
              <a:rPr lang="zh-CN" altLang="en-US" sz="1600" kern="0" dirty="0">
                <a:latin typeface="微软雅黑" pitchFamily="34" charset="-122"/>
                <a:ea typeface="微软雅黑" pitchFamily="34" charset="-122"/>
              </a:rPr>
              <a:t>影响因子：</a:t>
            </a:r>
            <a:r>
              <a:rPr lang="en-US" altLang="zh-CN" sz="1600" kern="0" dirty="0" smtClean="0">
                <a:latin typeface="微软雅黑" pitchFamily="34" charset="-122"/>
                <a:ea typeface="微软雅黑" pitchFamily="34" charset="-122"/>
              </a:rPr>
              <a:t>13.44</a:t>
            </a:r>
            <a:endParaRPr lang="en-US" altLang="zh-CN" sz="1600" kern="0" dirty="0">
              <a:latin typeface="微软雅黑" pitchFamily="34" charset="-122"/>
              <a:ea typeface="微软雅黑" pitchFamily="34" charset="-122"/>
            </a:endParaRPr>
          </a:p>
          <a:p>
            <a:pPr marL="342900" indent="-342900" eaLnBrk="1" hangingPunct="1">
              <a:spcBef>
                <a:spcPct val="20000"/>
              </a:spcBef>
              <a:defRPr/>
            </a:pPr>
            <a:r>
              <a:rPr lang="zh-CN" altLang="en-US" sz="1600" kern="0" dirty="0">
                <a:latin typeface="微软雅黑" pitchFamily="34" charset="-122"/>
                <a:ea typeface="微软雅黑" pitchFamily="34" charset="-122"/>
              </a:rPr>
              <a:t>      </a:t>
            </a:r>
            <a:endParaRPr lang="en-US" altLang="zh-CN" sz="1600" kern="0" dirty="0">
              <a:latin typeface="微软雅黑" pitchFamily="34" charset="-122"/>
              <a:ea typeface="微软雅黑" pitchFamily="34" charset="-122"/>
            </a:endParaRPr>
          </a:p>
        </p:txBody>
      </p:sp>
      <p:pic>
        <p:nvPicPr>
          <p:cNvPr id="29700" name="图片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125" y="1562100"/>
            <a:ext cx="2165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5.jpg"/>
          <p:cNvPicPr>
            <a:picLocks noChangeAspect="1"/>
          </p:cNvPicPr>
          <p:nvPr/>
        </p:nvPicPr>
        <p:blipFill>
          <a:blip r:embed="rId3" cstate="print"/>
          <a:stretch>
            <a:fillRect/>
          </a:stretch>
        </p:blipFill>
        <p:spPr>
          <a:xfrm>
            <a:off x="5629272" y="3857628"/>
            <a:ext cx="3514728" cy="2316032"/>
          </a:xfrm>
          <a:prstGeom prst="rect">
            <a:avLst/>
          </a:prstGeom>
          <a:ln>
            <a:noFill/>
          </a:ln>
          <a:effectLst>
            <a:softEdge rad="112500"/>
          </a:effectLst>
        </p:spPr>
      </p:pic>
      <p:sp>
        <p:nvSpPr>
          <p:cNvPr id="5" name="Rectangle 3"/>
          <p:cNvSpPr txBox="1">
            <a:spLocks noChangeArrowheads="1"/>
          </p:cNvSpPr>
          <p:nvPr/>
        </p:nvSpPr>
        <p:spPr>
          <a:xfrm>
            <a:off x="500063" y="1633538"/>
            <a:ext cx="7994650" cy="5224462"/>
          </a:xfrm>
          <a:prstGeom prst="rect">
            <a:avLst/>
          </a:prstGeom>
        </p:spPr>
        <p:txBody>
          <a:bodyPr/>
          <a:lstStyle/>
          <a:p>
            <a:pPr marL="342900" indent="-342900" eaLnBrk="1" hangingPunct="1">
              <a:spcBef>
                <a:spcPct val="20000"/>
              </a:spcBef>
              <a:buFont typeface="Wingdings" pitchFamily="2" charset="2"/>
              <a:buNone/>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Advances《</a:t>
            </a:r>
            <a:r>
              <a:rPr lang="zh-CN" altLang="en-US" sz="2400" b="1" kern="0" dirty="0">
                <a:latin typeface="微软雅黑" pitchFamily="34" charset="-122"/>
                <a:ea typeface="微软雅黑" pitchFamily="34" charset="-122"/>
              </a:rPr>
              <a:t>科学进展</a:t>
            </a:r>
            <a:r>
              <a:rPr lang="en-US" altLang="zh-CN" sz="2400" b="1" kern="0" dirty="0">
                <a:latin typeface="微软雅黑" pitchFamily="34" charset="-122"/>
                <a:ea typeface="微软雅黑" pitchFamily="34" charset="-122"/>
              </a:rPr>
              <a:t>》</a:t>
            </a: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lnSpc>
                <a:spcPct val="110000"/>
              </a:lnSpc>
              <a:spcBef>
                <a:spcPct val="20000"/>
              </a:spcBef>
              <a:buFont typeface="Wingdings" pitchFamily="2" charset="2"/>
              <a:buBlip>
                <a:blip r:embed="rId4"/>
              </a:buBlip>
              <a:defRPr/>
            </a:pPr>
            <a:r>
              <a:rPr lang="zh-CN" altLang="en-US" sz="1600" kern="0" dirty="0">
                <a:latin typeface="微软雅黑" pitchFamily="34" charset="-122"/>
                <a:ea typeface="微软雅黑" pitchFamily="34" charset="-122"/>
              </a:rPr>
              <a:t>创刊于</a:t>
            </a:r>
            <a:r>
              <a:rPr lang="en-US" altLang="zh-CN" sz="1600" kern="0" dirty="0">
                <a:latin typeface="微软雅黑" pitchFamily="34" charset="-122"/>
                <a:ea typeface="微软雅黑" pitchFamily="34" charset="-122"/>
              </a:rPr>
              <a:t>2015</a:t>
            </a:r>
            <a:r>
              <a:rPr lang="zh-CN" altLang="en-US" sz="1600" kern="0" dirty="0">
                <a:latin typeface="微软雅黑" pitchFamily="34" charset="-122"/>
                <a:ea typeface="微软雅黑" pitchFamily="34" charset="-122"/>
              </a:rPr>
              <a:t>年，</a:t>
            </a:r>
            <a:r>
              <a:rPr lang="zh-CN" altLang="zh-CN" sz="1600" kern="0" dirty="0">
                <a:latin typeface="微软雅黑" pitchFamily="34" charset="-122"/>
                <a:ea typeface="微软雅黑" pitchFamily="34" charset="-122"/>
              </a:rPr>
              <a:t>美国科学促进会（</a:t>
            </a:r>
            <a:r>
              <a:rPr lang="en-US" altLang="zh-CN" sz="1600" kern="0" dirty="0">
                <a:latin typeface="微软雅黑" pitchFamily="34" charset="-122"/>
                <a:ea typeface="微软雅黑" pitchFamily="34" charset="-122"/>
              </a:rPr>
              <a:t>AAAS</a:t>
            </a:r>
            <a:r>
              <a:rPr lang="zh-CN" altLang="zh-CN" sz="1600" kern="0" dirty="0">
                <a:latin typeface="微软雅黑" pitchFamily="34" charset="-122"/>
                <a:ea typeface="微软雅黑" pitchFamily="34" charset="-122"/>
              </a:rPr>
              <a:t>）</a:t>
            </a:r>
            <a:r>
              <a:rPr lang="zh-CN" altLang="en-US" sz="1600" kern="0" dirty="0">
                <a:latin typeface="微软雅黑" pitchFamily="34" charset="-122"/>
                <a:ea typeface="微软雅黑" pitchFamily="34" charset="-122"/>
              </a:rPr>
              <a:t>旗下第一本纯</a:t>
            </a:r>
            <a:r>
              <a:rPr lang="en-US" altLang="zh-CN" sz="1600" kern="0" dirty="0">
                <a:latin typeface="微软雅黑" pitchFamily="34" charset="-122"/>
                <a:ea typeface="微软雅黑" pitchFamily="34" charset="-122"/>
              </a:rPr>
              <a:t>OA</a:t>
            </a:r>
            <a:r>
              <a:rPr lang="zh-CN" altLang="en-US" sz="1600" kern="0" dirty="0">
                <a:latin typeface="微软雅黑" pitchFamily="34" charset="-122"/>
                <a:ea typeface="微软雅黑" pitchFamily="34" charset="-122"/>
              </a:rPr>
              <a:t>期刊</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4"/>
              </a:buBlip>
              <a:defRPr/>
            </a:pP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4"/>
              </a:buBlip>
              <a:defRPr/>
            </a:pPr>
            <a:r>
              <a:rPr lang="zh-CN" altLang="en-US" sz="1600" b="1" kern="0" dirty="0">
                <a:latin typeface="微软雅黑" pitchFamily="34" charset="-122"/>
                <a:ea typeface="微软雅黑" pitchFamily="34" charset="-122"/>
              </a:rPr>
              <a:t>特点：</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交叉学科；快速出版</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4"/>
              </a:buBlip>
              <a:defRPr/>
            </a:pPr>
            <a:r>
              <a:rPr lang="zh-CN" altLang="en-US" sz="1600" b="1" kern="0" dirty="0">
                <a:latin typeface="微软雅黑" pitchFamily="34" charset="-122"/>
                <a:ea typeface="微软雅黑" pitchFamily="34" charset="-122"/>
              </a:rPr>
              <a:t>研究范围：</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计算机、工程、环境、生命、数学、物理、社会科学等</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Blip>
                <a:blip r:embed="rId4"/>
              </a:buBlip>
              <a:defRPr/>
            </a:pPr>
            <a:r>
              <a:rPr lang="zh-CN" altLang="en-US" sz="1600" b="1" kern="0" dirty="0">
                <a:latin typeface="微软雅黑" pitchFamily="34" charset="-122"/>
                <a:ea typeface="微软雅黑" pitchFamily="34" charset="-122"/>
              </a:rPr>
              <a:t>期刊品质：</a:t>
            </a:r>
            <a:endParaRPr lang="en-US" altLang="zh-CN" sz="1600" b="1"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zh-CN" altLang="en-US" sz="1600" kern="0" dirty="0">
                <a:latin typeface="微软雅黑" pitchFamily="34" charset="-122"/>
                <a:ea typeface="微软雅黑" pitchFamily="34" charset="-122"/>
              </a:rPr>
              <a:t>      秉承严格的收录标准、审稿流程；</a:t>
            </a:r>
            <a:endParaRPr lang="en-US" altLang="zh-CN" sz="16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en-US" altLang="zh-CN" sz="1600" kern="0" dirty="0">
                <a:latin typeface="微软雅黑" pitchFamily="34" charset="-122"/>
                <a:ea typeface="微软雅黑" pitchFamily="34" charset="-122"/>
              </a:rPr>
              <a:t>       </a:t>
            </a:r>
            <a:r>
              <a:rPr lang="zh-CN" altLang="en-US" sz="1600" kern="0" dirty="0">
                <a:latin typeface="微软雅黑" pitchFamily="34" charset="-122"/>
                <a:ea typeface="微软雅黑" pitchFamily="34" charset="-122"/>
              </a:rPr>
              <a:t>一经出版便被</a:t>
            </a:r>
            <a:r>
              <a:rPr lang="en-US" altLang="zh-CN" sz="1600" kern="0" dirty="0">
                <a:latin typeface="微软雅黑" pitchFamily="34" charset="-122"/>
                <a:ea typeface="微软雅黑" pitchFamily="34" charset="-122"/>
              </a:rPr>
              <a:t>SCI</a:t>
            </a:r>
            <a:r>
              <a:rPr lang="zh-CN" altLang="en-US" sz="1600" kern="0" dirty="0">
                <a:latin typeface="微软雅黑" pitchFamily="34" charset="-122"/>
                <a:ea typeface="微软雅黑" pitchFamily="34" charset="-122"/>
              </a:rPr>
              <a:t>收录，</a:t>
            </a:r>
            <a:r>
              <a:rPr lang="en-US" altLang="zh-CN" sz="1600" kern="0" dirty="0" smtClean="0">
                <a:latin typeface="微软雅黑" pitchFamily="34" charset="-122"/>
                <a:ea typeface="微软雅黑" pitchFamily="34" charset="-122"/>
              </a:rPr>
              <a:t>2019</a:t>
            </a:r>
            <a:r>
              <a:rPr lang="zh-CN" altLang="en-US" sz="1600" kern="0" dirty="0" smtClean="0">
                <a:latin typeface="微软雅黑" pitchFamily="34" charset="-122"/>
                <a:ea typeface="微软雅黑" pitchFamily="34" charset="-122"/>
              </a:rPr>
              <a:t>年</a:t>
            </a:r>
            <a:r>
              <a:rPr lang="zh-CN" altLang="en-US" sz="1600" kern="0" dirty="0">
                <a:latin typeface="微软雅黑" pitchFamily="34" charset="-122"/>
                <a:ea typeface="微软雅黑" pitchFamily="34" charset="-122"/>
              </a:rPr>
              <a:t>影响因子</a:t>
            </a:r>
            <a:r>
              <a:rPr lang="zh-CN" altLang="en-US" sz="1600" kern="0" dirty="0" smtClean="0">
                <a:latin typeface="微软雅黑" pitchFamily="34" charset="-122"/>
                <a:ea typeface="微软雅黑" pitchFamily="34" charset="-122"/>
              </a:rPr>
              <a:t>：</a:t>
            </a:r>
            <a:r>
              <a:rPr lang="en-US" altLang="zh-CN" sz="1600" kern="0" dirty="0" smtClean="0">
                <a:latin typeface="微软雅黑" pitchFamily="34" charset="-122"/>
                <a:ea typeface="微软雅黑" pitchFamily="34" charset="-122"/>
              </a:rPr>
              <a:t>13.116</a:t>
            </a:r>
            <a:endParaRPr lang="en-US" altLang="zh-CN" sz="1600" kern="0" dirty="0">
              <a:latin typeface="微软雅黑" pitchFamily="34" charset="-122"/>
              <a:ea typeface="微软雅黑" pitchFamily="34" charset="-122"/>
            </a:endParaRPr>
          </a:p>
        </p:txBody>
      </p:sp>
      <p:sp>
        <p:nvSpPr>
          <p:cNvPr id="6" name="Rectangle 2"/>
          <p:cNvSpPr txBox="1">
            <a:spLocks noChangeArrowheads="1"/>
          </p:cNvSpPr>
          <p:nvPr/>
        </p:nvSpPr>
        <p:spPr>
          <a:xfrm>
            <a:off x="0" y="785813"/>
            <a:ext cx="8715375"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系列期刊</a:t>
            </a:r>
            <a:r>
              <a:rPr lang="en-US" altLang="zh-CN" sz="3200" kern="0" dirty="0">
                <a:solidFill>
                  <a:schemeClr val="tx2"/>
                </a:solidFill>
                <a:latin typeface="+mj-lt"/>
                <a:ea typeface="黑体" pitchFamily="49" charset="-122"/>
                <a:cs typeface="+mj-cs"/>
              </a:rPr>
              <a:t>_</a:t>
            </a:r>
            <a:r>
              <a:rPr lang="en-US" altLang="zh-CN" sz="2800" i="1" kern="0" dirty="0">
                <a:solidFill>
                  <a:schemeClr val="tx2"/>
                </a:solidFill>
                <a:latin typeface="+mj-lt"/>
                <a:ea typeface="黑体" pitchFamily="49" charset="-122"/>
                <a:cs typeface="+mj-cs"/>
              </a:rPr>
              <a:t>Science</a:t>
            </a:r>
            <a:r>
              <a:rPr lang="en-US" altLang="zh-CN" sz="2800" kern="0" dirty="0">
                <a:solidFill>
                  <a:schemeClr val="tx2"/>
                </a:solidFill>
                <a:latin typeface="+mj-lt"/>
                <a:ea typeface="黑体" pitchFamily="49" charset="-122"/>
                <a:cs typeface="+mj-cs"/>
              </a:rPr>
              <a:t> Advances</a:t>
            </a:r>
            <a:endParaRPr lang="zh-CN" altLang="en-US" sz="2800" kern="0" dirty="0">
              <a:solidFill>
                <a:schemeClr val="tx2"/>
              </a:solidFill>
              <a:latin typeface="+mj-lt"/>
              <a:ea typeface="黑体" pitchFamily="49" charset="-122"/>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Users\ammohamed\Desktop\aaas\aaas building.jpg"/>
          <p:cNvPicPr>
            <a:picLocks noChangeAspect="1" noChangeArrowheads="1"/>
          </p:cNvPicPr>
          <p:nvPr/>
        </p:nvPicPr>
        <p:blipFill>
          <a:blip r:embed="rId2" cstate="print"/>
          <a:srcRect/>
          <a:stretch>
            <a:fillRect/>
          </a:stretch>
        </p:blipFill>
        <p:spPr bwMode="auto">
          <a:xfrm>
            <a:off x="0" y="1550135"/>
            <a:ext cx="5643570" cy="5307865"/>
          </a:xfrm>
          <a:prstGeom prst="rect">
            <a:avLst/>
          </a:prstGeom>
          <a:ln>
            <a:noFill/>
          </a:ln>
          <a:effectLst>
            <a:softEdge rad="112500"/>
          </a:effectLst>
        </p:spPr>
      </p:pic>
      <p:sp>
        <p:nvSpPr>
          <p:cNvPr id="4" name="Rectangle 2"/>
          <p:cNvSpPr txBox="1">
            <a:spLocks noChangeArrowheads="1"/>
          </p:cNvSpPr>
          <p:nvPr/>
        </p:nvSpPr>
        <p:spPr>
          <a:xfrm>
            <a:off x="357188" y="857250"/>
            <a:ext cx="6705600" cy="752475"/>
          </a:xfrm>
          <a:prstGeom prst="rect">
            <a:avLst/>
          </a:prstGeom>
        </p:spPr>
        <p:txBody>
          <a:bodyPr/>
          <a:lstStyle/>
          <a:p>
            <a:pPr eaLnBrk="1" hangingPunct="1">
              <a:defRPr/>
            </a:pPr>
            <a:r>
              <a:rPr lang="zh-CN" altLang="en-US" sz="3200" kern="0" dirty="0">
                <a:solidFill>
                  <a:schemeClr val="tx2"/>
                </a:solidFill>
                <a:latin typeface="+mj-lt"/>
                <a:ea typeface="黑体" pitchFamily="49" charset="-122"/>
                <a:cs typeface="+mj-cs"/>
              </a:rPr>
              <a:t>目录</a:t>
            </a:r>
          </a:p>
        </p:txBody>
      </p:sp>
      <p:sp>
        <p:nvSpPr>
          <p:cNvPr id="31748" name="TextBox 4"/>
          <p:cNvSpPr txBox="1">
            <a:spLocks noChangeArrowheads="1"/>
          </p:cNvSpPr>
          <p:nvPr/>
        </p:nvSpPr>
        <p:spPr bwMode="auto">
          <a:xfrm>
            <a:off x="5435600" y="2133600"/>
            <a:ext cx="3500438" cy="22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出版社</a:t>
            </a:r>
            <a:endParaRPr lang="en-US" altLang="zh-CN" sz="1800" dirty="0"/>
          </a:p>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系列期刊</a:t>
            </a:r>
            <a:endParaRPr lang="en-US" altLang="zh-CN" sz="1800" dirty="0"/>
          </a:p>
          <a:p>
            <a:pPr eaLnBrk="1" hangingPunct="1">
              <a:lnSpc>
                <a:spcPct val="200000"/>
              </a:lnSpc>
              <a:spcBef>
                <a:spcPct val="0"/>
              </a:spcBef>
              <a:buFont typeface="Wingdings" panose="05000000000000000000" pitchFamily="2" charset="2"/>
              <a:buChar char="Ø"/>
            </a:pPr>
            <a:r>
              <a:rPr lang="en-US" altLang="zh-CN" sz="1800" b="1" dirty="0"/>
              <a:t>Science</a:t>
            </a:r>
            <a:r>
              <a:rPr lang="zh-CN" altLang="en-US" sz="1800" b="1" dirty="0"/>
              <a:t>数据库其它版块介绍</a:t>
            </a:r>
            <a:endParaRPr lang="en-US" altLang="zh-CN" sz="1800" b="1" dirty="0"/>
          </a:p>
          <a:p>
            <a:pPr eaLnBrk="1" hangingPunct="1">
              <a:lnSpc>
                <a:spcPct val="200000"/>
              </a:lnSpc>
              <a:spcBef>
                <a:spcPct val="0"/>
              </a:spcBef>
              <a:buFont typeface="Wingdings" panose="05000000000000000000" pitchFamily="2" charset="2"/>
              <a:buChar char="Ø"/>
            </a:pPr>
            <a:r>
              <a:rPr lang="en-US" altLang="zh-CN" sz="1800" dirty="0" smtClean="0"/>
              <a:t>Science</a:t>
            </a:r>
            <a:r>
              <a:rPr lang="zh-CN" altLang="en-US" sz="1800" dirty="0" smtClean="0"/>
              <a:t>数据库的使用</a:t>
            </a:r>
            <a:endParaRPr lang="en-US" altLang="zh-CN" sz="18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7.jpg"/>
          <p:cNvPicPr>
            <a:picLocks noChangeAspect="1"/>
          </p:cNvPicPr>
          <p:nvPr/>
        </p:nvPicPr>
        <p:blipFill>
          <a:blip r:embed="rId3"/>
          <a:stretch>
            <a:fillRect/>
          </a:stretch>
        </p:blipFill>
        <p:spPr>
          <a:xfrm>
            <a:off x="5003800" y="4724400"/>
            <a:ext cx="3438525" cy="1846263"/>
          </a:xfrm>
          <a:prstGeom prst="rect">
            <a:avLst/>
          </a:prstGeom>
          <a:ln>
            <a:noFill/>
          </a:ln>
          <a:effectLst>
            <a:outerShdw blurRad="292100" dist="139700" dir="2700000" algn="tl" rotWithShape="0">
              <a:srgbClr val="333333">
                <a:alpha val="65000"/>
              </a:srgbClr>
            </a:outerShdw>
          </a:effectLst>
        </p:spPr>
      </p:pic>
      <p:sp>
        <p:nvSpPr>
          <p:cNvPr id="32771" name="Rectangle 2"/>
          <p:cNvSpPr>
            <a:spLocks noGrp="1" noChangeArrowheads="1"/>
          </p:cNvSpPr>
          <p:nvPr>
            <p:ph type="title"/>
          </p:nvPr>
        </p:nvSpPr>
        <p:spPr bwMode="auto">
          <a:xfrm>
            <a:off x="500063" y="857250"/>
            <a:ext cx="6705600" cy="76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3200" dirty="0" smtClean="0">
                <a:ea typeface="黑体" panose="02010609060101010101" pitchFamily="49" charset="-122"/>
              </a:rPr>
              <a:t>Science</a:t>
            </a:r>
            <a:r>
              <a:rPr lang="zh-CN" altLang="en-US" sz="3200" dirty="0">
                <a:ea typeface="黑体" panose="02010609060101010101" pitchFamily="49" charset="-122"/>
              </a:rPr>
              <a:t>数据库</a:t>
            </a:r>
            <a:r>
              <a:rPr lang="zh-CN" altLang="en-US" sz="3200" dirty="0" smtClean="0">
                <a:ea typeface="黑体" panose="02010609060101010101" pitchFamily="49" charset="-122"/>
              </a:rPr>
              <a:t>其它资源介绍</a:t>
            </a:r>
          </a:p>
        </p:txBody>
      </p:sp>
      <p:sp>
        <p:nvSpPr>
          <p:cNvPr id="4" name="Rectangle 3"/>
          <p:cNvSpPr txBox="1">
            <a:spLocks noChangeArrowheads="1"/>
          </p:cNvSpPr>
          <p:nvPr/>
        </p:nvSpPr>
        <p:spPr>
          <a:xfrm>
            <a:off x="285750" y="1143000"/>
            <a:ext cx="8286750" cy="4241800"/>
          </a:xfrm>
          <a:prstGeom prst="rect">
            <a:avLst/>
          </a:prstGeom>
        </p:spPr>
        <p:txBody>
          <a:bodyPr/>
          <a:lstStyle/>
          <a:p>
            <a:pPr marL="342900" indent="-342900" eaLnBrk="1" hangingPunct="1">
              <a:spcBef>
                <a:spcPct val="20000"/>
              </a:spcBef>
              <a:buFontTx/>
              <a:buChar char="•"/>
              <a:defRPr/>
            </a:pPr>
            <a:endParaRPr lang="en-US" altLang="zh-CN" sz="2400" b="1" i="1" kern="0" dirty="0">
              <a:latin typeface="微软雅黑" pitchFamily="34" charset="-122"/>
              <a:ea typeface="微软雅黑" pitchFamily="34" charset="-122"/>
            </a:endParaRPr>
          </a:p>
          <a:p>
            <a:pPr marL="342900" indent="-342900" eaLnBrk="1" hangingPunct="1">
              <a:spcBef>
                <a:spcPct val="20000"/>
              </a:spcBef>
              <a:buFontTx/>
              <a:buChar char="•"/>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News</a:t>
            </a: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rPr>
              <a:t>每天，</a:t>
            </a:r>
            <a:r>
              <a:rPr lang="en-US" altLang="zh-CN" i="1" kern="0" dirty="0">
                <a:latin typeface="微软雅黑" pitchFamily="34" charset="-122"/>
                <a:ea typeface="微软雅黑" pitchFamily="34" charset="-122"/>
              </a:rPr>
              <a:t>Science</a:t>
            </a:r>
            <a:r>
              <a:rPr lang="zh-CN" altLang="en-US" kern="0" dirty="0">
                <a:latin typeface="微软雅黑" pitchFamily="34" charset="-122"/>
                <a:ea typeface="微软雅黑" pitchFamily="34" charset="-122"/>
              </a:rPr>
              <a:t>新闻组都会为在线用户提供几篇关于科研成果或科学政策的最新消息；另外也会提供每周出版的</a:t>
            </a:r>
            <a:r>
              <a:rPr lang="en-US" altLang="zh-CN" i="1" kern="0" dirty="0">
                <a:latin typeface="微软雅黑" pitchFamily="34" charset="-122"/>
                <a:ea typeface="微软雅黑" pitchFamily="34" charset="-122"/>
              </a:rPr>
              <a:t>Science </a:t>
            </a:r>
            <a:r>
              <a:rPr lang="en-US" altLang="zh-CN" kern="0" dirty="0">
                <a:latin typeface="微软雅黑" pitchFamily="34" charset="-122"/>
                <a:ea typeface="微软雅黑" pitchFamily="34" charset="-122"/>
              </a:rPr>
              <a:t>Magazine</a:t>
            </a:r>
            <a:r>
              <a:rPr lang="zh-CN" altLang="en-US" kern="0" dirty="0">
                <a:latin typeface="微软雅黑" pitchFamily="34" charset="-122"/>
                <a:ea typeface="微软雅黑" pitchFamily="34" charset="-122"/>
              </a:rPr>
              <a:t>中收录的新闻类文章。这些消息简洁扼要，使读者花费少量时间就能及时了解世界各地各科研领域的最新进展。</a:t>
            </a:r>
            <a:endParaRPr lang="en-US" altLang="zh-CN" kern="0" dirty="0">
              <a:latin typeface="微软雅黑" pitchFamily="34" charset="-122"/>
              <a:ea typeface="微软雅黑" pitchFamily="34" charset="-122"/>
            </a:endParaRPr>
          </a:p>
          <a:p>
            <a:pPr marL="742950" lvl="1" indent="-285750" eaLnBrk="1" hangingPunct="1">
              <a:spcBef>
                <a:spcPct val="20000"/>
              </a:spcBef>
              <a:defRPr/>
            </a:pPr>
            <a:endParaRPr lang="zh-CN" altLang="en-US" sz="2000" kern="0" dirty="0">
              <a:latin typeface="微软雅黑" pitchFamily="34" charset="-122"/>
              <a:ea typeface="微软雅黑" pitchFamily="34" charset="-122"/>
            </a:endParaRPr>
          </a:p>
          <a:p>
            <a:pPr marL="342900" indent="-342900" eaLnBrk="1" hangingPunct="1">
              <a:spcBef>
                <a:spcPct val="20000"/>
              </a:spcBef>
              <a:buFontTx/>
              <a:buChar char="•"/>
              <a:defRPr/>
            </a:pPr>
            <a:r>
              <a:rPr lang="en-US" altLang="zh-CN" sz="2400" b="1" i="1" kern="0" dirty="0">
                <a:latin typeface="微软雅黑" pitchFamily="34" charset="-122"/>
                <a:ea typeface="微软雅黑" pitchFamily="34" charset="-122"/>
              </a:rPr>
              <a:t>Science </a:t>
            </a:r>
            <a:r>
              <a:rPr lang="en-US" altLang="zh-CN" sz="2400" b="1" kern="0" dirty="0">
                <a:latin typeface="微软雅黑" pitchFamily="34" charset="-122"/>
                <a:ea typeface="微软雅黑" pitchFamily="34" charset="-122"/>
              </a:rPr>
              <a:t>Careers</a:t>
            </a:r>
          </a:p>
          <a:p>
            <a:pPr marL="742950" lvl="1" indent="-285750" eaLnBrk="1" hangingPunct="1">
              <a:spcBef>
                <a:spcPct val="20000"/>
              </a:spcBef>
              <a:buFontTx/>
              <a:buChar char="–"/>
              <a:defRPr/>
            </a:pPr>
            <a:r>
              <a:rPr lang="zh-CN" altLang="en-US" kern="0" dirty="0">
                <a:latin typeface="微软雅黑" pitchFamily="34" charset="-122"/>
                <a:ea typeface="微软雅黑" pitchFamily="34" charset="-122"/>
              </a:rPr>
              <a:t>为科学家们通过网络谋职及寻找各种基金支助项目、科研合作项目提供信息；提供与之相关的文献和议题，并设讨论区供科学家们交流求职经验。</a:t>
            </a:r>
            <a:endParaRPr lang="en-US" altLang="zh-CN" kern="0" dirty="0">
              <a:latin typeface="微软雅黑" pitchFamily="34" charset="-122"/>
              <a:ea typeface="微软雅黑" pitchFamily="34" charset="-122"/>
            </a:endParaRPr>
          </a:p>
        </p:txBody>
      </p:sp>
      <p:pic>
        <p:nvPicPr>
          <p:cNvPr id="5" name="图片 4" descr="6.jpg"/>
          <p:cNvPicPr>
            <a:picLocks noChangeAspect="1"/>
          </p:cNvPicPr>
          <p:nvPr/>
        </p:nvPicPr>
        <p:blipFill>
          <a:blip r:embed="rId4" cstate="print"/>
          <a:stretch>
            <a:fillRect/>
          </a:stretch>
        </p:blipFill>
        <p:spPr>
          <a:xfrm>
            <a:off x="611560" y="4725144"/>
            <a:ext cx="3014654" cy="1697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Users\ammohamed\Desktop\aaas\aaas building.jpg"/>
          <p:cNvPicPr>
            <a:picLocks noChangeAspect="1" noChangeArrowheads="1"/>
          </p:cNvPicPr>
          <p:nvPr/>
        </p:nvPicPr>
        <p:blipFill>
          <a:blip r:embed="rId2" cstate="print"/>
          <a:srcRect/>
          <a:stretch>
            <a:fillRect/>
          </a:stretch>
        </p:blipFill>
        <p:spPr bwMode="auto">
          <a:xfrm>
            <a:off x="0" y="1550135"/>
            <a:ext cx="5643570" cy="5307865"/>
          </a:xfrm>
          <a:prstGeom prst="rect">
            <a:avLst/>
          </a:prstGeom>
          <a:ln>
            <a:noFill/>
          </a:ln>
          <a:effectLst>
            <a:softEdge rad="112500"/>
          </a:effectLst>
        </p:spPr>
      </p:pic>
      <p:sp>
        <p:nvSpPr>
          <p:cNvPr id="4" name="Rectangle 2"/>
          <p:cNvSpPr txBox="1">
            <a:spLocks noChangeArrowheads="1"/>
          </p:cNvSpPr>
          <p:nvPr/>
        </p:nvSpPr>
        <p:spPr>
          <a:xfrm>
            <a:off x="357188" y="857250"/>
            <a:ext cx="6705600" cy="752475"/>
          </a:xfrm>
          <a:prstGeom prst="rect">
            <a:avLst/>
          </a:prstGeom>
        </p:spPr>
        <p:txBody>
          <a:bodyPr/>
          <a:lstStyle/>
          <a:p>
            <a:pPr eaLnBrk="1" hangingPunct="1">
              <a:defRPr/>
            </a:pPr>
            <a:r>
              <a:rPr lang="zh-CN" altLang="en-US" sz="3200" kern="0" dirty="0">
                <a:solidFill>
                  <a:schemeClr val="tx2"/>
                </a:solidFill>
                <a:latin typeface="+mj-lt"/>
                <a:ea typeface="黑体" pitchFamily="49" charset="-122"/>
                <a:cs typeface="+mj-cs"/>
              </a:rPr>
              <a:t>目录</a:t>
            </a:r>
          </a:p>
        </p:txBody>
      </p:sp>
      <p:sp>
        <p:nvSpPr>
          <p:cNvPr id="34820" name="TextBox 4"/>
          <p:cNvSpPr txBox="1">
            <a:spLocks noChangeArrowheads="1"/>
          </p:cNvSpPr>
          <p:nvPr/>
        </p:nvSpPr>
        <p:spPr bwMode="auto">
          <a:xfrm>
            <a:off x="5508625" y="2133600"/>
            <a:ext cx="350043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出版社</a:t>
            </a:r>
            <a:endParaRPr lang="en-US" altLang="zh-CN" sz="1800" dirty="0"/>
          </a:p>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系列期刊</a:t>
            </a:r>
            <a:endParaRPr lang="en-US" altLang="zh-CN" sz="1800" dirty="0"/>
          </a:p>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数据库其它版块介绍</a:t>
            </a:r>
            <a:endParaRPr lang="en-US" altLang="zh-CN" sz="1800" dirty="0"/>
          </a:p>
          <a:p>
            <a:pPr eaLnBrk="1" hangingPunct="1">
              <a:lnSpc>
                <a:spcPct val="200000"/>
              </a:lnSpc>
              <a:spcBef>
                <a:spcPct val="0"/>
              </a:spcBef>
              <a:buFont typeface="Wingdings" panose="05000000000000000000" pitchFamily="2" charset="2"/>
              <a:buChar char="Ø"/>
            </a:pPr>
            <a:r>
              <a:rPr lang="en-US" altLang="zh-CN" sz="1800" b="1" dirty="0" smtClean="0"/>
              <a:t>Science</a:t>
            </a:r>
            <a:r>
              <a:rPr lang="zh-CN" altLang="en-US" sz="1800" b="1" dirty="0" smtClean="0"/>
              <a:t>数据库的使用</a:t>
            </a:r>
            <a:endParaRPr lang="en-US" altLang="zh-CN" sz="18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Users\ammohamed\Desktop\aaas\aaas building.jpg"/>
          <p:cNvPicPr>
            <a:picLocks noChangeAspect="1" noChangeArrowheads="1"/>
          </p:cNvPicPr>
          <p:nvPr/>
        </p:nvPicPr>
        <p:blipFill>
          <a:blip r:embed="rId3" cstate="print"/>
          <a:srcRect/>
          <a:stretch>
            <a:fillRect/>
          </a:stretch>
        </p:blipFill>
        <p:spPr bwMode="auto">
          <a:xfrm>
            <a:off x="0" y="1550135"/>
            <a:ext cx="5643570" cy="5307865"/>
          </a:xfrm>
          <a:prstGeom prst="rect">
            <a:avLst/>
          </a:prstGeom>
          <a:ln>
            <a:noFill/>
          </a:ln>
          <a:effectLst>
            <a:softEdge rad="112500"/>
          </a:effectLst>
        </p:spPr>
      </p:pic>
      <p:sp>
        <p:nvSpPr>
          <p:cNvPr id="4" name="Rectangle 2"/>
          <p:cNvSpPr txBox="1">
            <a:spLocks noChangeArrowheads="1"/>
          </p:cNvSpPr>
          <p:nvPr/>
        </p:nvSpPr>
        <p:spPr>
          <a:xfrm>
            <a:off x="357188" y="857250"/>
            <a:ext cx="6705600" cy="752475"/>
          </a:xfrm>
          <a:prstGeom prst="rect">
            <a:avLst/>
          </a:prstGeom>
        </p:spPr>
        <p:txBody>
          <a:bodyPr/>
          <a:lstStyle/>
          <a:p>
            <a:pPr eaLnBrk="1" hangingPunct="1">
              <a:defRPr/>
            </a:pPr>
            <a:r>
              <a:rPr lang="zh-CN" altLang="en-US" sz="3200" kern="0" dirty="0">
                <a:solidFill>
                  <a:schemeClr val="tx2"/>
                </a:solidFill>
                <a:latin typeface="+mj-lt"/>
                <a:ea typeface="黑体" pitchFamily="49" charset="-122"/>
                <a:cs typeface="+mj-cs"/>
              </a:rPr>
              <a:t>目录</a:t>
            </a:r>
          </a:p>
        </p:txBody>
      </p:sp>
      <p:sp>
        <p:nvSpPr>
          <p:cNvPr id="4100" name="TextBox 4"/>
          <p:cNvSpPr txBox="1">
            <a:spLocks noChangeArrowheads="1"/>
          </p:cNvSpPr>
          <p:nvPr/>
        </p:nvSpPr>
        <p:spPr bwMode="auto">
          <a:xfrm>
            <a:off x="5643563" y="2133600"/>
            <a:ext cx="35004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en-US" altLang="zh-CN" sz="1800" b="1" dirty="0"/>
              <a:t> Science</a:t>
            </a:r>
            <a:r>
              <a:rPr lang="zh-CN" altLang="en-US" sz="1800" b="1" dirty="0"/>
              <a:t>出版社</a:t>
            </a:r>
            <a:endParaRPr lang="en-US" altLang="zh-CN" sz="1800" b="1" dirty="0"/>
          </a:p>
          <a:p>
            <a:pPr eaLnBrk="1" hangingPunct="1">
              <a:lnSpc>
                <a:spcPct val="200000"/>
              </a:lnSpc>
              <a:spcBef>
                <a:spcPct val="0"/>
              </a:spcBef>
              <a:buFont typeface="Wingdings" panose="05000000000000000000" pitchFamily="2" charset="2"/>
              <a:buChar char="Ø"/>
            </a:pPr>
            <a:r>
              <a:rPr lang="en-US" altLang="zh-CN" sz="1800" dirty="0"/>
              <a:t> Science</a:t>
            </a:r>
            <a:r>
              <a:rPr lang="zh-CN" altLang="en-US" sz="1800" dirty="0"/>
              <a:t>系列期刊</a:t>
            </a:r>
            <a:endParaRPr lang="en-US" altLang="zh-CN" sz="1800" dirty="0"/>
          </a:p>
          <a:p>
            <a:pPr eaLnBrk="1" hangingPunct="1">
              <a:lnSpc>
                <a:spcPct val="200000"/>
              </a:lnSpc>
              <a:spcBef>
                <a:spcPct val="0"/>
              </a:spcBef>
              <a:buFont typeface="Wingdings" panose="05000000000000000000" pitchFamily="2" charset="2"/>
              <a:buChar char="Ø"/>
            </a:pPr>
            <a:r>
              <a:rPr lang="en-US" altLang="zh-CN" sz="1800" dirty="0"/>
              <a:t> Science</a:t>
            </a:r>
            <a:r>
              <a:rPr lang="zh-CN" altLang="en-US" sz="1800" dirty="0"/>
              <a:t>数据库其它版块介绍</a:t>
            </a:r>
            <a:endParaRPr lang="en-US" altLang="zh-CN" sz="1800" dirty="0"/>
          </a:p>
          <a:p>
            <a:pPr eaLnBrk="1" hangingPunct="1">
              <a:lnSpc>
                <a:spcPct val="200000"/>
              </a:lnSpc>
              <a:spcBef>
                <a:spcPct val="0"/>
              </a:spcBef>
              <a:buFont typeface="Wingdings" panose="05000000000000000000" pitchFamily="2" charset="2"/>
              <a:buChar char="Ø"/>
            </a:pPr>
            <a:r>
              <a:rPr lang="zh-CN" altLang="en-US" sz="1800" dirty="0"/>
              <a:t> </a:t>
            </a:r>
            <a:r>
              <a:rPr lang="en-US" altLang="zh-CN" sz="1800" dirty="0" smtClean="0"/>
              <a:t>Science</a:t>
            </a:r>
            <a:r>
              <a:rPr lang="zh-CN" altLang="en-US" sz="1800" dirty="0" smtClean="0"/>
              <a:t>数据库的使用</a:t>
            </a:r>
            <a:endParaRPr lang="en-US" altLang="zh-CN" sz="1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图片 1"/>
          <p:cNvPicPr>
            <a:picLocks noChangeAspect="1"/>
          </p:cNvPicPr>
          <p:nvPr/>
        </p:nvPicPr>
        <p:blipFill>
          <a:blip r:embed="rId3">
            <a:extLst>
              <a:ext uri="{28A0092B-C50C-407E-A947-70E740481C1C}">
                <a14:useLocalDpi xmlns:a14="http://schemas.microsoft.com/office/drawing/2010/main" val="0"/>
              </a:ext>
            </a:extLst>
          </a:blip>
          <a:srcRect l="7278" t="1524" r="5843" b="-1524"/>
          <a:stretch>
            <a:fillRect/>
          </a:stretch>
        </p:blipFill>
        <p:spPr bwMode="auto">
          <a:xfrm>
            <a:off x="0" y="38781"/>
            <a:ext cx="9144001" cy="693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p:cNvSpPr>
            <a:spLocks noChangeArrowheads="1"/>
          </p:cNvSpPr>
          <p:nvPr/>
        </p:nvSpPr>
        <p:spPr bwMode="auto">
          <a:xfrm>
            <a:off x="1259632" y="548680"/>
            <a:ext cx="3600450" cy="504825"/>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 name="AutoShape 21"/>
          <p:cNvSpPr>
            <a:spLocks noChangeArrowheads="1"/>
          </p:cNvSpPr>
          <p:nvPr/>
        </p:nvSpPr>
        <p:spPr bwMode="gray">
          <a:xfrm>
            <a:off x="5652120" y="1268760"/>
            <a:ext cx="2159000" cy="1295400"/>
          </a:xfrm>
          <a:prstGeom prst="wedgeRectCallout">
            <a:avLst>
              <a:gd name="adj1" fmla="val -72870"/>
              <a:gd name="adj2" fmla="val -68815"/>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b="1" dirty="0"/>
              <a:t>Science</a:t>
            </a:r>
            <a:r>
              <a:rPr lang="zh-CN" altLang="en-US" sz="1800" b="1" dirty="0"/>
              <a:t>的资源导航栏，点击相应选项卡可浏览其下包含的资源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pic>
        <p:nvPicPr>
          <p:cNvPr id="6" name="内容占位符 5"/>
          <p:cNvPicPr>
            <a:picLocks noGrp="1" noChangeAspect="1"/>
          </p:cNvPicPr>
          <p:nvPr>
            <p:ph idx="1"/>
          </p:nvPr>
        </p:nvPicPr>
        <p:blipFill rotWithShape="1">
          <a:blip r:embed="rId3">
            <a:extLst>
              <a:ext uri="{28A0092B-C50C-407E-A947-70E740481C1C}">
                <a14:useLocalDpi xmlns:a14="http://schemas.microsoft.com/office/drawing/2010/main" val="0"/>
              </a:ext>
            </a:extLst>
          </a:blip>
          <a:srcRect l="9728" t="10177" r="13308" b="5499"/>
          <a:stretch/>
        </p:blipFill>
        <p:spPr>
          <a:xfrm>
            <a:off x="14563" y="0"/>
            <a:ext cx="9129437" cy="6858000"/>
          </a:xfrm>
        </p:spPr>
      </p:pic>
      <p:sp>
        <p:nvSpPr>
          <p:cNvPr id="7" name="Rectangle 6"/>
          <p:cNvSpPr>
            <a:spLocks noChangeArrowheads="1"/>
          </p:cNvSpPr>
          <p:nvPr/>
        </p:nvSpPr>
        <p:spPr bwMode="auto">
          <a:xfrm>
            <a:off x="458051" y="5733256"/>
            <a:ext cx="2170584" cy="28803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8" name="Rectangle 6"/>
          <p:cNvSpPr>
            <a:spLocks noChangeArrowheads="1"/>
          </p:cNvSpPr>
          <p:nvPr/>
        </p:nvSpPr>
        <p:spPr bwMode="auto">
          <a:xfrm>
            <a:off x="4855639" y="5733256"/>
            <a:ext cx="1030678" cy="28803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 name="AutoShape 13"/>
          <p:cNvSpPr>
            <a:spLocks noChangeArrowheads="1"/>
          </p:cNvSpPr>
          <p:nvPr/>
        </p:nvSpPr>
        <p:spPr bwMode="gray">
          <a:xfrm>
            <a:off x="2843809" y="5013176"/>
            <a:ext cx="720079" cy="355446"/>
          </a:xfrm>
          <a:prstGeom prst="wedgeRectCallout">
            <a:avLst>
              <a:gd name="adj1" fmla="val -52102"/>
              <a:gd name="adj2" fmla="val 115222"/>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a:t>新闻</a:t>
            </a:r>
          </a:p>
        </p:txBody>
      </p:sp>
      <p:sp>
        <p:nvSpPr>
          <p:cNvPr id="12" name="AutoShape 13"/>
          <p:cNvSpPr>
            <a:spLocks noChangeArrowheads="1"/>
          </p:cNvSpPr>
          <p:nvPr/>
        </p:nvSpPr>
        <p:spPr bwMode="gray">
          <a:xfrm>
            <a:off x="5831634" y="4991412"/>
            <a:ext cx="1296144" cy="377210"/>
          </a:xfrm>
          <a:prstGeom prst="wedgeRectCallout">
            <a:avLst>
              <a:gd name="adj1" fmla="val -52102"/>
              <a:gd name="adj2" fmla="val 115222"/>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smtClean="0"/>
              <a:t>选择期刊</a:t>
            </a:r>
            <a:endParaRPr lang="zh-CN" altLang="en-US" sz="2000" b="1" dirty="0"/>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11413" t="26200" r="12201" b="6601"/>
          <a:stretch/>
        </p:blipFill>
        <p:spPr>
          <a:xfrm>
            <a:off x="14563" y="1026073"/>
            <a:ext cx="9144000" cy="5831927"/>
          </a:xfrm>
          <a:prstGeom prst="rect">
            <a:avLst/>
          </a:prstGeom>
        </p:spPr>
      </p:pic>
      <p:sp>
        <p:nvSpPr>
          <p:cNvPr id="14" name="Rectangle 6"/>
          <p:cNvSpPr>
            <a:spLocks noChangeArrowheads="1"/>
          </p:cNvSpPr>
          <p:nvPr/>
        </p:nvSpPr>
        <p:spPr bwMode="auto">
          <a:xfrm>
            <a:off x="6804248" y="1469790"/>
            <a:ext cx="2088232" cy="260330"/>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5" name="AutoShape 13"/>
          <p:cNvSpPr>
            <a:spLocks noChangeArrowheads="1"/>
          </p:cNvSpPr>
          <p:nvPr/>
        </p:nvSpPr>
        <p:spPr bwMode="gray">
          <a:xfrm flipH="1">
            <a:off x="5675916" y="1026073"/>
            <a:ext cx="2016222" cy="394282"/>
          </a:xfrm>
          <a:prstGeom prst="wedgeRectCallout">
            <a:avLst>
              <a:gd name="adj1" fmla="val 377"/>
              <a:gd name="adj2" fmla="val 95343"/>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smtClean="0"/>
              <a:t>预先出版的文章</a:t>
            </a:r>
            <a:endParaRPr lang="zh-CN" altLang="en-US" sz="2000" b="1" dirty="0"/>
          </a:p>
        </p:txBody>
      </p:sp>
      <p:pic>
        <p:nvPicPr>
          <p:cNvPr id="16" name="图片 15"/>
          <p:cNvPicPr>
            <a:picLocks noChangeAspect="1"/>
          </p:cNvPicPr>
          <p:nvPr/>
        </p:nvPicPr>
        <p:blipFill rotWithShape="1">
          <a:blip r:embed="rId5">
            <a:extLst>
              <a:ext uri="{28A0092B-C50C-407E-A947-70E740481C1C}">
                <a14:useLocalDpi xmlns:a14="http://schemas.microsoft.com/office/drawing/2010/main" val="0"/>
              </a:ext>
            </a:extLst>
          </a:blip>
          <a:srcRect l="10625" t="12201" r="10625" b="9400"/>
          <a:stretch/>
        </p:blipFill>
        <p:spPr>
          <a:xfrm>
            <a:off x="20283" y="1184242"/>
            <a:ext cx="9037004" cy="5699834"/>
          </a:xfrm>
          <a:prstGeom prst="rect">
            <a:avLst/>
          </a:prstGeom>
        </p:spPr>
      </p:pic>
      <p:sp>
        <p:nvSpPr>
          <p:cNvPr id="17" name="Rectangle 6"/>
          <p:cNvSpPr>
            <a:spLocks noChangeArrowheads="1"/>
          </p:cNvSpPr>
          <p:nvPr/>
        </p:nvSpPr>
        <p:spPr bwMode="auto">
          <a:xfrm>
            <a:off x="179512" y="1247899"/>
            <a:ext cx="1152128" cy="244609"/>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8" name="AutoShape 13"/>
          <p:cNvSpPr>
            <a:spLocks noChangeArrowheads="1"/>
          </p:cNvSpPr>
          <p:nvPr/>
        </p:nvSpPr>
        <p:spPr bwMode="gray">
          <a:xfrm>
            <a:off x="2728778" y="1076958"/>
            <a:ext cx="1296144" cy="445799"/>
          </a:xfrm>
          <a:prstGeom prst="wedgeRectCallout">
            <a:avLst>
              <a:gd name="adj1" fmla="val -84352"/>
              <a:gd name="adj2" fmla="val -4917"/>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smtClean="0"/>
              <a:t>特色视频</a:t>
            </a:r>
            <a:endParaRPr lang="zh-CN" altLang="en-US" sz="2000" b="1" dirty="0"/>
          </a:p>
        </p:txBody>
      </p:sp>
      <p:pic>
        <p:nvPicPr>
          <p:cNvPr id="19" name="图片 18"/>
          <p:cNvPicPr>
            <a:picLocks noChangeAspect="1"/>
          </p:cNvPicPr>
          <p:nvPr/>
        </p:nvPicPr>
        <p:blipFill rotWithShape="1">
          <a:blip r:embed="rId6">
            <a:extLst>
              <a:ext uri="{28A0092B-C50C-407E-A947-70E740481C1C}">
                <a14:useLocalDpi xmlns:a14="http://schemas.microsoft.com/office/drawing/2010/main" val="0"/>
              </a:ext>
            </a:extLst>
          </a:blip>
          <a:srcRect l="11413" t="13855" r="11757" b="30400"/>
          <a:stretch/>
        </p:blipFill>
        <p:spPr>
          <a:xfrm>
            <a:off x="-894" y="1060697"/>
            <a:ext cx="9102704" cy="5011183"/>
          </a:xfrm>
          <a:prstGeom prst="rect">
            <a:avLst/>
          </a:prstGeom>
        </p:spPr>
      </p:pic>
      <p:sp>
        <p:nvSpPr>
          <p:cNvPr id="20" name="Rectangle 6"/>
          <p:cNvSpPr>
            <a:spLocks noChangeArrowheads="1"/>
          </p:cNvSpPr>
          <p:nvPr/>
        </p:nvSpPr>
        <p:spPr bwMode="auto">
          <a:xfrm>
            <a:off x="85292" y="1095247"/>
            <a:ext cx="1246348" cy="322391"/>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3" name="AutoShape 13"/>
          <p:cNvSpPr>
            <a:spLocks noChangeArrowheads="1"/>
          </p:cNvSpPr>
          <p:nvPr/>
        </p:nvSpPr>
        <p:spPr bwMode="gray">
          <a:xfrm flipH="1">
            <a:off x="1900158" y="988492"/>
            <a:ext cx="1375698" cy="429146"/>
          </a:xfrm>
          <a:prstGeom prst="wedgeRectCallout">
            <a:avLst>
              <a:gd name="adj1" fmla="val 74236"/>
              <a:gd name="adj2" fmla="val 42334"/>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smtClean="0"/>
              <a:t>编辑精选</a:t>
            </a:r>
            <a:endParaRPr lang="zh-CN" altLang="en-US" sz="2000" b="1" dirty="0"/>
          </a:p>
        </p:txBody>
      </p:sp>
      <p:pic>
        <p:nvPicPr>
          <p:cNvPr id="21" name="图片 20"/>
          <p:cNvPicPr>
            <a:picLocks noChangeAspect="1"/>
          </p:cNvPicPr>
          <p:nvPr/>
        </p:nvPicPr>
        <p:blipFill rotWithShape="1">
          <a:blip r:embed="rId7">
            <a:extLst>
              <a:ext uri="{28A0092B-C50C-407E-A947-70E740481C1C}">
                <a14:useLocalDpi xmlns:a14="http://schemas.microsoft.com/office/drawing/2010/main" val="0"/>
              </a:ext>
            </a:extLst>
          </a:blip>
          <a:srcRect l="10627" t="12201" r="12201" b="27601"/>
          <a:stretch/>
        </p:blipFill>
        <p:spPr>
          <a:xfrm>
            <a:off x="27828" y="2841556"/>
            <a:ext cx="9252520" cy="4080101"/>
          </a:xfrm>
          <a:prstGeom prst="rect">
            <a:avLst/>
          </a:prstGeom>
        </p:spPr>
      </p:pic>
      <p:sp>
        <p:nvSpPr>
          <p:cNvPr id="22" name="Rectangle 6"/>
          <p:cNvSpPr>
            <a:spLocks noChangeArrowheads="1"/>
          </p:cNvSpPr>
          <p:nvPr/>
        </p:nvSpPr>
        <p:spPr bwMode="auto">
          <a:xfrm>
            <a:off x="197848" y="2916426"/>
            <a:ext cx="1202378" cy="243488"/>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4" name="AutoShape 13"/>
          <p:cNvSpPr>
            <a:spLocks noChangeArrowheads="1"/>
          </p:cNvSpPr>
          <p:nvPr/>
        </p:nvSpPr>
        <p:spPr bwMode="gray">
          <a:xfrm flipH="1">
            <a:off x="2515999" y="2838686"/>
            <a:ext cx="759857" cy="394435"/>
          </a:xfrm>
          <a:prstGeom prst="wedgeRectCallout">
            <a:avLst>
              <a:gd name="adj1" fmla="val 74236"/>
              <a:gd name="adj2" fmla="val 42334"/>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smtClean="0"/>
              <a:t>播客</a:t>
            </a:r>
            <a:endParaRPr lang="zh-CN" altLang="en-US" sz="2000" b="1" dirty="0"/>
          </a:p>
        </p:txBody>
      </p:sp>
    </p:spTree>
    <p:extLst>
      <p:ext uri="{BB962C8B-B14F-4D97-AF65-F5344CB8AC3E}">
        <p14:creationId xmlns:p14="http://schemas.microsoft.com/office/powerpoint/2010/main" val="46668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8"/>
                                        </p:tgtEl>
                                        <p:attrNameLst>
                                          <p:attrName>style.visibility</p:attrName>
                                        </p:attrNameLst>
                                      </p:cBhvr>
                                      <p:to>
                                        <p:strVal val="hidden"/>
                                      </p:to>
                                    </p:se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4" grpId="0" animBg="1"/>
      <p:bldP spid="15" grpId="0" animBg="1"/>
      <p:bldP spid="17" grpId="0" animBg="1"/>
      <p:bldP spid="18" grpId="0" animBg="1"/>
      <p:bldP spid="18" grpId="1" animBg="1"/>
      <p:bldP spid="20" grpId="0" animBg="1"/>
      <p:bldP spid="23" grpId="0" animBg="1"/>
      <p:bldP spid="22"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图片 1"/>
          <p:cNvPicPr>
            <a:picLocks noChangeAspect="1"/>
          </p:cNvPicPr>
          <p:nvPr/>
        </p:nvPicPr>
        <p:blipFill>
          <a:blip r:embed="rId3">
            <a:extLst>
              <a:ext uri="{28A0092B-C50C-407E-A947-70E740481C1C}">
                <a14:useLocalDpi xmlns:a14="http://schemas.microsoft.com/office/drawing/2010/main" val="0"/>
              </a:ext>
            </a:extLst>
          </a:blip>
          <a:srcRect l="7278" t="1524" r="5843" b="-1524"/>
          <a:stretch>
            <a:fillRect/>
          </a:stretch>
        </p:blipFill>
        <p:spPr bwMode="auto">
          <a:xfrm>
            <a:off x="34925" y="0"/>
            <a:ext cx="9083675" cy="695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10705" t="10678" r="10119" b="9400"/>
          <a:stretch/>
        </p:blipFill>
        <p:spPr>
          <a:xfrm>
            <a:off x="0" y="0"/>
            <a:ext cx="9361611" cy="6858000"/>
          </a:xfrm>
          <a:prstGeom prst="rect">
            <a:avLst/>
          </a:prstGeom>
        </p:spPr>
      </p:pic>
      <p:sp>
        <p:nvSpPr>
          <p:cNvPr id="7" name="AutoShape 21"/>
          <p:cNvSpPr>
            <a:spLocks noChangeArrowheads="1"/>
          </p:cNvSpPr>
          <p:nvPr/>
        </p:nvSpPr>
        <p:spPr bwMode="gray">
          <a:xfrm>
            <a:off x="5129597" y="692696"/>
            <a:ext cx="1170595" cy="475940"/>
          </a:xfrm>
          <a:prstGeom prst="wedgeRectCallout">
            <a:avLst>
              <a:gd name="adj1" fmla="val -90999"/>
              <a:gd name="adj2" fmla="val -18042"/>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导航栏</a:t>
            </a:r>
            <a:endParaRPr lang="zh-CN" altLang="en-US" sz="2400" b="1" dirty="0"/>
          </a:p>
        </p:txBody>
      </p:sp>
      <p:sp>
        <p:nvSpPr>
          <p:cNvPr id="4" name="Rectangle 6"/>
          <p:cNvSpPr>
            <a:spLocks noChangeArrowheads="1"/>
          </p:cNvSpPr>
          <p:nvPr/>
        </p:nvSpPr>
        <p:spPr bwMode="auto">
          <a:xfrm>
            <a:off x="1286136" y="584298"/>
            <a:ext cx="3600450" cy="504825"/>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6" name="Rectangle 6"/>
          <p:cNvSpPr>
            <a:spLocks noChangeArrowheads="1"/>
          </p:cNvSpPr>
          <p:nvPr/>
        </p:nvSpPr>
        <p:spPr bwMode="auto">
          <a:xfrm>
            <a:off x="1403648" y="692696"/>
            <a:ext cx="720079" cy="288031"/>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1" name="Rectangle 6"/>
          <p:cNvSpPr>
            <a:spLocks noChangeArrowheads="1"/>
          </p:cNvSpPr>
          <p:nvPr/>
        </p:nvSpPr>
        <p:spPr bwMode="auto">
          <a:xfrm>
            <a:off x="1403648" y="1222797"/>
            <a:ext cx="935256" cy="274627"/>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9839" t="23842" r="8320" b="5200"/>
          <a:stretch/>
        </p:blipFill>
        <p:spPr>
          <a:xfrm>
            <a:off x="34925" y="1168636"/>
            <a:ext cx="9326686" cy="5689364"/>
          </a:xfrm>
          <a:prstGeom prst="rect">
            <a:avLst/>
          </a:prstGeom>
        </p:spPr>
      </p:pic>
      <p:sp>
        <p:nvSpPr>
          <p:cNvPr id="11" name="Rectangle 10"/>
          <p:cNvSpPr>
            <a:spLocks noChangeArrowheads="1"/>
          </p:cNvSpPr>
          <p:nvPr/>
        </p:nvSpPr>
        <p:spPr bwMode="gray">
          <a:xfrm>
            <a:off x="7474830" y="1897599"/>
            <a:ext cx="1765275" cy="5068676"/>
          </a:xfrm>
          <a:prstGeom prst="rect">
            <a:avLst/>
          </a:prstGeom>
          <a:solidFill>
            <a:srgbClr val="FFC000"/>
          </a:solidFill>
          <a:ln w="31750" algn="ctr">
            <a:noFill/>
            <a:miter lim="800000"/>
            <a:headEnd/>
            <a:tailEnd/>
          </a:ln>
        </p:spPr>
        <p:txBody>
          <a:bodyPr wrap="none" anchor="ctr"/>
          <a:lstStyle/>
          <a:p>
            <a:pPr eaLnBrk="1" hangingPunct="1">
              <a:lnSpc>
                <a:spcPct val="150000"/>
              </a:lnSpc>
              <a:buFont typeface="Arial" charset="0"/>
              <a:buChar char="•"/>
              <a:defRPr/>
            </a:pPr>
            <a:r>
              <a:rPr lang="zh-CN" altLang="en-US" sz="1400" b="1" dirty="0">
                <a:latin typeface="Arial" charset="0"/>
              </a:rPr>
              <a:t>目录页</a:t>
            </a:r>
            <a:endParaRPr lang="en-US" altLang="zh-CN" sz="1400" b="1" dirty="0">
              <a:latin typeface="Arial" charset="0"/>
            </a:endParaRPr>
          </a:p>
          <a:p>
            <a:pPr eaLnBrk="1" hangingPunct="1">
              <a:lnSpc>
                <a:spcPct val="150000"/>
              </a:lnSpc>
              <a:buFont typeface="Arial" charset="0"/>
              <a:buChar char="•"/>
              <a:defRPr/>
            </a:pPr>
            <a:r>
              <a:rPr lang="zh-CN" altLang="en-US" sz="1400" b="1" dirty="0">
                <a:latin typeface="Arial" charset="0"/>
              </a:rPr>
              <a:t>预先出版物</a:t>
            </a:r>
            <a:endParaRPr lang="en-US" altLang="zh-CN" sz="1400" b="1" dirty="0">
              <a:latin typeface="Arial" charset="0"/>
            </a:endParaRPr>
          </a:p>
          <a:p>
            <a:pPr eaLnBrk="1" hangingPunct="1">
              <a:lnSpc>
                <a:spcPct val="150000"/>
              </a:lnSpc>
              <a:buFont typeface="Arial" charset="0"/>
              <a:buChar char="•"/>
              <a:defRPr/>
            </a:pPr>
            <a:r>
              <a:rPr lang="zh-CN" altLang="en-US" sz="1400" b="1" dirty="0">
                <a:latin typeface="Arial" charset="0"/>
              </a:rPr>
              <a:t>过刊</a:t>
            </a:r>
            <a:endParaRPr lang="en-US" altLang="zh-CN" sz="1400" b="1" dirty="0">
              <a:latin typeface="Arial" charset="0"/>
            </a:endParaRPr>
          </a:p>
          <a:p>
            <a:pPr eaLnBrk="1" hangingPunct="1">
              <a:lnSpc>
                <a:spcPct val="150000"/>
              </a:lnSpc>
              <a:buFont typeface="Arial" charset="0"/>
              <a:buChar char="•"/>
              <a:defRPr/>
            </a:pPr>
            <a:r>
              <a:rPr lang="zh-CN" altLang="en-US" sz="1400" b="1" dirty="0" smtClean="0">
                <a:latin typeface="Arial" charset="0"/>
              </a:rPr>
              <a:t>不同主题文章的</a:t>
            </a:r>
            <a:r>
              <a:rPr lang="zh-CN" altLang="en-US" sz="1400" b="1" dirty="0">
                <a:latin typeface="Arial" charset="0"/>
              </a:rPr>
              <a:t>归类</a:t>
            </a:r>
            <a:endParaRPr lang="en-US" altLang="zh-CN" sz="1400" kern="0" dirty="0">
              <a:latin typeface="微软雅黑" pitchFamily="34" charset="-122"/>
              <a:ea typeface="微软雅黑" pitchFamily="34" charset="-122"/>
            </a:endParaRPr>
          </a:p>
          <a:p>
            <a:pPr eaLnBrk="1" hangingPunct="1">
              <a:lnSpc>
                <a:spcPct val="150000"/>
              </a:lnSpc>
              <a:buFont typeface="Arial" charset="0"/>
              <a:buChar char="•"/>
              <a:defRPr/>
            </a:pPr>
            <a:r>
              <a:rPr lang="zh-CN" altLang="en-US" sz="1400" b="1" dirty="0">
                <a:latin typeface="Arial" charset="0"/>
              </a:rPr>
              <a:t>关于</a:t>
            </a:r>
            <a:r>
              <a:rPr lang="en-US" altLang="zh-CN" sz="1400" b="1" dirty="0" smtClean="0">
                <a:latin typeface="Arial" charset="0"/>
              </a:rPr>
              <a:t>Science</a:t>
            </a:r>
          </a:p>
          <a:p>
            <a:pPr eaLnBrk="1" hangingPunct="1">
              <a:lnSpc>
                <a:spcPct val="150000"/>
              </a:lnSpc>
              <a:buFont typeface="Arial" charset="0"/>
              <a:buChar char="•"/>
              <a:defRPr/>
            </a:pPr>
            <a:endParaRPr lang="en-US" altLang="zh-CN" sz="1400" b="1" dirty="0">
              <a:latin typeface="Arial" charset="0"/>
            </a:endParaRPr>
          </a:p>
          <a:p>
            <a:pPr eaLnBrk="1" hangingPunct="1">
              <a:lnSpc>
                <a:spcPct val="150000"/>
              </a:lnSpc>
              <a:buFont typeface="Arial" charset="0"/>
              <a:buChar char="•"/>
              <a:defRPr/>
            </a:pPr>
            <a:endParaRPr lang="en-US" altLang="zh-CN" sz="1400" b="1" dirty="0" smtClean="0">
              <a:latin typeface="Arial" charset="0"/>
            </a:endParaRPr>
          </a:p>
          <a:p>
            <a:pPr eaLnBrk="1" hangingPunct="1">
              <a:lnSpc>
                <a:spcPct val="150000"/>
              </a:lnSpc>
              <a:defRPr/>
            </a:pPr>
            <a:endParaRPr lang="en-US" altLang="zh-CN" sz="1400" b="1" dirty="0">
              <a:latin typeface="Arial" charset="0"/>
            </a:endParaRPr>
          </a:p>
          <a:p>
            <a:pPr eaLnBrk="1" hangingPunct="1">
              <a:lnSpc>
                <a:spcPct val="150000"/>
              </a:lnSpc>
              <a:buFont typeface="Arial" charset="0"/>
              <a:buChar char="•"/>
              <a:defRPr/>
            </a:pPr>
            <a:r>
              <a:rPr lang="zh-CN" altLang="en-US" sz="1400" b="1" dirty="0" smtClean="0">
                <a:latin typeface="Arial" charset="0"/>
              </a:rPr>
              <a:t>主编</a:t>
            </a:r>
            <a:r>
              <a:rPr lang="zh-CN" altLang="en-US" sz="1400" b="1" dirty="0">
                <a:latin typeface="Arial" charset="0"/>
              </a:rPr>
              <a:t>对</a:t>
            </a:r>
            <a:r>
              <a:rPr lang="zh-CN" altLang="en-US" sz="1400" b="1" dirty="0" smtClean="0">
                <a:latin typeface="Arial" charset="0"/>
              </a:rPr>
              <a:t>数据及相关</a:t>
            </a:r>
            <a:endParaRPr lang="en-US" altLang="zh-CN" sz="1400" b="1" dirty="0" smtClean="0">
              <a:latin typeface="Arial" charset="0"/>
            </a:endParaRPr>
          </a:p>
          <a:p>
            <a:pPr eaLnBrk="1" hangingPunct="1">
              <a:lnSpc>
                <a:spcPct val="150000"/>
              </a:lnSpc>
              <a:defRPr/>
            </a:pPr>
            <a:r>
              <a:rPr lang="zh-CN" altLang="en-US" sz="1400" b="1" dirty="0" smtClean="0">
                <a:latin typeface="Arial" charset="0"/>
              </a:rPr>
              <a:t>科学政策</a:t>
            </a:r>
            <a:r>
              <a:rPr lang="zh-CN" altLang="en-US" sz="1400" b="1" dirty="0">
                <a:latin typeface="Arial" charset="0"/>
              </a:rPr>
              <a:t>的分析</a:t>
            </a:r>
            <a:endParaRPr lang="en-US" altLang="zh-CN" sz="1400" b="1" dirty="0">
              <a:latin typeface="Arial" charset="0"/>
            </a:endParaRPr>
          </a:p>
          <a:p>
            <a:pPr eaLnBrk="1" hangingPunct="1">
              <a:lnSpc>
                <a:spcPct val="150000"/>
              </a:lnSpc>
              <a:buFont typeface="Arial" charset="0"/>
              <a:buChar char="•"/>
              <a:defRPr/>
            </a:pPr>
            <a:r>
              <a:rPr lang="zh-CN" altLang="en-US" sz="1400" b="1" dirty="0">
                <a:latin typeface="Arial" charset="0"/>
              </a:rPr>
              <a:t>定向出版</a:t>
            </a:r>
            <a:endParaRPr lang="en-US" altLang="zh-CN" sz="1400" b="1" dirty="0">
              <a:latin typeface="Arial" charset="0"/>
            </a:endParaRPr>
          </a:p>
          <a:p>
            <a:pPr eaLnBrk="1" hangingPunct="1">
              <a:lnSpc>
                <a:spcPct val="150000"/>
              </a:lnSpc>
              <a:buFont typeface="Arial" charset="0"/>
              <a:buChar char="•"/>
              <a:defRPr/>
            </a:pPr>
            <a:r>
              <a:rPr lang="zh-CN" altLang="en-US" sz="1400" b="1" dirty="0">
                <a:latin typeface="Arial" charset="0"/>
              </a:rPr>
              <a:t>获奖信息</a:t>
            </a:r>
            <a:endParaRPr lang="en-US" altLang="zh-CN" sz="1400" b="1" dirty="0">
              <a:latin typeface="Arial" charset="0"/>
            </a:endParaRPr>
          </a:p>
          <a:p>
            <a:pPr eaLnBrk="1" hangingPunct="1">
              <a:lnSpc>
                <a:spcPct val="150000"/>
              </a:lnSpc>
              <a:buFont typeface="Arial" charset="0"/>
              <a:buChar char="•"/>
              <a:defRPr/>
            </a:pPr>
            <a:r>
              <a:rPr lang="zh-CN" altLang="en-US" sz="1400" b="1" dirty="0">
                <a:latin typeface="Arial" charset="0"/>
              </a:rPr>
              <a:t>推送提醒</a:t>
            </a:r>
            <a:endParaRPr lang="en-US" altLang="zh-CN" sz="1400" b="1" dirty="0">
              <a:latin typeface="Arial" charset="0"/>
            </a:endParaRPr>
          </a:p>
          <a:p>
            <a:pPr eaLnBrk="1" hangingPunct="1">
              <a:lnSpc>
                <a:spcPct val="150000"/>
              </a:lnSpc>
              <a:buFont typeface="Arial" charset="0"/>
              <a:buChar char="•"/>
              <a:defRPr/>
            </a:pPr>
            <a:r>
              <a:rPr lang="zh-CN" altLang="en-US" sz="1400" b="1" dirty="0" smtClean="0">
                <a:latin typeface="Arial" charset="0"/>
              </a:rPr>
              <a:t>投稿</a:t>
            </a:r>
            <a:endParaRPr lang="en-US" altLang="zh-CN" sz="1400" b="1" dirty="0">
              <a:latin typeface="Arial" charset="0"/>
            </a:endParaRPr>
          </a:p>
          <a:p>
            <a:pPr eaLnBrk="1" hangingPunct="1">
              <a:defRPr/>
            </a:pPr>
            <a:endParaRPr lang="en-US" altLang="zh-CN" b="1" dirty="0">
              <a:latin typeface="Arial" charset="0"/>
            </a:endParaRPr>
          </a:p>
          <a:p>
            <a:pPr eaLnBrk="1" hangingPunct="1">
              <a:defRPr/>
            </a:pPr>
            <a:endParaRPr lang="zh-CN" altLang="en-US" b="1" dirty="0">
              <a:latin typeface="Arial" charset="0"/>
            </a:endParaRPr>
          </a:p>
        </p:txBody>
      </p:sp>
      <p:sp>
        <p:nvSpPr>
          <p:cNvPr id="12" name="AutoShape 21"/>
          <p:cNvSpPr>
            <a:spLocks noChangeArrowheads="1"/>
          </p:cNvSpPr>
          <p:nvPr/>
        </p:nvSpPr>
        <p:spPr bwMode="gray">
          <a:xfrm>
            <a:off x="3995936" y="1798367"/>
            <a:ext cx="1471402" cy="439673"/>
          </a:xfrm>
          <a:prstGeom prst="wedgeRectCallout">
            <a:avLst>
              <a:gd name="adj1" fmla="val -77138"/>
              <a:gd name="adj2" fmla="val -36175"/>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期刊信息</a:t>
            </a:r>
            <a:endParaRPr lang="zh-CN" altLang="en-US" sz="2400" b="1" dirty="0"/>
          </a:p>
        </p:txBody>
      </p:sp>
      <p:sp>
        <p:nvSpPr>
          <p:cNvPr id="13" name="Rectangle 6"/>
          <p:cNvSpPr>
            <a:spLocks noChangeArrowheads="1"/>
          </p:cNvSpPr>
          <p:nvPr/>
        </p:nvSpPr>
        <p:spPr bwMode="auto">
          <a:xfrm>
            <a:off x="827582" y="1720842"/>
            <a:ext cx="2808313" cy="517198"/>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2" name="图片 92"/>
          <p:cNvPicPr>
            <a:picLocks noChangeAspect="1"/>
          </p:cNvPicPr>
          <p:nvPr/>
        </p:nvPicPr>
        <p:blipFill>
          <a:blip r:embed="rId6"/>
          <a:stretch>
            <a:fillRect/>
          </a:stretch>
        </p:blipFill>
        <p:spPr>
          <a:xfrm>
            <a:off x="2957" y="-8883"/>
            <a:ext cx="9468544" cy="6858000"/>
          </a:xfrm>
          <a:prstGeom prst="rect">
            <a:avLst/>
          </a:prstGeom>
        </p:spPr>
      </p:pic>
      <p:sp>
        <p:nvSpPr>
          <p:cNvPr id="15" name="Rectangle 6"/>
          <p:cNvSpPr>
            <a:spLocks noChangeArrowheads="1"/>
          </p:cNvSpPr>
          <p:nvPr/>
        </p:nvSpPr>
        <p:spPr bwMode="auto">
          <a:xfrm>
            <a:off x="1403647" y="1612567"/>
            <a:ext cx="720079" cy="288031"/>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4" name="图片 13"/>
          <p:cNvPicPr>
            <a:picLocks noChangeAspect="1"/>
          </p:cNvPicPr>
          <p:nvPr/>
        </p:nvPicPr>
        <p:blipFill rotWithShape="1">
          <a:blip r:embed="rId7">
            <a:extLst>
              <a:ext uri="{28A0092B-C50C-407E-A947-70E740481C1C}">
                <a14:useLocalDpi xmlns:a14="http://schemas.microsoft.com/office/drawing/2010/main" val="0"/>
              </a:ext>
            </a:extLst>
          </a:blip>
          <a:srcRect l="9838" t="17802" r="12678" b="5735"/>
          <a:stretch/>
        </p:blipFill>
        <p:spPr>
          <a:xfrm>
            <a:off x="23205" y="404664"/>
            <a:ext cx="9383426" cy="6444453"/>
          </a:xfrm>
          <a:prstGeom prst="rect">
            <a:avLst/>
          </a:prstGeom>
        </p:spPr>
      </p:pic>
      <p:sp>
        <p:nvSpPr>
          <p:cNvPr id="18" name="AutoShape 13"/>
          <p:cNvSpPr>
            <a:spLocks noChangeArrowheads="1"/>
          </p:cNvSpPr>
          <p:nvPr/>
        </p:nvSpPr>
        <p:spPr bwMode="gray">
          <a:xfrm>
            <a:off x="7409960" y="2023403"/>
            <a:ext cx="1562283" cy="429273"/>
          </a:xfrm>
          <a:prstGeom prst="wedgeRectCallout">
            <a:avLst>
              <a:gd name="adj1" fmla="val -52102"/>
              <a:gd name="adj2" fmla="val 115222"/>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年份选择</a:t>
            </a:r>
            <a:endParaRPr lang="zh-CN" altLang="en-US" sz="2400" b="1" dirty="0"/>
          </a:p>
        </p:txBody>
      </p:sp>
      <p:sp>
        <p:nvSpPr>
          <p:cNvPr id="19" name="Rectangle 6"/>
          <p:cNvSpPr>
            <a:spLocks noChangeArrowheads="1"/>
          </p:cNvSpPr>
          <p:nvPr/>
        </p:nvSpPr>
        <p:spPr bwMode="auto">
          <a:xfrm>
            <a:off x="607161" y="2733189"/>
            <a:ext cx="8100900" cy="321288"/>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7" name="图片 93"/>
          <p:cNvPicPr>
            <a:picLocks noChangeAspect="1"/>
          </p:cNvPicPr>
          <p:nvPr/>
        </p:nvPicPr>
        <p:blipFill rotWithShape="1">
          <a:blip r:embed="rId4">
            <a:extLst>
              <a:ext uri="{28A0092B-C50C-407E-A947-70E740481C1C}">
                <a14:useLocalDpi xmlns:a14="http://schemas.microsoft.com/office/drawing/2010/main" val="0"/>
              </a:ext>
            </a:extLst>
          </a:blip>
          <a:srcRect l="10705" t="10678" r="10119" b="9400"/>
          <a:stretch/>
        </p:blipFill>
        <p:spPr>
          <a:xfrm>
            <a:off x="-20082" y="0"/>
            <a:ext cx="9632641" cy="6918810"/>
          </a:xfrm>
          <a:prstGeom prst="rect">
            <a:avLst/>
          </a:prstGeom>
        </p:spPr>
      </p:pic>
      <p:sp>
        <p:nvSpPr>
          <p:cNvPr id="20" name="Rectangle 6"/>
          <p:cNvSpPr>
            <a:spLocks noChangeArrowheads="1"/>
          </p:cNvSpPr>
          <p:nvPr/>
        </p:nvSpPr>
        <p:spPr bwMode="auto">
          <a:xfrm>
            <a:off x="1476504" y="1963413"/>
            <a:ext cx="935256" cy="274627"/>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Tree>
    <p:extLst>
      <p:ext uri="{BB962C8B-B14F-4D97-AF65-F5344CB8AC3E}">
        <p14:creationId xmlns:p14="http://schemas.microsoft.com/office/powerpoint/2010/main" val="174685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20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11" grpId="0" animBg="1"/>
      <p:bldP spid="12" grpId="0" animBg="1"/>
      <p:bldP spid="13" grpId="0" animBg="1"/>
      <p:bldP spid="15" grpId="0" animBg="1"/>
      <p:bldP spid="18"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9051" t="16400" r="12292" b="6601"/>
          <a:stretch/>
        </p:blipFill>
        <p:spPr>
          <a:xfrm>
            <a:off x="-27750" y="0"/>
            <a:ext cx="9171749" cy="6858000"/>
          </a:xfrm>
          <a:prstGeom prst="rect">
            <a:avLst/>
          </a:prstGeom>
        </p:spPr>
      </p:pic>
      <p:sp>
        <p:nvSpPr>
          <p:cNvPr id="4" name="Rectangle 6"/>
          <p:cNvSpPr>
            <a:spLocks noChangeArrowheads="1"/>
          </p:cNvSpPr>
          <p:nvPr/>
        </p:nvSpPr>
        <p:spPr bwMode="auto">
          <a:xfrm>
            <a:off x="2411760" y="836712"/>
            <a:ext cx="936104" cy="249280"/>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9838" t="23400" r="12200" b="5201"/>
          <a:stretch/>
        </p:blipFill>
        <p:spPr>
          <a:xfrm>
            <a:off x="-27750" y="620688"/>
            <a:ext cx="9396536" cy="6237312"/>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12988" t="16401" r="13775" b="6601"/>
          <a:stretch/>
        </p:blipFill>
        <p:spPr>
          <a:xfrm>
            <a:off x="-27751" y="620688"/>
            <a:ext cx="9171749" cy="6048672"/>
          </a:xfrm>
          <a:prstGeom prst="rect">
            <a:avLst/>
          </a:prstGeom>
        </p:spPr>
      </p:pic>
      <p:sp>
        <p:nvSpPr>
          <p:cNvPr id="6" name="AutoShape 11"/>
          <p:cNvSpPr>
            <a:spLocks noChangeArrowheads="1"/>
          </p:cNvSpPr>
          <p:nvPr/>
        </p:nvSpPr>
        <p:spPr bwMode="gray">
          <a:xfrm>
            <a:off x="4139952" y="908720"/>
            <a:ext cx="2448272" cy="831063"/>
          </a:xfrm>
          <a:prstGeom prst="wedgeRectCallout">
            <a:avLst>
              <a:gd name="adj1" fmla="val -94855"/>
              <a:gd name="adj2" fmla="val -14079"/>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t>科学界对世界重大新闻的分析</a:t>
            </a:r>
            <a:endParaRPr lang="en-US" altLang="zh-CN" sz="2400" b="1" dirty="0"/>
          </a:p>
        </p:txBody>
      </p:sp>
      <p:pic>
        <p:nvPicPr>
          <p:cNvPr id="14" name="图片 13"/>
          <p:cNvPicPr>
            <a:picLocks noChangeAspect="1"/>
          </p:cNvPicPr>
          <p:nvPr/>
        </p:nvPicPr>
        <p:blipFill rotWithShape="1">
          <a:blip r:embed="rId6">
            <a:extLst>
              <a:ext uri="{28A0092B-C50C-407E-A947-70E740481C1C}">
                <a14:useLocalDpi xmlns:a14="http://schemas.microsoft.com/office/drawing/2010/main" val="0"/>
              </a:ext>
            </a:extLst>
          </a:blip>
          <a:srcRect l="16479" t="10800" r="18714" b="13029"/>
          <a:stretch/>
        </p:blipFill>
        <p:spPr>
          <a:xfrm>
            <a:off x="-27752" y="690369"/>
            <a:ext cx="9368786" cy="6194019"/>
          </a:xfrm>
          <a:prstGeom prst="rect">
            <a:avLst/>
          </a:prstGeom>
        </p:spPr>
      </p:pic>
      <p:sp>
        <p:nvSpPr>
          <p:cNvPr id="15" name="Rectangle 6"/>
          <p:cNvSpPr>
            <a:spLocks noChangeArrowheads="1"/>
          </p:cNvSpPr>
          <p:nvPr/>
        </p:nvSpPr>
        <p:spPr bwMode="auto">
          <a:xfrm>
            <a:off x="6516216" y="1177376"/>
            <a:ext cx="2334967" cy="268656"/>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7" name="AutoShape 13"/>
          <p:cNvSpPr>
            <a:spLocks noChangeArrowheads="1"/>
          </p:cNvSpPr>
          <p:nvPr/>
        </p:nvSpPr>
        <p:spPr bwMode="gray">
          <a:xfrm>
            <a:off x="4670518" y="1845147"/>
            <a:ext cx="3016151" cy="443145"/>
          </a:xfrm>
          <a:prstGeom prst="wedgeRectCallout">
            <a:avLst>
              <a:gd name="adj1" fmla="val 49485"/>
              <a:gd name="adj2" fmla="val -118664"/>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热门话题 </a:t>
            </a:r>
            <a:r>
              <a:rPr lang="en-US" altLang="zh-CN" sz="2400" b="1" dirty="0" smtClean="0"/>
              <a:t>|</a:t>
            </a:r>
            <a:r>
              <a:rPr lang="zh-CN" altLang="en-US" sz="2400" b="1" dirty="0" smtClean="0"/>
              <a:t>最多浏览</a:t>
            </a:r>
            <a:endParaRPr lang="zh-CN" altLang="en-US" sz="2400" b="1" dirty="0"/>
          </a:p>
        </p:txBody>
      </p:sp>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l="10625" t="15001" r="11239" b="57000"/>
          <a:stretch/>
        </p:blipFill>
        <p:spPr>
          <a:xfrm>
            <a:off x="-27753" y="2587"/>
            <a:ext cx="9140997" cy="1842560"/>
          </a:xfrm>
          <a:prstGeom prst="rect">
            <a:avLst/>
          </a:prstGeom>
        </p:spPr>
      </p:pic>
      <p:sp>
        <p:nvSpPr>
          <p:cNvPr id="18" name="Rectangle 6"/>
          <p:cNvSpPr>
            <a:spLocks noChangeArrowheads="1"/>
          </p:cNvSpPr>
          <p:nvPr/>
        </p:nvSpPr>
        <p:spPr bwMode="auto">
          <a:xfrm>
            <a:off x="2934805" y="690369"/>
            <a:ext cx="1008112" cy="251703"/>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Tree>
    <p:extLst>
      <p:ext uri="{BB962C8B-B14F-4D97-AF65-F5344CB8AC3E}">
        <p14:creationId xmlns:p14="http://schemas.microsoft.com/office/powerpoint/2010/main" val="25011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6">
                                            <p:bg/>
                                          </p:spTgt>
                                        </p:tgtEl>
                                        <p:attrNameLst>
                                          <p:attrName>style.visibility</p:attrName>
                                        </p:attrNameLst>
                                      </p:cBhvr>
                                      <p:to>
                                        <p:strVal val="visible"/>
                                      </p:to>
                                    </p:set>
                                    <p:animEffect transition="in" filter="fade">
                                      <p:cBhvr>
                                        <p:cTn id="23" dur="500"/>
                                        <p:tgtEl>
                                          <p:spTgt spid="6">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allAtOnce" animBg="1"/>
      <p:bldP spid="15" grpId="0" animBg="1"/>
      <p:bldP spid="17" grpId="0" animBg="1"/>
      <p:bldP spid="17" grpId="1"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1413" t="16401" r="16926" b="6601"/>
          <a:stretch/>
        </p:blipFill>
        <p:spPr>
          <a:xfrm>
            <a:off x="0" y="0"/>
            <a:ext cx="9173819" cy="6858000"/>
          </a:xfrm>
          <a:prstGeom prst="rect">
            <a:avLst/>
          </a:prstGeom>
        </p:spPr>
      </p:pic>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1414" t="16400" r="16694" b="58538"/>
          <a:stretch/>
        </p:blipFill>
        <p:spPr>
          <a:xfrm>
            <a:off x="-6816" y="28438"/>
            <a:ext cx="9180512" cy="2176426"/>
          </a:xfrm>
          <a:prstGeom prst="rect">
            <a:avLst/>
          </a:prstGeom>
        </p:spPr>
      </p:pic>
      <p:sp>
        <p:nvSpPr>
          <p:cNvPr id="4" name="Rectangle 6"/>
          <p:cNvSpPr>
            <a:spLocks noChangeArrowheads="1"/>
          </p:cNvSpPr>
          <p:nvPr/>
        </p:nvSpPr>
        <p:spPr bwMode="auto">
          <a:xfrm>
            <a:off x="3131840" y="1412776"/>
            <a:ext cx="1008112" cy="251703"/>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 name="图片 4"/>
          <p:cNvPicPr>
            <a:picLocks noChangeAspect="1"/>
          </p:cNvPicPr>
          <p:nvPr/>
        </p:nvPicPr>
        <p:blipFill rotWithShape="1">
          <a:blip r:embed="rId5">
            <a:extLst>
              <a:ext uri="{28A0092B-C50C-407E-A947-70E740481C1C}">
                <a14:useLocalDpi xmlns:a14="http://schemas.microsoft.com/office/drawing/2010/main" val="0"/>
              </a:ext>
            </a:extLst>
          </a:blip>
          <a:srcRect l="14962" t="11200" r="15738" b="6201"/>
          <a:stretch/>
        </p:blipFill>
        <p:spPr>
          <a:xfrm>
            <a:off x="-3469" y="28438"/>
            <a:ext cx="9173818" cy="6829562"/>
          </a:xfrm>
          <a:prstGeom prst="rect">
            <a:avLst/>
          </a:prstGeom>
        </p:spPr>
      </p:pic>
      <p:sp>
        <p:nvSpPr>
          <p:cNvPr id="6" name="Rectangle 7"/>
          <p:cNvSpPr>
            <a:spLocks noChangeArrowheads="1"/>
          </p:cNvSpPr>
          <p:nvPr/>
        </p:nvSpPr>
        <p:spPr bwMode="auto">
          <a:xfrm>
            <a:off x="3137885" y="1808820"/>
            <a:ext cx="1008112" cy="251703"/>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12988" t="33200" r="14563" b="8000"/>
          <a:stretch/>
        </p:blipFill>
        <p:spPr>
          <a:xfrm>
            <a:off x="0" y="620688"/>
            <a:ext cx="9173696" cy="6237312"/>
          </a:xfrm>
          <a:prstGeom prst="rect">
            <a:avLst/>
          </a:prstGeom>
        </p:spPr>
      </p:pic>
    </p:spTree>
    <p:extLst>
      <p:ext uri="{BB962C8B-B14F-4D97-AF65-F5344CB8AC3E}">
        <p14:creationId xmlns:p14="http://schemas.microsoft.com/office/powerpoint/2010/main" val="410267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323528" y="620688"/>
            <a:ext cx="4926349"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3200">
                <a:solidFill>
                  <a:schemeClr val="tx2"/>
                </a:solidFill>
                <a:latin typeface="+mj-lt"/>
                <a:ea typeface="黑体" panose="02010609060101010101" pitchFamily="49" charset="-122"/>
                <a:cs typeface="+mj-cs"/>
              </a:defRPr>
            </a:lvl1pPr>
            <a:lvl2pPr algn="ctr">
              <a:defRPr sz="4400">
                <a:solidFill>
                  <a:schemeClr val="tx2"/>
                </a:solidFill>
              </a:defRPr>
            </a:lvl2pPr>
            <a:lvl3pPr algn="ctr">
              <a:defRPr sz="4400">
                <a:solidFill>
                  <a:schemeClr val="tx2"/>
                </a:solidFill>
              </a:defRPr>
            </a:lvl3pPr>
            <a:lvl4pPr algn="ctr">
              <a:defRPr sz="4400">
                <a:solidFill>
                  <a:schemeClr val="tx2"/>
                </a:solidFill>
              </a:defRPr>
            </a:lvl4pPr>
            <a:lvl5pPr algn="ctr">
              <a:defRPr sz="4400">
                <a:solidFill>
                  <a:schemeClr val="tx2"/>
                </a:solidFill>
              </a:defRPr>
            </a:lvl5pPr>
            <a:lvl6pPr marL="457200" algn="ctr" fontAlgn="base">
              <a:spcBef>
                <a:spcPct val="0"/>
              </a:spcBef>
              <a:spcAft>
                <a:spcPct val="0"/>
              </a:spcAft>
              <a:defRPr sz="4400">
                <a:solidFill>
                  <a:schemeClr val="tx2"/>
                </a:solidFill>
              </a:defRPr>
            </a:lvl6pPr>
            <a:lvl7pPr marL="914400" algn="ctr" fontAlgn="base">
              <a:spcBef>
                <a:spcPct val="0"/>
              </a:spcBef>
              <a:spcAft>
                <a:spcPct val="0"/>
              </a:spcAft>
              <a:defRPr sz="4400">
                <a:solidFill>
                  <a:schemeClr val="tx2"/>
                </a:solidFill>
              </a:defRPr>
            </a:lvl7pPr>
            <a:lvl8pPr marL="1371600" algn="ctr" fontAlgn="base">
              <a:spcBef>
                <a:spcPct val="0"/>
              </a:spcBef>
              <a:spcAft>
                <a:spcPct val="0"/>
              </a:spcAft>
              <a:defRPr sz="4400">
                <a:solidFill>
                  <a:schemeClr val="tx2"/>
                </a:solidFill>
              </a:defRPr>
            </a:lvl8pPr>
            <a:lvl9pPr marL="1828800" algn="ctr" fontAlgn="base">
              <a:spcBef>
                <a:spcPct val="0"/>
              </a:spcBef>
              <a:spcAft>
                <a:spcPct val="0"/>
              </a:spcAft>
              <a:defRPr sz="4400">
                <a:solidFill>
                  <a:schemeClr val="tx2"/>
                </a:solidFill>
              </a:defRPr>
            </a:lvl9pPr>
          </a:lstStyle>
          <a:p>
            <a:r>
              <a:rPr lang="en-US" altLang="zh-CN" dirty="0"/>
              <a:t>Science</a:t>
            </a:r>
            <a:r>
              <a:rPr lang="zh-CN" altLang="en-US" dirty="0"/>
              <a:t>数据库的检索功能</a:t>
            </a:r>
          </a:p>
        </p:txBody>
      </p:sp>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8263" t="10800" r="10625" b="6601"/>
          <a:stretch/>
        </p:blipFill>
        <p:spPr>
          <a:xfrm>
            <a:off x="-235056" y="260648"/>
            <a:ext cx="10190176" cy="7652442"/>
          </a:xfrm>
          <a:prstGeom prst="rect">
            <a:avLst/>
          </a:prstGeom>
        </p:spPr>
      </p:pic>
      <p:sp>
        <p:nvSpPr>
          <p:cNvPr id="3" name="AutoShape 13"/>
          <p:cNvSpPr>
            <a:spLocks noChangeArrowheads="1"/>
          </p:cNvSpPr>
          <p:nvPr/>
        </p:nvSpPr>
        <p:spPr bwMode="gray">
          <a:xfrm>
            <a:off x="5364088" y="476672"/>
            <a:ext cx="1512168" cy="504056"/>
          </a:xfrm>
          <a:prstGeom prst="wedgeRectCallout">
            <a:avLst>
              <a:gd name="adj1" fmla="val -52102"/>
              <a:gd name="adj2" fmla="val 115222"/>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期刊列表</a:t>
            </a:r>
            <a:endParaRPr lang="zh-CN" altLang="en-US" sz="2400" b="1" dirty="0"/>
          </a:p>
        </p:txBody>
      </p:sp>
      <p:sp>
        <p:nvSpPr>
          <p:cNvPr id="4" name="Rectangle 6"/>
          <p:cNvSpPr>
            <a:spLocks noChangeArrowheads="1"/>
          </p:cNvSpPr>
          <p:nvPr/>
        </p:nvSpPr>
        <p:spPr bwMode="auto">
          <a:xfrm>
            <a:off x="4141370" y="2996952"/>
            <a:ext cx="1008112" cy="216024"/>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10626" t="10800" r="8262" b="5201"/>
          <a:stretch/>
        </p:blipFill>
        <p:spPr>
          <a:xfrm>
            <a:off x="0" y="260648"/>
            <a:ext cx="9144000" cy="6597352"/>
          </a:xfrm>
          <a:prstGeom prst="rect">
            <a:avLst/>
          </a:prstGeom>
        </p:spPr>
      </p:pic>
      <p:sp>
        <p:nvSpPr>
          <p:cNvPr id="6" name="Rectangle 6"/>
          <p:cNvSpPr>
            <a:spLocks noChangeArrowheads="1"/>
          </p:cNvSpPr>
          <p:nvPr/>
        </p:nvSpPr>
        <p:spPr bwMode="auto">
          <a:xfrm>
            <a:off x="6588222" y="715802"/>
            <a:ext cx="1656185" cy="276295"/>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7" name="AutoShape 14"/>
          <p:cNvSpPr>
            <a:spLocks noChangeArrowheads="1"/>
          </p:cNvSpPr>
          <p:nvPr/>
        </p:nvSpPr>
        <p:spPr bwMode="gray">
          <a:xfrm flipH="1">
            <a:off x="3817333" y="957963"/>
            <a:ext cx="2770888" cy="1246901"/>
          </a:xfrm>
          <a:prstGeom prst="wedgeRectCallout">
            <a:avLst>
              <a:gd name="adj1" fmla="val -66247"/>
              <a:gd name="adj2" fmla="val -40565"/>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快速搜索</a:t>
            </a:r>
          </a:p>
          <a:p>
            <a:pPr eaLnBrk="1" hangingPunct="1">
              <a:spcBef>
                <a:spcPct val="0"/>
              </a:spcBef>
              <a:buFontTx/>
              <a:buNone/>
            </a:pPr>
            <a:r>
              <a:rPr lang="zh-CN" altLang="en-US" sz="2400" b="1" dirty="0" smtClean="0"/>
              <a:t>可根据关键词，作者，姓氏或者</a:t>
            </a:r>
            <a:r>
              <a:rPr lang="en-US" altLang="zh-CN" sz="2400" b="1" dirty="0" smtClean="0"/>
              <a:t>DOI</a:t>
            </a:r>
            <a:endParaRPr lang="zh-CN" altLang="en-US" sz="2400" b="1" dirty="0"/>
          </a:p>
        </p:txBody>
      </p:sp>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11025" t="15400" r="12589" b="6200"/>
          <a:stretch/>
        </p:blipFill>
        <p:spPr>
          <a:xfrm>
            <a:off x="0" y="548308"/>
            <a:ext cx="9105799" cy="6309692"/>
          </a:xfrm>
          <a:prstGeom prst="rect">
            <a:avLst/>
          </a:prstGeom>
        </p:spPr>
      </p:pic>
      <p:sp>
        <p:nvSpPr>
          <p:cNvPr id="9" name="Rectangle 结果"/>
          <p:cNvSpPr>
            <a:spLocks noChangeArrowheads="1"/>
          </p:cNvSpPr>
          <p:nvPr/>
        </p:nvSpPr>
        <p:spPr bwMode="auto">
          <a:xfrm>
            <a:off x="5436096" y="2614518"/>
            <a:ext cx="864096" cy="382433"/>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 name="Rectangle 6"/>
          <p:cNvSpPr>
            <a:spLocks noChangeArrowheads="1"/>
          </p:cNvSpPr>
          <p:nvPr/>
        </p:nvSpPr>
        <p:spPr bwMode="auto">
          <a:xfrm>
            <a:off x="6616676" y="2096852"/>
            <a:ext cx="2203796" cy="252028"/>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1" name="AutoShape 14"/>
          <p:cNvSpPr>
            <a:spLocks noChangeArrowheads="1"/>
          </p:cNvSpPr>
          <p:nvPr/>
        </p:nvSpPr>
        <p:spPr bwMode="gray">
          <a:xfrm>
            <a:off x="3534983" y="3247403"/>
            <a:ext cx="2035832" cy="457497"/>
          </a:xfrm>
          <a:prstGeom prst="wedgeRectCallout">
            <a:avLst>
              <a:gd name="adj1" fmla="val 51395"/>
              <a:gd name="adj2" fmla="val -127227"/>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检索结果数量</a:t>
            </a:r>
            <a:endParaRPr lang="zh-CN" altLang="en-US" sz="2400" b="1" dirty="0"/>
          </a:p>
        </p:txBody>
      </p:sp>
      <p:pic>
        <p:nvPicPr>
          <p:cNvPr id="16" name="图片 15"/>
          <p:cNvPicPr>
            <a:picLocks noChangeAspect="1"/>
          </p:cNvPicPr>
          <p:nvPr/>
        </p:nvPicPr>
        <p:blipFill>
          <a:blip r:embed="rId6"/>
          <a:stretch>
            <a:fillRect/>
          </a:stretch>
        </p:blipFill>
        <p:spPr>
          <a:xfrm>
            <a:off x="6586806" y="1777242"/>
            <a:ext cx="2430783" cy="1350001"/>
          </a:xfrm>
          <a:prstGeom prst="rect">
            <a:avLst/>
          </a:prstGeom>
        </p:spPr>
      </p:pic>
      <p:sp>
        <p:nvSpPr>
          <p:cNvPr id="20" name="AutoShape 8"/>
          <p:cNvSpPr>
            <a:spLocks noChangeArrowheads="1"/>
          </p:cNvSpPr>
          <p:nvPr/>
        </p:nvSpPr>
        <p:spPr bwMode="gray">
          <a:xfrm>
            <a:off x="6017369" y="3367989"/>
            <a:ext cx="1939007" cy="709083"/>
          </a:xfrm>
          <a:prstGeom prst="wedgeRectCallout">
            <a:avLst>
              <a:gd name="adj1" fmla="val 25913"/>
              <a:gd name="adj2" fmla="val -128614"/>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000" b="1" dirty="0"/>
              <a:t>改变检索结果的排列方式</a:t>
            </a:r>
          </a:p>
        </p:txBody>
      </p:sp>
    </p:spTree>
    <p:extLst>
      <p:ext uri="{BB962C8B-B14F-4D97-AF65-F5344CB8AC3E}">
        <p14:creationId xmlns:p14="http://schemas.microsoft.com/office/powerpoint/2010/main" val="11384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9" grpId="0" animBg="1"/>
      <p:bldP spid="11" grpId="0" animBg="1"/>
      <p:bldP spid="21"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0626" t="10800" r="8262" b="5201"/>
          <a:stretch/>
        </p:blipFill>
        <p:spPr>
          <a:xfrm>
            <a:off x="0" y="260648"/>
            <a:ext cx="9144000" cy="6597352"/>
          </a:xfrm>
          <a:prstGeom prst="rect">
            <a:avLst/>
          </a:prstGeom>
        </p:spPr>
      </p:pic>
      <p:pic>
        <p:nvPicPr>
          <p:cNvPr id="10" name="图片 9"/>
          <p:cNvPicPr>
            <a:picLocks noChangeAspect="1"/>
          </p:cNvPicPr>
          <p:nvPr/>
        </p:nvPicPr>
        <p:blipFill rotWithShape="1">
          <a:blip r:embed="rId4">
            <a:extLst>
              <a:ext uri="{28A0092B-C50C-407E-A947-70E740481C1C}">
                <a14:useLocalDpi xmlns:a14="http://schemas.microsoft.com/office/drawing/2010/main" val="0"/>
              </a:ext>
            </a:extLst>
          </a:blip>
          <a:srcRect l="12200" t="13601" r="13776" b="5200"/>
          <a:stretch/>
        </p:blipFill>
        <p:spPr>
          <a:xfrm>
            <a:off x="72008" y="1226140"/>
            <a:ext cx="9033791" cy="5574041"/>
          </a:xfrm>
          <a:prstGeom prst="rect">
            <a:avLst/>
          </a:prstGeom>
        </p:spPr>
      </p:pic>
      <p:sp>
        <p:nvSpPr>
          <p:cNvPr id="15" name="Rectangle 关键词"/>
          <p:cNvSpPr>
            <a:spLocks noChangeArrowheads="1"/>
          </p:cNvSpPr>
          <p:nvPr/>
        </p:nvSpPr>
        <p:spPr bwMode="auto">
          <a:xfrm>
            <a:off x="179512" y="1658609"/>
            <a:ext cx="864096" cy="362039"/>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7" name="AutoShape 14"/>
          <p:cNvSpPr>
            <a:spLocks noChangeArrowheads="1"/>
          </p:cNvSpPr>
          <p:nvPr/>
        </p:nvSpPr>
        <p:spPr bwMode="gray">
          <a:xfrm>
            <a:off x="1835696" y="1168321"/>
            <a:ext cx="1800200" cy="473939"/>
          </a:xfrm>
          <a:prstGeom prst="wedgeRectCallout">
            <a:avLst>
              <a:gd name="adj1" fmla="val -52102"/>
              <a:gd name="adj2" fmla="val 115222"/>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输入关键词</a:t>
            </a:r>
            <a:endParaRPr lang="zh-CN" altLang="en-US" sz="2400" b="1" dirty="0"/>
          </a:p>
        </p:txBody>
      </p:sp>
      <p:sp>
        <p:nvSpPr>
          <p:cNvPr id="14" name="Rectangle 7"/>
          <p:cNvSpPr>
            <a:spLocks noChangeArrowheads="1"/>
          </p:cNvSpPr>
          <p:nvPr/>
        </p:nvSpPr>
        <p:spPr bwMode="auto">
          <a:xfrm>
            <a:off x="89756" y="2222866"/>
            <a:ext cx="2051720" cy="439926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8" name="图片 17"/>
          <p:cNvPicPr>
            <a:picLocks noChangeAspect="1"/>
          </p:cNvPicPr>
          <p:nvPr/>
        </p:nvPicPr>
        <p:blipFill rotWithShape="1">
          <a:blip r:embed="rId5">
            <a:extLst>
              <a:ext uri="{28A0092B-C50C-407E-A947-70E740481C1C}">
                <a14:useLocalDpi xmlns:a14="http://schemas.microsoft.com/office/drawing/2010/main" val="0"/>
              </a:ext>
            </a:extLst>
          </a:blip>
          <a:srcRect l="9912" t="28467" r="70399" b="21133"/>
          <a:stretch/>
        </p:blipFill>
        <p:spPr>
          <a:xfrm>
            <a:off x="2213484" y="3416275"/>
            <a:ext cx="1979712" cy="2850785"/>
          </a:xfrm>
          <a:prstGeom prst="rect">
            <a:avLst/>
          </a:prstGeom>
        </p:spPr>
      </p:pic>
      <p:sp>
        <p:nvSpPr>
          <p:cNvPr id="22" name="AutoShape 8"/>
          <p:cNvSpPr>
            <a:spLocks noChangeArrowheads="1"/>
          </p:cNvSpPr>
          <p:nvPr/>
        </p:nvSpPr>
        <p:spPr bwMode="gray">
          <a:xfrm>
            <a:off x="2615297" y="1541193"/>
            <a:ext cx="2030129" cy="1638182"/>
          </a:xfrm>
          <a:prstGeom prst="wedgeRectCallout">
            <a:avLst>
              <a:gd name="adj1" fmla="val -111443"/>
              <a:gd name="adj2" fmla="val 19267"/>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t>对检索到的文章进一步过滤，限定时间及检索范围</a:t>
            </a:r>
          </a:p>
        </p:txBody>
      </p:sp>
      <p:pic>
        <p:nvPicPr>
          <p:cNvPr id="12" name="图片 11"/>
          <p:cNvPicPr>
            <a:picLocks noChangeAspect="1"/>
          </p:cNvPicPr>
          <p:nvPr/>
        </p:nvPicPr>
        <p:blipFill rotWithShape="1">
          <a:blip r:embed="rId6">
            <a:extLst>
              <a:ext uri="{28A0092B-C50C-407E-A947-70E740481C1C}">
                <a14:useLocalDpi xmlns:a14="http://schemas.microsoft.com/office/drawing/2010/main" val="0"/>
              </a:ext>
            </a:extLst>
          </a:blip>
          <a:srcRect l="10626" t="13601" r="12988" b="5200"/>
          <a:stretch/>
        </p:blipFill>
        <p:spPr>
          <a:xfrm>
            <a:off x="-63231" y="1260274"/>
            <a:ext cx="9121022" cy="5453807"/>
          </a:xfrm>
          <a:prstGeom prst="rect">
            <a:avLst/>
          </a:prstGeom>
        </p:spPr>
      </p:pic>
      <p:sp>
        <p:nvSpPr>
          <p:cNvPr id="13" name="Rectangle 6"/>
          <p:cNvSpPr>
            <a:spLocks noChangeArrowheads="1"/>
          </p:cNvSpPr>
          <p:nvPr/>
        </p:nvSpPr>
        <p:spPr bwMode="auto">
          <a:xfrm>
            <a:off x="6383545" y="2273464"/>
            <a:ext cx="583104" cy="219060"/>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9" name="Rectangle 文章"/>
          <p:cNvSpPr>
            <a:spLocks noChangeArrowheads="1"/>
          </p:cNvSpPr>
          <p:nvPr/>
        </p:nvSpPr>
        <p:spPr bwMode="auto">
          <a:xfrm>
            <a:off x="2428090" y="2529342"/>
            <a:ext cx="5998610" cy="1143674"/>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Tree>
    <p:extLst>
      <p:ext uri="{BB962C8B-B14F-4D97-AF65-F5344CB8AC3E}">
        <p14:creationId xmlns:p14="http://schemas.microsoft.com/office/powerpoint/2010/main" val="152821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bg/>
                                          </p:spTgt>
                                        </p:tgtEl>
                                        <p:attrNameLst>
                                          <p:attrName>style.visibility</p:attrName>
                                        </p:attrNameLst>
                                      </p:cBhvr>
                                      <p:to>
                                        <p:strVal val="visible"/>
                                      </p:to>
                                    </p:set>
                                    <p:anim calcmode="lin" valueType="num">
                                      <p:cBhvr additive="base">
                                        <p:cTn id="25" dur="500" fill="hold"/>
                                        <p:tgtEl>
                                          <p:spTgt spid="22">
                                            <p:bg/>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bg/>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 calcmode="lin" valueType="num">
                                      <p:cBhvr additive="base">
                                        <p:cTn id="29"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4" grpId="0" animBg="1"/>
      <p:bldP spid="22" grpId="0" build="allAtOnce" animBg="1"/>
      <p:bldP spid="13"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2200" t="10800" r="14563" b="6601"/>
          <a:stretch/>
        </p:blipFill>
        <p:spPr>
          <a:xfrm>
            <a:off x="0" y="0"/>
            <a:ext cx="9144000" cy="6858000"/>
          </a:xfrm>
          <a:prstGeom prst="rect">
            <a:avLst/>
          </a:prstGeom>
        </p:spPr>
      </p:pic>
      <p:sp>
        <p:nvSpPr>
          <p:cNvPr id="15" name="Rectangle 6"/>
          <p:cNvSpPr>
            <a:spLocks noChangeArrowheads="1"/>
          </p:cNvSpPr>
          <p:nvPr/>
        </p:nvSpPr>
        <p:spPr bwMode="auto">
          <a:xfrm>
            <a:off x="539552" y="2348880"/>
            <a:ext cx="864096" cy="28803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4" name="Rectangle 6"/>
          <p:cNvSpPr>
            <a:spLocks noChangeArrowheads="1"/>
          </p:cNvSpPr>
          <p:nvPr/>
        </p:nvSpPr>
        <p:spPr bwMode="auto">
          <a:xfrm>
            <a:off x="1619672" y="2348880"/>
            <a:ext cx="1008112" cy="28803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 name="Rectangle 6"/>
          <p:cNvSpPr>
            <a:spLocks noChangeArrowheads="1"/>
          </p:cNvSpPr>
          <p:nvPr/>
        </p:nvSpPr>
        <p:spPr bwMode="auto">
          <a:xfrm>
            <a:off x="3059832" y="2348880"/>
            <a:ext cx="864096" cy="288032"/>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16537" t="23800" r="38820" b="12934"/>
          <a:stretch/>
        </p:blipFill>
        <p:spPr>
          <a:xfrm>
            <a:off x="503548" y="2641618"/>
            <a:ext cx="5508612" cy="4216382"/>
          </a:xfrm>
          <a:prstGeom prst="rect">
            <a:avLst/>
          </a:prstGeom>
        </p:spPr>
      </p:pic>
      <p:pic>
        <p:nvPicPr>
          <p:cNvPr id="5" name="图片 4"/>
          <p:cNvPicPr>
            <a:picLocks noChangeAspect="1"/>
          </p:cNvPicPr>
          <p:nvPr/>
        </p:nvPicPr>
        <p:blipFill rotWithShape="1">
          <a:blip r:embed="rId5" cstate="print">
            <a:extLst>
              <a:ext uri="{28A0092B-C50C-407E-A947-70E740481C1C}">
                <a14:useLocalDpi xmlns:a14="http://schemas.microsoft.com/office/drawing/2010/main" val="0"/>
              </a:ext>
            </a:extLst>
          </a:blip>
          <a:srcRect l="12676" t="14568" r="40845" b="20330"/>
          <a:stretch/>
        </p:blipFill>
        <p:spPr>
          <a:xfrm>
            <a:off x="503548" y="2664850"/>
            <a:ext cx="5292588" cy="4169918"/>
          </a:xfrm>
          <a:prstGeom prst="rect">
            <a:avLst/>
          </a:prstGeom>
        </p:spPr>
      </p:pic>
      <p:sp>
        <p:nvSpPr>
          <p:cNvPr id="6" name="AutoShape 14"/>
          <p:cNvSpPr>
            <a:spLocks noChangeArrowheads="1"/>
          </p:cNvSpPr>
          <p:nvPr/>
        </p:nvSpPr>
        <p:spPr bwMode="gray">
          <a:xfrm>
            <a:off x="3779912" y="891941"/>
            <a:ext cx="2497142" cy="1183914"/>
          </a:xfrm>
          <a:prstGeom prst="wedgeRectCallout">
            <a:avLst>
              <a:gd name="adj1" fmla="val -43209"/>
              <a:gd name="adj2" fmla="val 69984"/>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文章信息，作者信息，</a:t>
            </a:r>
            <a:r>
              <a:rPr lang="en-US" altLang="zh-CN" sz="2400" b="1" dirty="0" err="1" smtClean="0"/>
              <a:t>Altmetric</a:t>
            </a:r>
            <a:r>
              <a:rPr lang="zh-CN" altLang="en-US" sz="2400" b="1" dirty="0" smtClean="0"/>
              <a:t>指标，用量</a:t>
            </a:r>
            <a:endParaRPr lang="en-US" altLang="zh-CN" sz="2400" b="1" dirty="0" smtClean="0"/>
          </a:p>
        </p:txBody>
      </p:sp>
      <p:sp>
        <p:nvSpPr>
          <p:cNvPr id="9" name="Rectangle 6"/>
          <p:cNvSpPr>
            <a:spLocks noChangeArrowheads="1"/>
          </p:cNvSpPr>
          <p:nvPr/>
        </p:nvSpPr>
        <p:spPr bwMode="auto">
          <a:xfrm>
            <a:off x="4305308" y="2386249"/>
            <a:ext cx="882860" cy="216024"/>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459" y="2851252"/>
            <a:ext cx="5684904" cy="976104"/>
          </a:xfrm>
          <a:prstGeom prst="rect">
            <a:avLst/>
          </a:prstGeom>
        </p:spPr>
      </p:pic>
      <p:sp>
        <p:nvSpPr>
          <p:cNvPr id="8" name="AutoShape 11"/>
          <p:cNvSpPr>
            <a:spLocks noChangeArrowheads="1"/>
          </p:cNvSpPr>
          <p:nvPr/>
        </p:nvSpPr>
        <p:spPr bwMode="gray">
          <a:xfrm>
            <a:off x="4746738" y="2751772"/>
            <a:ext cx="1768970" cy="749236"/>
          </a:xfrm>
          <a:prstGeom prst="wedgeRectCallout">
            <a:avLst>
              <a:gd name="adj1" fmla="val -46773"/>
              <a:gd name="adj2" fmla="val -87468"/>
            </a:avLst>
          </a:prstGeom>
          <a:solidFill>
            <a:srgbClr val="FFC000"/>
          </a:solidFill>
          <a:ln w="9525" algn="ctr">
            <a:solidFill>
              <a:srgbClr val="00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对同行评审的在线论坛</a:t>
            </a:r>
            <a:endParaRPr lang="en-US" altLang="zh-CN" sz="2400" b="1" dirty="0"/>
          </a:p>
        </p:txBody>
      </p:sp>
      <p:sp>
        <p:nvSpPr>
          <p:cNvPr id="10" name="Rectangle 6"/>
          <p:cNvSpPr>
            <a:spLocks noChangeArrowheads="1"/>
          </p:cNvSpPr>
          <p:nvPr/>
        </p:nvSpPr>
        <p:spPr bwMode="auto">
          <a:xfrm>
            <a:off x="6277054" y="1937817"/>
            <a:ext cx="2291390" cy="915119"/>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l="61812" t="29000" r="17713" b="6601"/>
          <a:stretch/>
        </p:blipFill>
        <p:spPr>
          <a:xfrm>
            <a:off x="6192348" y="3025499"/>
            <a:ext cx="2484107" cy="4008828"/>
          </a:xfrm>
          <a:prstGeom prst="rect">
            <a:avLst/>
          </a:prstGeom>
        </p:spPr>
      </p:pic>
      <p:sp>
        <p:nvSpPr>
          <p:cNvPr id="12" name="Rectangle 6"/>
          <p:cNvSpPr>
            <a:spLocks noChangeArrowheads="1"/>
          </p:cNvSpPr>
          <p:nvPr/>
        </p:nvSpPr>
        <p:spPr bwMode="auto">
          <a:xfrm>
            <a:off x="6277054" y="3025498"/>
            <a:ext cx="2074037" cy="3809269"/>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3" name="AutoShape 8"/>
          <p:cNvSpPr>
            <a:spLocks noChangeArrowheads="1"/>
          </p:cNvSpPr>
          <p:nvPr/>
        </p:nvSpPr>
        <p:spPr bwMode="gray">
          <a:xfrm>
            <a:off x="6480881" y="404664"/>
            <a:ext cx="2411599" cy="1215127"/>
          </a:xfrm>
          <a:prstGeom prst="wedgeRectCallout">
            <a:avLst>
              <a:gd name="adj1" fmla="val -10177"/>
              <a:gd name="adj2" fmla="val 90888"/>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a:t>对感兴趣的文章可以分享</a:t>
            </a:r>
            <a:r>
              <a:rPr lang="zh-CN" altLang="en-US" sz="2400" b="1" dirty="0" smtClean="0"/>
              <a:t>、下载、设置提醒服务</a:t>
            </a:r>
            <a:endParaRPr lang="zh-CN" altLang="en-US" sz="2400" b="1" dirty="0"/>
          </a:p>
        </p:txBody>
      </p:sp>
      <p:sp>
        <p:nvSpPr>
          <p:cNvPr id="16" name="AutoShape 8"/>
          <p:cNvSpPr>
            <a:spLocks noChangeArrowheads="1"/>
          </p:cNvSpPr>
          <p:nvPr/>
        </p:nvSpPr>
        <p:spPr bwMode="gray">
          <a:xfrm>
            <a:off x="3779911" y="3952760"/>
            <a:ext cx="2100931" cy="1535404"/>
          </a:xfrm>
          <a:prstGeom prst="wedgeRectCallout">
            <a:avLst>
              <a:gd name="adj1" fmla="val 74323"/>
              <a:gd name="adj2" fmla="val -41340"/>
            </a:avLst>
          </a:prstGeom>
          <a:solidFill>
            <a:srgbClr val="FFC000"/>
          </a:solidFill>
          <a:ln w="12700" algn="ctr">
            <a:solidFill>
              <a:srgbClr val="000000"/>
            </a:solidFill>
            <a:miter lim="800000"/>
            <a:headEnd/>
            <a:tailEnd/>
          </a:ln>
        </p:spPr>
        <p:txBody>
          <a:bodyPr lIns="90000" tIns="46800" rIns="90000" bIns="46800"/>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400" b="1" dirty="0" smtClean="0"/>
              <a:t>添加到个人收藏夹，社交媒体关注，进行扩展阅读</a:t>
            </a:r>
            <a:endParaRPr lang="zh-CN" altLang="en-US" sz="2400" b="1" dirty="0"/>
          </a:p>
        </p:txBody>
      </p:sp>
    </p:spTree>
    <p:extLst>
      <p:ext uri="{BB962C8B-B14F-4D97-AF65-F5344CB8AC3E}">
        <p14:creationId xmlns:p14="http://schemas.microsoft.com/office/powerpoint/2010/main" val="267826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3" grpId="0" animBg="1"/>
      <p:bldP spid="6" grpId="0" animBg="1"/>
      <p:bldP spid="9" grpId="0" animBg="1"/>
      <p:bldP spid="8" grpId="0" animBg="1"/>
      <p:bldP spid="10" grpId="0" animBg="1"/>
      <p:bldP spid="12" grpId="0" animBg="1"/>
      <p:bldP spid="1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28625" y="928688"/>
            <a:ext cx="6705600" cy="765175"/>
          </a:xfrm>
          <a:prstGeom prst="rect">
            <a:avLst/>
          </a:prstGeom>
        </p:spPr>
        <p:txBody>
          <a:bodyPr/>
          <a:lstStyle/>
          <a:p>
            <a:pPr eaLnBrk="1" hangingPunct="1">
              <a:defRPr/>
            </a:pPr>
            <a:r>
              <a:rPr lang="zh-CN" altLang="en-US" sz="3200" b="1" kern="0" dirty="0">
                <a:latin typeface="+mj-lt"/>
                <a:ea typeface="黑体" pitchFamily="49" charset="-122"/>
                <a:cs typeface="+mj-cs"/>
              </a:rPr>
              <a:t>个性化服务</a:t>
            </a:r>
          </a:p>
        </p:txBody>
      </p:sp>
      <p:sp>
        <p:nvSpPr>
          <p:cNvPr id="3" name="Rectangle 3"/>
          <p:cNvSpPr txBox="1">
            <a:spLocks noChangeArrowheads="1"/>
          </p:cNvSpPr>
          <p:nvPr/>
        </p:nvSpPr>
        <p:spPr>
          <a:xfrm>
            <a:off x="428625" y="1928813"/>
            <a:ext cx="8023225" cy="3643312"/>
          </a:xfrm>
          <a:prstGeom prst="rect">
            <a:avLst/>
          </a:prstGeom>
        </p:spPr>
        <p:txBody>
          <a:bodyPr/>
          <a:lstStyle/>
          <a:p>
            <a:pPr marL="342900" indent="-342900" eaLnBrk="1" hangingPunct="1">
              <a:spcBef>
                <a:spcPct val="20000"/>
              </a:spcBef>
              <a:buFontTx/>
              <a:buChar char="•"/>
              <a:defRPr/>
            </a:pPr>
            <a:r>
              <a:rPr lang="en-US" altLang="zh-CN" sz="2400" b="1" kern="0" dirty="0">
                <a:latin typeface="微软雅黑" pitchFamily="34" charset="-122"/>
                <a:ea typeface="微软雅黑" pitchFamily="34" charset="-122"/>
              </a:rPr>
              <a:t>My Account</a:t>
            </a:r>
          </a:p>
          <a:p>
            <a:pPr marL="742950" lvl="1" indent="-285750" eaLnBrk="1" hangingPunct="1">
              <a:spcBef>
                <a:spcPct val="20000"/>
              </a:spcBef>
              <a:buFontTx/>
              <a:buChar char="–"/>
              <a:defRPr/>
            </a:pPr>
            <a:r>
              <a:rPr lang="zh-CN" altLang="en-US" sz="2000" kern="0" dirty="0">
                <a:latin typeface="微软雅黑" pitchFamily="34" charset="-122"/>
                <a:ea typeface="微软雅黑" pitchFamily="34" charset="-122"/>
              </a:rPr>
              <a:t>个人收藏夹</a:t>
            </a:r>
          </a:p>
          <a:p>
            <a:pPr marL="1143000" lvl="2" indent="-228600" eaLnBrk="1" hangingPunct="1">
              <a:spcBef>
                <a:spcPct val="20000"/>
              </a:spcBef>
              <a:buFontTx/>
              <a:buChar char="•"/>
              <a:defRPr/>
            </a:pPr>
            <a:r>
              <a:rPr lang="zh-CN" altLang="en-US" sz="2000" kern="0" dirty="0">
                <a:latin typeface="微软雅黑" pitchFamily="34" charset="-122"/>
                <a:ea typeface="微软雅黑" pitchFamily="34" charset="-122"/>
              </a:rPr>
              <a:t>收藏喜爱的文章和检索式</a:t>
            </a:r>
          </a:p>
          <a:p>
            <a:pPr marL="342900" indent="-342900" eaLnBrk="1" hangingPunct="1">
              <a:spcBef>
                <a:spcPct val="20000"/>
              </a:spcBef>
              <a:buFontTx/>
              <a:buChar char="•"/>
              <a:defRPr/>
            </a:pPr>
            <a:endParaRPr lang="zh-CN" altLang="en-US" sz="2400" kern="0" dirty="0">
              <a:latin typeface="微软雅黑" pitchFamily="34" charset="-122"/>
              <a:ea typeface="微软雅黑" pitchFamily="34" charset="-122"/>
            </a:endParaRPr>
          </a:p>
          <a:p>
            <a:pPr marL="742950" lvl="1" indent="-285750" eaLnBrk="1" hangingPunct="1">
              <a:spcBef>
                <a:spcPct val="20000"/>
              </a:spcBef>
              <a:buFontTx/>
              <a:buChar char="–"/>
              <a:defRPr/>
            </a:pPr>
            <a:r>
              <a:rPr lang="zh-CN" altLang="en-US" sz="2000" kern="0" dirty="0">
                <a:latin typeface="微软雅黑" pitchFamily="34" charset="-122"/>
                <a:ea typeface="微软雅黑" pitchFamily="34" charset="-122"/>
              </a:rPr>
              <a:t>电子邮件提醒服务</a:t>
            </a:r>
          </a:p>
          <a:p>
            <a:pPr marL="1143000" lvl="2" indent="-228600" eaLnBrk="1" hangingPunct="1">
              <a:spcBef>
                <a:spcPct val="20000"/>
              </a:spcBef>
              <a:buFontTx/>
              <a:buChar char="•"/>
              <a:defRPr/>
            </a:pPr>
            <a:r>
              <a:rPr lang="zh-CN" altLang="en-US" sz="2000" kern="0" dirty="0">
                <a:latin typeface="微软雅黑" pitchFamily="34" charset="-122"/>
                <a:ea typeface="微软雅黑" pitchFamily="34" charset="-122"/>
              </a:rPr>
              <a:t>出版物内容更新提醒</a:t>
            </a:r>
          </a:p>
          <a:p>
            <a:pPr marL="1143000" lvl="2" indent="-228600" eaLnBrk="1" hangingPunct="1">
              <a:spcBef>
                <a:spcPct val="20000"/>
              </a:spcBef>
              <a:buFontTx/>
              <a:buChar char="•"/>
              <a:defRPr/>
            </a:pPr>
            <a:r>
              <a:rPr lang="zh-CN" altLang="en-US" sz="2000" kern="0" dirty="0">
                <a:latin typeface="微软雅黑" pitchFamily="34" charset="-122"/>
                <a:ea typeface="微软雅黑" pitchFamily="34" charset="-122"/>
              </a:rPr>
              <a:t>特定文章被引用提醒</a:t>
            </a:r>
          </a:p>
          <a:p>
            <a:pPr marL="1143000" lvl="2" indent="-228600" eaLnBrk="1" hangingPunct="1">
              <a:spcBef>
                <a:spcPct val="20000"/>
              </a:spcBef>
              <a:buFontTx/>
              <a:buChar char="•"/>
              <a:defRPr/>
            </a:pPr>
            <a:r>
              <a:rPr lang="zh-CN" altLang="en-US" sz="2000" kern="0" dirty="0">
                <a:latin typeface="微软雅黑" pitchFamily="34" charset="-122"/>
                <a:ea typeface="微软雅黑" pitchFamily="34" charset="-122"/>
              </a:rPr>
              <a:t>检索式跟踪提醒</a:t>
            </a:r>
          </a:p>
          <a:p>
            <a:pPr marL="342900" indent="-342900" eaLnBrk="1" hangingPunct="1">
              <a:spcBef>
                <a:spcPct val="20000"/>
              </a:spcBef>
              <a:defRPr/>
            </a:pPr>
            <a:endParaRPr lang="zh-CN" altLang="en-US" sz="2400" kern="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8"/>
          <p:cNvSpPr>
            <a:spLocks noChangeArrowheads="1"/>
          </p:cNvSpPr>
          <p:nvPr/>
        </p:nvSpPr>
        <p:spPr bwMode="gray">
          <a:xfrm>
            <a:off x="357188" y="3571875"/>
            <a:ext cx="4389437"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txBody>
          <a:bodyPr lIns="90000" tIns="46800" rIns="90000" bIns="4680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b="1"/>
              <a:t>任何问题请联系：</a:t>
            </a:r>
            <a:endParaRPr lang="en-US" altLang="zh-CN" sz="1800" b="1"/>
          </a:p>
          <a:p>
            <a:pPr eaLnBrk="1" hangingPunct="1">
              <a:spcBef>
                <a:spcPct val="0"/>
              </a:spcBef>
              <a:buFontTx/>
              <a:buNone/>
            </a:pPr>
            <a:endParaRPr lang="zh-CN" altLang="en-US" sz="1800" b="1"/>
          </a:p>
          <a:p>
            <a:pPr eaLnBrk="1" hangingPunct="1">
              <a:spcBef>
                <a:spcPct val="0"/>
              </a:spcBef>
              <a:buFontTx/>
              <a:buNone/>
            </a:pPr>
            <a:r>
              <a:rPr lang="zh-CN" altLang="en-US" sz="1800"/>
              <a:t>胡潇潇</a:t>
            </a:r>
            <a:endParaRPr lang="en-US" altLang="zh-CN" sz="1800"/>
          </a:p>
          <a:p>
            <a:pPr eaLnBrk="1" hangingPunct="1">
              <a:spcBef>
                <a:spcPct val="0"/>
              </a:spcBef>
              <a:buFontTx/>
              <a:buNone/>
            </a:pPr>
            <a:r>
              <a:rPr lang="en-US" altLang="zh-CN" sz="1800"/>
              <a:t>010-82331961, 15110213403</a:t>
            </a:r>
          </a:p>
          <a:p>
            <a:pPr eaLnBrk="1" hangingPunct="1">
              <a:spcBef>
                <a:spcPct val="0"/>
              </a:spcBef>
              <a:buFontTx/>
              <a:buNone/>
            </a:pPr>
            <a:r>
              <a:rPr lang="en-US" altLang="zh-CN" sz="1800"/>
              <a:t>Kitty@igroup.com.cn</a:t>
            </a:r>
            <a:endParaRPr lang="zh-CN" altLang="en-US" sz="1800"/>
          </a:p>
        </p:txBody>
      </p:sp>
      <p:sp>
        <p:nvSpPr>
          <p:cNvPr id="56323" name="WordArt 4"/>
          <p:cNvSpPr>
            <a:spLocks noChangeArrowheads="1" noChangeShapeType="1" noTextEdit="1"/>
          </p:cNvSpPr>
          <p:nvPr/>
        </p:nvSpPr>
        <p:spPr bwMode="gray">
          <a:xfrm>
            <a:off x="785813" y="1785938"/>
            <a:ext cx="5759450" cy="1152525"/>
          </a:xfrm>
          <a:prstGeom prst="rect">
            <a:avLst/>
          </a:prstGeom>
        </p:spPr>
        <p:txBody>
          <a:bodyPr wrap="none" fromWordArt="1">
            <a:prstTxWarp prst="textDeflate">
              <a:avLst>
                <a:gd name="adj" fmla="val 18870"/>
              </a:avLst>
            </a:prstTxWarp>
          </a:bodyPr>
          <a:lstStyle/>
          <a:p>
            <a:pPr algn="ctr"/>
            <a:r>
              <a:rPr lang="en-US" altLang="zh-CN" sz="3600" b="1" kern="10">
                <a:ln w="28575">
                  <a:solidFill>
                    <a:schemeClr val="bg1"/>
                  </a:solidFill>
                  <a:round/>
                  <a:headEnd/>
                  <a:tailEnd/>
                </a:ln>
                <a:gradFill rotWithShape="1">
                  <a:gsLst>
                    <a:gs pos="0">
                      <a:schemeClr val="hlink"/>
                    </a:gs>
                    <a:gs pos="100000">
                      <a:schemeClr val="accent1"/>
                    </a:gs>
                  </a:gsLst>
                  <a:lin ang="0" scaled="1"/>
                </a:gradFill>
                <a:effectLst>
                  <a:outerShdw dist="53882" dir="2700000" algn="ctr" rotWithShape="0">
                    <a:srgbClr val="868686">
                      <a:alpha val="50000"/>
                    </a:srgbClr>
                  </a:outerShdw>
                </a:effectLst>
                <a:cs typeface="Arial" panose="020B0604020202020204" pitchFamily="34" charset="0"/>
              </a:rPr>
              <a:t>Thank You !</a:t>
            </a:r>
            <a:endParaRPr lang="zh-CN" altLang="en-US" sz="3600" b="1" kern="10">
              <a:ln w="28575">
                <a:solidFill>
                  <a:schemeClr val="bg1"/>
                </a:solidFill>
                <a:round/>
                <a:headEnd/>
                <a:tailEnd/>
              </a:ln>
              <a:gradFill rotWithShape="1">
                <a:gsLst>
                  <a:gs pos="0">
                    <a:schemeClr val="hlink"/>
                  </a:gs>
                  <a:gs pos="100000">
                    <a:schemeClr val="accent1"/>
                  </a:gs>
                </a:gsLst>
                <a:lin ang="0" scaled="1"/>
              </a:gradFill>
              <a:effectLst>
                <a:outerShdw dist="53882" dir="2700000" algn="ctr" rotWithShape="0">
                  <a:srgbClr val="868686">
                    <a:alpha val="50000"/>
                  </a:srgbClr>
                </a:outerShdw>
              </a:effectLst>
              <a:cs typeface="Arial" panose="020B0604020202020204" pitchFamily="34" charset="0"/>
            </a:endParaRPr>
          </a:p>
        </p:txBody>
      </p:sp>
      <p:pic>
        <p:nvPicPr>
          <p:cNvPr id="56324" name="图片 3" descr="AAAS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3162300"/>
            <a:ext cx="56515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Tommy Edison"/>
          <p:cNvPicPr>
            <a:picLocks noChangeAspect="1" noChangeArrowheads="1"/>
          </p:cNvPicPr>
          <p:nvPr/>
        </p:nvPicPr>
        <p:blipFill>
          <a:blip r:embed="rId3" cstate="print">
            <a:extLst>
              <a:ext uri="{28A0092B-C50C-407E-A947-70E740481C1C}">
                <a14:useLocalDpi xmlns:a14="http://schemas.microsoft.com/office/drawing/2010/main" val="0"/>
              </a:ext>
            </a:extLst>
          </a:blip>
          <a:srcRect l="21687" t="3178" r="24097" b="4956"/>
          <a:stretch>
            <a:fillRect/>
          </a:stretch>
        </p:blipFill>
        <p:spPr bwMode="auto">
          <a:xfrm rot="798952">
            <a:off x="6497638" y="2198688"/>
            <a:ext cx="2127250" cy="2590800"/>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a:xfrm>
            <a:off x="285750" y="642938"/>
            <a:ext cx="6705600" cy="752475"/>
          </a:xfrm>
          <a:prstGeom prst="rect">
            <a:avLst/>
          </a:prstGeom>
        </p:spPr>
        <p:txBody>
          <a:bodyPr/>
          <a:lstStyle/>
          <a:p>
            <a:pPr eaLnBrk="1" hangingPunct="1">
              <a:defRPr/>
            </a:pPr>
            <a:r>
              <a:rPr lang="en-US" altLang="zh-CN" sz="3200" kern="0" dirty="0">
                <a:solidFill>
                  <a:schemeClr val="tx2"/>
                </a:solidFill>
                <a:latin typeface="+mj-lt"/>
                <a:ea typeface="黑体" pitchFamily="49" charset="-122"/>
                <a:cs typeface="+mj-cs"/>
              </a:rPr>
              <a:t>Science </a:t>
            </a:r>
            <a:r>
              <a:rPr lang="zh-CN" altLang="en-US" sz="3200" kern="0" dirty="0">
                <a:solidFill>
                  <a:schemeClr val="tx2"/>
                </a:solidFill>
                <a:latin typeface="+mj-lt"/>
                <a:ea typeface="黑体" pitchFamily="49" charset="-122"/>
                <a:cs typeface="+mj-cs"/>
              </a:rPr>
              <a:t>出版社</a:t>
            </a:r>
          </a:p>
        </p:txBody>
      </p:sp>
      <p:sp>
        <p:nvSpPr>
          <p:cNvPr id="5" name="Rectangle 3"/>
          <p:cNvSpPr txBox="1">
            <a:spLocks noChangeArrowheads="1"/>
          </p:cNvSpPr>
          <p:nvPr/>
        </p:nvSpPr>
        <p:spPr>
          <a:xfrm>
            <a:off x="395288" y="2349500"/>
            <a:ext cx="5329237" cy="2447925"/>
          </a:xfrm>
          <a:prstGeom prst="rect">
            <a:avLst/>
          </a:prstGeom>
        </p:spPr>
        <p:txBody>
          <a:bodyPr/>
          <a:lstStyle/>
          <a:p>
            <a:pPr marL="342900" indent="-342900" eaLnBrk="1" hangingPunct="1">
              <a:spcBef>
                <a:spcPct val="20000"/>
              </a:spcBef>
              <a:buFontTx/>
              <a:buChar char="•"/>
              <a:defRPr/>
            </a:pPr>
            <a:r>
              <a:rPr lang="zh-CN" altLang="en-US" kern="0" dirty="0">
                <a:latin typeface="微软雅黑" pitchFamily="34" charset="-122"/>
                <a:ea typeface="微软雅黑" pitchFamily="34" charset="-122"/>
              </a:rPr>
              <a:t>由</a:t>
            </a:r>
            <a:r>
              <a:rPr lang="en-US" altLang="zh-CN" b="1" kern="0" dirty="0">
                <a:solidFill>
                  <a:schemeClr val="tx1">
                    <a:lumMod val="75000"/>
                  </a:schemeClr>
                </a:solidFill>
                <a:latin typeface="微软雅黑" pitchFamily="34" charset="-122"/>
                <a:ea typeface="微软雅黑" pitchFamily="34" charset="-122"/>
              </a:rPr>
              <a:t>Thomas Edison</a:t>
            </a:r>
            <a:r>
              <a:rPr lang="zh-CN" altLang="en-US" kern="0" dirty="0">
                <a:latin typeface="微软雅黑" pitchFamily="34" charset="-122"/>
                <a:ea typeface="微软雅黑" pitchFamily="34" charset="-122"/>
              </a:rPr>
              <a:t>创办于</a:t>
            </a:r>
            <a:r>
              <a:rPr lang="en-US" altLang="zh-CN" kern="0" dirty="0">
                <a:latin typeface="微软雅黑" pitchFamily="34" charset="-122"/>
                <a:ea typeface="微软雅黑" pitchFamily="34" charset="-122"/>
              </a:rPr>
              <a:t>1880</a:t>
            </a:r>
            <a:r>
              <a:rPr lang="zh-CN" altLang="en-US" kern="0" dirty="0">
                <a:latin typeface="微软雅黑" pitchFamily="34" charset="-122"/>
                <a:ea typeface="微软雅黑" pitchFamily="34" charset="-122"/>
              </a:rPr>
              <a:t>年，</a:t>
            </a:r>
            <a:r>
              <a:rPr lang="en-US" altLang="zh-CN" kern="0" dirty="0">
                <a:latin typeface="微软雅黑" pitchFamily="34" charset="-122"/>
                <a:ea typeface="微软雅黑" pitchFamily="34" charset="-122"/>
              </a:rPr>
              <a:t>1900</a:t>
            </a:r>
            <a:r>
              <a:rPr lang="zh-CN" altLang="en-US" kern="0" dirty="0">
                <a:latin typeface="微软雅黑" pitchFamily="34" charset="-122"/>
                <a:ea typeface="微软雅黑" pitchFamily="34" charset="-122"/>
              </a:rPr>
              <a:t>年起成为美国科学促进会（</a:t>
            </a:r>
            <a:r>
              <a:rPr lang="en-US" altLang="zh-CN" kern="0" dirty="0">
                <a:latin typeface="微软雅黑" pitchFamily="34" charset="-122"/>
                <a:ea typeface="微软雅黑" pitchFamily="34" charset="-122"/>
              </a:rPr>
              <a:t>AAAS</a:t>
            </a:r>
            <a:r>
              <a:rPr lang="zh-CN" altLang="en-US" kern="0" dirty="0">
                <a:latin typeface="微软雅黑" pitchFamily="34" charset="-122"/>
                <a:ea typeface="微软雅黑" pitchFamily="34" charset="-122"/>
              </a:rPr>
              <a:t>）的</a:t>
            </a:r>
            <a:r>
              <a:rPr lang="zh-CN" altLang="en-US" kern="0" dirty="0">
                <a:latin typeface="微软雅黑" pitchFamily="34" charset="-122"/>
                <a:ea typeface="微软雅黑" pitchFamily="34" charset="-122"/>
                <a:cs typeface="Arial Unicode MS" pitchFamily="34" charset="-122"/>
              </a:rPr>
              <a:t>官方</a:t>
            </a:r>
            <a:r>
              <a:rPr lang="zh-CN" altLang="en-US" kern="0" dirty="0">
                <a:latin typeface="微软雅黑" pitchFamily="34" charset="-122"/>
                <a:ea typeface="微软雅黑" pitchFamily="34" charset="-122"/>
              </a:rPr>
              <a:t>刊物。</a:t>
            </a:r>
            <a:endParaRPr lang="en-US" altLang="zh-CN" kern="0" dirty="0">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latin typeface="微软雅黑" pitchFamily="34" charset="-122"/>
              <a:ea typeface="微软雅黑" pitchFamily="34" charset="-122"/>
            </a:endParaRPr>
          </a:p>
          <a:p>
            <a:pPr marL="342900" indent="-342900" eaLnBrk="1" hangingPunct="1">
              <a:spcBef>
                <a:spcPct val="20000"/>
              </a:spcBef>
              <a:buFontTx/>
              <a:buChar char="•"/>
              <a:defRPr/>
            </a:pPr>
            <a:r>
              <a:rPr lang="zh-CN" altLang="en-US" kern="0" dirty="0">
                <a:latin typeface="微软雅黑" pitchFamily="34" charset="-122"/>
                <a:ea typeface="微软雅黑" pitchFamily="34" charset="-122"/>
              </a:rPr>
              <a:t>全世界发行量最大的同行评审综合科学刊物，各国科学家公认的世界一流科技学术期刊，被誉为</a:t>
            </a:r>
            <a:r>
              <a:rPr lang="en-US" altLang="zh-CN" b="1" kern="0" dirty="0">
                <a:latin typeface="微软雅黑" pitchFamily="34" charset="-122"/>
                <a:ea typeface="微软雅黑" pitchFamily="34" charset="-122"/>
              </a:rPr>
              <a:t>”</a:t>
            </a:r>
            <a:r>
              <a:rPr lang="zh-CN" altLang="en-US" b="1" kern="0" dirty="0">
                <a:latin typeface="微软雅黑" pitchFamily="34" charset="-122"/>
                <a:ea typeface="微软雅黑" pitchFamily="34" charset="-122"/>
              </a:rPr>
              <a:t>诺贝尔奖获得者的摇篮</a:t>
            </a:r>
            <a:r>
              <a:rPr lang="en-US" altLang="zh-CN" b="1" kern="0" dirty="0">
                <a:latin typeface="微软雅黑" pitchFamily="34" charset="-122"/>
                <a:ea typeface="微软雅黑" pitchFamily="34" charset="-122"/>
              </a:rPr>
              <a:t>”</a:t>
            </a:r>
            <a:r>
              <a:rPr lang="zh-CN" altLang="en-US" kern="0" dirty="0">
                <a:latin typeface="微软雅黑" pitchFamily="34" charset="-122"/>
                <a:ea typeface="微软雅黑" pitchFamily="34" charset="-122"/>
              </a:rPr>
              <a:t>。</a:t>
            </a:r>
            <a:endParaRPr lang="en-US" altLang="zh-CN" kern="0" dirty="0">
              <a:latin typeface="微软雅黑" pitchFamily="34" charset="-122"/>
              <a:ea typeface="微软雅黑" pitchFamily="34" charset="-122"/>
            </a:endParaRPr>
          </a:p>
          <a:p>
            <a:pPr marL="342900" indent="-342900" eaLnBrk="1" hangingPunct="1">
              <a:spcBef>
                <a:spcPct val="20000"/>
              </a:spcBef>
              <a:buFontTx/>
              <a:buChar char="•"/>
              <a:defRPr/>
            </a:pPr>
            <a:endParaRPr lang="en-US" altLang="zh-CN" sz="20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r>
              <a:rPr lang="zh-CN" altLang="en-US" sz="2000" kern="0" dirty="0">
                <a:latin typeface="微软雅黑" pitchFamily="34" charset="-122"/>
                <a:ea typeface="微软雅黑" pitchFamily="34" charset="-122"/>
              </a:rPr>
              <a:t> </a:t>
            </a:r>
            <a:endParaRPr lang="en-US" altLang="zh-CN" sz="2000" kern="0" dirty="0">
              <a:latin typeface="微软雅黑" pitchFamily="34" charset="-122"/>
              <a:ea typeface="微软雅黑" pitchFamily="34" charset="-122"/>
            </a:endParaRPr>
          </a:p>
          <a:p>
            <a:pPr marL="342900" indent="-342900" eaLnBrk="1" hangingPunct="1">
              <a:spcBef>
                <a:spcPct val="20000"/>
              </a:spcBef>
              <a:buFontTx/>
              <a:buChar char="•"/>
              <a:defRPr/>
            </a:pPr>
            <a:endParaRPr lang="zh-CN" altLang="en-US" sz="2000" kern="0" dirty="0">
              <a:latin typeface="微软雅黑" pitchFamily="34" charset="-122"/>
              <a:ea typeface="微软雅黑" pitchFamily="34" charset="-122"/>
            </a:endParaRPr>
          </a:p>
          <a:p>
            <a:pPr marL="342900" indent="-342900" eaLnBrk="1" hangingPunct="1">
              <a:spcBef>
                <a:spcPct val="20000"/>
              </a:spcBef>
              <a:buFont typeface="Wingdings" pitchFamily="2" charset="2"/>
              <a:buNone/>
              <a:defRPr/>
            </a:pPr>
            <a:endParaRPr lang="zh-CN" altLang="en-US" sz="2400" kern="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2"/>
          <p:cNvSpPr txBox="1">
            <a:spLocks/>
          </p:cNvSpPr>
          <p:nvPr/>
        </p:nvSpPr>
        <p:spPr>
          <a:xfrm>
            <a:off x="468313" y="549275"/>
            <a:ext cx="8137525" cy="920750"/>
          </a:xfrm>
          <a:prstGeom prst="rect">
            <a:avLst/>
          </a:prstGeom>
        </p:spPr>
        <p:txBody>
          <a:bodyPr>
            <a:normAutofit fontScale="77500" lnSpcReduction="20000"/>
          </a:bodyPr>
          <a:lstStyle/>
          <a:p>
            <a:pPr algn="ctr">
              <a:defRPr/>
            </a:pPr>
            <a:r>
              <a:rPr lang="en-US" sz="4400" kern="0" dirty="0">
                <a:solidFill>
                  <a:srgbClr val="C00000"/>
                </a:solidFill>
                <a:latin typeface="+mj-lt"/>
                <a:ea typeface="+mj-ea"/>
                <a:cs typeface="+mj-cs"/>
              </a:rPr>
              <a:t>AAAS</a:t>
            </a:r>
          </a:p>
          <a:p>
            <a:pPr algn="ctr">
              <a:defRPr/>
            </a:pPr>
            <a:r>
              <a:rPr lang="en-US" sz="4400" kern="0" dirty="0">
                <a:solidFill>
                  <a:srgbClr val="C00000"/>
                </a:solidFill>
                <a:latin typeface="+mj-lt"/>
                <a:ea typeface="+mj-ea"/>
                <a:cs typeface="+mj-cs"/>
              </a:rPr>
              <a:t>Journal publisher and so much more</a:t>
            </a:r>
          </a:p>
        </p:txBody>
      </p:sp>
      <p:sp>
        <p:nvSpPr>
          <p:cNvPr id="4" name="TextBox 8"/>
          <p:cNvSpPr txBox="1"/>
          <p:nvPr/>
        </p:nvSpPr>
        <p:spPr>
          <a:xfrm>
            <a:off x="541338" y="2854325"/>
            <a:ext cx="8318500" cy="5842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600" dirty="0" smtClean="0">
                <a:solidFill>
                  <a:schemeClr val="accent5">
                    <a:lumMod val="50000"/>
                  </a:schemeClr>
                </a:solidFill>
              </a:rPr>
              <a:t>ENHANCING</a:t>
            </a:r>
            <a:r>
              <a:rPr lang="en-US" sz="1600" dirty="0">
                <a:solidFill>
                  <a:schemeClr val="accent5">
                    <a:lumMod val="50000"/>
                  </a:schemeClr>
                </a:solidFill>
              </a:rPr>
              <a:t> </a:t>
            </a:r>
            <a:r>
              <a:rPr lang="en-US" sz="1600" dirty="0" smtClean="0">
                <a:solidFill>
                  <a:schemeClr val="accent5">
                    <a:lumMod val="50000"/>
                  </a:schemeClr>
                </a:solidFill>
              </a:rPr>
              <a:t>      GLOBAL            POLICY &amp;             PUBLIC                   SUPPORTING</a:t>
            </a:r>
          </a:p>
          <a:p>
            <a:pPr>
              <a:defRPr/>
            </a:pPr>
            <a:r>
              <a:rPr lang="en-US" sz="1600" dirty="0" smtClean="0">
                <a:solidFill>
                  <a:schemeClr val="accent5">
                    <a:lumMod val="50000"/>
                  </a:schemeClr>
                </a:solidFill>
              </a:rPr>
              <a:t>EDUCATION        OUTREACH      ADVOCACY          ENGAGEMENT      CAREERS</a:t>
            </a:r>
            <a:endParaRPr lang="en-US" sz="1600" dirty="0">
              <a:solidFill>
                <a:schemeClr val="accent5">
                  <a:lumMod val="50000"/>
                </a:schemeClr>
              </a:solidFill>
            </a:endParaRPr>
          </a:p>
        </p:txBody>
      </p:sp>
      <p:pic>
        <p:nvPicPr>
          <p:cNvPr id="5" name="图片 4" descr="11.jpg"/>
          <p:cNvPicPr>
            <a:picLocks noChangeAspect="1"/>
          </p:cNvPicPr>
          <p:nvPr/>
        </p:nvPicPr>
        <p:blipFill>
          <a:blip r:embed="rId3"/>
          <a:stretch>
            <a:fillRect/>
          </a:stretch>
        </p:blipFill>
        <p:spPr>
          <a:xfrm>
            <a:off x="1836738" y="1485900"/>
            <a:ext cx="5162550" cy="1133475"/>
          </a:xfrm>
          <a:prstGeom prst="rect">
            <a:avLst/>
          </a:prstGeom>
          <a:ln>
            <a:noFill/>
          </a:ln>
          <a:effectLst>
            <a:outerShdw blurRad="292100" dist="139700" dir="2700000" algn="tl" rotWithShape="0">
              <a:srgbClr val="333333">
                <a:alpha val="65000"/>
              </a:srgbClr>
            </a:outerShdw>
          </a:effectLst>
        </p:spPr>
      </p:pic>
      <p:sp>
        <p:nvSpPr>
          <p:cNvPr id="6" name="Rectangle 8"/>
          <p:cNvSpPr txBox="1">
            <a:spLocks noChangeArrowheads="1"/>
          </p:cNvSpPr>
          <p:nvPr/>
        </p:nvSpPr>
        <p:spPr>
          <a:xfrm>
            <a:off x="325438" y="3978275"/>
            <a:ext cx="8207375" cy="2376488"/>
          </a:xfrm>
          <a:prstGeom prst="rect">
            <a:avLst/>
          </a:prstGeom>
        </p:spPr>
        <p:txBody>
          <a:bodyPr/>
          <a:lstStyle/>
          <a:p>
            <a:pPr marL="342900" indent="-342900" eaLnBrk="1" hangingPunct="1">
              <a:spcBef>
                <a:spcPct val="20000"/>
              </a:spcBef>
              <a:buFontTx/>
              <a:buChar char="•"/>
              <a:defRPr/>
            </a:pPr>
            <a:r>
              <a:rPr lang="en-US" altLang="zh-CN" kern="0" dirty="0">
                <a:solidFill>
                  <a:schemeClr val="accent5">
                    <a:lumMod val="50000"/>
                  </a:schemeClr>
                </a:solidFill>
                <a:latin typeface="微软雅黑" pitchFamily="34" charset="-122"/>
                <a:ea typeface="微软雅黑" pitchFamily="34" charset="-122"/>
              </a:rPr>
              <a:t>AAAS</a:t>
            </a:r>
            <a:r>
              <a:rPr lang="zh-CN" altLang="en-US" kern="0" dirty="0">
                <a:solidFill>
                  <a:schemeClr val="accent5">
                    <a:lumMod val="50000"/>
                  </a:schemeClr>
                </a:solidFill>
                <a:latin typeface="微软雅黑" pitchFamily="34" charset="-122"/>
                <a:ea typeface="微软雅黑" pitchFamily="34" charset="-122"/>
              </a:rPr>
              <a:t>：美国科学促进会创于</a:t>
            </a:r>
            <a:r>
              <a:rPr lang="en-US" altLang="zh-CN" kern="0" dirty="0">
                <a:solidFill>
                  <a:schemeClr val="accent5">
                    <a:lumMod val="50000"/>
                  </a:schemeClr>
                </a:solidFill>
                <a:latin typeface="微软雅黑" pitchFamily="34" charset="-122"/>
                <a:ea typeface="微软雅黑" pitchFamily="34" charset="-122"/>
              </a:rPr>
              <a:t>1848</a:t>
            </a:r>
            <a:r>
              <a:rPr lang="zh-CN" altLang="en-US" kern="0" dirty="0">
                <a:solidFill>
                  <a:schemeClr val="accent5">
                    <a:lumMod val="50000"/>
                  </a:schemeClr>
                </a:solidFill>
                <a:latin typeface="微软雅黑" pitchFamily="34" charset="-122"/>
                <a:ea typeface="微软雅黑" pitchFamily="34" charset="-122"/>
              </a:rPr>
              <a:t>，位于美国华盛顿。是全球最大的科学协会，其代表多是科学界名人，美国政府许多科技政策的出台都事先经过该会的充分论证。</a:t>
            </a: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r>
              <a:rPr lang="zh-CN" altLang="en-US" kern="0" dirty="0">
                <a:solidFill>
                  <a:schemeClr val="accent5">
                    <a:lumMod val="50000"/>
                  </a:schemeClr>
                </a:solidFill>
                <a:latin typeface="微软雅黑" pitchFamily="34" charset="-122"/>
                <a:ea typeface="微软雅黑" pitchFamily="34" charset="-122"/>
              </a:rPr>
              <a:t>宗旨：促进科学，服务社会</a:t>
            </a: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r>
              <a:rPr lang="en-US" altLang="zh-CN" kern="0" dirty="0">
                <a:solidFill>
                  <a:schemeClr val="accent5">
                    <a:lumMod val="50000"/>
                  </a:schemeClr>
                </a:solidFill>
                <a:latin typeface="微软雅黑" pitchFamily="34" charset="-122"/>
                <a:ea typeface="微软雅黑" pitchFamily="34" charset="-122"/>
              </a:rPr>
              <a:t>262</a:t>
            </a:r>
            <a:r>
              <a:rPr lang="zh-CN" altLang="en-US" kern="0" dirty="0">
                <a:solidFill>
                  <a:schemeClr val="accent5">
                    <a:lumMod val="50000"/>
                  </a:schemeClr>
                </a:solidFill>
                <a:latin typeface="微软雅黑" pitchFamily="34" charset="-122"/>
                <a:ea typeface="微软雅黑" pitchFamily="34" charset="-122"/>
              </a:rPr>
              <a:t>个分支机构，服务于</a:t>
            </a:r>
            <a:r>
              <a:rPr lang="en-US" altLang="zh-CN" kern="0" dirty="0">
                <a:solidFill>
                  <a:schemeClr val="accent5">
                    <a:lumMod val="50000"/>
                  </a:schemeClr>
                </a:solidFill>
                <a:latin typeface="微软雅黑" pitchFamily="34" charset="-122"/>
                <a:ea typeface="微软雅黑" pitchFamily="34" charset="-122"/>
              </a:rPr>
              <a:t>1000</a:t>
            </a:r>
            <a:r>
              <a:rPr lang="zh-CN" altLang="en-US" kern="0" dirty="0">
                <a:solidFill>
                  <a:schemeClr val="accent5">
                    <a:lumMod val="50000"/>
                  </a:schemeClr>
                </a:solidFill>
                <a:latin typeface="微软雅黑" pitchFamily="34" charset="-122"/>
                <a:ea typeface="微软雅黑" pitchFamily="34" charset="-122"/>
              </a:rPr>
              <a:t>多万科学家</a:t>
            </a: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endParaRPr lang="en-US" altLang="zh-CN" kern="0" dirty="0">
              <a:solidFill>
                <a:schemeClr val="accent5">
                  <a:lumMod val="50000"/>
                </a:schemeClr>
              </a:solidFill>
              <a:latin typeface="微软雅黑" pitchFamily="34" charset="-122"/>
              <a:ea typeface="微软雅黑" pitchFamily="34" charset="-122"/>
            </a:endParaRPr>
          </a:p>
          <a:p>
            <a:pPr marL="342900" indent="-342900" eaLnBrk="1" hangingPunct="1">
              <a:spcBef>
                <a:spcPct val="20000"/>
              </a:spcBef>
              <a:buFontTx/>
              <a:buChar char="•"/>
              <a:defRPr/>
            </a:pPr>
            <a:endParaRPr lang="en-US" altLang="zh-CN" sz="2000" kern="0" dirty="0">
              <a:latin typeface="微软雅黑" pitchFamily="34" charset="-122"/>
              <a:ea typeface="微软雅黑" pitchFamily="34" charset="-122"/>
            </a:endParaRPr>
          </a:p>
          <a:p>
            <a:pPr marL="342900" indent="-342900" eaLnBrk="1" hangingPunct="1">
              <a:spcBef>
                <a:spcPct val="20000"/>
              </a:spcBef>
              <a:buFontTx/>
              <a:buChar char="•"/>
              <a:defRPr/>
            </a:pPr>
            <a:endParaRPr lang="en-US" altLang="zh-CN" sz="2400" kern="0" dirty="0">
              <a:latin typeface="微软雅黑" pitchFamily="34" charset="-122"/>
              <a:ea typeface="微软雅黑" pitchFamily="34" charset="-122"/>
            </a:endParaRPr>
          </a:p>
          <a:p>
            <a:pPr marL="342900" indent="-342900" eaLnBrk="1" hangingPunct="1">
              <a:spcBef>
                <a:spcPct val="20000"/>
              </a:spcBef>
              <a:buFontTx/>
              <a:buChar char="•"/>
              <a:defRPr/>
            </a:pPr>
            <a:endParaRPr lang="zh-CN" altLang="en-US" sz="2400" kern="0" dirty="0">
              <a:latin typeface="微软雅黑" pitchFamily="34" charset="-122"/>
              <a:ea typeface="微软雅黑" pitchFamily="34" charset="-122"/>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1006alberts_chi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341438"/>
            <a:ext cx="26257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6"/>
          <p:cNvSpPr>
            <a:spLocks noChangeArrowheads="1"/>
          </p:cNvSpPr>
          <p:nvPr/>
        </p:nvSpPr>
        <p:spPr bwMode="auto">
          <a:xfrm>
            <a:off x="3563938" y="1773238"/>
            <a:ext cx="4535487"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dirty="0"/>
              <a:t>2008</a:t>
            </a:r>
            <a:r>
              <a:rPr lang="zh-CN" altLang="en-US" sz="2400" dirty="0"/>
              <a:t>年</a:t>
            </a:r>
            <a:r>
              <a:rPr lang="en-US" altLang="zh-CN" sz="2400" dirty="0"/>
              <a:t>9</a:t>
            </a:r>
            <a:r>
              <a:rPr lang="zh-CN" altLang="en-US" sz="2400" dirty="0"/>
              <a:t>月</a:t>
            </a:r>
            <a:r>
              <a:rPr lang="en-US" altLang="zh-CN" sz="2400" dirty="0"/>
              <a:t>30</a:t>
            </a:r>
            <a:r>
              <a:rPr lang="zh-CN" altLang="en-US" sz="2400" dirty="0"/>
              <a:t>日，中国国务院总理温家宝在中南海紫光阁会见了到访的美国</a:t>
            </a:r>
            <a:r>
              <a:rPr lang="en-US" altLang="zh-CN" sz="2400" dirty="0"/>
              <a:t>《</a:t>
            </a:r>
            <a:r>
              <a:rPr lang="zh-CN" altLang="en-US" sz="2400" dirty="0"/>
              <a:t>科学</a:t>
            </a:r>
            <a:r>
              <a:rPr lang="en-US" altLang="zh-CN" sz="2400" dirty="0"/>
              <a:t>》</a:t>
            </a:r>
            <a:r>
              <a:rPr lang="zh-CN" altLang="en-US" sz="2400" dirty="0"/>
              <a:t>杂志主编布鲁斯</a:t>
            </a:r>
            <a:r>
              <a:rPr lang="en-US" altLang="zh-CN" sz="2400" dirty="0"/>
              <a:t>·</a:t>
            </a:r>
            <a:r>
              <a:rPr lang="zh-CN" altLang="en-US" sz="2400" dirty="0"/>
              <a:t>艾伯茨 。</a:t>
            </a:r>
          </a:p>
        </p:txBody>
      </p:sp>
      <p:pic>
        <p:nvPicPr>
          <p:cNvPr id="6" name="Picture 7" descr="coverm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3933825"/>
            <a:ext cx="2147888"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p:cNvSpPr>
            <a:spLocks noChangeArrowheads="1"/>
          </p:cNvSpPr>
          <p:nvPr/>
        </p:nvSpPr>
        <p:spPr bwMode="auto">
          <a:xfrm>
            <a:off x="720725" y="4251325"/>
            <a:ext cx="5040313"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dirty="0"/>
              <a:t>2008</a:t>
            </a:r>
            <a:r>
              <a:rPr lang="zh-CN" altLang="en-US" sz="2400" dirty="0"/>
              <a:t>年</a:t>
            </a:r>
            <a:r>
              <a:rPr lang="en-US" altLang="zh-CN" sz="2400" dirty="0"/>
              <a:t>10</a:t>
            </a:r>
            <a:r>
              <a:rPr lang="zh-CN" altLang="en-US" sz="2400" dirty="0"/>
              <a:t>月</a:t>
            </a:r>
            <a:r>
              <a:rPr lang="en-US" altLang="zh-CN" sz="2400" dirty="0"/>
              <a:t>31</a:t>
            </a:r>
            <a:r>
              <a:rPr lang="zh-CN" altLang="en-US" sz="2400" dirty="0"/>
              <a:t>日出版的</a:t>
            </a:r>
            <a:r>
              <a:rPr lang="en-US" altLang="zh-CN" sz="2400" dirty="0"/>
              <a:t>《</a:t>
            </a:r>
            <a:r>
              <a:rPr lang="zh-CN" altLang="en-US" sz="2400" dirty="0"/>
              <a:t>科学</a:t>
            </a:r>
            <a:r>
              <a:rPr lang="en-US" altLang="zh-CN" sz="2400" dirty="0"/>
              <a:t>》</a:t>
            </a:r>
            <a:r>
              <a:rPr lang="zh-CN" altLang="en-US" sz="2400" dirty="0"/>
              <a:t>周刊刊登了一篇社论，即温总理的</a:t>
            </a:r>
            <a:r>
              <a:rPr lang="en-US" altLang="zh-CN" sz="2400" dirty="0"/>
              <a:t>《</a:t>
            </a:r>
            <a:r>
              <a:rPr lang="zh-CN" altLang="en-US" sz="2400" dirty="0"/>
              <a:t>科学与中国现代化</a:t>
            </a:r>
            <a:r>
              <a:rPr lang="en-US" altLang="zh-CN" sz="2400" dirty="0"/>
              <a:t>》</a:t>
            </a:r>
          </a:p>
          <a:p>
            <a:pPr eaLnBrk="1" hangingPunct="1">
              <a:spcBef>
                <a:spcPct val="0"/>
              </a:spcBef>
              <a:buFontTx/>
              <a:buNone/>
            </a:pPr>
            <a:endParaRPr lang="en-US" altLang="zh-CN" sz="2400" dirty="0"/>
          </a:p>
          <a:p>
            <a:pPr eaLnBrk="1" hangingPunct="1">
              <a:spcBef>
                <a:spcPct val="0"/>
              </a:spcBef>
              <a:buFontTx/>
              <a:buNone/>
            </a:pPr>
            <a:r>
              <a:rPr lang="en-US" altLang="zh-CN" sz="2000" b="1" i="1" dirty="0"/>
              <a:t>Science and China's Modernization</a:t>
            </a:r>
            <a:r>
              <a:rPr lang="en-US" altLang="zh-CN" sz="2000" b="1" dirty="0"/>
              <a:t> </a:t>
            </a:r>
          </a:p>
          <a:p>
            <a:pPr eaLnBrk="1" hangingPunct="1">
              <a:spcBef>
                <a:spcPct val="0"/>
              </a:spcBef>
              <a:buFontTx/>
              <a:buNone/>
            </a:pPr>
            <a:r>
              <a:rPr lang="en-US" altLang="zh-CN" sz="1800" b="1" dirty="0">
                <a:hlinkClick r:id="rId5"/>
              </a:rPr>
              <a:t>http://www.sciencemag.org/cgi/content/summary/322/5902/649</a:t>
            </a:r>
            <a:r>
              <a:rPr lang="en-US" altLang="zh-CN" sz="1800" b="1" dirty="0"/>
              <a:t> </a:t>
            </a:r>
          </a:p>
        </p:txBody>
      </p:sp>
      <p:sp>
        <p:nvSpPr>
          <p:cNvPr id="9" name="Rectangle 2"/>
          <p:cNvSpPr txBox="1">
            <a:spLocks noChangeArrowheads="1"/>
          </p:cNvSpPr>
          <p:nvPr/>
        </p:nvSpPr>
        <p:spPr>
          <a:xfrm>
            <a:off x="323850" y="549275"/>
            <a:ext cx="6705600" cy="504825"/>
          </a:xfrm>
          <a:prstGeom prst="rect">
            <a:avLst/>
          </a:prstGeom>
        </p:spPr>
        <p:txBody>
          <a:bodyPr/>
          <a:lstStyle/>
          <a:p>
            <a:pPr eaLnBrk="1" hangingPunct="1">
              <a:defRPr/>
            </a:pPr>
            <a:r>
              <a:rPr lang="en-US" altLang="zh-CN" sz="2800" kern="0" dirty="0">
                <a:solidFill>
                  <a:schemeClr val="tx2"/>
                </a:solidFill>
                <a:latin typeface="+mj-lt"/>
                <a:ea typeface="黑体" pitchFamily="49" charset="-122"/>
                <a:cs typeface="+mj-cs"/>
              </a:rPr>
              <a:t>Science </a:t>
            </a:r>
            <a:r>
              <a:rPr lang="zh-CN" altLang="en-US" sz="2800" kern="0" dirty="0">
                <a:solidFill>
                  <a:schemeClr val="tx2"/>
                </a:solidFill>
                <a:latin typeface="+mj-lt"/>
                <a:ea typeface="黑体" pitchFamily="49" charset="-122"/>
                <a:cs typeface="+mj-cs"/>
              </a:rPr>
              <a:t>和中国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par>
                          <p:cTn id="15" fill="hold" nodeType="afterGroup">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jpg"/>
          <p:cNvPicPr>
            <a:picLocks noChangeAspect="1"/>
          </p:cNvPicPr>
          <p:nvPr/>
        </p:nvPicPr>
        <p:blipFill>
          <a:blip r:embed="rId3"/>
          <a:stretch>
            <a:fillRect/>
          </a:stretch>
        </p:blipFill>
        <p:spPr>
          <a:xfrm>
            <a:off x="4716463" y="2349500"/>
            <a:ext cx="4221162" cy="3384550"/>
          </a:xfrm>
          <a:prstGeom prst="rect">
            <a:avLst/>
          </a:prstGeom>
          <a:ln>
            <a:noFill/>
          </a:ln>
          <a:effectLst>
            <a:outerShdw blurRad="292100" dist="139700" dir="2700000" algn="tl" rotWithShape="0">
              <a:srgbClr val="333333">
                <a:alpha val="65000"/>
              </a:srgbClr>
            </a:outerShdw>
          </a:effectLst>
        </p:spPr>
      </p:pic>
      <p:sp>
        <p:nvSpPr>
          <p:cNvPr id="3" name="Rectangle 2"/>
          <p:cNvSpPr txBox="1">
            <a:spLocks noChangeArrowheads="1"/>
          </p:cNvSpPr>
          <p:nvPr/>
        </p:nvSpPr>
        <p:spPr>
          <a:xfrm>
            <a:off x="684213" y="476250"/>
            <a:ext cx="6705600" cy="504825"/>
          </a:xfrm>
          <a:prstGeom prst="rect">
            <a:avLst/>
          </a:prstGeom>
        </p:spPr>
        <p:txBody>
          <a:bodyPr/>
          <a:lstStyle/>
          <a:p>
            <a:pPr eaLnBrk="1" hangingPunct="1">
              <a:defRPr/>
            </a:pPr>
            <a:r>
              <a:rPr lang="en-US" altLang="zh-CN" sz="2800" kern="0" dirty="0">
                <a:solidFill>
                  <a:schemeClr val="tx2"/>
                </a:solidFill>
                <a:latin typeface="+mj-lt"/>
                <a:ea typeface="黑体" pitchFamily="49" charset="-122"/>
                <a:cs typeface="+mj-cs"/>
              </a:rPr>
              <a:t>Science </a:t>
            </a:r>
            <a:r>
              <a:rPr lang="zh-CN" altLang="en-US" sz="2800" kern="0" dirty="0">
                <a:solidFill>
                  <a:schemeClr val="tx2"/>
                </a:solidFill>
                <a:latin typeface="+mj-lt"/>
                <a:ea typeface="黑体" pitchFamily="49" charset="-122"/>
                <a:cs typeface="+mj-cs"/>
              </a:rPr>
              <a:t>和中国</a:t>
            </a:r>
          </a:p>
        </p:txBody>
      </p:sp>
      <p:pic>
        <p:nvPicPr>
          <p:cNvPr id="12292" name="图片 4" descr="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4797425"/>
            <a:ext cx="2711450" cy="18446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293" name="TextBox 5"/>
          <p:cNvSpPr txBox="1">
            <a:spLocks noChangeArrowheads="1"/>
          </p:cNvSpPr>
          <p:nvPr/>
        </p:nvSpPr>
        <p:spPr bwMode="auto">
          <a:xfrm>
            <a:off x="2843808" y="6191931"/>
            <a:ext cx="64087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dirty="0"/>
          </a:p>
          <a:p>
            <a:pPr eaLnBrk="1" hangingPunct="1">
              <a:spcBef>
                <a:spcPct val="0"/>
              </a:spcBef>
              <a:buFontTx/>
              <a:buNone/>
            </a:pPr>
            <a:r>
              <a:rPr lang="en-US" altLang="zh-CN" sz="1800" dirty="0"/>
              <a:t>http://news.sina.com.cn/c/2014-04-05/202229873367.shtml</a:t>
            </a:r>
            <a:endParaRPr lang="zh-CN" altLang="en-US" sz="1800" dirty="0"/>
          </a:p>
        </p:txBody>
      </p:sp>
      <p:pic>
        <p:nvPicPr>
          <p:cNvPr id="12294" name="图片 6" descr="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908050"/>
            <a:ext cx="48387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84213" y="476250"/>
            <a:ext cx="6705600" cy="504825"/>
          </a:xfrm>
          <a:prstGeom prst="rect">
            <a:avLst/>
          </a:prstGeom>
        </p:spPr>
        <p:txBody>
          <a:bodyPr/>
          <a:lstStyle/>
          <a:p>
            <a:pPr eaLnBrk="1" hangingPunct="1">
              <a:defRPr/>
            </a:pPr>
            <a:r>
              <a:rPr lang="en-US" altLang="zh-CN" sz="2800" kern="0" dirty="0">
                <a:solidFill>
                  <a:schemeClr val="tx2"/>
                </a:solidFill>
                <a:latin typeface="+mj-lt"/>
                <a:ea typeface="黑体" pitchFamily="49" charset="-122"/>
                <a:cs typeface="+mj-cs"/>
              </a:rPr>
              <a:t>Science </a:t>
            </a:r>
            <a:r>
              <a:rPr lang="zh-CN" altLang="en-US" sz="2800" kern="0" dirty="0">
                <a:solidFill>
                  <a:schemeClr val="tx2"/>
                </a:solidFill>
                <a:latin typeface="+mj-lt"/>
                <a:ea typeface="黑体" pitchFamily="49" charset="-122"/>
                <a:cs typeface="+mj-cs"/>
              </a:rPr>
              <a:t>和中国</a:t>
            </a:r>
          </a:p>
        </p:txBody>
      </p:sp>
      <p:pic>
        <p:nvPicPr>
          <p:cNvPr id="14339" name="Picture 2" descr="C:\Users\Kitty\Deskto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4286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179388" y="1341438"/>
            <a:ext cx="453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Editor in Chief: Jeremy Berg, PhD</a:t>
            </a:r>
            <a:endParaRPr lang="zh-CN" altLang="en-US" sz="1800"/>
          </a:p>
        </p:txBody>
      </p:sp>
      <p:pic>
        <p:nvPicPr>
          <p:cNvPr id="14341" name="图片 4" descr="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349500"/>
            <a:ext cx="432117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5"/>
          <p:cNvSpPr txBox="1">
            <a:spLocks noChangeArrowheads="1"/>
          </p:cNvSpPr>
          <p:nvPr/>
        </p:nvSpPr>
        <p:spPr bwMode="auto">
          <a:xfrm>
            <a:off x="4606925" y="1844675"/>
            <a:ext cx="453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1800"/>
              <a:t>原清华大学副校长：施一公教授</a:t>
            </a:r>
          </a:p>
        </p:txBody>
      </p:sp>
      <p:sp>
        <p:nvSpPr>
          <p:cNvPr id="14343" name="TextBox 6"/>
          <p:cNvSpPr txBox="1">
            <a:spLocks noChangeArrowheads="1"/>
          </p:cNvSpPr>
          <p:nvPr/>
        </p:nvSpPr>
        <p:spPr bwMode="auto">
          <a:xfrm>
            <a:off x="179388" y="6331743"/>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dirty="0" smtClean="0"/>
              <a:t>https://news.tsinghua.edu.cn/info/1010/57701.htm</a:t>
            </a:r>
            <a:endParaRPr lang="zh-CN" altLang="en-US" sz="18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C:\Users\ammohamed\Desktop\aaas\aaas building.jpg"/>
          <p:cNvPicPr>
            <a:picLocks noChangeAspect="1" noChangeArrowheads="1"/>
          </p:cNvPicPr>
          <p:nvPr/>
        </p:nvPicPr>
        <p:blipFill>
          <a:blip r:embed="rId2" cstate="print"/>
          <a:srcRect/>
          <a:stretch>
            <a:fillRect/>
          </a:stretch>
        </p:blipFill>
        <p:spPr bwMode="auto">
          <a:xfrm>
            <a:off x="0" y="1550135"/>
            <a:ext cx="5643570" cy="5307865"/>
          </a:xfrm>
          <a:prstGeom prst="rect">
            <a:avLst/>
          </a:prstGeom>
          <a:ln>
            <a:noFill/>
          </a:ln>
          <a:effectLst>
            <a:softEdge rad="112500"/>
          </a:effectLst>
        </p:spPr>
      </p:pic>
      <p:sp>
        <p:nvSpPr>
          <p:cNvPr id="4" name="Rectangle 2"/>
          <p:cNvSpPr txBox="1">
            <a:spLocks noChangeArrowheads="1"/>
          </p:cNvSpPr>
          <p:nvPr/>
        </p:nvSpPr>
        <p:spPr>
          <a:xfrm>
            <a:off x="357188" y="857250"/>
            <a:ext cx="6705600" cy="752475"/>
          </a:xfrm>
          <a:prstGeom prst="rect">
            <a:avLst/>
          </a:prstGeom>
        </p:spPr>
        <p:txBody>
          <a:bodyPr/>
          <a:lstStyle/>
          <a:p>
            <a:pPr eaLnBrk="1" hangingPunct="1">
              <a:defRPr/>
            </a:pPr>
            <a:r>
              <a:rPr lang="zh-CN" altLang="en-US" sz="3200" kern="0" dirty="0">
                <a:solidFill>
                  <a:schemeClr val="tx2"/>
                </a:solidFill>
                <a:latin typeface="+mj-lt"/>
                <a:ea typeface="黑体" pitchFamily="49" charset="-122"/>
                <a:cs typeface="+mj-cs"/>
              </a:rPr>
              <a:t>目录</a:t>
            </a:r>
          </a:p>
        </p:txBody>
      </p:sp>
      <p:sp>
        <p:nvSpPr>
          <p:cNvPr id="16388" name="TextBox 4"/>
          <p:cNvSpPr txBox="1">
            <a:spLocks noChangeArrowheads="1"/>
          </p:cNvSpPr>
          <p:nvPr/>
        </p:nvSpPr>
        <p:spPr bwMode="auto">
          <a:xfrm>
            <a:off x="5643563" y="2133600"/>
            <a:ext cx="3249612" cy="221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出版社</a:t>
            </a:r>
            <a:endParaRPr lang="en-US" altLang="zh-CN" sz="1800" dirty="0"/>
          </a:p>
          <a:p>
            <a:pPr eaLnBrk="1" hangingPunct="1">
              <a:lnSpc>
                <a:spcPct val="200000"/>
              </a:lnSpc>
              <a:spcBef>
                <a:spcPct val="0"/>
              </a:spcBef>
              <a:buFont typeface="Wingdings" panose="05000000000000000000" pitchFamily="2" charset="2"/>
              <a:buChar char="Ø"/>
            </a:pPr>
            <a:r>
              <a:rPr lang="en-US" altLang="zh-CN" sz="1800" b="1" dirty="0"/>
              <a:t>Science</a:t>
            </a:r>
            <a:r>
              <a:rPr lang="zh-CN" altLang="en-US" sz="1800" b="1" dirty="0"/>
              <a:t>系列期刊</a:t>
            </a:r>
            <a:endParaRPr lang="en-US" altLang="zh-CN" sz="1800" b="1" dirty="0"/>
          </a:p>
          <a:p>
            <a:pPr eaLnBrk="1" hangingPunct="1">
              <a:lnSpc>
                <a:spcPct val="200000"/>
              </a:lnSpc>
              <a:spcBef>
                <a:spcPct val="0"/>
              </a:spcBef>
              <a:buFont typeface="Wingdings" panose="05000000000000000000" pitchFamily="2" charset="2"/>
              <a:buChar char="Ø"/>
            </a:pPr>
            <a:r>
              <a:rPr lang="en-US" altLang="zh-CN" sz="1800" dirty="0"/>
              <a:t>Science</a:t>
            </a:r>
            <a:r>
              <a:rPr lang="zh-CN" altLang="en-US" sz="1800" dirty="0"/>
              <a:t>数据库其它版块介绍</a:t>
            </a:r>
            <a:endParaRPr lang="en-US" altLang="zh-CN" sz="1800" dirty="0"/>
          </a:p>
          <a:p>
            <a:pPr eaLnBrk="1" hangingPunct="1">
              <a:lnSpc>
                <a:spcPct val="200000"/>
              </a:lnSpc>
              <a:spcBef>
                <a:spcPct val="0"/>
              </a:spcBef>
              <a:buFont typeface="Wingdings" panose="05000000000000000000" pitchFamily="2" charset="2"/>
              <a:buChar char="Ø"/>
            </a:pPr>
            <a:r>
              <a:rPr lang="en-US" altLang="zh-CN" sz="1800" dirty="0" smtClean="0"/>
              <a:t>Science</a:t>
            </a:r>
            <a:r>
              <a:rPr lang="zh-CN" altLang="en-US" sz="1800" dirty="0" smtClean="0"/>
              <a:t>数据库的使用</a:t>
            </a:r>
            <a:endParaRPr lang="en-US" altLang="zh-CN" sz="18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28625" y="571500"/>
            <a:ext cx="6705600" cy="765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zh-CN" sz="3200" smtClean="0">
                <a:ea typeface="黑体" panose="02010609060101010101" pitchFamily="49" charset="-122"/>
              </a:rPr>
              <a:t>Science</a:t>
            </a:r>
            <a:r>
              <a:rPr lang="zh-CN" altLang="en-US" sz="3200" smtClean="0">
                <a:ea typeface="黑体" panose="02010609060101010101" pitchFamily="49" charset="-122"/>
              </a:rPr>
              <a:t>系列期刊</a:t>
            </a:r>
          </a:p>
        </p:txBody>
      </p:sp>
      <p:pic>
        <p:nvPicPr>
          <p:cNvPr id="174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525" y="1428750"/>
            <a:ext cx="1643063"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357313"/>
            <a:ext cx="16383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0" y="1360488"/>
            <a:ext cx="15875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8"/>
          <p:cNvSpPr txBox="1">
            <a:spLocks noChangeArrowheads="1"/>
          </p:cNvSpPr>
          <p:nvPr/>
        </p:nvSpPr>
        <p:spPr bwMode="auto">
          <a:xfrm>
            <a:off x="928688" y="3500438"/>
            <a:ext cx="80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1880</a:t>
            </a:r>
          </a:p>
        </p:txBody>
      </p:sp>
      <p:sp>
        <p:nvSpPr>
          <p:cNvPr id="17415" name="TextBox 9"/>
          <p:cNvSpPr txBox="1">
            <a:spLocks noChangeArrowheads="1"/>
          </p:cNvSpPr>
          <p:nvPr/>
        </p:nvSpPr>
        <p:spPr bwMode="auto">
          <a:xfrm>
            <a:off x="3500438" y="3500438"/>
            <a:ext cx="152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1999, 2008</a:t>
            </a:r>
          </a:p>
        </p:txBody>
      </p:sp>
      <p:sp>
        <p:nvSpPr>
          <p:cNvPr id="17416" name="TextBox 10"/>
          <p:cNvSpPr txBox="1">
            <a:spLocks noChangeArrowheads="1"/>
          </p:cNvSpPr>
          <p:nvPr/>
        </p:nvSpPr>
        <p:spPr bwMode="auto">
          <a:xfrm>
            <a:off x="6215063" y="3500438"/>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2009</a:t>
            </a:r>
          </a:p>
        </p:txBody>
      </p:sp>
      <p:pic>
        <p:nvPicPr>
          <p:cNvPr id="1741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938" y="4060825"/>
            <a:ext cx="157162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12"/>
          <p:cNvSpPr txBox="1">
            <a:spLocks noChangeArrowheads="1"/>
          </p:cNvSpPr>
          <p:nvPr/>
        </p:nvSpPr>
        <p:spPr bwMode="auto">
          <a:xfrm>
            <a:off x="857250" y="6143625"/>
            <a:ext cx="118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2015</a:t>
            </a:r>
          </a:p>
        </p:txBody>
      </p:sp>
      <p:pic>
        <p:nvPicPr>
          <p:cNvPr id="1741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041775"/>
            <a:ext cx="1643063" cy="2090738"/>
          </a:xfrm>
          <a:prstGeom prst="rect">
            <a:avLst/>
          </a:prstGeom>
          <a:noFill/>
          <a:ln w="9525" algn="ctr">
            <a:solidFill>
              <a:srgbClr val="EEECE1"/>
            </a:solidFill>
            <a:miter lim="800000"/>
            <a:headEnd/>
            <a:tailEnd/>
          </a:ln>
          <a:extLst>
            <a:ext uri="{909E8E84-426E-40DD-AFC4-6F175D3DCCD1}">
              <a14:hiddenFill xmlns:a14="http://schemas.microsoft.com/office/drawing/2010/main">
                <a:solidFill>
                  <a:srgbClr val="FFFFFF"/>
                </a:solidFill>
              </a14:hiddenFill>
            </a:ext>
          </a:extLst>
        </p:spPr>
      </p:pic>
      <p:pic>
        <p:nvPicPr>
          <p:cNvPr id="17420" name="Picture 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2188" y="4090988"/>
            <a:ext cx="1571625" cy="1992312"/>
          </a:xfrm>
          <a:prstGeom prst="rect">
            <a:avLst/>
          </a:prstGeom>
          <a:noFill/>
          <a:ln w="9525" algn="ctr">
            <a:solidFill>
              <a:srgbClr val="EEECE1"/>
            </a:solidFill>
            <a:miter lim="800000"/>
            <a:headEnd/>
            <a:tailEnd/>
          </a:ln>
          <a:extLst>
            <a:ext uri="{909E8E84-426E-40DD-AFC4-6F175D3DCCD1}">
              <a14:hiddenFill xmlns:a14="http://schemas.microsoft.com/office/drawing/2010/main">
                <a:solidFill>
                  <a:srgbClr val="FFFFFF"/>
                </a:solidFill>
              </a14:hiddenFill>
            </a:ext>
          </a:extLst>
        </p:spPr>
      </p:pic>
      <p:sp>
        <p:nvSpPr>
          <p:cNvPr id="17421" name="TextBox 19"/>
          <p:cNvSpPr txBox="1">
            <a:spLocks noChangeArrowheads="1"/>
          </p:cNvSpPr>
          <p:nvPr/>
        </p:nvSpPr>
        <p:spPr bwMode="auto">
          <a:xfrm>
            <a:off x="3714750" y="6215063"/>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2016</a:t>
            </a:r>
          </a:p>
        </p:txBody>
      </p:sp>
      <p:sp>
        <p:nvSpPr>
          <p:cNvPr id="17422" name="TextBox 20"/>
          <p:cNvSpPr txBox="1">
            <a:spLocks noChangeArrowheads="1"/>
          </p:cNvSpPr>
          <p:nvPr/>
        </p:nvSpPr>
        <p:spPr bwMode="auto">
          <a:xfrm>
            <a:off x="6215063" y="6215063"/>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800"/>
              <a:t>2016</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a:solidFill>
            <a:srgbClr val="FFCC00"/>
          </a:solidFill>
          <a:miter lim="800000"/>
          <a:headEnd/>
          <a:tailEnd/>
        </a:ln>
      </a:spPr>
      <a:bodyPr wrap="none" anchor="ctr"/>
      <a:lstStyle>
        <a:defPPr>
          <a:defRPr/>
        </a:defPPr>
      </a:lst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6700</TotalTime>
  <Words>3381</Words>
  <Application>Microsoft Office PowerPoint</Application>
  <PresentationFormat>全屏显示(4:3)</PresentationFormat>
  <Paragraphs>271</Paragraphs>
  <Slides>29</Slides>
  <Notes>25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29</vt:i4>
      </vt:variant>
    </vt:vector>
  </HeadingPairs>
  <TitlesOfParts>
    <vt:vector size="37" baseType="lpstr">
      <vt:lpstr>Arial Unicode MS</vt:lpstr>
      <vt:lpstr>黑体</vt:lpstr>
      <vt:lpstr>宋体</vt:lpstr>
      <vt:lpstr>微软雅黑</vt:lpstr>
      <vt:lpstr>Arial</vt:lpstr>
      <vt:lpstr>Calibri</vt:lpstr>
      <vt:lpstr>Wingdings</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Science系列期刊</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Science数据库其它资源介绍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WWW.YlmF.CoM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雨林木风</dc:creator>
  <cp:lastModifiedBy>Kira</cp:lastModifiedBy>
  <cp:revision>248</cp:revision>
  <dcterms:created xsi:type="dcterms:W3CDTF">2012-07-04T09:56:23Z</dcterms:created>
  <dcterms:modified xsi:type="dcterms:W3CDTF">2020-07-01T03:06:27Z</dcterms:modified>
</cp:coreProperties>
</file>