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9" r:id="rId5"/>
    <p:sldId id="260" r:id="rId6"/>
    <p:sldId id="292" r:id="rId7"/>
    <p:sldId id="261" r:id="rId8"/>
    <p:sldId id="262" r:id="rId9"/>
    <p:sldId id="263" r:id="rId10"/>
    <p:sldId id="293" r:id="rId11"/>
    <p:sldId id="307" r:id="rId12"/>
    <p:sldId id="309" r:id="rId13"/>
    <p:sldId id="264" r:id="rId14"/>
    <p:sldId id="306" r:id="rId15"/>
    <p:sldId id="271" r:id="rId16"/>
    <p:sldId id="274" r:id="rId17"/>
    <p:sldId id="294" r:id="rId18"/>
    <p:sldId id="273" r:id="rId19"/>
    <p:sldId id="275" r:id="rId20"/>
    <p:sldId id="295" r:id="rId21"/>
    <p:sldId id="296" r:id="rId22"/>
    <p:sldId id="297" r:id="rId23"/>
    <p:sldId id="284" r:id="rId24"/>
    <p:sldId id="280" r:id="rId25"/>
    <p:sldId id="298" r:id="rId26"/>
    <p:sldId id="299" r:id="rId27"/>
    <p:sldId id="301" r:id="rId28"/>
    <p:sldId id="302" r:id="rId29"/>
    <p:sldId id="281" r:id="rId30"/>
    <p:sldId id="304" r:id="rId31"/>
    <p:sldId id="303" r:id="rId32"/>
    <p:sldId id="344"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283"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06" autoAdjust="0"/>
    <p:restoredTop sz="97847" autoAdjust="0"/>
  </p:normalViewPr>
  <p:slideViewPr>
    <p:cSldViewPr>
      <p:cViewPr>
        <p:scale>
          <a:sx n="60" d="100"/>
          <a:sy n="60" d="100"/>
        </p:scale>
        <p:origin x="-1396"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C1BB1-DDA0-4CBB-827C-8D5F7678C6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3A0D3-948C-4FAA-8124-8E3F2998178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BD07AE-6B91-4720-A2EF-6291CAF61ED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BD07AE-6B91-4720-A2EF-6291CAF61E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BD07AE-6B91-4720-A2EF-6291CAF61E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noChangeAspect="1" noTextEdit="1"/>
          </p:cNvSpPr>
          <p:nvPr>
            <p:ph type="sldImg"/>
          </p:nvPr>
        </p:nvSpPr>
        <p:spPr>
          <a:ln>
            <a:miter/>
          </a:ln>
        </p:spPr>
      </p:sp>
      <p:sp>
        <p:nvSpPr>
          <p:cNvPr id="50178" name="备注占位符 2"/>
          <p:cNvSpPr>
            <a:spLocks noGrp="1"/>
          </p:cNvSpPr>
          <p:nvPr>
            <p:ph type="body"/>
          </p:nvPr>
        </p:nvSpPr>
        <p:spPr/>
        <p:txBody>
          <a:bodyPr wrap="square" lIns="91440" tIns="45720" rIns="91440" bIns="45720" anchor="t"/>
          <a:p>
            <a:pPr lvl="0"/>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开放许可，是需要缴纳一定费用的，</a:t>
            </a:r>
            <a:r>
              <a:rPr lang="en-US" altLang="zh-CN"/>
              <a:t>CC BY</a:t>
            </a:r>
            <a:r>
              <a:rPr lang="zh-CN" altLang="en-US"/>
              <a:t>这种开放形式需要的费用更高，这两种都可以将出版社最后发表的</a:t>
            </a:r>
            <a:r>
              <a:rPr lang="en-US" altLang="zh-CN"/>
              <a:t>PDF </a:t>
            </a:r>
            <a:r>
              <a:rPr lang="zh-CN" altLang="en-US"/>
              <a:t>版本放到作者</a:t>
            </a:r>
            <a:endParaRPr lang="zh-CN" altLang="en-US"/>
          </a:p>
          <a:p>
            <a:endParaRPr lang="zh-CN" altLang="en-US"/>
          </a:p>
          <a:p>
            <a:r>
              <a:rPr lang="zh-CN" altLang="en-US"/>
              <a:t>想开放的非商业盈利的网站或平台上，区别是</a:t>
            </a:r>
            <a:r>
              <a:rPr lang="en-US" altLang="zh-CN"/>
              <a:t>CC BY </a:t>
            </a:r>
            <a:r>
              <a:rPr lang="zh-CN" altLang="en-US"/>
              <a:t>许可的开放类型可以放到商业型的网站如</a:t>
            </a:r>
            <a:r>
              <a:rPr lang="en-US" altLang="zh-CN"/>
              <a:t>ResearchGate, Academia </a:t>
            </a:r>
            <a:r>
              <a:rPr lang="zh-CN" altLang="en-US"/>
              <a:t>等上面。</a:t>
            </a:r>
            <a:endParaRPr lang="zh-CN" altLang="en-US"/>
          </a:p>
          <a:p>
            <a:endParaRPr lang="zh-CN" altLang="en-US"/>
          </a:p>
          <a:p>
            <a:r>
              <a:rPr lang="zh-CN" altLang="en-US"/>
              <a:t>而签署普通的</a:t>
            </a:r>
            <a:r>
              <a:rPr lang="en-US" altLang="zh-CN"/>
              <a:t>OSA </a:t>
            </a:r>
            <a:r>
              <a:rPr lang="zh-CN" altLang="en-US"/>
              <a:t>版权转让协议的话，作者想要开放自己的著作，只能是作者最后被接收的手稿版本，可以允许放在arXiv或其他预印本服务器上发表，或者在作者的个人非盈利性网站，及封闭的机构知识库里（只有机构师生可以访问），如果作者想要放在开放的机构知识库中，只能等</a:t>
            </a:r>
            <a:r>
              <a:rPr lang="en-US" altLang="zh-CN"/>
              <a:t>12</a:t>
            </a:r>
            <a:r>
              <a:rPr lang="zh-CN" altLang="en-US"/>
              <a:t>个月 禁止期过了才可以发布自己被接收的手稿版本的文章</a:t>
            </a:r>
            <a:endParaRPr lang="zh-CN" altLang="en-US"/>
          </a:p>
          <a:p>
            <a:endParaRPr lang="zh-CN" altLang="en-US"/>
          </a:p>
          <a:p>
            <a:r>
              <a:rPr lang="zh-CN" altLang="en-US"/>
              <a:t>具体的收费情况按照期刊，文章长度，开放的形式不同而不同</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有的研究文章、评论文章、教程、讨论文章、评论和回复都需要经过外部审稿人的审核。所有稿件都经过OSA编辑的筛选，然后再进行外部审核。如果编辑认为手稿明显不适合该杂志，他们可能会在没有外部审查的情况下拒绝手稿(例如:超出范围、根本缺陷、重复、增量、英语质量差、过于冗长)。请注意，如果一篇论文没有令人信服地增加新的和重要的研究成果，它就被认为是“增量的”。</a:t>
            </a:r>
            <a:endParaRPr lang="zh-CN" altLang="en-US"/>
          </a:p>
          <a:p>
            <a:endParaRPr lang="zh-CN" altLang="en-US"/>
          </a:p>
          <a:p>
            <a:r>
              <a:rPr lang="zh-CN" altLang="en-US"/>
              <a:t>编辑初审的 过程中要稿件要进行相似度检查。</a:t>
            </a:r>
            <a:endParaRPr lang="zh-CN" altLang="en-US"/>
          </a:p>
          <a:p>
            <a:endParaRPr lang="zh-CN" altLang="en-US"/>
          </a:p>
          <a:p>
            <a:endParaRPr lang="zh-CN" altLang="en-US"/>
          </a:p>
          <a:p>
            <a:r>
              <a:rPr lang="zh-CN" altLang="en-US"/>
              <a:t>重新提交以前被拒的稿件需要一个</a:t>
            </a:r>
            <a:r>
              <a:rPr lang="en-US" altLang="zh-CN"/>
              <a:t>cover letter</a:t>
            </a:r>
            <a:r>
              <a:rPr lang="zh-CN" altLang="en-US"/>
              <a:t>，需要详细回应评审人或编辑的意见。如果新稿件没有注明审稿人和编辑的意见，可能会在没有同行评审的情况下被拒。</a:t>
            </a:r>
            <a:endParaRPr lang="zh-CN" altLang="en-US"/>
          </a:p>
          <a:p>
            <a:endParaRPr lang="zh-CN" altLang="en-US"/>
          </a:p>
          <a:p>
            <a:r>
              <a:rPr lang="zh-CN" altLang="en-US"/>
              <a:t>需要修稿的稿件重新提交后，需要提交</a:t>
            </a:r>
            <a:r>
              <a:rPr lang="en-US" altLang="zh-CN"/>
              <a:t>responce letter((use a response letter to explain each change, point by point).Editor decides whether to accept revised manuscript or refer it back to reviewers for further comment.Editor makes final decision.</a:t>
            </a:r>
            <a:endParaRPr lang="en-US" altLang="zh-CN"/>
          </a:p>
          <a:p>
            <a:endParaRPr lang="en-US" altLang="zh-CN"/>
          </a:p>
          <a:p>
            <a:r>
              <a:rPr lang="zh-CN" altLang="en-US"/>
              <a:t>一旦被</a:t>
            </a:r>
            <a:r>
              <a:rPr lang="en-US" altLang="zh-CN"/>
              <a:t>OSA </a:t>
            </a:r>
            <a:r>
              <a:rPr lang="zh-CN" altLang="en-US"/>
              <a:t>期刊拒稿，建议根据编辑或者评审人的意见修稿后，改投其他出版社期刊</a:t>
            </a:r>
            <a:endParaRPr lang="en-US" altLang="zh-CN"/>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收到需要修改稿件的通知，邮件里应该包含修改后再次提交的</a:t>
            </a:r>
            <a:r>
              <a:rPr lang="en-US" altLang="zh-CN"/>
              <a:t>deadline</a:t>
            </a:r>
            <a:r>
              <a:rPr lang="zh-CN" altLang="en-US"/>
              <a:t>，请在此日期之前尽快提交。上传修改后的稿件和</a:t>
            </a:r>
            <a:r>
              <a:rPr lang="en-US" altLang="zh-CN"/>
              <a:t>response letter, </a:t>
            </a:r>
            <a:r>
              <a:rPr lang="zh-CN" altLang="en-US"/>
              <a:t>最好用红线标出修改的部分，以便编辑及评审人再次审阅。</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因为许多会议论文现在被谷歌Scholar, Web of Science, CrossRef, Scopus等检索，也可能收到一个DOI。OSA要求作者修改期刊原稿的标题，以避免索引具有相同标题的两个出版物。</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Time to Publication statistics below represent median days for articles published in the January-December 2019 issues.</a:t>
            </a:r>
            <a:endParaRPr lang="zh-CN" altLang="en-US"/>
          </a:p>
          <a:p>
            <a:endParaRPr lang="zh-CN" altLang="en-US"/>
          </a:p>
          <a:p>
            <a:r>
              <a:rPr lang="zh-CN" altLang="en-US"/>
              <a:t>OSA's time to publication statistics are based on the median days（中位数） from submission completed to online publication. OSA's articles are published online in final form (with pagination and DOI) in the Issues in Progress web page for each journal.</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2DDBAC1-CAE5-4D18-B587-FCAC1C6571C5}" type="slidenum">
              <a:rPr lang="zh-CN" altLang="en-US"/>
            </a:fld>
            <a:endParaRPr lang="en-US" altLang="zh-CN"/>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p:spPr>
        <p:txBody>
          <a:bodyPr/>
          <a:lstStyle/>
          <a:p>
            <a:pPr eaLnBrk="1" hangingPunct="1"/>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6476147-641D-40A6-9138-F694DB176F0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a:noFill/>
        </p:spPr>
        <p:txBody>
          <a:bodyPr/>
          <a:lstStyle/>
          <a:p>
            <a:pPr eaLnBrk="1" hangingPunct="1"/>
            <a:endParaRPr lang="zh-CN" altLang="en-US" smtClean="0"/>
          </a:p>
        </p:txBody>
      </p:sp>
      <p:sp>
        <p:nvSpPr>
          <p:cNvPr id="63492" name="灯片编号占位符 3"/>
          <p:cNvSpPr>
            <a:spLocks noGrp="1"/>
          </p:cNvSpPr>
          <p:nvPr>
            <p:ph type="sldNum" sz="quarter" idx="5"/>
          </p:nvPr>
        </p:nvSpPr>
        <p:spPr>
          <a:noFill/>
        </p:spPr>
        <p:txBody>
          <a:bodyPr/>
          <a:lstStyle/>
          <a:p>
            <a:fld id="{F6E7A934-FAB7-491E-A741-325105E22E84}"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6FBAA4-81C8-4367-A6A6-0246A248CA8B}" type="slidenum">
              <a:rPr lang="zh-CN" altLang="en-US"/>
            </a:fld>
            <a:endParaRPr lang="en-US" altLang="zh-CN"/>
          </a:p>
        </p:txBody>
      </p:sp>
      <p:sp>
        <p:nvSpPr>
          <p:cNvPr id="64515"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a:noFill/>
        </p:spPr>
        <p:txBody>
          <a:bodyPr/>
          <a:lstStyle/>
          <a:p>
            <a:pPr eaLnBrk="1" hangingPunct="1"/>
            <a:r>
              <a:rPr lang="zh-CN" altLang="en-US" sz="1000" dirty="0" smtClean="0"/>
              <a:t>会议文献是指各种科学技术会议上所发表的论文、报告稿、讲演稿等与会议有关的文献。相比传统期刊，它提供了一个更快了解新知的途径，并且更加专注在某一个研究方向。我们可以通过关注某一二个</a:t>
            </a:r>
            <a:r>
              <a:rPr lang="en-US" altLang="zh-CN" sz="1000" dirty="0" smtClean="0"/>
              <a:t>OSA</a:t>
            </a:r>
            <a:r>
              <a:rPr lang="zh-CN" altLang="en-US" sz="1000" dirty="0" smtClean="0"/>
              <a:t>的会议录文献，对相关主题的研究进行持续性地跟踪了解。</a:t>
            </a:r>
            <a:r>
              <a:rPr lang="en-US" altLang="zh-CN" sz="1000" dirty="0" smtClean="0"/>
              <a:t>OSA</a:t>
            </a:r>
            <a:r>
              <a:rPr lang="zh-CN" altLang="en-US" sz="1000" dirty="0" smtClean="0"/>
              <a:t>举办的会议，将光学和光子学领域的科学家、工程师、教育家、技术人员及商业领袖汇集在一起；交流光学领域最前沿的研究成果。会议录共收录了自</a:t>
            </a:r>
            <a:r>
              <a:rPr lang="en-US" altLang="zh-CN" sz="1000" dirty="0" smtClean="0"/>
              <a:t>1979</a:t>
            </a:r>
            <a:r>
              <a:rPr lang="zh-CN" altLang="en-US" sz="1000" dirty="0" smtClean="0"/>
              <a:t>年以来</a:t>
            </a:r>
            <a:r>
              <a:rPr lang="en-US" altLang="zh-CN" sz="1000" dirty="0" smtClean="0"/>
              <a:t>450</a:t>
            </a:r>
            <a:r>
              <a:rPr lang="zh-CN" altLang="en-US" sz="1000" dirty="0" smtClean="0"/>
              <a:t>卷，超过</a:t>
            </a:r>
            <a:r>
              <a:rPr lang="en-US" altLang="zh-CN" sz="1000" dirty="0" smtClean="0"/>
              <a:t>50,000</a:t>
            </a:r>
            <a:r>
              <a:rPr lang="zh-CN" altLang="en-US" sz="1000" dirty="0" smtClean="0"/>
              <a:t>篇文章；</a:t>
            </a:r>
            <a:endParaRPr lang="zh-CN" alt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dirty="0" smtClean="0"/>
              <a:t>根据</a:t>
            </a:r>
            <a:r>
              <a:rPr lang="en-US" altLang="zh-CN" dirty="0" smtClean="0"/>
              <a:t>Thomson Reuters 2013</a:t>
            </a:r>
            <a:r>
              <a:rPr lang="zh-CN" altLang="zh-CN" dirty="0" smtClean="0"/>
              <a:t>年</a:t>
            </a:r>
            <a:r>
              <a:rPr lang="en-US" altLang="zh-CN" dirty="0" smtClean="0"/>
              <a:t>Journal Citation Reports (JCR)</a:t>
            </a:r>
            <a:r>
              <a:rPr lang="zh-CN" altLang="zh-CN" dirty="0" smtClean="0"/>
              <a:t>数据，</a:t>
            </a:r>
            <a:r>
              <a:rPr lang="en-US" altLang="zh-CN" dirty="0" smtClean="0"/>
              <a:t>OSA</a:t>
            </a:r>
            <a:r>
              <a:rPr lang="zh-CN" altLang="zh-CN" dirty="0" smtClean="0"/>
              <a:t>出版与合作出版的</a:t>
            </a:r>
            <a:r>
              <a:rPr lang="en-US" altLang="zh-CN" dirty="0" smtClean="0"/>
              <a:t>14</a:t>
            </a:r>
            <a:r>
              <a:rPr lang="zh-CN" altLang="zh-CN" dirty="0" smtClean="0"/>
              <a:t>种高品质同行评审期刊提供了光学</a:t>
            </a:r>
            <a:r>
              <a:rPr lang="en-US" altLang="zh-CN" dirty="0" smtClean="0"/>
              <a:t>(Optics)</a:t>
            </a:r>
            <a:r>
              <a:rPr lang="zh-CN" altLang="zh-CN" dirty="0" smtClean="0"/>
              <a:t>和光子学</a:t>
            </a:r>
            <a:r>
              <a:rPr lang="en-US" altLang="zh-CN" dirty="0" smtClean="0"/>
              <a:t>(Photonics)</a:t>
            </a:r>
            <a:r>
              <a:rPr lang="zh-CN" altLang="zh-CN" dirty="0" smtClean="0"/>
              <a:t>领域</a:t>
            </a:r>
            <a:r>
              <a:rPr lang="en-US" altLang="zh-CN" b="1" dirty="0" smtClean="0"/>
              <a:t>34%</a:t>
            </a:r>
            <a:r>
              <a:rPr lang="zh-CN" altLang="zh-CN" dirty="0" smtClean="0"/>
              <a:t>的文献数量，而这些文献被引用的数量占据了这两个领域被引文献总量的</a:t>
            </a:r>
            <a:r>
              <a:rPr lang="en-US" altLang="zh-CN" b="1" dirty="0" smtClean="0"/>
              <a:t>41%</a:t>
            </a:r>
            <a:r>
              <a:rPr lang="zh-CN" altLang="zh-CN" dirty="0" smtClean="0"/>
              <a:t>。该年度</a:t>
            </a:r>
            <a:r>
              <a:rPr lang="en-US" altLang="zh-CN" dirty="0" smtClean="0"/>
              <a:t>JCR</a:t>
            </a:r>
            <a:r>
              <a:rPr lang="zh-CN" altLang="zh-CN" dirty="0" smtClean="0"/>
              <a:t>光学领域收录的</a:t>
            </a:r>
            <a:r>
              <a:rPr lang="en-US" altLang="zh-CN" dirty="0" smtClean="0"/>
              <a:t>82</a:t>
            </a:r>
            <a:r>
              <a:rPr lang="zh-CN" altLang="zh-CN" dirty="0" smtClean="0"/>
              <a:t>种核心期刊，</a:t>
            </a:r>
            <a:r>
              <a:rPr lang="en-US" altLang="zh-CN" dirty="0" smtClean="0"/>
              <a:t>OSA </a:t>
            </a:r>
            <a:r>
              <a:rPr lang="zh-CN" altLang="zh-CN" dirty="0" smtClean="0"/>
              <a:t>有</a:t>
            </a:r>
            <a:r>
              <a:rPr lang="en-US" altLang="zh-CN" dirty="0" smtClean="0"/>
              <a:t>6</a:t>
            </a:r>
            <a:r>
              <a:rPr lang="zh-CN" altLang="zh-CN" dirty="0" smtClean="0"/>
              <a:t>本期刊位列前</a:t>
            </a:r>
            <a:r>
              <a:rPr lang="en-US" altLang="zh-CN" dirty="0" smtClean="0"/>
              <a:t>15</a:t>
            </a:r>
            <a:r>
              <a:rPr lang="zh-CN" altLang="zh-CN" dirty="0" smtClean="0"/>
              <a:t>名。</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FDF3A0D3-948C-4FAA-8124-8E3F2998178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BD07AE-6B91-4720-A2EF-6291CAF61E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BD07AE-6B91-4720-A2EF-6291CAF61E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BD07AE-6B91-4720-A2EF-6291CAF61E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BD07AE-6B91-4720-A2EF-6291CAF61E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未标题-4.jpg"/>
          <p:cNvPicPr>
            <a:picLocks noChangeAspect="1"/>
          </p:cNvPicPr>
          <p:nvPr userDrawn="1"/>
        </p:nvPicPr>
        <p:blipFill>
          <a:blip r:embed="rId12" cstate="print"/>
          <a:stretch>
            <a:fillRect/>
          </a:stretch>
        </p:blipFill>
        <p:spPr>
          <a:xfrm>
            <a:off x="0" y="0"/>
            <a:ext cx="9144000" cy="6858000"/>
          </a:xfrm>
          <a:prstGeom prst="rect">
            <a:avLst/>
          </a:prstGeom>
        </p:spPr>
      </p:pic>
      <p:sp>
        <p:nvSpPr>
          <p:cNvPr id="2" name="标题占位符 1"/>
          <p:cNvSpPr>
            <a:spLocks noGrp="1"/>
          </p:cNvSpPr>
          <p:nvPr>
            <p:ph type="title"/>
          </p:nvPr>
        </p:nvSpPr>
        <p:spPr>
          <a:xfrm>
            <a:off x="395536" y="1052736"/>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0902C-4815-4B3E-9541-CB9496290368}"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E7AA6-1A11-4F54-B86E-211BB401B0F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6.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46.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6.xml"/><Relationship Id="rId2" Type="http://schemas.openxmlformats.org/officeDocument/2006/relationships/image" Target="../media/image63.png"/><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hyperlink" Target="http://www.igroup.com.cn/" TargetMode="External"/><Relationship Id="rId1" Type="http://schemas.openxmlformats.org/officeDocument/2006/relationships/hyperlink" Target="mailto:info@igroup.com.cn" TargetMode="Externa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ubTitle" idx="1"/>
          </p:nvPr>
        </p:nvSpPr>
        <p:spPr>
          <a:xfrm>
            <a:off x="2915816" y="4077072"/>
            <a:ext cx="3888805" cy="1152128"/>
          </a:xfrm>
          <a:solidFill>
            <a:schemeClr val="bg1"/>
          </a:solidFill>
        </p:spPr>
        <p:txBody>
          <a:bodyPr>
            <a:noAutofit/>
          </a:bodyPr>
          <a:lstStyle/>
          <a:p>
            <a:pPr eaLnBrk="1" hangingPunct="1">
              <a:lnSpc>
                <a:spcPts val="2400"/>
              </a:lnSpc>
            </a:pPr>
            <a:r>
              <a:rPr lang="en-US" altLang="zh-CN" sz="2000" b="0" dirty="0" smtClean="0">
                <a:solidFill>
                  <a:schemeClr val="tx1"/>
                </a:solidFill>
                <a:ea typeface="宋体" panose="02010600030101010101" pitchFamily="2" charset="-122"/>
              </a:rPr>
              <a:t>2015</a:t>
            </a:r>
            <a:endParaRPr lang="en-US" altLang="zh-CN" sz="2000" b="0" dirty="0" smtClean="0">
              <a:solidFill>
                <a:schemeClr val="tx1"/>
              </a:solidFill>
              <a:ea typeface="宋体" panose="02010600030101010101" pitchFamily="2" charset="-122"/>
            </a:endParaRPr>
          </a:p>
          <a:p>
            <a:pPr>
              <a:lnSpc>
                <a:spcPts val="2400"/>
              </a:lnSpc>
            </a:pPr>
            <a:r>
              <a:rPr lang="en-US" sz="2000" dirty="0" smtClean="0">
                <a:solidFill>
                  <a:schemeClr val="tx1"/>
                </a:solidFill>
              </a:rPr>
              <a:t> iGroup </a:t>
            </a:r>
            <a:r>
              <a:rPr lang="zh-CN" altLang="en-US" sz="2000" dirty="0" smtClean="0">
                <a:solidFill>
                  <a:schemeClr val="tx1"/>
                </a:solidFill>
              </a:rPr>
              <a:t>中国</a:t>
            </a:r>
            <a:r>
              <a:rPr lang="en-US" sz="2000" dirty="0" smtClean="0">
                <a:solidFill>
                  <a:schemeClr val="tx1"/>
                </a:solidFill>
              </a:rPr>
              <a:t> . </a:t>
            </a:r>
            <a:r>
              <a:rPr lang="zh-CN" altLang="en-US" sz="2000" dirty="0" smtClean="0">
                <a:solidFill>
                  <a:schemeClr val="tx1"/>
                </a:solidFill>
              </a:rPr>
              <a:t>长煦信息技术咨询（上海）有限公司</a:t>
            </a:r>
            <a:endParaRPr lang="zh-CN" altLang="en-US" sz="2000" dirty="0" smtClean="0">
              <a:solidFill>
                <a:schemeClr val="tx1"/>
              </a:solidFill>
              <a:ea typeface="宋体" panose="02010600030101010101" pitchFamily="2" charset="-122"/>
            </a:endParaRPr>
          </a:p>
        </p:txBody>
      </p:sp>
      <p:sp>
        <p:nvSpPr>
          <p:cNvPr id="15" name="Rectangle 6"/>
          <p:cNvSpPr txBox="1">
            <a:spLocks noChangeArrowheads="1"/>
          </p:cNvSpPr>
          <p:nvPr/>
        </p:nvSpPr>
        <p:spPr>
          <a:xfrm>
            <a:off x="1619672" y="2780928"/>
            <a:ext cx="6048672" cy="1080120"/>
          </a:xfrm>
          <a:prstGeom prst="rect">
            <a:avLst/>
          </a:prstGeom>
          <a:solidFill>
            <a:schemeClr val="bg1"/>
          </a:solidFill>
        </p:spPr>
        <p:txBody>
          <a:bodyPr vert="horz" lIns="91440" tIns="45720" rIns="91440" bIns="45720" rtlCol="0">
            <a:noAutofit/>
          </a:bodyPr>
          <a:lstStyle/>
          <a:p>
            <a:pPr marL="0" marR="0" lvl="0" indent="0" algn="ctr" defTabSz="914400" rtl="0" eaLnBrk="1" fontAlgn="auto" latinLnBrk="0" hangingPunct="1">
              <a:lnSpc>
                <a:spcPts val="2400"/>
              </a:lnSpc>
              <a:spcBef>
                <a:spcPct val="20000"/>
              </a:spcBef>
              <a:spcAft>
                <a:spcPts val="0"/>
              </a:spcAft>
              <a:buClrTx/>
              <a:buSzTx/>
              <a:buFont typeface="Arial" panose="020B0604020202020204" pitchFamily="34" charset="0"/>
              <a:buNone/>
              <a:defRPr/>
            </a:pPr>
            <a:endParaRPr kumimoji="0" lang="en-US" altLang="zh-CN" sz="4400" b="0" i="0" u="none" strike="noStrike" kern="1200" cap="none" spc="0" normalizeH="0" baseline="0" noProof="0" dirty="0" smtClean="0">
              <a:ln>
                <a:noFill/>
              </a:ln>
              <a:solidFill>
                <a:schemeClr val="tx1"/>
              </a:solidFill>
              <a:effectLst/>
              <a:uLnTx/>
              <a:uFillTx/>
              <a:latin typeface="宋体 (标题)"/>
              <a:ea typeface="宋体" panose="02010600030101010101" pitchFamily="2" charset="-122"/>
            </a:endParaRPr>
          </a:p>
          <a:p>
            <a:pPr marL="0" marR="0" lvl="0" indent="0" algn="ctr" defTabSz="914400" rtl="0" eaLnBrk="1" fontAlgn="auto" latinLnBrk="0" hangingPunct="1">
              <a:lnSpc>
                <a:spcPts val="2400"/>
              </a:lnSpc>
              <a:spcBef>
                <a:spcPct val="20000"/>
              </a:spcBef>
              <a:spcAft>
                <a:spcPts val="0"/>
              </a:spcAft>
              <a:buClrTx/>
              <a:buSzTx/>
              <a:buFont typeface="Arial" panose="020B0604020202020204" pitchFamily="34" charset="0"/>
              <a:buNone/>
              <a:defRPr/>
            </a:pPr>
            <a:r>
              <a:rPr kumimoji="0" lang="en-US" altLang="zh-CN" sz="4400" b="0" i="0" u="none" strike="noStrike" kern="1200" cap="none" spc="0" normalizeH="0" baseline="0" noProof="0" dirty="0" smtClean="0">
                <a:ln>
                  <a:noFill/>
                </a:ln>
                <a:solidFill>
                  <a:schemeClr val="tx1"/>
                </a:solidFill>
                <a:effectLst/>
                <a:uLnTx/>
                <a:uFillTx/>
                <a:latin typeface="宋体 (标题)"/>
                <a:ea typeface="宋体" panose="02010600030101010101" pitchFamily="2" charset="-122"/>
              </a:rPr>
              <a:t>OSA </a:t>
            </a:r>
            <a:r>
              <a:rPr kumimoji="0" lang="zh-CN" altLang="en-US" sz="4400" b="0" i="0" u="none" strike="noStrike" kern="1200" cap="none" spc="0" normalizeH="0" baseline="0" noProof="0" dirty="0" smtClean="0">
                <a:ln>
                  <a:noFill/>
                </a:ln>
                <a:solidFill>
                  <a:schemeClr val="tx1"/>
                </a:solidFill>
                <a:effectLst/>
                <a:uLnTx/>
                <a:uFillTx/>
                <a:latin typeface="宋体 (标题)"/>
                <a:ea typeface="宋体" panose="02010600030101010101" pitchFamily="2" charset="-122"/>
              </a:rPr>
              <a:t>数据库使用指南</a:t>
            </a:r>
            <a:endParaRPr kumimoji="0" lang="zh-CN" altLang="en-US" sz="4400" b="0" i="0" u="none" strike="noStrike" kern="1200" cap="none" spc="0" normalizeH="0" baseline="0" noProof="0" dirty="0" smtClean="0">
              <a:ln>
                <a:noFill/>
              </a:ln>
              <a:solidFill>
                <a:schemeClr val="tx1"/>
              </a:solidFill>
              <a:effectLst/>
              <a:uLnTx/>
              <a:uFillTx/>
              <a:latin typeface="宋体 (标题)"/>
              <a:ea typeface="宋体" panose="02010600030101010101" pitchFamily="2" charset="-122"/>
            </a:endParaRPr>
          </a:p>
        </p:txBody>
      </p:sp>
      <p:pic>
        <p:nvPicPr>
          <p:cNvPr id="17" name="图片 16" descr="igroup ppt 封面图.jpg"/>
          <p:cNvPicPr>
            <a:picLocks noChangeAspect="1"/>
          </p:cNvPicPr>
          <p:nvPr/>
        </p:nvPicPr>
        <p:blipFill>
          <a:blip r:embed="rId1" cstate="print"/>
          <a:stretch>
            <a:fillRect/>
          </a:stretch>
        </p:blipFill>
        <p:spPr>
          <a:xfrm>
            <a:off x="0" y="-27384"/>
            <a:ext cx="9144000" cy="6854956"/>
          </a:xfrm>
          <a:prstGeom prst="rect">
            <a:avLst/>
          </a:prstGeom>
        </p:spPr>
      </p:pic>
      <p:sp>
        <p:nvSpPr>
          <p:cNvPr id="21" name="标题 1"/>
          <p:cNvSpPr txBox="1"/>
          <p:nvPr/>
        </p:nvSpPr>
        <p:spPr>
          <a:xfrm>
            <a:off x="1979712" y="3501008"/>
            <a:ext cx="5760640" cy="144016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50000"/>
              </a:lnSpc>
              <a:spcBef>
                <a:spcPct val="0"/>
              </a:spcBef>
              <a:spcAft>
                <a:spcPts val="0"/>
              </a:spcAft>
              <a:buClrTx/>
              <a:buSzTx/>
              <a:buFontTx/>
              <a:buNone/>
              <a:defRPr/>
            </a:pPr>
            <a:r>
              <a:rPr lang="zh-CN" altLang="en-US" sz="3000" b="1" dirty="0" smtClean="0">
                <a:latin typeface="+mj-lt"/>
                <a:ea typeface="+mj-ea"/>
                <a:cs typeface="+mj-cs"/>
              </a:rPr>
              <a:t>美国光学学会数据库 </a:t>
            </a:r>
            <a:endParaRPr lang="en-US" altLang="zh-CN" sz="3000" b="1" dirty="0" smtClean="0">
              <a:latin typeface="+mj-lt"/>
              <a:ea typeface="+mj-ea"/>
              <a:cs typeface="+mj-cs"/>
            </a:endParaRPr>
          </a:p>
          <a:p>
            <a:pPr marL="0" marR="0" lvl="0" indent="0" algn="ctr" defTabSz="914400" rtl="0" eaLnBrk="1" fontAlgn="auto" latinLnBrk="0" hangingPunct="1">
              <a:lnSpc>
                <a:spcPct val="150000"/>
              </a:lnSpc>
              <a:spcBef>
                <a:spcPct val="0"/>
              </a:spcBef>
              <a:spcAft>
                <a:spcPts val="0"/>
              </a:spcAft>
              <a:buClrTx/>
              <a:buSzTx/>
              <a:buFontTx/>
              <a:buNone/>
              <a:defRPr/>
            </a:pPr>
            <a:r>
              <a:rPr lang="zh-CN" altLang="en-US" sz="3000" dirty="0" smtClean="0">
                <a:latin typeface="+mj-lt"/>
                <a:ea typeface="+mj-ea"/>
                <a:cs typeface="+mj-cs"/>
              </a:rPr>
              <a:t>使用指南</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22" name="Picture 6" descr="c:\users\igroup\appdata\roaming\360se6\User Data\temp\OSA-Publishing-Logo-Large.png"/>
          <p:cNvPicPr>
            <a:picLocks noChangeAspect="1" noChangeArrowheads="1"/>
          </p:cNvPicPr>
          <p:nvPr/>
        </p:nvPicPr>
        <p:blipFill>
          <a:blip r:embed="rId2" cstate="print"/>
          <a:srcRect/>
          <a:stretch>
            <a:fillRect/>
          </a:stretch>
        </p:blipFill>
        <p:spPr bwMode="auto">
          <a:xfrm>
            <a:off x="3132240" y="2780928"/>
            <a:ext cx="3600000" cy="670684"/>
          </a:xfrm>
          <a:prstGeom prst="rect">
            <a:avLst/>
          </a:prstGeom>
          <a:noFill/>
        </p:spPr>
      </p:pic>
      <p:sp>
        <p:nvSpPr>
          <p:cNvPr id="23" name="TextBox 22"/>
          <p:cNvSpPr txBox="1"/>
          <p:nvPr/>
        </p:nvSpPr>
        <p:spPr>
          <a:xfrm>
            <a:off x="4067944" y="5209401"/>
            <a:ext cx="1800200" cy="1015663"/>
          </a:xfrm>
          <a:prstGeom prst="rect">
            <a:avLst/>
          </a:prstGeom>
          <a:noFill/>
        </p:spPr>
        <p:txBody>
          <a:bodyPr wrap="square" rtlCol="0">
            <a:spAutoFit/>
          </a:bodyPr>
          <a:lstStyle/>
          <a:p>
            <a:pPr algn="ctr">
              <a:lnSpc>
                <a:spcPct val="150000"/>
              </a:lnSpc>
            </a:pPr>
            <a:r>
              <a:rPr lang="en-US" altLang="zh-CN" sz="2000" dirty="0" smtClean="0">
                <a:latin typeface="Arial" panose="020B0604020202020204" pitchFamily="34" charset="0"/>
                <a:cs typeface="Arial" panose="020B0604020202020204" pitchFamily="34" charset="0"/>
              </a:rPr>
              <a:t>2020</a:t>
            </a:r>
            <a:endParaRPr lang="en-US" altLang="zh-CN" sz="2000" dirty="0" smtClean="0">
              <a:latin typeface="Arial" panose="020B0604020202020204" pitchFamily="34" charset="0"/>
              <a:cs typeface="Arial" panose="020B0604020202020204" pitchFamily="34" charset="0"/>
            </a:endParaRPr>
          </a:p>
          <a:p>
            <a:pPr algn="ctr">
              <a:lnSpc>
                <a:spcPct val="150000"/>
              </a:lnSpc>
            </a:pPr>
            <a:r>
              <a:rPr lang="en-US" altLang="zh-CN" sz="2000" dirty="0" smtClean="0">
                <a:latin typeface="Arial" panose="020B0604020202020204" pitchFamily="34" charset="0"/>
                <a:cs typeface="Arial" panose="020B0604020202020204" pitchFamily="34" charset="0"/>
              </a:rPr>
              <a:t>iGroup</a:t>
            </a:r>
            <a:r>
              <a:rPr lang="zh-CN" altLang="en-US" sz="2000" dirty="0" smtClean="0">
                <a:latin typeface="Arial" panose="020B0604020202020204" pitchFamily="34" charset="0"/>
                <a:cs typeface="Arial" panose="020B0604020202020204" pitchFamily="34" charset="0"/>
              </a:rPr>
              <a:t>中国</a:t>
            </a:r>
            <a:endParaRPr lang="zh-CN"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555776" y="836712"/>
            <a:ext cx="3528392" cy="1008112"/>
          </a:xfrm>
        </p:spPr>
        <p:txBody>
          <a:bodyPr>
            <a:normAutofit/>
          </a:bodyPr>
          <a:lstStyle/>
          <a:p>
            <a:r>
              <a:rPr lang="zh-CN" altLang="en-US" sz="3600" dirty="0" smtClean="0"/>
              <a:t>出版物介绍</a:t>
            </a:r>
            <a:endParaRPr lang="zh-CN" altLang="en-US" sz="3600" dirty="0"/>
          </a:p>
        </p:txBody>
      </p:sp>
      <p:pic>
        <p:nvPicPr>
          <p:cNvPr id="5"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539832" y="1087313"/>
            <a:ext cx="2520000" cy="469479"/>
          </a:xfrm>
          <a:prstGeom prst="rect">
            <a:avLst/>
          </a:prstGeom>
          <a:noFill/>
        </p:spPr>
      </p:pic>
      <p:sp>
        <p:nvSpPr>
          <p:cNvPr id="8" name="Rectangle 4"/>
          <p:cNvSpPr txBox="1">
            <a:spLocks noChangeArrowheads="1"/>
          </p:cNvSpPr>
          <p:nvPr/>
        </p:nvSpPr>
        <p:spPr>
          <a:xfrm>
            <a:off x="395536" y="1807930"/>
            <a:ext cx="8352928" cy="4288070"/>
          </a:xfrm>
          <a:prstGeom prst="rect">
            <a:avLst/>
          </a:prstGeom>
          <a:noFill/>
        </p:spPr>
        <p:txBody>
          <a:bodyPr vert="horz" lIns="91440" tIns="45720" rIns="91440" bIns="45720" rtlCol="0">
            <a:normAutofit/>
          </a:bodyPr>
          <a:lstStyle/>
          <a:p>
            <a:pPr marL="342900" lvl="0" indent="-342900">
              <a:lnSpc>
                <a:spcPct val="120000"/>
              </a:lnSpc>
              <a:spcBef>
                <a:spcPct val="20000"/>
              </a:spcBef>
              <a:defRPr/>
            </a:pPr>
            <a:r>
              <a:rPr lang="zh-CN" altLang="en-US" sz="2600" dirty="0" smtClean="0">
                <a:ea typeface="宋体" panose="02010600030101010101" pitchFamily="2" charset="-122"/>
              </a:rPr>
              <a:t>电子书</a:t>
            </a:r>
            <a:r>
              <a:rPr lang="en-US" altLang="zh-CN" sz="2600" dirty="0">
                <a:ea typeface="宋体" panose="02010600030101010101" pitchFamily="2" charset="-122"/>
              </a:rPr>
              <a:t>《OPN Centennial </a:t>
            </a:r>
            <a:r>
              <a:rPr lang="en-US" altLang="zh-CN" sz="2600" dirty="0" err="1">
                <a:ea typeface="宋体" panose="02010600030101010101" pitchFamily="2" charset="-122"/>
              </a:rPr>
              <a:t>eBooklets</a:t>
            </a:r>
            <a:r>
              <a:rPr lang="en-US" altLang="zh-CN" sz="2600" dirty="0" smtClean="0">
                <a:ea typeface="宋体" panose="02010600030101010101" pitchFamily="2" charset="-122"/>
              </a:rPr>
              <a:t>》</a:t>
            </a:r>
            <a:endParaRPr lang="en-US" altLang="zh-CN" sz="2600" dirty="0" smtClean="0">
              <a:ea typeface="宋体" panose="02010600030101010101" pitchFamily="2" charset="-122"/>
            </a:endParaRPr>
          </a:p>
          <a:p>
            <a:pPr marL="342900" indent="-342900">
              <a:lnSpc>
                <a:spcPct val="120000"/>
              </a:lnSpc>
              <a:spcBef>
                <a:spcPct val="20000"/>
              </a:spcBef>
              <a:buFont typeface="Arial" panose="020B0604020202020204" pitchFamily="34" charset="0"/>
              <a:buChar char="•"/>
            </a:pPr>
            <a:r>
              <a:rPr lang="zh-CN" altLang="en-US" sz="2000" dirty="0" smtClean="0">
                <a:ea typeface="宋体" panose="02010600030101010101" pitchFamily="2" charset="-122"/>
              </a:rPr>
              <a:t>此</a:t>
            </a:r>
            <a:r>
              <a:rPr lang="zh-CN" altLang="en-US" sz="2000" dirty="0">
                <a:ea typeface="宋体" panose="02010600030101010101" pitchFamily="2" charset="-122"/>
              </a:rPr>
              <a:t>书由光学与光子学新闻组</a:t>
            </a:r>
            <a:r>
              <a:rPr lang="zh-CN" altLang="en-US" sz="2000" dirty="0" smtClean="0">
                <a:ea typeface="宋体" panose="02010600030101010101" pitchFamily="2" charset="-122"/>
              </a:rPr>
              <a:t>制作，</a:t>
            </a:r>
            <a:r>
              <a:rPr lang="zh-CN" altLang="en-US" sz="2000" dirty="0">
                <a:ea typeface="宋体" panose="02010600030101010101" pitchFamily="2" charset="-122"/>
              </a:rPr>
              <a:t>以</a:t>
            </a:r>
            <a:r>
              <a:rPr lang="zh-CN" altLang="en-US" sz="2000" dirty="0" smtClean="0">
                <a:ea typeface="宋体" panose="02010600030101010101" pitchFamily="2" charset="-122"/>
              </a:rPr>
              <a:t>纪念</a:t>
            </a:r>
            <a:r>
              <a:rPr lang="en-US" altLang="zh-CN" sz="2000" dirty="0" smtClean="0">
                <a:ea typeface="宋体" panose="02010600030101010101" pitchFamily="2" charset="-122"/>
              </a:rPr>
              <a:t>OSA</a:t>
            </a:r>
            <a:r>
              <a:rPr lang="zh-CN" altLang="en-US" sz="2000" dirty="0" smtClean="0">
                <a:ea typeface="宋体" panose="02010600030101010101" pitchFamily="2" charset="-122"/>
              </a:rPr>
              <a:t>学会创立</a:t>
            </a:r>
            <a:r>
              <a:rPr lang="en-US" altLang="zh-CN" sz="2000" dirty="0" smtClean="0">
                <a:ea typeface="宋体" panose="02010600030101010101" pitchFamily="2" charset="-122"/>
              </a:rPr>
              <a:t>100</a:t>
            </a:r>
            <a:r>
              <a:rPr lang="zh-CN" altLang="en-US" sz="2000" dirty="0">
                <a:ea typeface="宋体" panose="02010600030101010101" pitchFamily="2" charset="-122"/>
              </a:rPr>
              <a:t>周年</a:t>
            </a:r>
            <a:r>
              <a:rPr lang="zh-CN" altLang="en-US" sz="2000" dirty="0" smtClean="0">
                <a:ea typeface="宋体" panose="02010600030101010101" pitchFamily="2" charset="-122"/>
              </a:rPr>
              <a:t>。全系列共</a:t>
            </a:r>
            <a:r>
              <a:rPr lang="en-US" altLang="zh-CN" sz="2000" dirty="0" smtClean="0">
                <a:ea typeface="宋体" panose="02010600030101010101" pitchFamily="2" charset="-122"/>
              </a:rPr>
              <a:t>4</a:t>
            </a:r>
            <a:r>
              <a:rPr lang="zh-CN" altLang="en-US" sz="2000" dirty="0" smtClean="0">
                <a:ea typeface="宋体" panose="02010600030101010101" pitchFamily="2" charset="-122"/>
              </a:rPr>
              <a:t>册，以叙述、照片及其它视觉效果的方式，讲述</a:t>
            </a:r>
            <a:r>
              <a:rPr lang="zh-CN" altLang="en-US" sz="2000" dirty="0">
                <a:ea typeface="宋体" panose="02010600030101010101" pitchFamily="2" charset="-122"/>
              </a:rPr>
              <a:t>了</a:t>
            </a:r>
            <a:r>
              <a:rPr lang="en-US" altLang="zh-CN" sz="2000" dirty="0">
                <a:ea typeface="宋体" panose="02010600030101010101" pitchFamily="2" charset="-122"/>
              </a:rPr>
              <a:t>OSA</a:t>
            </a:r>
            <a:r>
              <a:rPr lang="zh-CN" altLang="en-US" sz="2000" dirty="0">
                <a:ea typeface="宋体" panose="02010600030101010101" pitchFamily="2" charset="-122"/>
              </a:rPr>
              <a:t>的起源</a:t>
            </a:r>
            <a:r>
              <a:rPr lang="zh-CN" altLang="en-US" sz="2000" dirty="0" smtClean="0">
                <a:ea typeface="宋体" panose="02010600030101010101" pitchFamily="2" charset="-122"/>
              </a:rPr>
              <a:t>和发展，并预测未来</a:t>
            </a:r>
            <a:r>
              <a:rPr lang="en-US" altLang="zh-CN" sz="2000" dirty="0" smtClean="0">
                <a:ea typeface="宋体" panose="02010600030101010101" pitchFamily="2" charset="-122"/>
              </a:rPr>
              <a:t>100</a:t>
            </a:r>
            <a:r>
              <a:rPr lang="zh-CN" altLang="en-US" sz="2000" dirty="0" smtClean="0">
                <a:ea typeface="宋体" panose="02010600030101010101" pitchFamily="2" charset="-122"/>
              </a:rPr>
              <a:t>年</a:t>
            </a:r>
            <a:r>
              <a:rPr lang="en-US" altLang="zh-CN" sz="2000" dirty="0" smtClean="0">
                <a:ea typeface="宋体" panose="02010600030101010101" pitchFamily="2" charset="-122"/>
              </a:rPr>
              <a:t>OSA</a:t>
            </a:r>
            <a:r>
              <a:rPr lang="zh-CN" altLang="en-US" sz="2000" dirty="0" smtClean="0">
                <a:ea typeface="宋体" panose="02010600030101010101" pitchFamily="2" charset="-122"/>
              </a:rPr>
              <a:t>学会及其所处的光学</a:t>
            </a:r>
            <a:r>
              <a:rPr lang="zh-CN" altLang="en-US" sz="2000" dirty="0">
                <a:ea typeface="宋体" panose="02010600030101010101" pitchFamily="2" charset="-122"/>
              </a:rPr>
              <a:t>和</a:t>
            </a:r>
            <a:r>
              <a:rPr lang="zh-CN" altLang="en-US" sz="2000" dirty="0" smtClean="0">
                <a:ea typeface="宋体" panose="02010600030101010101" pitchFamily="2" charset="-122"/>
              </a:rPr>
              <a:t>光子学学科的发展趋势。</a:t>
            </a:r>
            <a:endParaRPr lang="en-US" altLang="zh-CN" sz="2000" dirty="0" smtClean="0">
              <a:ea typeface="宋体" panose="02010600030101010101"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51965"/>
            <a:ext cx="7776864" cy="17198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927373"/>
            <a:ext cx="8229600" cy="4525963"/>
          </a:xfrm>
        </p:spPr>
        <p:txBody>
          <a:bodyPr/>
          <a:lstStyle/>
          <a:p>
            <a:pPr>
              <a:buNone/>
            </a:pPr>
            <a:r>
              <a:rPr lang="en-US" dirty="0" smtClean="0"/>
              <a:t>Optics Image Bank</a:t>
            </a:r>
            <a:r>
              <a:rPr lang="zh-CN" altLang="en-US" dirty="0" smtClean="0"/>
              <a:t>（光学影像图库）</a:t>
            </a:r>
            <a:endParaRPr lang="en-US" altLang="zh-CN" dirty="0" smtClean="0"/>
          </a:p>
          <a:p>
            <a:pPr lvl="1"/>
            <a:r>
              <a:rPr lang="en-US" altLang="zh-CN" dirty="0" smtClean="0"/>
              <a:t>2012</a:t>
            </a:r>
            <a:r>
              <a:rPr lang="zh-CN" altLang="en-US" dirty="0" smtClean="0"/>
              <a:t>年推出</a:t>
            </a:r>
            <a:endParaRPr lang="en-US" altLang="zh-CN" dirty="0" smtClean="0"/>
          </a:p>
          <a:p>
            <a:pPr lvl="1"/>
            <a:r>
              <a:rPr lang="zh-CN" altLang="en-US" dirty="0" smtClean="0"/>
              <a:t>包括来自</a:t>
            </a:r>
            <a:r>
              <a:rPr lang="en-US" altLang="zh-CN" dirty="0" smtClean="0"/>
              <a:t>OSA</a:t>
            </a:r>
            <a:r>
              <a:rPr lang="zh-CN" altLang="en-US" dirty="0" smtClean="0"/>
              <a:t>期刊中超过</a:t>
            </a:r>
            <a:r>
              <a:rPr lang="en-US" altLang="zh-CN" smtClean="0"/>
              <a:t>1070</a:t>
            </a:r>
            <a:r>
              <a:rPr lang="en-US" smtClean="0"/>
              <a:t>,000</a:t>
            </a:r>
            <a:r>
              <a:rPr lang="zh-CN" altLang="en-US" dirty="0" smtClean="0"/>
              <a:t>幅图片</a:t>
            </a:r>
            <a:endParaRPr lang="en-US" altLang="zh-CN" dirty="0" smtClean="0"/>
          </a:p>
          <a:p>
            <a:pPr lvl="1"/>
            <a:r>
              <a:rPr lang="zh-CN" altLang="en-US" dirty="0" smtClean="0"/>
              <a:t>可通过快速检索查看并链接到来源文章。</a:t>
            </a:r>
            <a:endParaRPr lang="zh-CN" altLang="en-US" dirty="0"/>
          </a:p>
        </p:txBody>
      </p:sp>
      <p:pic>
        <p:nvPicPr>
          <p:cNvPr id="25604" name="Picture 4" descr="c:\users\igroup\appdata\roaming\360se6\User Data\temp\getImage_img=QC53bSxvbWUtMi0yLTExOS1nMDA0.xqy"/>
          <p:cNvPicPr>
            <a:picLocks noChangeAspect="1" noChangeArrowheads="1"/>
          </p:cNvPicPr>
          <p:nvPr/>
        </p:nvPicPr>
        <p:blipFill>
          <a:blip r:embed="rId1" cstate="print"/>
          <a:srcRect/>
          <a:stretch>
            <a:fillRect/>
          </a:stretch>
        </p:blipFill>
        <p:spPr bwMode="auto">
          <a:xfrm>
            <a:off x="1403649" y="4253894"/>
            <a:ext cx="2488790" cy="2181840"/>
          </a:xfrm>
          <a:prstGeom prst="rect">
            <a:avLst/>
          </a:prstGeom>
          <a:noFill/>
        </p:spPr>
      </p:pic>
      <p:pic>
        <p:nvPicPr>
          <p:cNvPr id="25608" name="Picture 8" descr="c:\users\igroup\appdata\roaming\360se6\User Data\temp\getImage_img=QC53bSxvbC0zNS0yMS0zNjU1LWcwMDQ.xqy"/>
          <p:cNvPicPr>
            <a:picLocks noChangeAspect="1" noChangeArrowheads="1"/>
          </p:cNvPicPr>
          <p:nvPr/>
        </p:nvPicPr>
        <p:blipFill>
          <a:blip r:embed="rId2" cstate="print"/>
          <a:srcRect/>
          <a:stretch>
            <a:fillRect/>
          </a:stretch>
        </p:blipFill>
        <p:spPr bwMode="auto">
          <a:xfrm>
            <a:off x="4360658" y="4293096"/>
            <a:ext cx="1805773" cy="1944216"/>
          </a:xfrm>
          <a:prstGeom prst="rect">
            <a:avLst/>
          </a:prstGeom>
          <a:noFill/>
        </p:spPr>
      </p:pic>
      <p:sp>
        <p:nvSpPr>
          <p:cNvPr id="8" name="标题 1"/>
          <p:cNvSpPr>
            <a:spLocks noGrp="1"/>
          </p:cNvSpPr>
          <p:nvPr>
            <p:ph type="title"/>
          </p:nvPr>
        </p:nvSpPr>
        <p:spPr>
          <a:xfrm>
            <a:off x="2555776" y="836712"/>
            <a:ext cx="3528392" cy="1008112"/>
          </a:xfrm>
        </p:spPr>
        <p:txBody>
          <a:bodyPr>
            <a:normAutofit/>
          </a:bodyPr>
          <a:lstStyle/>
          <a:p>
            <a:r>
              <a:rPr lang="zh-CN" altLang="en-US" sz="3600" dirty="0" smtClean="0"/>
              <a:t>出版物介绍</a:t>
            </a:r>
            <a:endParaRPr lang="zh-CN" altLang="en-US" sz="3600" dirty="0"/>
          </a:p>
        </p:txBody>
      </p:sp>
      <p:pic>
        <p:nvPicPr>
          <p:cNvPr id="9" name="Picture 6" descr="c:\users\igroup\appdata\roaming\360se6\User Data\temp\OSA-Publishing-Logo-Large.png"/>
          <p:cNvPicPr>
            <a:picLocks noChangeAspect="1" noChangeArrowheads="1"/>
          </p:cNvPicPr>
          <p:nvPr/>
        </p:nvPicPr>
        <p:blipFill>
          <a:blip r:embed="rId3" cstate="print"/>
          <a:srcRect/>
          <a:stretch>
            <a:fillRect/>
          </a:stretch>
        </p:blipFill>
        <p:spPr bwMode="auto">
          <a:xfrm>
            <a:off x="539832" y="1087313"/>
            <a:ext cx="2520000" cy="46947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0" y="714356"/>
            <a:ext cx="2520000" cy="469479"/>
          </a:xfrm>
          <a:prstGeom prst="rect">
            <a:avLst/>
          </a:prstGeom>
          <a:noFill/>
        </p:spPr>
      </p:pic>
      <p:sp>
        <p:nvSpPr>
          <p:cNvPr id="5" name="标题 1"/>
          <p:cNvSpPr>
            <a:spLocks noGrp="1"/>
          </p:cNvSpPr>
          <p:nvPr>
            <p:ph type="title"/>
          </p:nvPr>
        </p:nvSpPr>
        <p:spPr>
          <a:xfrm>
            <a:off x="2571736" y="428604"/>
            <a:ext cx="6715140" cy="1008112"/>
          </a:xfrm>
        </p:spPr>
        <p:txBody>
          <a:bodyPr>
            <a:normAutofit/>
          </a:bodyPr>
          <a:lstStyle/>
          <a:p>
            <a:r>
              <a:rPr lang="zh-CN" altLang="en-US" sz="2400" dirty="0" smtClean="0"/>
              <a:t>期刊品质</a:t>
            </a:r>
            <a:r>
              <a:rPr lang="en-US" altLang="zh-CN" sz="3600" dirty="0" smtClean="0"/>
              <a:t>-</a:t>
            </a:r>
            <a:r>
              <a:rPr lang="zh-CN" altLang="en-US" sz="1800" dirty="0" smtClean="0"/>
              <a:t>影响因子、引用量及在光学领域</a:t>
            </a:r>
            <a:r>
              <a:rPr lang="en-US" altLang="zh-CN" sz="1800" dirty="0" smtClean="0"/>
              <a:t>97</a:t>
            </a:r>
            <a:r>
              <a:rPr lang="zh-CN" altLang="en-US" sz="1800" dirty="0" smtClean="0"/>
              <a:t>本</a:t>
            </a:r>
            <a:r>
              <a:rPr lang="zh-CN" altLang="en-US" sz="1800" dirty="0" smtClean="0"/>
              <a:t>期刊中的排名</a:t>
            </a:r>
            <a:endParaRPr lang="zh-CN" altLang="en-US" sz="1800" dirty="0"/>
          </a:p>
        </p:txBody>
      </p:sp>
      <p:sp>
        <p:nvSpPr>
          <p:cNvPr id="3" name="文本框 2"/>
          <p:cNvSpPr txBox="1"/>
          <p:nvPr/>
        </p:nvSpPr>
        <p:spPr>
          <a:xfrm>
            <a:off x="500034" y="6429396"/>
            <a:ext cx="2228495" cy="307777"/>
          </a:xfrm>
          <a:prstGeom prst="rect">
            <a:avLst/>
          </a:prstGeom>
          <a:noFill/>
        </p:spPr>
        <p:txBody>
          <a:bodyPr wrap="none" rtlCol="0">
            <a:spAutoFit/>
          </a:bodyPr>
          <a:lstStyle/>
          <a:p>
            <a:r>
              <a:rPr lang="zh-CN" altLang="en-US" sz="1400" dirty="0" smtClean="0"/>
              <a:t>* 以上数据来源于</a:t>
            </a:r>
            <a:r>
              <a:rPr lang="en-US" altLang="zh-CN" sz="1400" dirty="0" smtClean="0"/>
              <a:t>JCR </a:t>
            </a:r>
            <a:r>
              <a:rPr lang="en-US" altLang="zh-CN" sz="1400" dirty="0" smtClean="0"/>
              <a:t>2019</a:t>
            </a:r>
            <a:endParaRPr lang="zh-CN" altLang="en-US" sz="1400" dirty="0"/>
          </a:p>
        </p:txBody>
      </p:sp>
      <p:graphicFrame>
        <p:nvGraphicFramePr>
          <p:cNvPr id="6" name="表格 5"/>
          <p:cNvGraphicFramePr>
            <a:graphicFrameLocks noGrp="1"/>
          </p:cNvGraphicFramePr>
          <p:nvPr>
            <p:custDataLst>
              <p:tags r:id="rId2"/>
            </p:custDataLst>
          </p:nvPr>
        </p:nvGraphicFramePr>
        <p:xfrm>
          <a:off x="500034" y="1214422"/>
          <a:ext cx="7786742" cy="5029948"/>
        </p:xfrm>
        <a:graphic>
          <a:graphicData uri="http://schemas.openxmlformats.org/drawingml/2006/table">
            <a:tbl>
              <a:tblPr/>
              <a:tblGrid>
                <a:gridCol w="1327882"/>
                <a:gridCol w="1916593"/>
                <a:gridCol w="1672613"/>
                <a:gridCol w="1345565"/>
                <a:gridCol w="1524089"/>
              </a:tblGrid>
              <a:tr h="363673">
                <a:tc>
                  <a:txBody>
                    <a:bodyPr/>
                    <a:lstStyle/>
                    <a:p>
                      <a:pPr fontAlgn="ctr">
                        <a:lnSpc>
                          <a:spcPct val="150000"/>
                        </a:lnSpc>
                        <a:spcAft>
                          <a:spcPts val="0"/>
                        </a:spcAft>
                      </a:pPr>
                      <a:r>
                        <a:rPr lang="en-US" sz="1200" b="1" kern="1200" smtClean="0">
                          <a:solidFill>
                            <a:srgbClr val="F2F2F2"/>
                          </a:solidFill>
                          <a:latin typeface="Times New Roman" panose="02020603050405020304"/>
                          <a:ea typeface="宋体" panose="02010600030101010101" pitchFamily="2" charset="-122"/>
                          <a:cs typeface="Times New Roman" panose="02020603050405020304"/>
                        </a:rPr>
                        <a:t>         Journal </a:t>
                      </a:r>
                      <a:endParaRPr lang="zh-CN" sz="1200" b="1" kern="1200" dirty="0">
                        <a:solidFill>
                          <a:srgbClr val="F2F2F2"/>
                        </a:solidFill>
                        <a:latin typeface="Times New Roman" panose="020206030504050203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fontAlgn="ctr">
                        <a:lnSpc>
                          <a:spcPct val="150000"/>
                        </a:lnSpc>
                        <a:spcAft>
                          <a:spcPts val="0"/>
                        </a:spcAft>
                      </a:pPr>
                      <a:r>
                        <a:rPr lang="en-US" sz="1200" b="1" kern="1200" smtClean="0">
                          <a:solidFill>
                            <a:srgbClr val="F2F2F2"/>
                          </a:solidFill>
                          <a:latin typeface="Times New Roman" panose="02020603050405020304"/>
                          <a:ea typeface="宋体" panose="02010600030101010101" pitchFamily="2" charset="-122"/>
                          <a:cs typeface="Times New Roman" panose="02020603050405020304"/>
                        </a:rPr>
                        <a:t>      </a:t>
                      </a:r>
                      <a:r>
                        <a:rPr lang="en-US" sz="1200" b="1" kern="1200" dirty="0" smtClean="0">
                          <a:solidFill>
                            <a:srgbClr val="F2F2F2"/>
                          </a:solidFill>
                          <a:latin typeface="Times New Roman" panose="02020603050405020304"/>
                          <a:ea typeface="宋体" panose="02010600030101010101" pitchFamily="2" charset="-122"/>
                          <a:cs typeface="Times New Roman" panose="02020603050405020304"/>
                        </a:rPr>
                        <a:t>Journal </a:t>
                      </a:r>
                      <a:r>
                        <a:rPr lang="en-US" sz="1200" b="1" kern="1200" dirty="0">
                          <a:solidFill>
                            <a:srgbClr val="F2F2F2"/>
                          </a:solidFill>
                          <a:latin typeface="Times New Roman" panose="02020603050405020304"/>
                          <a:ea typeface="宋体" panose="02010600030101010101" pitchFamily="2" charset="-122"/>
                          <a:cs typeface="Times New Roman" panose="02020603050405020304"/>
                        </a:rPr>
                        <a:t>Impact Factor</a:t>
                      </a:r>
                      <a:r>
                        <a:rPr lang="en-US" sz="1200" b="1" kern="1200" dirty="0">
                          <a:solidFill>
                            <a:srgbClr val="F2F2F2"/>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lgn="l" defTabSz="914400" rtl="0" eaLnBrk="1" fontAlgn="ctr" latinLnBrk="0" hangingPunct="1">
                        <a:lnSpc>
                          <a:spcPct val="150000"/>
                        </a:lnSpc>
                        <a:spcAft>
                          <a:spcPts val="0"/>
                        </a:spcAft>
                      </a:pPr>
                      <a:r>
                        <a:rPr lang="en-US" sz="1200" b="1" kern="1200" dirty="0" smtClean="0">
                          <a:solidFill>
                            <a:srgbClr val="F2F2F2"/>
                          </a:solidFill>
                          <a:latin typeface="Times New Roman" panose="02020603050405020304"/>
                          <a:ea typeface="宋体" panose="02010600030101010101" pitchFamily="2" charset="-122"/>
                          <a:cs typeface="Times New Roman" panose="02020603050405020304"/>
                        </a:rPr>
                        <a:t>        Rank </a:t>
                      </a:r>
                      <a:r>
                        <a:rPr lang="en-US" sz="1200" b="1" kern="1200" dirty="0">
                          <a:solidFill>
                            <a:srgbClr val="F2F2F2"/>
                          </a:solidFill>
                          <a:latin typeface="Times New Roman" panose="02020603050405020304"/>
                          <a:ea typeface="宋体" panose="02010600030101010101" pitchFamily="2" charset="-122"/>
                          <a:cs typeface="Times New Roman" panose="02020603050405020304"/>
                        </a:rPr>
                        <a:t>by IF </a:t>
                      </a:r>
                      <a:endParaRPr lang="zh-CN" sz="1200" b="1" kern="1200" dirty="0">
                        <a:solidFill>
                          <a:srgbClr val="F2F2F2"/>
                        </a:solidFill>
                        <a:latin typeface="Times New Roman" panose="020206030504050203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lgn="l" defTabSz="914400" rtl="0" eaLnBrk="1" fontAlgn="ctr" latinLnBrk="0" hangingPunct="1">
                        <a:lnSpc>
                          <a:spcPct val="150000"/>
                        </a:lnSpc>
                        <a:spcAft>
                          <a:spcPts val="0"/>
                        </a:spcAft>
                      </a:pPr>
                      <a:r>
                        <a:rPr lang="en-US" sz="1200" b="1" kern="1200" dirty="0" smtClean="0">
                          <a:solidFill>
                            <a:srgbClr val="F2F2F2"/>
                          </a:solidFill>
                          <a:latin typeface="Times New Roman" panose="02020603050405020304"/>
                          <a:ea typeface="宋体" panose="02010600030101010101" pitchFamily="2" charset="-122"/>
                          <a:cs typeface="Times New Roman" panose="02020603050405020304"/>
                        </a:rPr>
                        <a:t>      Total </a:t>
                      </a:r>
                      <a:r>
                        <a:rPr lang="en-US" sz="1200" b="1" kern="1200" dirty="0">
                          <a:solidFill>
                            <a:srgbClr val="F2F2F2"/>
                          </a:solidFill>
                          <a:latin typeface="Times New Roman" panose="02020603050405020304"/>
                          <a:ea typeface="宋体" panose="02010600030101010101" pitchFamily="2" charset="-122"/>
                          <a:cs typeface="Times New Roman" panose="02020603050405020304"/>
                        </a:rPr>
                        <a:t>Cites</a:t>
                      </a:r>
                      <a:endParaRPr lang="zh-CN" sz="1200" b="1" kern="1200" dirty="0">
                        <a:solidFill>
                          <a:srgbClr val="F2F2F2"/>
                        </a:solidFill>
                        <a:latin typeface="Times New Roman" panose="020206030504050203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lgn="l" defTabSz="914400" rtl="0" eaLnBrk="1" fontAlgn="ctr" latinLnBrk="0" hangingPunct="1">
                        <a:lnSpc>
                          <a:spcPct val="150000"/>
                        </a:lnSpc>
                        <a:spcAft>
                          <a:spcPts val="0"/>
                        </a:spcAft>
                      </a:pPr>
                      <a:r>
                        <a:rPr lang="en-US" sz="1200" b="1" kern="1200" dirty="0" smtClean="0">
                          <a:solidFill>
                            <a:srgbClr val="F2F2F2"/>
                          </a:solidFill>
                          <a:latin typeface="Times New Roman" panose="02020603050405020304"/>
                          <a:ea typeface="宋体" panose="02010600030101010101" pitchFamily="2" charset="-122"/>
                          <a:cs typeface="Times New Roman" panose="02020603050405020304"/>
                        </a:rPr>
                        <a:t>       Rank </a:t>
                      </a:r>
                      <a:r>
                        <a:rPr lang="en-US" sz="1200" b="1" kern="1200" dirty="0">
                          <a:solidFill>
                            <a:srgbClr val="F2F2F2"/>
                          </a:solidFill>
                          <a:latin typeface="Times New Roman" panose="02020603050405020304"/>
                          <a:ea typeface="宋体" panose="02010600030101010101" pitchFamily="2" charset="-122"/>
                          <a:cs typeface="Times New Roman" panose="02020603050405020304"/>
                        </a:rPr>
                        <a:t>by TC </a:t>
                      </a:r>
                      <a:endParaRPr lang="zh-CN" sz="1200" b="1" kern="1200" dirty="0">
                        <a:solidFill>
                          <a:srgbClr val="F2F2F2"/>
                        </a:solidFill>
                        <a:latin typeface="Times New Roman" panose="020206030504050203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AOP</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14.69</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2,806</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47</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OPT</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9.778</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5</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9,728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24</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PR</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6.099</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10</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3,455</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42</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JLT</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4.288</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14</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25,062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6</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err="1">
                          <a:solidFill>
                            <a:srgbClr val="000000"/>
                          </a:solidFill>
                          <a:latin typeface="Times New Roman" panose="02020603050405020304"/>
                          <a:ea typeface="宋体" panose="02010600030101010101" pitchFamily="2" charset="-122"/>
                          <a:cs typeface="Times New Roman" panose="02020603050405020304"/>
                        </a:rPr>
                        <a:t>BOEx</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3.921</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17</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11,090</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19</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OL</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3.714</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18</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70,740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err="1">
                          <a:solidFill>
                            <a:srgbClr val="000000"/>
                          </a:solidFill>
                          <a:latin typeface="Times New Roman" panose="02020603050405020304"/>
                          <a:ea typeface="宋体" panose="02010600030101010101" pitchFamily="2" charset="-122"/>
                          <a:cs typeface="Times New Roman" panose="02020603050405020304"/>
                        </a:rPr>
                        <a:t>OpEx</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3.669</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19</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119,017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JOCN</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3.425</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20</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2,887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45</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err="1">
                          <a:solidFill>
                            <a:srgbClr val="000000"/>
                          </a:solidFill>
                          <a:latin typeface="Times New Roman" panose="02020603050405020304"/>
                          <a:ea typeface="宋体" panose="02010600030101010101" pitchFamily="2" charset="-122"/>
                          <a:cs typeface="Times New Roman" panose="02020603050405020304"/>
                        </a:rPr>
                        <a:t>OMEx</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3.064</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24</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7,235</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31</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JOSA B</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2.18</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47</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13,608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14</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AO</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1.961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53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49,100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4</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COL</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2.045</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51</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2,619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49</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JOSA A</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1.791</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59</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13,928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13</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Microsoft YaHei UI" panose="020B0503020204020204" charset="-122"/>
                          <a:cs typeface="Times New Roman" panose="02020603050405020304"/>
                        </a:rPr>
                        <a:t>COPP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Microsoft YaHei UI" panose="020B0503020204020204" charset="-122"/>
                          <a:cs typeface="Times New Roman" panose="02020603050405020304"/>
                        </a:rPr>
                        <a:t>0.761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Microsoft YaHei UI" panose="020B0503020204020204" charset="-122"/>
                          <a:cs typeface="Times New Roman" panose="02020603050405020304"/>
                        </a:rPr>
                        <a:t>86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Microsoft YaHei UI" panose="020B0503020204020204" charset="-122"/>
                          <a:cs typeface="Times New Roman" panose="02020603050405020304"/>
                        </a:rPr>
                        <a:t>139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Microsoft YaHei UI" panose="020B0503020204020204" charset="-122"/>
                          <a:cs typeface="Times New Roman" panose="02020603050405020304"/>
                        </a:rPr>
                        <a:t>96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JOT</a:t>
                      </a:r>
                      <a:r>
                        <a:rPr lang="en-US" sz="1200" b="1"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0.416</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94</a:t>
                      </a:r>
                      <a:r>
                        <a:rPr lang="en-US" sz="1200" kern="1200">
                          <a:solidFill>
                            <a:srgbClr val="000000"/>
                          </a:solidFill>
                          <a:latin typeface="Times New Roman" panose="02020603050405020304"/>
                          <a:ea typeface="Microsoft YaHei UI" panose="020B0503020204020204" charset="-122"/>
                          <a:cs typeface="Times New Roman" panose="02020603050405020304"/>
                        </a:rPr>
                        <a:t>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721 </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72</a:t>
                      </a:r>
                      <a:r>
                        <a:rPr lang="en-US" sz="1200" kern="1200" dirty="0">
                          <a:solidFill>
                            <a:srgbClr val="000000"/>
                          </a:solidFill>
                          <a:latin typeface="Times New Roman" panose="02020603050405020304"/>
                          <a:ea typeface="Microsoft YaHei UI" panose="020B0503020204020204" charset="-122"/>
                          <a:cs typeface="Times New Roman" panose="02020603050405020304"/>
                        </a:rPr>
                        <a:t> </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55">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JNIRS</a:t>
                      </a:r>
                      <a:r>
                        <a:rPr lang="zh-CN" sz="1200" b="1" kern="1200" dirty="0">
                          <a:solidFill>
                            <a:srgbClr val="000000"/>
                          </a:solidFill>
                          <a:latin typeface="Times New Roman" panose="02020603050405020304"/>
                          <a:ea typeface="宋体" panose="02010600030101010101" pitchFamily="2" charset="-122"/>
                          <a:cs typeface="Times New Roman" panose="02020603050405020304"/>
                        </a:rPr>
                        <a:t>（光谱学）</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1.198</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30</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a:solidFill>
                            <a:srgbClr val="000000"/>
                          </a:solidFill>
                          <a:latin typeface="Times New Roman" panose="02020603050405020304"/>
                          <a:ea typeface="宋体" panose="02010600030101010101" pitchFamily="2" charset="-122"/>
                          <a:cs typeface="Times New Roman" panose="02020603050405020304"/>
                        </a:rPr>
                        <a:t>1200</a:t>
                      </a:r>
                      <a:endParaRPr lang="zh-CN" sz="120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31</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0">
                <a:tc>
                  <a:txBody>
                    <a:bodyPr/>
                    <a:lstStyle/>
                    <a:p>
                      <a:pPr algn="ctr" fontAlgn="ctr">
                        <a:lnSpc>
                          <a:spcPct val="150000"/>
                        </a:lnSpc>
                        <a:spcAft>
                          <a:spcPts val="0"/>
                        </a:spcAft>
                      </a:pPr>
                      <a:r>
                        <a:rPr lang="en-US" sz="1200" b="1" kern="1200" dirty="0">
                          <a:solidFill>
                            <a:srgbClr val="000000"/>
                          </a:solidFill>
                          <a:latin typeface="Times New Roman" panose="02020603050405020304"/>
                          <a:ea typeface="宋体" panose="02010600030101010101" pitchFamily="2" charset="-122"/>
                          <a:cs typeface="Times New Roman" panose="02020603050405020304"/>
                        </a:rPr>
                        <a:t>AS</a:t>
                      </a:r>
                      <a:r>
                        <a:rPr lang="zh-CN" sz="1200" b="1" kern="1200" dirty="0">
                          <a:solidFill>
                            <a:srgbClr val="000000"/>
                          </a:solidFill>
                          <a:latin typeface="Times New Roman" panose="02020603050405020304"/>
                          <a:ea typeface="宋体" panose="02010600030101010101" pitchFamily="2" charset="-122"/>
                          <a:cs typeface="Times New Roman" panose="02020603050405020304"/>
                        </a:rPr>
                        <a:t>（光谱学）</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2.087</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17</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8413</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Aft>
                          <a:spcPts val="0"/>
                        </a:spcAft>
                      </a:pPr>
                      <a:r>
                        <a:rPr lang="en-US" sz="1200" kern="1200" dirty="0">
                          <a:solidFill>
                            <a:srgbClr val="000000"/>
                          </a:solidFill>
                          <a:latin typeface="Times New Roman" panose="02020603050405020304"/>
                          <a:ea typeface="宋体" panose="02010600030101010101" pitchFamily="2" charset="-122"/>
                          <a:cs typeface="Times New Roman" panose="02020603050405020304"/>
                        </a:rPr>
                        <a:t>9</a:t>
                      </a:r>
                      <a:endParaRPr lang="zh-CN" sz="1200" dirty="0">
                        <a:latin typeface="Cambria" panose="02040503050406030204"/>
                        <a:ea typeface="宋体" panose="02010600030101010101" pitchFamily="2" charset="-122"/>
                        <a:cs typeface="Times New Roman" panose="02020603050405020304"/>
                      </a:endParaRPr>
                    </a:p>
                  </a:txBody>
                  <a:tcPr marL="53324" marR="533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5936" y="836712"/>
            <a:ext cx="4320480" cy="936104"/>
          </a:xfrm>
        </p:spPr>
        <p:txBody>
          <a:bodyPr>
            <a:normAutofit/>
          </a:bodyPr>
          <a:lstStyle/>
          <a:p>
            <a:r>
              <a:rPr lang="zh-CN" altLang="en-US" sz="3200" dirty="0" smtClean="0">
                <a:effectLst>
                  <a:outerShdw blurRad="38100" dist="38100" dir="2700000" algn="tl">
                    <a:srgbClr val="000000">
                      <a:alpha val="43137"/>
                    </a:srgbClr>
                  </a:outerShdw>
                </a:effectLst>
                <a:ea typeface="+mn-ea"/>
                <a:cs typeface="Arial Unicode MS" panose="020B0604020202020204" charset="-122"/>
              </a:rPr>
              <a:t>数据库在线使用平台</a:t>
            </a:r>
            <a:endParaRPr lang="zh-CN" altLang="en-US" sz="3200" i="1" dirty="0">
              <a:solidFill>
                <a:srgbClr val="00B0F0"/>
              </a:solidFill>
              <a:effectLst>
                <a:outerShdw blurRad="38100" dist="38100" dir="2700000" algn="tl">
                  <a:srgbClr val="000000">
                    <a:alpha val="43137"/>
                  </a:srgbClr>
                </a:outerShdw>
              </a:effectLst>
              <a:ea typeface="+mn-ea"/>
              <a:cs typeface="Arial Unicode MS" panose="020B0604020202020204" charset="-122"/>
            </a:endParaRPr>
          </a:p>
        </p:txBody>
      </p:sp>
      <p:pic>
        <p:nvPicPr>
          <p:cNvPr id="5"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1619952" y="1087313"/>
            <a:ext cx="2520000" cy="469479"/>
          </a:xfrm>
          <a:prstGeom prst="rect">
            <a:avLst/>
          </a:prstGeom>
          <a:noFill/>
        </p:spPr>
      </p:pic>
      <p:pic>
        <p:nvPicPr>
          <p:cNvPr id="19458" name="Picture 2" descr="c:\users\igroup\appdata\roaming\360se6\User Data\temp\Welcome_to_new_platform.jpg"/>
          <p:cNvPicPr>
            <a:picLocks noChangeAspect="1" noChangeArrowheads="1"/>
          </p:cNvPicPr>
          <p:nvPr/>
        </p:nvPicPr>
        <p:blipFill>
          <a:blip r:embed="rId2" cstate="print"/>
          <a:srcRect/>
          <a:stretch>
            <a:fillRect/>
          </a:stretch>
        </p:blipFill>
        <p:spPr bwMode="auto">
          <a:xfrm>
            <a:off x="1763688" y="1916832"/>
            <a:ext cx="5905500" cy="3000376"/>
          </a:xfrm>
          <a:prstGeom prst="rect">
            <a:avLst/>
          </a:prstGeom>
          <a:ln>
            <a:noFill/>
          </a:ln>
          <a:effectLst>
            <a:outerShdw blurRad="190500" algn="tl" rotWithShape="0">
              <a:srgbClr val="000000">
                <a:alpha val="70000"/>
              </a:srgbClr>
            </a:outerShdw>
          </a:effectLst>
        </p:spPr>
      </p:pic>
      <p:sp>
        <p:nvSpPr>
          <p:cNvPr id="8" name="矩形 7"/>
          <p:cNvSpPr/>
          <p:nvPr/>
        </p:nvSpPr>
        <p:spPr>
          <a:xfrm>
            <a:off x="1691680" y="5147900"/>
            <a:ext cx="3199915" cy="369332"/>
          </a:xfrm>
          <a:prstGeom prst="rect">
            <a:avLst/>
          </a:prstGeom>
        </p:spPr>
        <p:txBody>
          <a:bodyPr wrap="none">
            <a:spAutoFit/>
          </a:bodyPr>
          <a:lstStyle/>
          <a:p>
            <a:r>
              <a:rPr lang="en-US" altLang="zh-CN" u="sng" dirty="0" smtClean="0">
                <a:solidFill>
                  <a:srgbClr val="0070C0"/>
                </a:solidFill>
              </a:rPr>
              <a:t>https://www.osapublishing.org</a:t>
            </a:r>
            <a:endParaRPr lang="zh-CN" altLang="en-US" u="sng"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632" y="836712"/>
            <a:ext cx="3960440" cy="720080"/>
          </a:xfrm>
        </p:spPr>
        <p:txBody>
          <a:bodyPr>
            <a:normAutofit/>
          </a:bodyPr>
          <a:lstStyle/>
          <a:p>
            <a:pPr algn="l"/>
            <a:r>
              <a:rPr lang="zh-CN" altLang="en-US" sz="3200" dirty="0" smtClean="0"/>
              <a:t>图标和分类体系说明</a:t>
            </a:r>
            <a:endParaRPr lang="zh-CN" altLang="en-US" sz="3200" dirty="0"/>
          </a:p>
        </p:txBody>
      </p:sp>
      <p:sp>
        <p:nvSpPr>
          <p:cNvPr id="9" name="TextBox 8"/>
          <p:cNvSpPr txBox="1"/>
          <p:nvPr/>
        </p:nvSpPr>
        <p:spPr>
          <a:xfrm>
            <a:off x="1285852" y="1700636"/>
            <a:ext cx="3929922" cy="369332"/>
          </a:xfrm>
          <a:prstGeom prst="rect">
            <a:avLst/>
          </a:prstGeom>
          <a:noFill/>
        </p:spPr>
        <p:txBody>
          <a:bodyPr wrap="none" rtlCol="0">
            <a:spAutoFit/>
          </a:bodyPr>
          <a:lstStyle/>
          <a:p>
            <a:r>
              <a:rPr lang="zh-CN" altLang="en-US" dirty="0" smtClean="0"/>
              <a:t>本文为</a:t>
            </a:r>
            <a:r>
              <a:rPr lang="en-US" altLang="zh-CN" dirty="0" smtClean="0"/>
              <a:t>OA</a:t>
            </a:r>
            <a:r>
              <a:rPr lang="zh-CN" altLang="en-US" dirty="0" smtClean="0"/>
              <a:t>，即使未订购也可访问全文</a:t>
            </a:r>
            <a:endParaRPr lang="zh-CN" altLang="en-US" dirty="0"/>
          </a:p>
        </p:txBody>
      </p:sp>
      <p:sp>
        <p:nvSpPr>
          <p:cNvPr id="10" name="TextBox 9"/>
          <p:cNvSpPr txBox="1"/>
          <p:nvPr/>
        </p:nvSpPr>
        <p:spPr>
          <a:xfrm>
            <a:off x="1285020" y="2272140"/>
            <a:ext cx="2262158" cy="369332"/>
          </a:xfrm>
          <a:prstGeom prst="rect">
            <a:avLst/>
          </a:prstGeom>
          <a:noFill/>
        </p:spPr>
        <p:txBody>
          <a:bodyPr wrap="none" rtlCol="0">
            <a:spAutoFit/>
          </a:bodyPr>
          <a:lstStyle/>
          <a:p>
            <a:r>
              <a:rPr lang="zh-CN" altLang="en-US" dirty="0" smtClean="0"/>
              <a:t>本文多媒体视频文件</a:t>
            </a:r>
            <a:endParaRPr lang="zh-CN" altLang="en-US" dirty="0"/>
          </a:p>
        </p:txBody>
      </p:sp>
      <p:sp>
        <p:nvSpPr>
          <p:cNvPr id="11" name="TextBox 10"/>
          <p:cNvSpPr txBox="1"/>
          <p:nvPr/>
        </p:nvSpPr>
        <p:spPr>
          <a:xfrm>
            <a:off x="395536" y="5427554"/>
            <a:ext cx="7815812" cy="738664"/>
          </a:xfrm>
          <a:prstGeom prst="rect">
            <a:avLst/>
          </a:prstGeom>
          <a:noFill/>
        </p:spPr>
        <p:txBody>
          <a:bodyPr wrap="square" rtlCol="0">
            <a:spAutoFit/>
          </a:bodyPr>
          <a:lstStyle/>
          <a:p>
            <a:r>
              <a:rPr lang="en-US" altLang="zh-CN" sz="2400" b="1" dirty="0" smtClean="0">
                <a:ea typeface="宋体" panose="02010600030101010101" pitchFamily="2" charset="-122"/>
              </a:rPr>
              <a:t>OCIS</a:t>
            </a:r>
            <a:r>
              <a:rPr lang="zh-CN" altLang="en-US" sz="2400" dirty="0" smtClean="0">
                <a:ea typeface="宋体" panose="02010600030101010101" pitchFamily="2" charset="-122"/>
              </a:rPr>
              <a:t> </a:t>
            </a:r>
            <a:r>
              <a:rPr lang="zh-CN" altLang="en-US" dirty="0" smtClean="0">
                <a:ea typeface="宋体" panose="02010600030101010101" pitchFamily="2" charset="-122"/>
              </a:rPr>
              <a:t>    </a:t>
            </a:r>
            <a:r>
              <a:rPr lang="en-US" altLang="zh-CN" dirty="0" smtClean="0">
                <a:ea typeface="宋体" panose="02010600030101010101" pitchFamily="2" charset="-122"/>
              </a:rPr>
              <a:t>Optics Classification and Indexing Scheme《</a:t>
            </a:r>
            <a:r>
              <a:rPr lang="zh-CN" altLang="en-US" dirty="0" smtClean="0">
                <a:ea typeface="宋体" panose="02010600030101010101" pitchFamily="2" charset="-122"/>
              </a:rPr>
              <a:t>光学分类与标引体系表</a:t>
            </a:r>
            <a:r>
              <a:rPr lang="en-US" altLang="zh-CN" dirty="0" smtClean="0">
                <a:ea typeface="宋体" panose="02010600030101010101" pitchFamily="2" charset="-122"/>
              </a:rPr>
              <a:t>》</a:t>
            </a:r>
            <a:r>
              <a:rPr lang="zh-CN" altLang="en-US" dirty="0" smtClean="0">
                <a:ea typeface="宋体" panose="02010600030101010101" pitchFamily="2" charset="-122"/>
              </a:rPr>
              <a:t>，</a:t>
            </a:r>
            <a:endParaRPr lang="en-US" altLang="zh-CN" dirty="0" smtClean="0">
              <a:ea typeface="宋体" panose="02010600030101010101" pitchFamily="2" charset="-122"/>
            </a:endParaRPr>
          </a:p>
          <a:p>
            <a:r>
              <a:rPr lang="en-US" altLang="zh-CN" dirty="0" smtClean="0">
                <a:ea typeface="宋体" panose="02010600030101010101" pitchFamily="2" charset="-122"/>
              </a:rPr>
              <a:t>                 </a:t>
            </a:r>
            <a:r>
              <a:rPr lang="zh-CN" altLang="en-US" dirty="0" smtClean="0">
                <a:ea typeface="宋体" panose="02010600030101010101" pitchFamily="2" charset="-122"/>
              </a:rPr>
              <a:t>用来确定文章所属的类目，由</a:t>
            </a:r>
            <a:r>
              <a:rPr lang="en-US" altLang="zh-CN" dirty="0" smtClean="0">
                <a:ea typeface="宋体" panose="02010600030101010101" pitchFamily="2" charset="-122"/>
              </a:rPr>
              <a:t>OSA</a:t>
            </a:r>
            <a:r>
              <a:rPr lang="zh-CN" altLang="en-US" dirty="0" smtClean="0">
                <a:ea typeface="宋体" panose="02010600030101010101" pitchFamily="2" charset="-122"/>
              </a:rPr>
              <a:t>定期修订 </a:t>
            </a:r>
            <a:endParaRPr lang="zh-CN" altLang="en-US" dirty="0" smtClean="0">
              <a:ea typeface="宋体" panose="02010600030101010101" pitchFamily="2" charset="-122"/>
            </a:endParaRPr>
          </a:p>
        </p:txBody>
      </p:sp>
      <p:sp>
        <p:nvSpPr>
          <p:cNvPr id="13" name="TextBox 12"/>
          <p:cNvSpPr txBox="1"/>
          <p:nvPr/>
        </p:nvSpPr>
        <p:spPr>
          <a:xfrm>
            <a:off x="1285852" y="2855786"/>
            <a:ext cx="2860078" cy="369332"/>
          </a:xfrm>
          <a:prstGeom prst="rect">
            <a:avLst/>
          </a:prstGeom>
          <a:noFill/>
        </p:spPr>
        <p:txBody>
          <a:bodyPr wrap="none" rtlCol="0">
            <a:spAutoFit/>
          </a:bodyPr>
          <a:lstStyle/>
          <a:p>
            <a:r>
              <a:rPr lang="zh-CN" altLang="en-US" dirty="0" smtClean="0"/>
              <a:t>本文包含</a:t>
            </a:r>
            <a:r>
              <a:rPr lang="en-US" altLang="zh-CN" dirty="0" smtClean="0"/>
              <a:t>PDF</a:t>
            </a:r>
            <a:r>
              <a:rPr lang="zh-CN" altLang="en-US" dirty="0" smtClean="0"/>
              <a:t>格式演示文稿</a:t>
            </a:r>
            <a:endParaRPr lang="zh-CN" altLang="en-US" dirty="0"/>
          </a:p>
        </p:txBody>
      </p:sp>
      <p:sp>
        <p:nvSpPr>
          <p:cNvPr id="16" name="TextBox 15"/>
          <p:cNvSpPr txBox="1"/>
          <p:nvPr/>
        </p:nvSpPr>
        <p:spPr>
          <a:xfrm>
            <a:off x="1285852" y="3927356"/>
            <a:ext cx="6786610" cy="1477328"/>
          </a:xfrm>
          <a:prstGeom prst="rect">
            <a:avLst/>
          </a:prstGeom>
          <a:noFill/>
        </p:spPr>
        <p:txBody>
          <a:bodyPr wrap="square" rtlCol="0">
            <a:spAutoFit/>
          </a:bodyPr>
          <a:lstStyle/>
          <a:p>
            <a:pPr algn="just"/>
            <a:r>
              <a:rPr lang="zh-CN" altLang="en-US" dirty="0" smtClean="0"/>
              <a:t>本文包含</a:t>
            </a:r>
            <a:r>
              <a:rPr lang="en-US" altLang="zh-CN" dirty="0" smtClean="0"/>
              <a:t>ISP</a:t>
            </a:r>
            <a:r>
              <a:rPr lang="zh-CN" altLang="en-US" dirty="0" smtClean="0"/>
              <a:t>元素，</a:t>
            </a:r>
            <a:r>
              <a:rPr lang="en-US" altLang="zh-CN" dirty="0" smtClean="0"/>
              <a:t>ISP</a:t>
            </a:r>
            <a:r>
              <a:rPr lang="zh-CN" altLang="en-US" dirty="0" smtClean="0"/>
              <a:t>全称：</a:t>
            </a:r>
            <a:r>
              <a:rPr lang="en-US" dirty="0" smtClean="0"/>
              <a:t>Interactive Scientific Publishing</a:t>
            </a:r>
            <a:r>
              <a:rPr lang="zh-CN" altLang="en-US" dirty="0" smtClean="0"/>
              <a:t>，是一种科学影像的出版形式。使得作者能够出版带有原始数据的大型</a:t>
            </a:r>
            <a:r>
              <a:rPr lang="en-US" altLang="zh-CN" dirty="0" smtClean="0"/>
              <a:t>2D</a:t>
            </a:r>
            <a:r>
              <a:rPr lang="zh-CN" altLang="en-US" dirty="0" smtClean="0"/>
              <a:t>或</a:t>
            </a:r>
            <a:r>
              <a:rPr lang="en-US" altLang="zh-CN" dirty="0" smtClean="0"/>
              <a:t>3D</a:t>
            </a:r>
            <a:r>
              <a:rPr lang="zh-CN" altLang="en-US" dirty="0" smtClean="0"/>
              <a:t>数据组，读者可以进行互动性的阅览和分析。需要使用</a:t>
            </a:r>
            <a:r>
              <a:rPr lang="en-US" altLang="zh-CN" dirty="0" smtClean="0"/>
              <a:t>ISP</a:t>
            </a:r>
            <a:r>
              <a:rPr lang="zh-CN" altLang="en-US" dirty="0" smtClean="0"/>
              <a:t>软件，它既是作者组织和出版数据组的工具，也是读者进行阅览和分析的工具。</a:t>
            </a:r>
            <a:endParaRPr lang="zh-CN" altLang="en-US" dirty="0"/>
          </a:p>
        </p:txBody>
      </p:sp>
      <p:pic>
        <p:nvPicPr>
          <p:cNvPr id="3083" name="Picture 11"/>
          <p:cNvPicPr>
            <a:picLocks noChangeAspect="1" noChangeArrowheads="1"/>
          </p:cNvPicPr>
          <p:nvPr/>
        </p:nvPicPr>
        <p:blipFill>
          <a:blip r:embed="rId1" cstate="print"/>
          <a:srcRect/>
          <a:stretch>
            <a:fillRect/>
          </a:stretch>
        </p:blipFill>
        <p:spPr bwMode="auto">
          <a:xfrm>
            <a:off x="542972" y="3427290"/>
            <a:ext cx="428628" cy="354727"/>
          </a:xfrm>
          <a:prstGeom prst="rect">
            <a:avLst/>
          </a:prstGeom>
          <a:noFill/>
          <a:ln w="9525">
            <a:noFill/>
            <a:miter lim="800000"/>
            <a:headEnd/>
            <a:tailEnd/>
          </a:ln>
          <a:effectLst/>
        </p:spPr>
      </p:pic>
      <p:sp>
        <p:nvSpPr>
          <p:cNvPr id="20" name="TextBox 19"/>
          <p:cNvSpPr txBox="1"/>
          <p:nvPr/>
        </p:nvSpPr>
        <p:spPr>
          <a:xfrm>
            <a:off x="1285852" y="3427290"/>
            <a:ext cx="4963282" cy="369332"/>
          </a:xfrm>
          <a:prstGeom prst="rect">
            <a:avLst/>
          </a:prstGeom>
          <a:noFill/>
        </p:spPr>
        <p:txBody>
          <a:bodyPr wrap="none" rtlCol="0">
            <a:spAutoFit/>
          </a:bodyPr>
          <a:lstStyle/>
          <a:p>
            <a:r>
              <a:rPr lang="zh-CN" altLang="en-US" dirty="0" smtClean="0"/>
              <a:t>本文被收录在</a:t>
            </a:r>
            <a:r>
              <a:rPr lang="en-US" altLang="zh-CN" dirty="0" smtClean="0"/>
              <a:t>Spotlight on Optics</a:t>
            </a:r>
            <a:r>
              <a:rPr lang="zh-CN" altLang="en-US" dirty="0" smtClean="0"/>
              <a:t>（光学焦点）中</a:t>
            </a:r>
            <a:endParaRPr lang="zh-CN" altLang="en-US" dirty="0"/>
          </a:p>
        </p:txBody>
      </p:sp>
      <p:pic>
        <p:nvPicPr>
          <p:cNvPr id="14337" name="Picture 1"/>
          <p:cNvPicPr>
            <a:picLocks noChangeAspect="1" noChangeArrowheads="1"/>
          </p:cNvPicPr>
          <p:nvPr/>
        </p:nvPicPr>
        <p:blipFill>
          <a:blip r:embed="rId2" cstate="print"/>
          <a:srcRect/>
          <a:stretch>
            <a:fillRect/>
          </a:stretch>
        </p:blipFill>
        <p:spPr bwMode="auto">
          <a:xfrm>
            <a:off x="539552" y="1628800"/>
            <a:ext cx="415431" cy="432048"/>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lum contrast="10000"/>
          </a:blip>
          <a:srcRect/>
          <a:stretch>
            <a:fillRect/>
          </a:stretch>
        </p:blipFill>
        <p:spPr bwMode="auto">
          <a:xfrm>
            <a:off x="539552" y="2852936"/>
            <a:ext cx="405045" cy="36004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lum contrast="10000"/>
          </a:blip>
          <a:srcRect/>
          <a:stretch>
            <a:fillRect/>
          </a:stretch>
        </p:blipFill>
        <p:spPr bwMode="auto">
          <a:xfrm>
            <a:off x="555424" y="2276871"/>
            <a:ext cx="272160" cy="252000"/>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539552" y="3946993"/>
            <a:ext cx="432048" cy="418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nvSpPr>
        <p:spPr>
          <a:xfrm>
            <a:off x="4860032" y="-27384"/>
            <a:ext cx="3744416"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zh-CN" sz="2400" dirty="0" smtClean="0">
                <a:latin typeface="+mj-lt"/>
                <a:ea typeface="宋体" panose="02010600030101010101" pitchFamily="2" charset="-122"/>
                <a:cs typeface="+mj-cs"/>
              </a:rPr>
              <a:t>OSA </a:t>
            </a:r>
            <a:r>
              <a:rPr lang="zh-CN" altLang="en-US" sz="2400" dirty="0" smtClean="0">
                <a:latin typeface="+mj-lt"/>
                <a:ea typeface="宋体" panose="02010600030101010101" pitchFamily="2" charset="-122"/>
                <a:cs typeface="+mj-cs"/>
              </a:rPr>
              <a:t>数据库主页</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55299" name="Picture 3"/>
          <p:cNvPicPr>
            <a:picLocks noChangeAspect="1" noChangeArrowheads="1"/>
          </p:cNvPicPr>
          <p:nvPr/>
        </p:nvPicPr>
        <p:blipFill>
          <a:blip r:embed="rId1" cstate="print"/>
          <a:srcRect r="9582"/>
          <a:stretch>
            <a:fillRect/>
          </a:stretch>
        </p:blipFill>
        <p:spPr bwMode="auto">
          <a:xfrm>
            <a:off x="1979712" y="2565384"/>
            <a:ext cx="7130138" cy="4320000"/>
          </a:xfrm>
          <a:prstGeom prst="rect">
            <a:avLst/>
          </a:prstGeom>
          <a:noFill/>
          <a:ln w="9525">
            <a:noFill/>
            <a:miter lim="800000"/>
            <a:headEnd/>
            <a:tailEnd/>
          </a:ln>
        </p:spPr>
      </p:pic>
      <p:sp>
        <p:nvSpPr>
          <p:cNvPr id="11" name="标题 1"/>
          <p:cNvSpPr>
            <a:spLocks noGrp="1"/>
          </p:cNvSpPr>
          <p:nvPr>
            <p:ph type="title"/>
          </p:nvPr>
        </p:nvSpPr>
        <p:spPr>
          <a:xfrm>
            <a:off x="395536" y="620688"/>
            <a:ext cx="8460432" cy="1000124"/>
          </a:xfrm>
        </p:spPr>
        <p:txBody>
          <a:bodyPr>
            <a:noAutofit/>
          </a:bodyPr>
          <a:lstStyle/>
          <a:p>
            <a:pPr algn="l"/>
            <a:r>
              <a:rPr lang="zh-CN" altLang="en-US" sz="2200" dirty="0" smtClean="0"/>
              <a:t> 所有来自国内</a:t>
            </a:r>
            <a:r>
              <a:rPr lang="en-US" altLang="zh-CN" sz="2200" dirty="0" smtClean="0"/>
              <a:t>IP</a:t>
            </a:r>
            <a:r>
              <a:rPr lang="zh-CN" altLang="en-US" sz="2200" dirty="0" smtClean="0"/>
              <a:t>地址的、对</a:t>
            </a:r>
            <a:r>
              <a:rPr lang="en-US" altLang="zh-CN" sz="2200" dirty="0" smtClean="0"/>
              <a:t>OSA </a:t>
            </a:r>
            <a:r>
              <a:rPr lang="zh-CN" altLang="en-US" sz="2200" dirty="0" smtClean="0"/>
              <a:t>数据库的访问，都将会被自动转向</a:t>
            </a:r>
            <a:r>
              <a:rPr lang="en-US" altLang="zh-CN" sz="2200" dirty="0" smtClean="0"/>
              <a:t> </a:t>
            </a:r>
            <a:r>
              <a:rPr lang="en-US" altLang="zh-CN" sz="2200" i="1" dirty="0" smtClean="0">
                <a:solidFill>
                  <a:srgbClr val="00B0F0"/>
                </a:solidFill>
              </a:rPr>
              <a:t>OSA Publishing China</a:t>
            </a:r>
            <a:r>
              <a:rPr lang="zh-CN" altLang="en-US" sz="2200" i="1" dirty="0" smtClean="0">
                <a:solidFill>
                  <a:srgbClr val="00B0F0"/>
                </a:solidFill>
              </a:rPr>
              <a:t>主页</a:t>
            </a:r>
            <a:endParaRPr lang="zh-CN" altLang="en-US" sz="2200" dirty="0"/>
          </a:p>
        </p:txBody>
      </p:sp>
      <p:grpSp>
        <p:nvGrpSpPr>
          <p:cNvPr id="16" name="组合 15"/>
          <p:cNvGrpSpPr/>
          <p:nvPr/>
        </p:nvGrpSpPr>
        <p:grpSpPr>
          <a:xfrm>
            <a:off x="4887392" y="1700808"/>
            <a:ext cx="3429024" cy="1080120"/>
            <a:chOff x="4139952" y="1700808"/>
            <a:chExt cx="3429024" cy="1080120"/>
          </a:xfrm>
        </p:grpSpPr>
        <p:sp>
          <p:nvSpPr>
            <p:cNvPr id="12" name="矩形 11"/>
            <p:cNvSpPr/>
            <p:nvPr/>
          </p:nvSpPr>
          <p:spPr>
            <a:xfrm>
              <a:off x="7236296" y="2600920"/>
              <a:ext cx="222938" cy="1800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标注 12"/>
            <p:cNvSpPr/>
            <p:nvPr/>
          </p:nvSpPr>
          <p:spPr>
            <a:xfrm>
              <a:off x="4139952" y="1700808"/>
              <a:ext cx="3429024" cy="714380"/>
            </a:xfrm>
            <a:prstGeom prst="wedgeRectCallout">
              <a:avLst>
                <a:gd name="adj1" fmla="val 41158"/>
                <a:gd name="adj2" fmla="val 6711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希望继续使用原英文主页的用户，可以由此链接进入英文主页。</a:t>
              </a:r>
              <a:endParaRPr lang="zh-CN" altLang="en-US" dirty="0">
                <a:solidFill>
                  <a:schemeClr val="tx1"/>
                </a:solidFill>
              </a:endParaRPr>
            </a:p>
          </p:txBody>
        </p:sp>
      </p:grpSp>
      <p:sp>
        <p:nvSpPr>
          <p:cNvPr id="14" name="TextBox 13"/>
          <p:cNvSpPr txBox="1"/>
          <p:nvPr/>
        </p:nvSpPr>
        <p:spPr>
          <a:xfrm>
            <a:off x="179512" y="1818690"/>
            <a:ext cx="1656184" cy="1754326"/>
          </a:xfrm>
          <a:prstGeom prst="rect">
            <a:avLst/>
          </a:prstGeom>
          <a:solidFill>
            <a:schemeClr val="bg1">
              <a:lumMod val="85000"/>
            </a:schemeClr>
          </a:solidFill>
          <a:ln w="6350">
            <a:solidFill>
              <a:schemeClr val="tx1"/>
            </a:solidFill>
          </a:ln>
        </p:spPr>
        <p:txBody>
          <a:bodyPr wrap="square" rtlCol="0">
            <a:spAutoFit/>
          </a:bodyPr>
          <a:lstStyle/>
          <a:p>
            <a:r>
              <a:rPr lang="en-US" altLang="zh-CN" dirty="0" smtClean="0"/>
              <a:t> </a:t>
            </a:r>
            <a:r>
              <a:rPr lang="zh-CN" altLang="en-US" dirty="0" smtClean="0"/>
              <a:t>本主页旨在为国内读者、作者、图书馆馆员提供更加本地化的服务。简体中文显示。</a:t>
            </a:r>
            <a:endParaRPr lang="zh-CN" altLang="en-US" dirty="0"/>
          </a:p>
        </p:txBody>
      </p:sp>
      <p:sp>
        <p:nvSpPr>
          <p:cNvPr id="15" name="TextBox 14"/>
          <p:cNvSpPr txBox="1"/>
          <p:nvPr/>
        </p:nvSpPr>
        <p:spPr>
          <a:xfrm>
            <a:off x="142844" y="4286256"/>
            <a:ext cx="1857388" cy="2308324"/>
          </a:xfrm>
          <a:prstGeom prst="rect">
            <a:avLst/>
          </a:prstGeom>
          <a:solidFill>
            <a:schemeClr val="bg1">
              <a:lumMod val="85000"/>
            </a:schemeClr>
          </a:solidFill>
          <a:ln w="6350">
            <a:solidFill>
              <a:schemeClr val="tx1"/>
            </a:solidFill>
          </a:ln>
        </p:spPr>
        <p:txBody>
          <a:bodyPr wrap="square" rtlCol="0">
            <a:spAutoFit/>
          </a:bodyPr>
          <a:lstStyle/>
          <a:p>
            <a:r>
              <a:rPr lang="zh-CN" altLang="en-US" dirty="0" smtClean="0"/>
              <a:t>仅对访问网址</a:t>
            </a:r>
            <a:r>
              <a:rPr lang="en-US" altLang="zh-CN" u="sng" dirty="0" smtClean="0">
                <a:solidFill>
                  <a:srgbClr val="0000FF"/>
                </a:solidFill>
              </a:rPr>
              <a:t>https://www.osapublishing.org</a:t>
            </a:r>
            <a:r>
              <a:rPr lang="zh-CN" altLang="en-US" dirty="0" smtClean="0"/>
              <a:t>的用户转到此</a:t>
            </a:r>
            <a:r>
              <a:rPr lang="en-US" altLang="zh-CN" dirty="0" smtClean="0"/>
              <a:t>China</a:t>
            </a:r>
            <a:r>
              <a:rPr lang="zh-CN" altLang="en-US" dirty="0" smtClean="0"/>
              <a:t>主页。正在检索或浏览期刊、文章的用户，不会被重新转向。</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1" cstate="print"/>
          <a:srcRect r="17265"/>
          <a:stretch>
            <a:fillRect/>
          </a:stretch>
        </p:blipFill>
        <p:spPr bwMode="auto">
          <a:xfrm>
            <a:off x="0" y="722734"/>
            <a:ext cx="8676456" cy="4362450"/>
          </a:xfrm>
          <a:prstGeom prst="rect">
            <a:avLst/>
          </a:prstGeom>
          <a:noFill/>
          <a:ln w="9525">
            <a:noFill/>
            <a:miter lim="800000"/>
            <a:headEnd/>
            <a:tailEnd/>
          </a:ln>
        </p:spPr>
      </p:pic>
      <p:sp>
        <p:nvSpPr>
          <p:cNvPr id="2" name="标题 1"/>
          <p:cNvSpPr>
            <a:spLocks noGrp="1"/>
          </p:cNvSpPr>
          <p:nvPr>
            <p:ph type="title"/>
          </p:nvPr>
        </p:nvSpPr>
        <p:spPr>
          <a:xfrm>
            <a:off x="5353744" y="0"/>
            <a:ext cx="2746648" cy="620688"/>
          </a:xfrm>
        </p:spPr>
        <p:txBody>
          <a:bodyPr>
            <a:normAutofit/>
          </a:bodyPr>
          <a:lstStyle/>
          <a:p>
            <a:pPr algn="l"/>
            <a:r>
              <a:rPr lang="zh-CN" altLang="en-US" sz="2400" dirty="0" smtClean="0"/>
              <a:t>出版物浏览入口</a:t>
            </a:r>
            <a:endParaRPr lang="zh-CN" altLang="en-US" sz="2400" dirty="0"/>
          </a:p>
        </p:txBody>
      </p:sp>
      <p:sp>
        <p:nvSpPr>
          <p:cNvPr id="5" name="矩形标注 4"/>
          <p:cNvSpPr/>
          <p:nvPr/>
        </p:nvSpPr>
        <p:spPr>
          <a:xfrm>
            <a:off x="4211960" y="692696"/>
            <a:ext cx="4464496" cy="792088"/>
          </a:xfrm>
          <a:prstGeom prst="wedgeRectCallout">
            <a:avLst>
              <a:gd name="adj1" fmla="val -21258"/>
              <a:gd name="adj2" fmla="val 7721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指向期刊、会议录或其他资源，选择要浏览的内容，点击打开要浏览的内容主页。</a:t>
            </a:r>
            <a:endParaRPr lang="zh-CN" altLang="en-US" dirty="0">
              <a:solidFill>
                <a:schemeClr val="tx1"/>
              </a:solidFill>
            </a:endParaRPr>
          </a:p>
        </p:txBody>
      </p:sp>
      <p:pic>
        <p:nvPicPr>
          <p:cNvPr id="16388" name="Picture 4"/>
          <p:cNvPicPr>
            <a:picLocks noChangeAspect="1" noChangeArrowheads="1"/>
          </p:cNvPicPr>
          <p:nvPr/>
        </p:nvPicPr>
        <p:blipFill>
          <a:blip r:embed="rId2" cstate="print"/>
          <a:srcRect/>
          <a:stretch>
            <a:fillRect/>
          </a:stretch>
        </p:blipFill>
        <p:spPr bwMode="auto">
          <a:xfrm>
            <a:off x="2350071" y="3212976"/>
            <a:ext cx="6758433" cy="360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up)">
                                      <p:cBhvr>
                                        <p:cTn id="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1" cstate="print"/>
          <a:srcRect/>
          <a:stretch>
            <a:fillRect/>
          </a:stretch>
        </p:blipFill>
        <p:spPr bwMode="auto">
          <a:xfrm>
            <a:off x="1" y="652462"/>
            <a:ext cx="9072000" cy="4812535"/>
          </a:xfrm>
          <a:prstGeom prst="rect">
            <a:avLst/>
          </a:prstGeom>
          <a:noFill/>
          <a:ln w="9525">
            <a:noFill/>
            <a:miter lim="800000"/>
            <a:headEnd/>
            <a:tailEnd/>
          </a:ln>
        </p:spPr>
      </p:pic>
      <p:sp>
        <p:nvSpPr>
          <p:cNvPr id="9" name="标题 1"/>
          <p:cNvSpPr txBox="1"/>
          <p:nvPr/>
        </p:nvSpPr>
        <p:spPr>
          <a:xfrm>
            <a:off x="5796136" y="0"/>
            <a:ext cx="1440160" cy="6206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期刊浏览</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矩形标注 11"/>
          <p:cNvSpPr/>
          <p:nvPr/>
        </p:nvSpPr>
        <p:spPr>
          <a:xfrm>
            <a:off x="4572000" y="1052736"/>
            <a:ext cx="4320480" cy="792088"/>
          </a:xfrm>
          <a:prstGeom prst="wedgeRectCallout">
            <a:avLst>
              <a:gd name="adj1" fmla="val 22998"/>
              <a:gd name="adj2" fmla="val 65546"/>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zh-CN" altLang="en-US" sz="1600" dirty="0" smtClean="0">
                <a:solidFill>
                  <a:schemeClr val="tx1"/>
                </a:solidFill>
              </a:rPr>
              <a:t>选择浏览的期次</a:t>
            </a:r>
            <a:r>
              <a:rPr lang="en-US" altLang="zh-CN" sz="1600" dirty="0" smtClean="0">
                <a:solidFill>
                  <a:schemeClr val="tx1"/>
                </a:solidFill>
              </a:rPr>
              <a:t>—Issue in Progress</a:t>
            </a:r>
            <a:r>
              <a:rPr lang="zh-CN" altLang="en-US" sz="1600" dirty="0" smtClean="0">
                <a:solidFill>
                  <a:schemeClr val="tx1"/>
                </a:solidFill>
              </a:rPr>
              <a:t>：下期内容；</a:t>
            </a:r>
            <a:endParaRPr lang="en-US" altLang="zh-CN" sz="1600" dirty="0" smtClean="0">
              <a:solidFill>
                <a:schemeClr val="tx1"/>
              </a:solidFill>
            </a:endParaRPr>
          </a:p>
          <a:p>
            <a:r>
              <a:rPr lang="en-US" altLang="zh-CN" sz="1600" dirty="0" smtClean="0">
                <a:solidFill>
                  <a:schemeClr val="tx1"/>
                </a:solidFill>
              </a:rPr>
              <a:t>Current Issue</a:t>
            </a:r>
            <a:r>
              <a:rPr lang="zh-CN" altLang="en-US" sz="1600" dirty="0" smtClean="0">
                <a:solidFill>
                  <a:schemeClr val="tx1"/>
                </a:solidFill>
              </a:rPr>
              <a:t>：本期内容；</a:t>
            </a:r>
            <a:r>
              <a:rPr lang="en-US" altLang="zh-CN" sz="1600" dirty="0" smtClean="0">
                <a:solidFill>
                  <a:schemeClr val="tx1"/>
                </a:solidFill>
              </a:rPr>
              <a:t>All Issues</a:t>
            </a:r>
            <a:r>
              <a:rPr lang="zh-CN" altLang="en-US" sz="1600" dirty="0" smtClean="0">
                <a:solidFill>
                  <a:schemeClr val="tx1"/>
                </a:solidFill>
              </a:rPr>
              <a:t>：所有卷期；</a:t>
            </a:r>
            <a:r>
              <a:rPr lang="en-US" altLang="zh-CN" sz="1600" dirty="0" smtClean="0">
                <a:solidFill>
                  <a:schemeClr val="tx1"/>
                </a:solidFill>
              </a:rPr>
              <a:t>Feature Issues</a:t>
            </a:r>
            <a:r>
              <a:rPr lang="zh-CN" altLang="en-US" sz="1600" dirty="0" smtClean="0">
                <a:solidFill>
                  <a:schemeClr val="tx1"/>
                </a:solidFill>
              </a:rPr>
              <a:t>：特辑</a:t>
            </a:r>
            <a:endParaRPr lang="en-US" altLang="zh-CN" sz="1600" dirty="0" smtClean="0">
              <a:solidFill>
                <a:schemeClr val="tx1"/>
              </a:solidFill>
            </a:endParaRPr>
          </a:p>
        </p:txBody>
      </p:sp>
      <p:sp>
        <p:nvSpPr>
          <p:cNvPr id="14" name="矩形 13"/>
          <p:cNvSpPr/>
          <p:nvPr/>
        </p:nvSpPr>
        <p:spPr>
          <a:xfrm>
            <a:off x="6876256" y="2492896"/>
            <a:ext cx="1944216" cy="9361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标注 14"/>
          <p:cNvSpPr/>
          <p:nvPr/>
        </p:nvSpPr>
        <p:spPr>
          <a:xfrm>
            <a:off x="5143504" y="2357430"/>
            <a:ext cx="1512168" cy="1008112"/>
          </a:xfrm>
          <a:prstGeom prst="wedgeRectCallout">
            <a:avLst>
              <a:gd name="adj1" fmla="val 60935"/>
              <a:gd name="adj2" fmla="val -1952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刊内关键词 或作者检索；卷期或页码检索</a:t>
            </a:r>
            <a:endParaRPr lang="zh-CN" altLang="en-US" sz="1600" dirty="0">
              <a:solidFill>
                <a:schemeClr val="tx1"/>
              </a:solidFill>
            </a:endParaRPr>
          </a:p>
        </p:txBody>
      </p:sp>
      <p:pic>
        <p:nvPicPr>
          <p:cNvPr id="19" name="Picture 4"/>
          <p:cNvPicPr>
            <a:picLocks noChangeAspect="1" noChangeArrowheads="1"/>
          </p:cNvPicPr>
          <p:nvPr/>
        </p:nvPicPr>
        <p:blipFill>
          <a:blip r:embed="rId2" cstate="print"/>
          <a:srcRect/>
          <a:stretch>
            <a:fillRect/>
          </a:stretch>
        </p:blipFill>
        <p:spPr bwMode="auto">
          <a:xfrm>
            <a:off x="428596" y="3429001"/>
            <a:ext cx="6286544" cy="3731508"/>
          </a:xfrm>
          <a:prstGeom prst="rect">
            <a:avLst/>
          </a:prstGeom>
          <a:noFill/>
          <a:ln w="9525">
            <a:solidFill>
              <a:schemeClr val="tx1"/>
            </a:solidFill>
            <a:miter lim="800000"/>
            <a:headEnd/>
            <a:tailEnd/>
          </a:ln>
        </p:spPr>
      </p:pic>
      <p:sp>
        <p:nvSpPr>
          <p:cNvPr id="20" name="TextBox 19"/>
          <p:cNvSpPr txBox="1"/>
          <p:nvPr/>
        </p:nvSpPr>
        <p:spPr>
          <a:xfrm>
            <a:off x="6929454" y="3857628"/>
            <a:ext cx="1872208" cy="2062103"/>
          </a:xfrm>
          <a:prstGeom prst="rect">
            <a:avLst/>
          </a:prstGeom>
          <a:solidFill>
            <a:schemeClr val="bg1">
              <a:lumMod val="85000"/>
            </a:schemeClr>
          </a:solidFill>
          <a:ln w="6350">
            <a:solidFill>
              <a:schemeClr val="tx1"/>
            </a:solidFill>
          </a:ln>
        </p:spPr>
        <p:txBody>
          <a:bodyPr wrap="square" rtlCol="0">
            <a:spAutoFit/>
          </a:bodyPr>
          <a:lstStyle/>
          <a:p>
            <a:r>
              <a:rPr lang="en-US" altLang="zh-CN" sz="1600" dirty="0" smtClean="0"/>
              <a:t> </a:t>
            </a:r>
            <a:r>
              <a:rPr lang="zh-CN" altLang="en-US" sz="1600" dirty="0" smtClean="0"/>
              <a:t>浏览特辑内容、本期主题、今日最高下载文章和视频讨论资源。</a:t>
            </a:r>
            <a:endParaRPr lang="en-US" altLang="zh-CN" sz="1600" dirty="0" smtClean="0"/>
          </a:p>
          <a:p>
            <a:endParaRPr lang="en-US" altLang="zh-CN" sz="1600" dirty="0" smtClean="0"/>
          </a:p>
          <a:p>
            <a:r>
              <a:rPr lang="zh-CN" altLang="en-US" sz="1600" dirty="0" smtClean="0"/>
              <a:t>用户可登陆</a:t>
            </a:r>
            <a:r>
              <a:rPr lang="en-US" altLang="zh-CN" sz="1600" dirty="0" smtClean="0"/>
              <a:t>OSA</a:t>
            </a:r>
            <a:r>
              <a:rPr lang="zh-CN" altLang="en-US" sz="1600" dirty="0" smtClean="0"/>
              <a:t>个人账号，更改</a:t>
            </a:r>
            <a:r>
              <a:rPr lang="en-US" altLang="zh-CN" sz="1600" dirty="0" smtClean="0"/>
              <a:t>/</a:t>
            </a:r>
            <a:r>
              <a:rPr lang="zh-CN" altLang="en-US" sz="1600" dirty="0" smtClean="0"/>
              <a:t>添加关注主题。</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 y="620688"/>
            <a:ext cx="9144000" cy="4104456"/>
            <a:chOff x="1" y="620688"/>
            <a:chExt cx="9144000" cy="4104456"/>
          </a:xfrm>
        </p:grpSpPr>
        <p:pic>
          <p:nvPicPr>
            <p:cNvPr id="10" name="Picture 2"/>
            <p:cNvPicPr>
              <a:picLocks noChangeAspect="1" noChangeArrowheads="1"/>
            </p:cNvPicPr>
            <p:nvPr/>
          </p:nvPicPr>
          <p:blipFill>
            <a:blip r:embed="rId1" cstate="print"/>
            <a:srcRect/>
            <a:stretch>
              <a:fillRect/>
            </a:stretch>
          </p:blipFill>
          <p:spPr bwMode="auto">
            <a:xfrm>
              <a:off x="1" y="711556"/>
              <a:ext cx="9144000" cy="4013588"/>
            </a:xfrm>
            <a:prstGeom prst="rect">
              <a:avLst/>
            </a:prstGeom>
            <a:noFill/>
            <a:ln w="9525">
              <a:noFill/>
              <a:miter lim="800000"/>
              <a:headEnd/>
              <a:tailEnd/>
            </a:ln>
          </p:spPr>
        </p:pic>
        <p:pic>
          <p:nvPicPr>
            <p:cNvPr id="57346" name="Picture 2"/>
            <p:cNvPicPr>
              <a:picLocks noChangeAspect="1" noChangeArrowheads="1"/>
            </p:cNvPicPr>
            <p:nvPr/>
          </p:nvPicPr>
          <p:blipFill>
            <a:blip r:embed="rId2" cstate="print"/>
            <a:srcRect/>
            <a:stretch>
              <a:fillRect/>
            </a:stretch>
          </p:blipFill>
          <p:spPr bwMode="auto">
            <a:xfrm>
              <a:off x="107504" y="620688"/>
              <a:ext cx="1872208" cy="216019"/>
            </a:xfrm>
            <a:prstGeom prst="rect">
              <a:avLst/>
            </a:prstGeom>
            <a:noFill/>
            <a:ln w="9525">
              <a:noFill/>
              <a:miter lim="800000"/>
              <a:headEnd/>
              <a:tailEnd/>
            </a:ln>
          </p:spPr>
        </p:pic>
      </p:grpSp>
      <p:sp>
        <p:nvSpPr>
          <p:cNvPr id="13" name="矩形标注 12"/>
          <p:cNvSpPr/>
          <p:nvPr/>
        </p:nvSpPr>
        <p:spPr>
          <a:xfrm>
            <a:off x="4283968" y="908720"/>
            <a:ext cx="2088232" cy="1224136"/>
          </a:xfrm>
          <a:prstGeom prst="wedgeRectCallout">
            <a:avLst>
              <a:gd name="adj1" fmla="val 24678"/>
              <a:gd name="adj2" fmla="val 4355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zh-CN" altLang="en-US" sz="1600" dirty="0" smtClean="0">
                <a:solidFill>
                  <a:schemeClr val="tx1"/>
                </a:solidFill>
              </a:rPr>
              <a:t>选择文章，下载引文；</a:t>
            </a:r>
            <a:endParaRPr lang="en-US" altLang="zh-CN" sz="1600" dirty="0" smtClean="0">
              <a:solidFill>
                <a:schemeClr val="tx1"/>
              </a:solidFill>
            </a:endParaRPr>
          </a:p>
          <a:p>
            <a:r>
              <a:rPr lang="zh-CN" altLang="en-US" sz="1600" dirty="0" smtClean="0">
                <a:solidFill>
                  <a:schemeClr val="tx1"/>
                </a:solidFill>
              </a:rPr>
              <a:t>支持</a:t>
            </a:r>
            <a:r>
              <a:rPr lang="en-US" altLang="zh-CN" sz="1600" dirty="0" smtClean="0">
                <a:solidFill>
                  <a:schemeClr val="tx1"/>
                </a:solidFill>
              </a:rPr>
              <a:t>RSS</a:t>
            </a:r>
            <a:r>
              <a:rPr lang="zh-CN" altLang="en-US" sz="1600" dirty="0" smtClean="0">
                <a:solidFill>
                  <a:schemeClr val="tx1"/>
                </a:solidFill>
              </a:rPr>
              <a:t>订阅服务和</a:t>
            </a:r>
            <a:r>
              <a:rPr lang="en-US" altLang="zh-CN" sz="1600" dirty="0" smtClean="0">
                <a:solidFill>
                  <a:schemeClr val="tx1"/>
                </a:solidFill>
              </a:rPr>
              <a:t>Content Alert </a:t>
            </a:r>
            <a:r>
              <a:rPr lang="zh-CN" altLang="en-US" sz="1600" dirty="0" smtClean="0">
                <a:solidFill>
                  <a:schemeClr val="tx1"/>
                </a:solidFill>
              </a:rPr>
              <a:t>内容更新提醒服务</a:t>
            </a:r>
            <a:endParaRPr lang="en-US" altLang="zh-CN" sz="1600" dirty="0" smtClean="0">
              <a:solidFill>
                <a:schemeClr val="tx1"/>
              </a:solidFill>
            </a:endParaRPr>
          </a:p>
        </p:txBody>
      </p:sp>
      <p:pic>
        <p:nvPicPr>
          <p:cNvPr id="16" name="Picture 4"/>
          <p:cNvPicPr>
            <a:picLocks noChangeAspect="1" noChangeArrowheads="1"/>
          </p:cNvPicPr>
          <p:nvPr/>
        </p:nvPicPr>
        <p:blipFill>
          <a:blip r:embed="rId3" cstate="print"/>
          <a:srcRect/>
          <a:stretch>
            <a:fillRect/>
          </a:stretch>
        </p:blipFill>
        <p:spPr bwMode="auto">
          <a:xfrm>
            <a:off x="1331640" y="1556792"/>
            <a:ext cx="7776864" cy="5295900"/>
          </a:xfrm>
          <a:prstGeom prst="rect">
            <a:avLst/>
          </a:prstGeom>
          <a:noFill/>
          <a:ln w="9525">
            <a:solidFill>
              <a:schemeClr val="tx1"/>
            </a:solidFill>
            <a:miter lim="800000"/>
            <a:headEnd/>
            <a:tailEnd/>
          </a:ln>
        </p:spPr>
      </p:pic>
      <p:sp>
        <p:nvSpPr>
          <p:cNvPr id="17" name="矩形标注 16"/>
          <p:cNvSpPr/>
          <p:nvPr/>
        </p:nvSpPr>
        <p:spPr>
          <a:xfrm>
            <a:off x="2915816" y="4581128"/>
            <a:ext cx="1296144" cy="1728192"/>
          </a:xfrm>
          <a:prstGeom prst="wedgeRectCallout">
            <a:avLst>
              <a:gd name="adj1" fmla="val -62667"/>
              <a:gd name="adj2" fmla="val -21112"/>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zh-CN" altLang="en-US" sz="1600" dirty="0" smtClean="0">
                <a:solidFill>
                  <a:schemeClr val="tx1"/>
                </a:solidFill>
              </a:rPr>
              <a:t>选择浏览：</a:t>
            </a:r>
            <a:endParaRPr lang="en-US" altLang="zh-CN" sz="1600" dirty="0" smtClean="0">
              <a:solidFill>
                <a:schemeClr val="tx1"/>
              </a:solidFill>
            </a:endParaRPr>
          </a:p>
          <a:p>
            <a:r>
              <a:rPr lang="zh-CN" altLang="en-US" sz="1600" dirty="0" smtClean="0">
                <a:solidFill>
                  <a:schemeClr val="tx1"/>
                </a:solidFill>
              </a:rPr>
              <a:t>文摘、全文、图表、公式、参考文献、</a:t>
            </a:r>
            <a:endParaRPr lang="en-US" altLang="zh-CN" sz="1600" dirty="0" smtClean="0">
              <a:solidFill>
                <a:schemeClr val="tx1"/>
              </a:solidFill>
            </a:endParaRPr>
          </a:p>
          <a:p>
            <a:r>
              <a:rPr lang="zh-CN" altLang="en-US" sz="1600" dirty="0" smtClean="0">
                <a:solidFill>
                  <a:schemeClr val="tx1"/>
                </a:solidFill>
              </a:rPr>
              <a:t>被引记录、</a:t>
            </a:r>
            <a:endParaRPr lang="en-US" altLang="zh-CN" sz="1600" dirty="0" smtClean="0">
              <a:solidFill>
                <a:schemeClr val="tx1"/>
              </a:solidFill>
            </a:endParaRPr>
          </a:p>
          <a:p>
            <a:r>
              <a:rPr lang="zh-CN" altLang="en-US" sz="1600" dirty="0" smtClean="0">
                <a:solidFill>
                  <a:schemeClr val="tx1"/>
                </a:solidFill>
              </a:rPr>
              <a:t>浏览记录</a:t>
            </a:r>
            <a:endParaRPr lang="en-US" altLang="zh-CN" sz="1600" dirty="0" smtClean="0">
              <a:solidFill>
                <a:schemeClr val="tx1"/>
              </a:solidFill>
            </a:endParaRPr>
          </a:p>
        </p:txBody>
      </p:sp>
      <p:sp>
        <p:nvSpPr>
          <p:cNvPr id="18" name="矩形标注 17"/>
          <p:cNvSpPr/>
          <p:nvPr/>
        </p:nvSpPr>
        <p:spPr>
          <a:xfrm>
            <a:off x="5796136" y="4077072"/>
            <a:ext cx="1296144" cy="2664296"/>
          </a:xfrm>
          <a:prstGeom prst="wedgeRectCallout">
            <a:avLst>
              <a:gd name="adj1" fmla="val 61631"/>
              <a:gd name="adj2" fmla="val -22792"/>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zh-CN" altLang="en-US" sz="1600" dirty="0" smtClean="0">
                <a:solidFill>
                  <a:schemeClr val="tx1"/>
                </a:solidFill>
              </a:rPr>
              <a:t>通过电子邮件或其他方式分享文章</a:t>
            </a:r>
            <a:endParaRPr lang="en-US" altLang="zh-CN" sz="1600" dirty="0" smtClean="0">
              <a:solidFill>
                <a:schemeClr val="tx1"/>
              </a:solidFill>
            </a:endParaRPr>
          </a:p>
          <a:p>
            <a:pPr>
              <a:lnSpc>
                <a:spcPts val="800"/>
              </a:lnSpc>
            </a:pPr>
            <a:endParaRPr lang="en-US" altLang="zh-CN" sz="1600" dirty="0" smtClean="0">
              <a:solidFill>
                <a:schemeClr val="tx1"/>
              </a:solidFill>
            </a:endParaRPr>
          </a:p>
          <a:p>
            <a:r>
              <a:rPr lang="zh-CN" altLang="en-US" sz="1600" dirty="0" smtClean="0">
                <a:solidFill>
                  <a:schemeClr val="tx1"/>
                </a:solidFill>
              </a:rPr>
              <a:t>便捷复制本文引用信息</a:t>
            </a:r>
            <a:endParaRPr lang="en-US" altLang="zh-CN" sz="1600" dirty="0" smtClean="0">
              <a:solidFill>
                <a:schemeClr val="tx1"/>
              </a:solidFill>
            </a:endParaRPr>
          </a:p>
          <a:p>
            <a:pPr>
              <a:lnSpc>
                <a:spcPts val="800"/>
              </a:lnSpc>
            </a:pPr>
            <a:endParaRPr lang="en-US" altLang="zh-CN" sz="1600" dirty="0" smtClean="0">
              <a:solidFill>
                <a:schemeClr val="tx1"/>
              </a:solidFill>
            </a:endParaRPr>
          </a:p>
          <a:p>
            <a:r>
              <a:rPr lang="zh-CN" altLang="en-US" sz="1600" dirty="0" smtClean="0">
                <a:solidFill>
                  <a:schemeClr val="tx1"/>
                </a:solidFill>
              </a:rPr>
              <a:t>定制引文追踪服务</a:t>
            </a:r>
            <a:endParaRPr lang="en-US" altLang="zh-CN" sz="1600" dirty="0" smtClean="0">
              <a:solidFill>
                <a:schemeClr val="tx1"/>
              </a:solidFill>
            </a:endParaRPr>
          </a:p>
          <a:p>
            <a:pPr>
              <a:lnSpc>
                <a:spcPts val="800"/>
              </a:lnSpc>
            </a:pPr>
            <a:endParaRPr lang="en-US" altLang="zh-CN" sz="1600" dirty="0" smtClean="0">
              <a:solidFill>
                <a:schemeClr val="tx1"/>
              </a:solidFill>
            </a:endParaRPr>
          </a:p>
          <a:p>
            <a:r>
              <a:rPr lang="zh-CN" altLang="en-US" sz="1600" dirty="0" smtClean="0">
                <a:solidFill>
                  <a:schemeClr val="tx1"/>
                </a:solidFill>
              </a:rPr>
              <a:t>相关内容</a:t>
            </a:r>
            <a:r>
              <a:rPr lang="en-US" altLang="zh-CN" sz="1600" dirty="0" smtClean="0">
                <a:solidFill>
                  <a:schemeClr val="tx1"/>
                </a:solidFill>
              </a:rPr>
              <a:t>/</a:t>
            </a:r>
            <a:r>
              <a:rPr lang="zh-CN" altLang="en-US" sz="1600" dirty="0" smtClean="0">
                <a:solidFill>
                  <a:schemeClr val="tx1"/>
                </a:solidFill>
              </a:rPr>
              <a:t>主题文章</a:t>
            </a:r>
            <a:endParaRPr lang="en-US" altLang="zh-CN" sz="1600" dirty="0" smtClean="0">
              <a:solidFill>
                <a:schemeClr val="tx1"/>
              </a:solidFill>
            </a:endParaRPr>
          </a:p>
        </p:txBody>
      </p:sp>
      <p:pic>
        <p:nvPicPr>
          <p:cNvPr id="57349" name="Picture 5"/>
          <p:cNvPicPr>
            <a:picLocks noChangeAspect="1" noChangeArrowheads="1"/>
          </p:cNvPicPr>
          <p:nvPr/>
        </p:nvPicPr>
        <p:blipFill>
          <a:blip r:embed="rId4" cstate="print"/>
          <a:srcRect/>
          <a:stretch>
            <a:fillRect/>
          </a:stretch>
        </p:blipFill>
        <p:spPr bwMode="auto">
          <a:xfrm>
            <a:off x="7305057" y="4149080"/>
            <a:ext cx="1803447" cy="2592000"/>
          </a:xfrm>
          <a:prstGeom prst="rect">
            <a:avLst/>
          </a:prstGeom>
          <a:noFill/>
          <a:ln w="9525">
            <a:noFill/>
            <a:miter lim="800000"/>
            <a:headEnd/>
            <a:tailEnd/>
          </a:ln>
        </p:spPr>
      </p:pic>
      <p:sp>
        <p:nvSpPr>
          <p:cNvPr id="21" name="标题 1"/>
          <p:cNvSpPr txBox="1"/>
          <p:nvPr/>
        </p:nvSpPr>
        <p:spPr>
          <a:xfrm>
            <a:off x="5796136" y="0"/>
            <a:ext cx="1440160" cy="6206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期刊浏览</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
                                            <p:bg/>
                                          </p:spTgt>
                                        </p:tgtEl>
                                        <p:attrNameLst>
                                          <p:attrName>style.visibility</p:attrName>
                                        </p:attrNameLst>
                                      </p:cBhvr>
                                      <p:to>
                                        <p:strVal val="visible"/>
                                      </p:to>
                                    </p:set>
                                    <p:animEffect transition="in" filter="wipe(left)">
                                      <p:cBhvr>
                                        <p:cTn id="15" dur="500"/>
                                        <p:tgtEl>
                                          <p:spTgt spid="1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par>
                                <p:cTn id="19" presetID="22" presetClass="entr" presetSubtype="8" fill="hold" grpId="0" nodeType="withEffect">
                                  <p:stCondLst>
                                    <p:cond delay="0"/>
                                  </p:stCondLst>
                                  <p:iterate type="lt">
                                    <p:tmPct val="0"/>
                                  </p:iterate>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wipe(left)">
                                      <p:cBhvr>
                                        <p:cTn id="21" dur="500"/>
                                        <p:tgtEl>
                                          <p:spTgt spid="18">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animEffect transition="in" filter="wipe(left)">
                                      <p:cBhvr>
                                        <p:cTn id="24" dur="500"/>
                                        <p:tgtEl>
                                          <p:spTgt spid="18">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animEffect transition="in" filter="wipe(left)">
                                      <p:cBhvr>
                                        <p:cTn id="27" dur="500"/>
                                        <p:tgtEl>
                                          <p:spTgt spid="1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iterate type="lt">
                                    <p:tmPct val="0"/>
                                  </p:iterate>
                                  <p:childTnLst>
                                    <p:animClr clrSpc="rgb" dir="cw">
                                      <p:cBhvr override="childStyle">
                                        <p:cTn id="31" dur="500" fill="hold"/>
                                        <p:tgtEl>
                                          <p:spTgt spid="18">
                                            <p:txEl>
                                              <p:pRg st="2" end="2"/>
                                            </p:txEl>
                                          </p:spTgt>
                                        </p:tgtEl>
                                        <p:attrNameLst>
                                          <p:attrName>style.color</p:attrName>
                                        </p:attrNameLst>
                                      </p:cBhvr>
                                      <p:to>
                                        <a:schemeClr val="accent2"/>
                                      </p:to>
                                    </p:animClr>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57349"/>
                                        </p:tgtEl>
                                        <p:attrNameLst>
                                          <p:attrName>style.visibility</p:attrName>
                                        </p:attrNameLst>
                                      </p:cBhvr>
                                      <p:to>
                                        <p:strVal val="visible"/>
                                      </p:to>
                                    </p:set>
                                    <p:animEffect transition="in" filter="wipe(left)">
                                      <p:cBhvr>
                                        <p:cTn id="35"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796136" y="0"/>
            <a:ext cx="1800200" cy="6206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会议录浏览</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56323" name="Picture 3"/>
          <p:cNvPicPr>
            <a:picLocks noChangeAspect="1" noChangeArrowheads="1"/>
          </p:cNvPicPr>
          <p:nvPr/>
        </p:nvPicPr>
        <p:blipFill>
          <a:blip r:embed="rId1" cstate="print"/>
          <a:srcRect/>
          <a:stretch>
            <a:fillRect/>
          </a:stretch>
        </p:blipFill>
        <p:spPr bwMode="auto">
          <a:xfrm>
            <a:off x="0" y="642918"/>
            <a:ext cx="9146801" cy="4157637"/>
          </a:xfrm>
          <a:prstGeom prst="rect">
            <a:avLst/>
          </a:prstGeom>
          <a:noFill/>
          <a:ln w="9525">
            <a:noFill/>
            <a:miter lim="800000"/>
            <a:headEnd/>
            <a:tailEnd/>
          </a:ln>
        </p:spPr>
      </p:pic>
      <p:sp>
        <p:nvSpPr>
          <p:cNvPr id="8" name="矩形标注 7"/>
          <p:cNvSpPr/>
          <p:nvPr/>
        </p:nvSpPr>
        <p:spPr>
          <a:xfrm>
            <a:off x="4644008" y="908720"/>
            <a:ext cx="4464496" cy="792088"/>
          </a:xfrm>
          <a:prstGeom prst="wedgeRectCallout">
            <a:avLst>
              <a:gd name="adj1" fmla="val -21258"/>
              <a:gd name="adj2" fmla="val 7721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按年份</a:t>
            </a:r>
            <a:r>
              <a:rPr lang="en-US" altLang="zh-CN" dirty="0" smtClean="0">
                <a:solidFill>
                  <a:schemeClr val="tx1"/>
                </a:solidFill>
              </a:rPr>
              <a:t>/</a:t>
            </a:r>
            <a:r>
              <a:rPr lang="zh-CN" altLang="en-US" dirty="0" smtClean="0">
                <a:solidFill>
                  <a:schemeClr val="tx1"/>
                </a:solidFill>
              </a:rPr>
              <a:t>会议浏览，</a:t>
            </a:r>
            <a:r>
              <a:rPr lang="en-US" altLang="zh-CN" dirty="0" smtClean="0">
                <a:solidFill>
                  <a:schemeClr val="tx1"/>
                </a:solidFill>
              </a:rPr>
              <a:t>Featured</a:t>
            </a:r>
            <a:r>
              <a:rPr lang="zh-CN" altLang="en-US" dirty="0" smtClean="0">
                <a:solidFill>
                  <a:schemeClr val="tx1"/>
                </a:solidFill>
              </a:rPr>
              <a:t>：三大主题会议录 ；</a:t>
            </a:r>
            <a:r>
              <a:rPr lang="en-US" altLang="zh-CN" dirty="0" smtClean="0">
                <a:solidFill>
                  <a:schemeClr val="tx1"/>
                </a:solidFill>
              </a:rPr>
              <a:t>Newly Published</a:t>
            </a:r>
            <a:r>
              <a:rPr lang="zh-CN" altLang="en-US" dirty="0" smtClean="0">
                <a:solidFill>
                  <a:schemeClr val="tx1"/>
                </a:solidFill>
              </a:rPr>
              <a:t>：最新出版会议录</a:t>
            </a:r>
            <a:endParaRPr lang="zh-CN" altLang="en-US"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 y="2143116"/>
            <a:ext cx="9143999" cy="2959045"/>
          </a:xfrm>
          <a:prstGeom prst="rect">
            <a:avLst/>
          </a:prstGeom>
          <a:noFill/>
          <a:ln w="3175">
            <a:solidFill>
              <a:schemeClr val="tx1"/>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9974" y="4452941"/>
            <a:ext cx="9084026" cy="2405059"/>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5936" y="1340768"/>
            <a:ext cx="3419872" cy="1143000"/>
          </a:xfrm>
        </p:spPr>
        <p:txBody>
          <a:bodyPr/>
          <a:lstStyle/>
          <a:p>
            <a:r>
              <a:rPr lang="zh-CN" altLang="en-US" dirty="0" smtClean="0"/>
              <a:t>目录</a:t>
            </a:r>
            <a:endParaRPr lang="zh-CN" altLang="en-US" dirty="0"/>
          </a:p>
        </p:txBody>
      </p:sp>
      <p:sp>
        <p:nvSpPr>
          <p:cNvPr id="3" name="内容占位符 2"/>
          <p:cNvSpPr>
            <a:spLocks noGrp="1"/>
          </p:cNvSpPr>
          <p:nvPr>
            <p:ph idx="1"/>
          </p:nvPr>
        </p:nvSpPr>
        <p:spPr>
          <a:xfrm>
            <a:off x="3923928" y="2636912"/>
            <a:ext cx="4896544" cy="2260848"/>
          </a:xfrm>
        </p:spPr>
        <p:txBody>
          <a:bodyPr>
            <a:normAutofit fontScale="62500"/>
          </a:bodyPr>
          <a:lstStyle/>
          <a:p>
            <a:pPr>
              <a:lnSpc>
                <a:spcPct val="150000"/>
              </a:lnSpc>
            </a:pPr>
            <a:r>
              <a:rPr lang="en-US" altLang="zh-CN" sz="3200" dirty="0" smtClean="0">
                <a:ea typeface="宋体" panose="02010600030101010101" pitchFamily="2" charset="-122"/>
              </a:rPr>
              <a:t>OSA </a:t>
            </a:r>
            <a:r>
              <a:rPr lang="zh-CN" altLang="en-US" dirty="0" smtClean="0">
                <a:ea typeface="宋体" panose="02010600030101010101" pitchFamily="2" charset="-122"/>
              </a:rPr>
              <a:t>美国光学学会</a:t>
            </a:r>
            <a:endParaRPr lang="en-US" altLang="zh-CN" dirty="0" smtClean="0">
              <a:ea typeface="宋体" panose="02010600030101010101" pitchFamily="2" charset="-122"/>
            </a:endParaRPr>
          </a:p>
          <a:p>
            <a:pPr>
              <a:lnSpc>
                <a:spcPct val="150000"/>
              </a:lnSpc>
            </a:pPr>
            <a:r>
              <a:rPr lang="en-US" altLang="zh-CN" sz="3200" dirty="0" smtClean="0">
                <a:ea typeface="宋体" panose="02010600030101010101" pitchFamily="2" charset="-122"/>
              </a:rPr>
              <a:t>OSA </a:t>
            </a:r>
            <a:r>
              <a:rPr lang="zh-CN" altLang="en-US" sz="3200" dirty="0" smtClean="0">
                <a:ea typeface="宋体" panose="02010600030101010101" pitchFamily="2" charset="-122"/>
              </a:rPr>
              <a:t>出版物介绍</a:t>
            </a:r>
            <a:endParaRPr lang="en-US" altLang="zh-CN" sz="3200" dirty="0" smtClean="0"/>
          </a:p>
          <a:p>
            <a:pPr>
              <a:lnSpc>
                <a:spcPct val="150000"/>
              </a:lnSpc>
            </a:pPr>
            <a:r>
              <a:rPr lang="en-US" altLang="zh-CN" sz="3200" dirty="0" smtClean="0">
                <a:ea typeface="宋体" panose="02010600030101010101" pitchFamily="2" charset="-122"/>
              </a:rPr>
              <a:t>OSA </a:t>
            </a:r>
            <a:r>
              <a:rPr lang="zh-CN" altLang="en-US" sz="3200" dirty="0" smtClean="0"/>
              <a:t>在线数据库的使用</a:t>
            </a:r>
            <a:endParaRPr lang="zh-CN" altLang="en-US" sz="3200" dirty="0" smtClean="0"/>
          </a:p>
          <a:p>
            <a:pPr>
              <a:lnSpc>
                <a:spcPct val="150000"/>
              </a:lnSpc>
            </a:pPr>
            <a:r>
              <a:rPr lang="en-US" altLang="zh-CN" sz="3200" dirty="0" smtClean="0"/>
              <a:t>OSA</a:t>
            </a:r>
            <a:r>
              <a:rPr lang="zh-CN" altLang="en-US" sz="3200" dirty="0" smtClean="0"/>
              <a:t>投稿指南</a:t>
            </a:r>
            <a:endParaRPr lang="zh-CN" altLang="en-US" sz="3200" dirty="0" smtClean="0"/>
          </a:p>
          <a:p>
            <a:pPr>
              <a:lnSpc>
                <a:spcPct val="150000"/>
              </a:lnSpc>
            </a:pPr>
            <a:endParaRPr lang="zh-CN" altLang="en-US" sz="3200" dirty="0" smtClean="0"/>
          </a:p>
          <a:p>
            <a:pPr marL="0" indent="0">
              <a:lnSpc>
                <a:spcPct val="150000"/>
              </a:lnSpc>
              <a:buNone/>
            </a:pPr>
            <a:endParaRPr lang="zh-CN" altLang="en-US" sz="3200" dirty="0" smtClean="0"/>
          </a:p>
          <a:p>
            <a:pPr marL="0" indent="0">
              <a:lnSpc>
                <a:spcPct val="150000"/>
              </a:lnSpc>
              <a:buNone/>
            </a:pPr>
            <a:endParaRPr lang="en-US" altLang="zh-CN" sz="3200" dirty="0" smtClean="0"/>
          </a:p>
        </p:txBody>
      </p:sp>
      <p:pic>
        <p:nvPicPr>
          <p:cNvPr id="33798"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539832" y="1087313"/>
            <a:ext cx="2520000" cy="469479"/>
          </a:xfrm>
          <a:prstGeom prst="rect">
            <a:avLst/>
          </a:prstGeom>
          <a:noFill/>
        </p:spPr>
      </p:pic>
      <p:grpSp>
        <p:nvGrpSpPr>
          <p:cNvPr id="13" name="组合 12"/>
          <p:cNvGrpSpPr/>
          <p:nvPr/>
        </p:nvGrpSpPr>
        <p:grpSpPr>
          <a:xfrm>
            <a:off x="539552" y="1988840"/>
            <a:ext cx="2520280" cy="3977722"/>
            <a:chOff x="539552" y="1755534"/>
            <a:chExt cx="2520280" cy="3977722"/>
          </a:xfrm>
        </p:grpSpPr>
        <p:pic>
          <p:nvPicPr>
            <p:cNvPr id="33794" name="Picture 2" descr="c:\users\igroup\appdata\roaming\360se6\User Data\temp\22-Andrews_width=3839&amp;height=2550&amp;ext=.jpg.jpg"/>
            <p:cNvPicPr>
              <a:picLocks noChangeAspect="1" noChangeArrowheads="1"/>
            </p:cNvPicPr>
            <p:nvPr/>
          </p:nvPicPr>
          <p:blipFill>
            <a:blip r:embed="rId2" cstate="print"/>
            <a:srcRect/>
            <a:stretch>
              <a:fillRect/>
            </a:stretch>
          </p:blipFill>
          <p:spPr bwMode="auto">
            <a:xfrm>
              <a:off x="539552" y="1755534"/>
              <a:ext cx="2520280" cy="1673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808" name="Picture 16" descr="c:\users\igroup\appdata\roaming\360se6\User Data\temp\2014-galleryContest-new.jpg"/>
            <p:cNvPicPr>
              <a:picLocks noChangeAspect="1" noChangeArrowheads="1"/>
            </p:cNvPicPr>
            <p:nvPr/>
          </p:nvPicPr>
          <p:blipFill>
            <a:blip r:embed="rId3" cstate="print"/>
            <a:srcRect/>
            <a:stretch>
              <a:fillRect/>
            </a:stretch>
          </p:blipFill>
          <p:spPr bwMode="auto">
            <a:xfrm>
              <a:off x="539552" y="3841773"/>
              <a:ext cx="2520000" cy="1891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srcRect/>
          <a:stretch>
            <a:fillRect/>
          </a:stretch>
        </p:blipFill>
        <p:spPr bwMode="auto">
          <a:xfrm>
            <a:off x="0" y="928670"/>
            <a:ext cx="9144000" cy="4220832"/>
          </a:xfrm>
          <a:prstGeom prst="rect">
            <a:avLst/>
          </a:prstGeom>
          <a:noFill/>
          <a:ln w="9525">
            <a:noFill/>
            <a:miter lim="800000"/>
            <a:headEnd/>
            <a:tailEnd/>
          </a:ln>
          <a:effectLst/>
        </p:spPr>
      </p:pic>
      <p:sp>
        <p:nvSpPr>
          <p:cNvPr id="6" name="标题 1"/>
          <p:cNvSpPr txBox="1"/>
          <p:nvPr/>
        </p:nvSpPr>
        <p:spPr>
          <a:xfrm>
            <a:off x="5796136" y="0"/>
            <a:ext cx="1800200" cy="6206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会议录浏览</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矩形 8"/>
          <p:cNvSpPr/>
          <p:nvPr/>
        </p:nvSpPr>
        <p:spPr>
          <a:xfrm>
            <a:off x="6643702" y="2500306"/>
            <a:ext cx="2088232" cy="13681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4714876" y="2643182"/>
            <a:ext cx="1624180" cy="936104"/>
          </a:xfrm>
          <a:prstGeom prst="wedgeRectCallout">
            <a:avLst>
              <a:gd name="adj1" fmla="val 60935"/>
              <a:gd name="adj2" fmla="val -1952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会议录内关键词</a:t>
            </a:r>
            <a:r>
              <a:rPr lang="en-US" altLang="zh-CN" sz="1600" dirty="0" smtClean="0">
                <a:solidFill>
                  <a:schemeClr val="tx1"/>
                </a:solidFill>
              </a:rPr>
              <a:t>/</a:t>
            </a:r>
            <a:r>
              <a:rPr lang="zh-CN" altLang="en-US" sz="1600" dirty="0" smtClean="0">
                <a:solidFill>
                  <a:schemeClr val="tx1"/>
                </a:solidFill>
              </a:rPr>
              <a:t>作者检索；页码和 年份检索</a:t>
            </a:r>
            <a:endParaRPr lang="en-US" altLang="zh-CN" sz="1600" dirty="0" smtClean="0">
              <a:solidFill>
                <a:schemeClr val="tx1"/>
              </a:solidFill>
            </a:endParaRPr>
          </a:p>
        </p:txBody>
      </p:sp>
      <p:sp>
        <p:nvSpPr>
          <p:cNvPr id="11" name="矩形标注 10"/>
          <p:cNvSpPr/>
          <p:nvPr/>
        </p:nvSpPr>
        <p:spPr>
          <a:xfrm>
            <a:off x="4968224" y="4437112"/>
            <a:ext cx="1620000" cy="1080120"/>
          </a:xfrm>
          <a:prstGeom prst="wedgeRectCallout">
            <a:avLst>
              <a:gd name="adj1" fmla="val 61034"/>
              <a:gd name="adj2" fmla="val -2166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按年份</a:t>
            </a:r>
            <a:r>
              <a:rPr lang="en-US" altLang="zh-CN" sz="1600" dirty="0" smtClean="0">
                <a:solidFill>
                  <a:schemeClr val="tx1"/>
                </a:solidFill>
              </a:rPr>
              <a:t>/</a:t>
            </a:r>
            <a:r>
              <a:rPr lang="zh-CN" altLang="en-US" sz="1600" dirty="0" smtClean="0">
                <a:solidFill>
                  <a:schemeClr val="tx1"/>
                </a:solidFill>
              </a:rPr>
              <a:t>主题</a:t>
            </a:r>
            <a:endParaRPr lang="en-US" altLang="zh-CN" sz="1600" dirty="0" smtClean="0">
              <a:solidFill>
                <a:schemeClr val="tx1"/>
              </a:solidFill>
            </a:endParaRPr>
          </a:p>
          <a:p>
            <a:r>
              <a:rPr lang="zh-CN" altLang="en-US" sz="1600" dirty="0" smtClean="0">
                <a:solidFill>
                  <a:schemeClr val="tx1"/>
                </a:solidFill>
              </a:rPr>
              <a:t>浏览会议</a:t>
            </a:r>
            <a:endParaRPr lang="en-US" altLang="zh-CN" sz="1600" dirty="0" smtClean="0">
              <a:solidFill>
                <a:schemeClr val="tx1"/>
              </a:solidFill>
            </a:endParaRPr>
          </a:p>
          <a:p>
            <a:pPr>
              <a:lnSpc>
                <a:spcPts val="1200"/>
              </a:lnSpc>
            </a:pPr>
            <a:endParaRPr lang="en-US" altLang="zh-CN" sz="1600" dirty="0" smtClean="0">
              <a:solidFill>
                <a:schemeClr val="tx1"/>
              </a:solidFill>
            </a:endParaRPr>
          </a:p>
          <a:p>
            <a:r>
              <a:rPr lang="zh-CN" altLang="en-US" sz="1600" dirty="0" smtClean="0">
                <a:solidFill>
                  <a:schemeClr val="tx1"/>
                </a:solidFill>
              </a:rPr>
              <a:t>会议内容介绍</a:t>
            </a:r>
            <a:endParaRPr lang="en-US" altLang="zh-CN" sz="16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电子书下载</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3" name="Picture 1"/>
          <p:cNvPicPr>
            <a:picLocks noChangeAspect="1" noChangeArrowheads="1"/>
          </p:cNvPicPr>
          <p:nvPr/>
        </p:nvPicPr>
        <p:blipFill>
          <a:blip r:embed="rId1" cstate="print"/>
          <a:srcRect/>
          <a:stretch>
            <a:fillRect/>
          </a:stretch>
        </p:blipFill>
        <p:spPr bwMode="auto">
          <a:xfrm>
            <a:off x="35496" y="764704"/>
            <a:ext cx="9108000" cy="4086292"/>
          </a:xfrm>
          <a:prstGeom prst="rect">
            <a:avLst/>
          </a:prstGeom>
          <a:noFill/>
          <a:ln w="9525">
            <a:noFill/>
            <a:miter lim="800000"/>
            <a:headEnd/>
            <a:tailEnd/>
          </a:ln>
        </p:spPr>
      </p:pic>
      <p:sp>
        <p:nvSpPr>
          <p:cNvPr id="10" name="矩形标注 9"/>
          <p:cNvSpPr/>
          <p:nvPr/>
        </p:nvSpPr>
        <p:spPr>
          <a:xfrm>
            <a:off x="2339752" y="2204864"/>
            <a:ext cx="1624180" cy="864096"/>
          </a:xfrm>
          <a:prstGeom prst="wedgeRectCallout">
            <a:avLst>
              <a:gd name="adj1" fmla="val 60935"/>
              <a:gd name="adj2" fmla="val -1952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其他资源：点击</a:t>
            </a:r>
            <a:r>
              <a:rPr lang="en-US" altLang="zh-CN" sz="1600" i="1" dirty="0" smtClean="0">
                <a:solidFill>
                  <a:schemeClr val="tx1"/>
                </a:solidFill>
              </a:rPr>
              <a:t>Laser</a:t>
            </a:r>
            <a:r>
              <a:rPr lang="en-US" altLang="zh-CN" sz="1600" dirty="0" smtClean="0">
                <a:solidFill>
                  <a:schemeClr val="tx1"/>
                </a:solidFill>
              </a:rPr>
              <a:t> eBooks</a:t>
            </a:r>
            <a:endParaRPr lang="en-US" altLang="zh-CN" sz="1600" dirty="0" smtClean="0">
              <a:solidFill>
                <a:schemeClr val="tx1"/>
              </a:solidFill>
            </a:endParaRPr>
          </a:p>
        </p:txBody>
      </p:sp>
      <p:pic>
        <p:nvPicPr>
          <p:cNvPr id="8194" name="Picture 2"/>
          <p:cNvPicPr>
            <a:picLocks noChangeAspect="1" noChangeArrowheads="1"/>
          </p:cNvPicPr>
          <p:nvPr/>
        </p:nvPicPr>
        <p:blipFill>
          <a:blip r:embed="rId2" cstate="print"/>
          <a:srcRect t="6605"/>
          <a:stretch>
            <a:fillRect/>
          </a:stretch>
        </p:blipFill>
        <p:spPr bwMode="auto">
          <a:xfrm>
            <a:off x="1402507" y="2348880"/>
            <a:ext cx="7741493" cy="4509120"/>
          </a:xfrm>
          <a:prstGeom prst="rect">
            <a:avLst/>
          </a:prstGeom>
          <a:noFill/>
          <a:ln w="9525">
            <a:solidFill>
              <a:schemeClr val="tx1"/>
            </a:solidFill>
            <a:miter lim="800000"/>
            <a:headEnd/>
            <a:tailEnd/>
          </a:ln>
        </p:spPr>
      </p:pic>
      <p:sp>
        <p:nvSpPr>
          <p:cNvPr id="11" name="矩形标注 10"/>
          <p:cNvSpPr/>
          <p:nvPr/>
        </p:nvSpPr>
        <p:spPr>
          <a:xfrm>
            <a:off x="323528" y="5517232"/>
            <a:ext cx="936104" cy="1152128"/>
          </a:xfrm>
          <a:prstGeom prst="wedgeRectCallout">
            <a:avLst>
              <a:gd name="adj1" fmla="val 59845"/>
              <a:gd name="adj2" fmla="val 19530"/>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点击下载</a:t>
            </a:r>
            <a:r>
              <a:rPr lang="en-US" altLang="zh-CN" sz="1600" dirty="0" smtClean="0">
                <a:solidFill>
                  <a:schemeClr val="tx1"/>
                </a:solidFill>
              </a:rPr>
              <a:t>PDF</a:t>
            </a:r>
            <a:r>
              <a:rPr lang="zh-CN" altLang="en-US" sz="1600" dirty="0" smtClean="0">
                <a:solidFill>
                  <a:schemeClr val="tx1"/>
                </a:solidFill>
              </a:rPr>
              <a:t>格式电子书全文</a:t>
            </a:r>
            <a:endParaRPr lang="en-US" altLang="zh-CN"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1000"/>
                                        <p:tgtEl>
                                          <p:spTgt spid="819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srcRect/>
          <a:stretch>
            <a:fillRect/>
          </a:stretch>
        </p:blipFill>
        <p:spPr bwMode="auto">
          <a:xfrm>
            <a:off x="0" y="642918"/>
            <a:ext cx="9144000" cy="3883632"/>
          </a:xfrm>
          <a:prstGeom prst="rect">
            <a:avLst/>
          </a:prstGeom>
          <a:noFill/>
          <a:ln w="9525">
            <a:noFill/>
            <a:miter lim="800000"/>
            <a:headEnd/>
            <a:tailEnd/>
          </a:ln>
          <a:effectLst/>
        </p:spPr>
      </p:pic>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光学影像图库</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矩形标注 14"/>
          <p:cNvSpPr/>
          <p:nvPr/>
        </p:nvSpPr>
        <p:spPr>
          <a:xfrm>
            <a:off x="2357422" y="3214686"/>
            <a:ext cx="1696188" cy="864096"/>
          </a:xfrm>
          <a:prstGeom prst="wedgeRectCallout">
            <a:avLst>
              <a:gd name="adj1" fmla="val 60935"/>
              <a:gd name="adj2" fmla="val -19523"/>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其他资源：点击</a:t>
            </a:r>
            <a:r>
              <a:rPr lang="en-US" altLang="zh-CN" sz="1600" dirty="0" smtClean="0">
                <a:solidFill>
                  <a:schemeClr val="tx1"/>
                </a:solidFill>
              </a:rPr>
              <a:t>Optics ImageBank</a:t>
            </a:r>
            <a:endParaRPr lang="en-US" altLang="zh-CN" sz="1600" dirty="0" smtClean="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1643042" y="1707310"/>
            <a:ext cx="6500857" cy="5150690"/>
          </a:xfrm>
          <a:prstGeom prst="rect">
            <a:avLst/>
          </a:prstGeom>
          <a:noFill/>
          <a:ln w="9525">
            <a:noFill/>
            <a:miter lim="800000"/>
            <a:headEnd/>
            <a:tailEnd/>
          </a:ln>
          <a:effectLst/>
        </p:spPr>
      </p:pic>
      <p:sp>
        <p:nvSpPr>
          <p:cNvPr id="16" name="矩形标注 15"/>
          <p:cNvSpPr/>
          <p:nvPr/>
        </p:nvSpPr>
        <p:spPr>
          <a:xfrm>
            <a:off x="5000628" y="2714620"/>
            <a:ext cx="1008000" cy="1116000"/>
          </a:xfrm>
          <a:prstGeom prst="wedgeRectCallout">
            <a:avLst>
              <a:gd name="adj1" fmla="val 68123"/>
              <a:gd name="adj2" fmla="val -20826"/>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zh-CN" altLang="en-US" sz="1600" dirty="0" smtClean="0">
                <a:solidFill>
                  <a:schemeClr val="tx1"/>
                </a:solidFill>
              </a:rPr>
              <a:t>选择具体出版物浏览图像</a:t>
            </a:r>
            <a:endParaRPr lang="en-US" altLang="zh-CN" sz="1600" dirty="0" smtClean="0">
              <a:solidFill>
                <a:schemeClr val="tx1"/>
              </a:solidFill>
            </a:endParaRPr>
          </a:p>
        </p:txBody>
      </p:sp>
      <p:sp>
        <p:nvSpPr>
          <p:cNvPr id="17" name="矩形标注 16"/>
          <p:cNvSpPr/>
          <p:nvPr/>
        </p:nvSpPr>
        <p:spPr>
          <a:xfrm>
            <a:off x="2987824" y="3501008"/>
            <a:ext cx="1728192" cy="1872208"/>
          </a:xfrm>
          <a:prstGeom prst="wedgeRectCallout">
            <a:avLst>
              <a:gd name="adj1" fmla="val -67693"/>
              <a:gd name="adj2" fmla="val -22509"/>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zh-CN" altLang="en-US" sz="1600" dirty="0" smtClean="0">
                <a:solidFill>
                  <a:schemeClr val="tx1"/>
                </a:solidFill>
              </a:rPr>
              <a:t>选择检索范围：文章标题</a:t>
            </a:r>
            <a:r>
              <a:rPr lang="en-US" altLang="zh-CN" sz="1600" dirty="0" smtClean="0">
                <a:solidFill>
                  <a:schemeClr val="tx1"/>
                </a:solidFill>
              </a:rPr>
              <a:t>/</a:t>
            </a:r>
            <a:r>
              <a:rPr lang="zh-CN" altLang="en-US" sz="1600" dirty="0" smtClean="0">
                <a:solidFill>
                  <a:schemeClr val="tx1"/>
                </a:solidFill>
              </a:rPr>
              <a:t>作者名</a:t>
            </a:r>
            <a:endParaRPr lang="en-US" altLang="zh-CN" sz="1600" dirty="0" smtClean="0">
              <a:solidFill>
                <a:schemeClr val="tx1"/>
              </a:solidFill>
            </a:endParaRPr>
          </a:p>
          <a:p>
            <a:pPr>
              <a:lnSpc>
                <a:spcPts val="800"/>
              </a:lnSpc>
            </a:pPr>
            <a:endParaRPr lang="en-US" altLang="zh-CN" sz="1600" dirty="0" smtClean="0">
              <a:solidFill>
                <a:schemeClr val="tx1"/>
              </a:solidFill>
            </a:endParaRPr>
          </a:p>
          <a:p>
            <a:pPr>
              <a:lnSpc>
                <a:spcPts val="2200"/>
              </a:lnSpc>
            </a:pPr>
            <a:r>
              <a:rPr lang="zh-CN" altLang="en-US" sz="1600" dirty="0" smtClean="0">
                <a:solidFill>
                  <a:schemeClr val="tx1"/>
                </a:solidFill>
              </a:rPr>
              <a:t>选择具体出版物</a:t>
            </a:r>
            <a:r>
              <a:rPr lang="en-US" altLang="zh-CN" sz="1600" dirty="0" smtClean="0">
                <a:solidFill>
                  <a:schemeClr val="tx1"/>
                </a:solidFill>
              </a:rPr>
              <a:t>/</a:t>
            </a:r>
            <a:r>
              <a:rPr lang="zh-CN" altLang="en-US" sz="1600" dirty="0" smtClean="0">
                <a:solidFill>
                  <a:schemeClr val="tx1"/>
                </a:solidFill>
              </a:rPr>
              <a:t>卷期和页码</a:t>
            </a:r>
            <a:r>
              <a:rPr lang="en-US" altLang="zh-CN" sz="1600" dirty="0" smtClean="0">
                <a:solidFill>
                  <a:schemeClr val="tx1"/>
                </a:solidFill>
              </a:rPr>
              <a:t>/</a:t>
            </a:r>
            <a:r>
              <a:rPr lang="zh-CN" altLang="en-US" sz="1600" dirty="0" smtClean="0">
                <a:solidFill>
                  <a:schemeClr val="tx1"/>
                </a:solidFill>
              </a:rPr>
              <a:t>时间段检索</a:t>
            </a:r>
            <a:endParaRPr lang="en-US" altLang="zh-CN"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lvl="0">
              <a:spcBef>
                <a:spcPct val="0"/>
              </a:spcBef>
              <a:defRPr/>
            </a:pPr>
            <a:r>
              <a:rPr lang="zh-CN" altLang="en-US" sz="2400" dirty="0" smtClean="0"/>
              <a:t>光学影像图库</a:t>
            </a:r>
            <a:endParaRPr lang="zh-CN" altLang="en-US" sz="2400" dirty="0"/>
          </a:p>
        </p:txBody>
      </p:sp>
      <p:pic>
        <p:nvPicPr>
          <p:cNvPr id="59396" name="Picture 4"/>
          <p:cNvPicPr>
            <a:picLocks noChangeAspect="1" noChangeArrowheads="1"/>
          </p:cNvPicPr>
          <p:nvPr/>
        </p:nvPicPr>
        <p:blipFill>
          <a:blip r:embed="rId1" cstate="print"/>
          <a:srcRect/>
          <a:stretch>
            <a:fillRect/>
          </a:stretch>
        </p:blipFill>
        <p:spPr bwMode="auto">
          <a:xfrm>
            <a:off x="35496" y="768646"/>
            <a:ext cx="9108000" cy="5169930"/>
          </a:xfrm>
          <a:prstGeom prst="rect">
            <a:avLst/>
          </a:prstGeom>
          <a:noFill/>
          <a:ln w="9525">
            <a:noFill/>
            <a:miter lim="800000"/>
            <a:headEnd/>
            <a:tailEnd/>
          </a:ln>
        </p:spPr>
      </p:pic>
      <p:pic>
        <p:nvPicPr>
          <p:cNvPr id="59397" name="Picture 5"/>
          <p:cNvPicPr>
            <a:picLocks noChangeAspect="1" noChangeArrowheads="1"/>
          </p:cNvPicPr>
          <p:nvPr/>
        </p:nvPicPr>
        <p:blipFill>
          <a:blip r:embed="rId2" cstate="print"/>
          <a:srcRect/>
          <a:stretch>
            <a:fillRect/>
          </a:stretch>
        </p:blipFill>
        <p:spPr bwMode="auto">
          <a:xfrm>
            <a:off x="3850704" y="1819275"/>
            <a:ext cx="5257800" cy="5038725"/>
          </a:xfrm>
          <a:prstGeom prst="rect">
            <a:avLst/>
          </a:prstGeom>
          <a:noFill/>
          <a:ln w="9525">
            <a:solidFill>
              <a:schemeClr val="tx1"/>
            </a:solidFill>
            <a:miter lim="800000"/>
            <a:headEnd/>
            <a:tailEnd/>
          </a:ln>
        </p:spPr>
      </p:pic>
      <p:sp>
        <p:nvSpPr>
          <p:cNvPr id="11" name="矩形标注 10"/>
          <p:cNvSpPr/>
          <p:nvPr/>
        </p:nvSpPr>
        <p:spPr>
          <a:xfrm>
            <a:off x="1500166" y="2428868"/>
            <a:ext cx="2232136" cy="3500462"/>
          </a:xfrm>
          <a:prstGeom prst="wedgeRectCallout">
            <a:avLst>
              <a:gd name="adj1" fmla="val 64535"/>
              <a:gd name="adj2" fmla="val -22380"/>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点击图像：查看原始像素文件，另存为</a:t>
            </a:r>
            <a:r>
              <a:rPr lang="en-US" altLang="zh-CN" sz="1600" dirty="0" smtClean="0">
                <a:solidFill>
                  <a:schemeClr val="tx1"/>
                </a:solidFill>
              </a:rPr>
              <a:t>PPT</a:t>
            </a:r>
            <a:r>
              <a:rPr lang="zh-CN" altLang="en-US" sz="1600" dirty="0" smtClean="0">
                <a:solidFill>
                  <a:schemeClr val="tx1"/>
                </a:solidFill>
              </a:rPr>
              <a:t>或</a:t>
            </a:r>
            <a:r>
              <a:rPr lang="en-US" altLang="zh-CN" sz="1600" dirty="0" smtClean="0">
                <a:solidFill>
                  <a:schemeClr val="tx1"/>
                </a:solidFill>
              </a:rPr>
              <a:t>PDF</a:t>
            </a:r>
            <a:r>
              <a:rPr lang="zh-CN" altLang="en-US" sz="1600" dirty="0" smtClean="0">
                <a:solidFill>
                  <a:schemeClr val="tx1"/>
                </a:solidFill>
              </a:rPr>
              <a:t>格式</a:t>
            </a:r>
            <a:endParaRPr lang="en-US" altLang="zh-CN" sz="1600" dirty="0" smtClean="0">
              <a:solidFill>
                <a:schemeClr val="tx1"/>
              </a:solidFill>
            </a:endParaRPr>
          </a:p>
          <a:p>
            <a:pPr>
              <a:lnSpc>
                <a:spcPts val="800"/>
              </a:lnSpc>
            </a:pPr>
            <a:endParaRPr lang="en-US" altLang="zh-CN" sz="1600" dirty="0" smtClean="0">
              <a:solidFill>
                <a:schemeClr val="tx1"/>
              </a:solidFill>
            </a:endParaRPr>
          </a:p>
          <a:p>
            <a:r>
              <a:rPr lang="en-US" altLang="zh-CN" sz="1600" dirty="0" smtClean="0">
                <a:solidFill>
                  <a:schemeClr val="tx1"/>
                </a:solidFill>
              </a:rPr>
              <a:t>Caption</a:t>
            </a:r>
            <a:r>
              <a:rPr lang="zh-CN" altLang="en-US" sz="1600" dirty="0" smtClean="0">
                <a:solidFill>
                  <a:schemeClr val="tx1"/>
                </a:solidFill>
              </a:rPr>
              <a:t>：图像说明</a:t>
            </a:r>
            <a:endParaRPr lang="en-US" altLang="zh-CN" sz="1600" dirty="0" smtClean="0">
              <a:solidFill>
                <a:schemeClr val="tx1"/>
              </a:solidFill>
            </a:endParaRPr>
          </a:p>
          <a:p>
            <a:r>
              <a:rPr lang="en-US" altLang="zh-CN" sz="1600" dirty="0" smtClean="0">
                <a:solidFill>
                  <a:schemeClr val="tx1"/>
                </a:solidFill>
              </a:rPr>
              <a:t>Citation</a:t>
            </a:r>
            <a:r>
              <a:rPr lang="zh-CN" altLang="en-US" sz="1600" dirty="0" smtClean="0">
                <a:solidFill>
                  <a:schemeClr val="tx1"/>
                </a:solidFill>
              </a:rPr>
              <a:t>：引用记录</a:t>
            </a:r>
            <a:endParaRPr lang="en-US" altLang="zh-CN" sz="1600" dirty="0" smtClean="0">
              <a:solidFill>
                <a:schemeClr val="tx1"/>
              </a:solidFill>
            </a:endParaRPr>
          </a:p>
          <a:p>
            <a:r>
              <a:rPr lang="en-US" altLang="zh-CN" sz="1600" dirty="0" smtClean="0">
                <a:solidFill>
                  <a:schemeClr val="tx1"/>
                </a:solidFill>
              </a:rPr>
              <a:t>Link</a:t>
            </a:r>
            <a:r>
              <a:rPr lang="zh-CN" altLang="en-US" sz="1600" dirty="0" smtClean="0">
                <a:solidFill>
                  <a:schemeClr val="tx1"/>
                </a:solidFill>
              </a:rPr>
              <a:t>：快速链接至图像所属文章</a:t>
            </a:r>
            <a:endParaRPr lang="en-US" altLang="zh-CN" sz="1600" dirty="0" smtClean="0">
              <a:solidFill>
                <a:schemeClr val="tx1"/>
              </a:solidFill>
            </a:endParaRPr>
          </a:p>
          <a:p>
            <a:endParaRPr lang="en-US" altLang="zh-CN" sz="1600" dirty="0" smtClean="0">
              <a:solidFill>
                <a:schemeClr val="tx1"/>
              </a:solidFill>
            </a:endParaRPr>
          </a:p>
          <a:p>
            <a:r>
              <a:rPr lang="zh-CN" altLang="en-US" sz="1600" dirty="0" smtClean="0">
                <a:solidFill>
                  <a:schemeClr val="tx1"/>
                </a:solidFill>
              </a:rPr>
              <a:t>查看该文章内所有图像</a:t>
            </a:r>
            <a:endParaRPr lang="en-US" altLang="zh-CN" sz="1600" dirty="0" smtClean="0">
              <a:solidFill>
                <a:schemeClr val="tx1"/>
              </a:solidFill>
            </a:endParaRPr>
          </a:p>
          <a:p>
            <a:endParaRPr lang="en-US" altLang="zh-CN" sz="1600" dirty="0" smtClean="0">
              <a:solidFill>
                <a:schemeClr val="tx1"/>
              </a:solidFill>
            </a:endParaRPr>
          </a:p>
          <a:p>
            <a:endParaRPr lang="en-US" altLang="zh-CN" sz="1600" dirty="0" smtClean="0">
              <a:solidFill>
                <a:schemeClr val="tx1"/>
              </a:solidFill>
            </a:endParaRPr>
          </a:p>
          <a:p>
            <a:endParaRPr lang="en-US" altLang="zh-CN" sz="1600" dirty="0" smtClean="0">
              <a:solidFill>
                <a:schemeClr val="tx1"/>
              </a:solidFill>
            </a:endParaRPr>
          </a:p>
          <a:p>
            <a:r>
              <a:rPr lang="zh-CN" altLang="en-US" sz="1600" dirty="0" smtClean="0">
                <a:solidFill>
                  <a:schemeClr val="tx1"/>
                </a:solidFill>
              </a:rPr>
              <a:t>查看与当前图像相关的其他图像</a:t>
            </a:r>
            <a:endParaRPr lang="en-US" altLang="zh-CN"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wipe(right)">
                                      <p:cBhvr>
                                        <p:cTn id="7" dur="1000"/>
                                        <p:tgtEl>
                                          <p:spTgt spid="5939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571472" y="762024"/>
            <a:ext cx="8094663" cy="6096000"/>
          </a:xfrm>
          <a:prstGeom prst="rect">
            <a:avLst/>
          </a:prstGeom>
          <a:noFill/>
          <a:ln w="9525">
            <a:noFill/>
            <a:miter lim="800000"/>
            <a:headEnd/>
            <a:tailEnd/>
          </a:ln>
          <a:effectLst/>
        </p:spPr>
      </p:pic>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noProof="0" dirty="0" smtClean="0">
                <a:latin typeface="+mj-lt"/>
                <a:ea typeface="+mj-ea"/>
                <a:cs typeface="+mj-cs"/>
              </a:rPr>
              <a:t>快速检索</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矩形标注 18"/>
          <p:cNvSpPr/>
          <p:nvPr/>
        </p:nvSpPr>
        <p:spPr>
          <a:xfrm>
            <a:off x="5429256" y="3786190"/>
            <a:ext cx="1584176" cy="1728192"/>
          </a:xfrm>
          <a:prstGeom prst="wedgeRectCallout">
            <a:avLst>
              <a:gd name="adj1" fmla="val -70961"/>
              <a:gd name="adj2" fmla="val -2551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zh-CN" altLang="en-US" sz="1600" dirty="0" smtClean="0">
                <a:solidFill>
                  <a:schemeClr val="tx1"/>
                </a:solidFill>
              </a:rPr>
              <a:t>按文章出版时间</a:t>
            </a:r>
            <a:r>
              <a:rPr lang="en-US" altLang="zh-CN" sz="1600" dirty="0" smtClean="0">
                <a:solidFill>
                  <a:schemeClr val="tx1"/>
                </a:solidFill>
              </a:rPr>
              <a:t>/A-Z</a:t>
            </a:r>
            <a:r>
              <a:rPr lang="zh-CN" altLang="en-US" sz="1600" dirty="0" smtClean="0">
                <a:solidFill>
                  <a:schemeClr val="tx1"/>
                </a:solidFill>
              </a:rPr>
              <a:t>顺序排列</a:t>
            </a:r>
            <a:endParaRPr lang="en-US" altLang="zh-CN" sz="1600" dirty="0" smtClean="0">
              <a:solidFill>
                <a:schemeClr val="tx1"/>
              </a:solidFill>
            </a:endParaRPr>
          </a:p>
          <a:p>
            <a:pPr>
              <a:lnSpc>
                <a:spcPts val="800"/>
              </a:lnSpc>
            </a:pPr>
            <a:endParaRPr lang="en-US" altLang="zh-CN" sz="1600" dirty="0" smtClean="0">
              <a:solidFill>
                <a:schemeClr val="tx1"/>
              </a:solidFill>
            </a:endParaRPr>
          </a:p>
          <a:p>
            <a:pPr>
              <a:lnSpc>
                <a:spcPts val="2200"/>
              </a:lnSpc>
            </a:pPr>
            <a:r>
              <a:rPr lang="en-US" altLang="zh-CN" sz="1600" dirty="0" smtClean="0">
                <a:solidFill>
                  <a:schemeClr val="tx1"/>
                </a:solidFill>
              </a:rPr>
              <a:t>View</a:t>
            </a:r>
            <a:r>
              <a:rPr lang="zh-CN" altLang="en-US" sz="1600" dirty="0" smtClean="0">
                <a:solidFill>
                  <a:schemeClr val="tx1"/>
                </a:solidFill>
              </a:rPr>
              <a:t>：选择是否显示关键词检索提示</a:t>
            </a:r>
            <a:endParaRPr lang="en-US" altLang="zh-CN" sz="1600" dirty="0" smtClean="0">
              <a:solidFill>
                <a:schemeClr val="tx1"/>
              </a:solidFill>
            </a:endParaRPr>
          </a:p>
        </p:txBody>
      </p:sp>
      <p:sp>
        <p:nvSpPr>
          <p:cNvPr id="20" name="矩形标注 19"/>
          <p:cNvSpPr/>
          <p:nvPr/>
        </p:nvSpPr>
        <p:spPr>
          <a:xfrm>
            <a:off x="2143108" y="5000636"/>
            <a:ext cx="1296144" cy="1440160"/>
          </a:xfrm>
          <a:prstGeom prst="wedgeRectCallout">
            <a:avLst>
              <a:gd name="adj1" fmla="val -65714"/>
              <a:gd name="adj2" fmla="val -23106"/>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zh-CN" altLang="en-US" sz="1600" dirty="0" smtClean="0">
                <a:solidFill>
                  <a:schemeClr val="tx1"/>
                </a:solidFill>
              </a:rPr>
              <a:t>按出版物、时间、作者、主题条件过滤检索结果</a:t>
            </a:r>
            <a:endParaRPr lang="en-US" altLang="zh-CN" sz="1600" dirty="0" smtClean="0">
              <a:solidFill>
                <a:schemeClr val="tx1"/>
              </a:solidFill>
            </a:endParaRPr>
          </a:p>
        </p:txBody>
      </p:sp>
      <p:sp>
        <p:nvSpPr>
          <p:cNvPr id="21" name="TextBox 20"/>
          <p:cNvSpPr txBox="1"/>
          <p:nvPr/>
        </p:nvSpPr>
        <p:spPr>
          <a:xfrm>
            <a:off x="5786446" y="1071546"/>
            <a:ext cx="2857520" cy="369332"/>
          </a:xfrm>
          <a:prstGeom prst="rect">
            <a:avLst/>
          </a:prstGeom>
          <a:noFill/>
          <a:ln w="38100">
            <a:solidFill>
              <a:srgbClr val="FF0000"/>
            </a:solidFill>
          </a:ln>
        </p:spPr>
        <p:txBody>
          <a:bodyPr wrap="square" rtlCol="0">
            <a:spAutoFit/>
          </a:bodyPr>
          <a:lstStyle/>
          <a:p>
            <a:endParaRPr lang="zh-CN" altLang="en-US" dirty="0"/>
          </a:p>
        </p:txBody>
      </p:sp>
      <p:sp>
        <p:nvSpPr>
          <p:cNvPr id="22" name="矩形标注 21"/>
          <p:cNvSpPr/>
          <p:nvPr/>
        </p:nvSpPr>
        <p:spPr>
          <a:xfrm>
            <a:off x="4071934" y="928670"/>
            <a:ext cx="1428760" cy="500066"/>
          </a:xfrm>
          <a:prstGeom prst="wedgeRectCallout">
            <a:avLst>
              <a:gd name="adj1" fmla="val 66439"/>
              <a:gd name="adj2" fmla="val -1723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按主题检索</a:t>
            </a:r>
            <a:endParaRPr lang="zh-CN" altLang="en-US"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高级</a:t>
            </a:r>
            <a:r>
              <a:rPr lang="zh-CN" altLang="en-US" sz="2400" noProof="0" dirty="0" smtClean="0">
                <a:latin typeface="+mj-lt"/>
                <a:ea typeface="+mj-ea"/>
                <a:cs typeface="+mj-cs"/>
              </a:rPr>
              <a:t>检索</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60419" name="Picture 3"/>
          <p:cNvPicPr>
            <a:picLocks noChangeAspect="1" noChangeArrowheads="1"/>
          </p:cNvPicPr>
          <p:nvPr/>
        </p:nvPicPr>
        <p:blipFill>
          <a:blip r:embed="rId1" cstate="print"/>
          <a:srcRect/>
          <a:stretch>
            <a:fillRect/>
          </a:stretch>
        </p:blipFill>
        <p:spPr bwMode="auto">
          <a:xfrm>
            <a:off x="0" y="642918"/>
            <a:ext cx="9108000" cy="4087133"/>
          </a:xfrm>
          <a:prstGeom prst="rect">
            <a:avLst/>
          </a:prstGeom>
          <a:noFill/>
          <a:ln w="9525">
            <a:noFill/>
            <a:miter lim="800000"/>
            <a:headEnd/>
            <a:tailEnd/>
          </a:ln>
        </p:spPr>
      </p:pic>
      <p:pic>
        <p:nvPicPr>
          <p:cNvPr id="5122" name="Picture 2"/>
          <p:cNvPicPr>
            <a:picLocks noChangeAspect="1" noChangeArrowheads="1"/>
          </p:cNvPicPr>
          <p:nvPr/>
        </p:nvPicPr>
        <p:blipFill>
          <a:blip r:embed="rId2"/>
          <a:srcRect/>
          <a:stretch>
            <a:fillRect/>
          </a:stretch>
        </p:blipFill>
        <p:spPr bwMode="auto">
          <a:xfrm>
            <a:off x="0" y="1500175"/>
            <a:ext cx="6572264" cy="4457038"/>
          </a:xfrm>
          <a:prstGeom prst="rect">
            <a:avLst/>
          </a:prstGeom>
          <a:noFill/>
          <a:ln w="9525">
            <a:noFill/>
            <a:miter lim="800000"/>
            <a:headEnd/>
            <a:tailEnd/>
          </a:ln>
          <a:effectLst/>
        </p:spPr>
      </p:pic>
      <p:sp>
        <p:nvSpPr>
          <p:cNvPr id="10" name="矩形标注 9"/>
          <p:cNvSpPr/>
          <p:nvPr/>
        </p:nvSpPr>
        <p:spPr>
          <a:xfrm>
            <a:off x="4214810" y="928670"/>
            <a:ext cx="1584064" cy="648072"/>
          </a:xfrm>
          <a:prstGeom prst="wedgeRectCallout">
            <a:avLst>
              <a:gd name="adj1" fmla="val 64535"/>
              <a:gd name="adj2" fmla="val -22380"/>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点击</a:t>
            </a:r>
            <a:r>
              <a:rPr lang="en-US" altLang="zh-CN" sz="1600" dirty="0" smtClean="0">
                <a:solidFill>
                  <a:schemeClr val="tx1"/>
                </a:solidFill>
              </a:rPr>
              <a:t>Option</a:t>
            </a:r>
            <a:r>
              <a:rPr lang="zh-CN" altLang="en-US" sz="1600" dirty="0" smtClean="0">
                <a:solidFill>
                  <a:schemeClr val="tx1"/>
                </a:solidFill>
              </a:rPr>
              <a:t>显示高级检索页面</a:t>
            </a:r>
            <a:endParaRPr lang="en-US" altLang="zh-CN" sz="1600" dirty="0" smtClean="0">
              <a:solidFill>
                <a:schemeClr val="tx1"/>
              </a:solidFill>
            </a:endParaRPr>
          </a:p>
        </p:txBody>
      </p:sp>
      <p:sp>
        <p:nvSpPr>
          <p:cNvPr id="22" name="矩形标注 21"/>
          <p:cNvSpPr/>
          <p:nvPr/>
        </p:nvSpPr>
        <p:spPr>
          <a:xfrm>
            <a:off x="6643702" y="2143116"/>
            <a:ext cx="2160240" cy="1008112"/>
          </a:xfrm>
          <a:prstGeom prst="wedgeRectCallout">
            <a:avLst>
              <a:gd name="adj1" fmla="val -57450"/>
              <a:gd name="adj2" fmla="val -2318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输入关键词</a:t>
            </a:r>
            <a:r>
              <a:rPr lang="en-US" altLang="zh-CN" dirty="0" smtClean="0">
                <a:solidFill>
                  <a:schemeClr val="tx1"/>
                </a:solidFill>
              </a:rPr>
              <a:t>/</a:t>
            </a:r>
            <a:r>
              <a:rPr lang="zh-CN" altLang="en-US" dirty="0" smtClean="0">
                <a:solidFill>
                  <a:schemeClr val="tx1"/>
                </a:solidFill>
              </a:rPr>
              <a:t>作者名，选择文章标题</a:t>
            </a:r>
            <a:r>
              <a:rPr lang="en-US" altLang="zh-CN" dirty="0" smtClean="0">
                <a:solidFill>
                  <a:schemeClr val="tx1"/>
                </a:solidFill>
              </a:rPr>
              <a:t>/</a:t>
            </a:r>
            <a:r>
              <a:rPr lang="zh-CN" altLang="en-US" dirty="0" smtClean="0">
                <a:solidFill>
                  <a:schemeClr val="tx1"/>
                </a:solidFill>
              </a:rPr>
              <a:t>全文进行检索</a:t>
            </a:r>
            <a:endParaRPr lang="zh-CN" altLang="en-US" dirty="0" smtClean="0">
              <a:solidFill>
                <a:schemeClr val="tx1"/>
              </a:solidFill>
            </a:endParaRPr>
          </a:p>
        </p:txBody>
      </p:sp>
      <p:sp>
        <p:nvSpPr>
          <p:cNvPr id="23" name="矩形标注 22"/>
          <p:cNvSpPr/>
          <p:nvPr/>
        </p:nvSpPr>
        <p:spPr>
          <a:xfrm>
            <a:off x="6429388" y="4143380"/>
            <a:ext cx="2160240" cy="612000"/>
          </a:xfrm>
          <a:prstGeom prst="wedgeRectCallout">
            <a:avLst>
              <a:gd name="adj1" fmla="val -55298"/>
              <a:gd name="adj2" fmla="val -23182"/>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选择出版物范围</a:t>
            </a:r>
            <a:endParaRPr lang="zh-CN" altLang="en-US" dirty="0" smtClean="0">
              <a:solidFill>
                <a:schemeClr val="tx1"/>
              </a:solidFill>
            </a:endParaRPr>
          </a:p>
        </p:txBody>
      </p:sp>
      <p:sp>
        <p:nvSpPr>
          <p:cNvPr id="25" name="矩形标注 24"/>
          <p:cNvSpPr/>
          <p:nvPr/>
        </p:nvSpPr>
        <p:spPr>
          <a:xfrm>
            <a:off x="6572264" y="5357826"/>
            <a:ext cx="2160240" cy="612000"/>
          </a:xfrm>
          <a:prstGeom prst="wedgeRectCallout">
            <a:avLst>
              <a:gd name="adj1" fmla="val -55298"/>
              <a:gd name="adj2" fmla="val -23182"/>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选择时间范围</a:t>
            </a:r>
            <a:r>
              <a:rPr lang="en-US" altLang="zh-CN" dirty="0" smtClean="0">
                <a:solidFill>
                  <a:schemeClr val="tx1"/>
                </a:solidFill>
              </a:rPr>
              <a:t>/</a:t>
            </a:r>
            <a:r>
              <a:rPr lang="zh-CN" altLang="en-US" dirty="0" smtClean="0">
                <a:solidFill>
                  <a:schemeClr val="tx1"/>
                </a:solidFill>
              </a:rPr>
              <a:t>主题</a:t>
            </a:r>
            <a:endParaRPr lang="zh-CN" altLang="en-US" dirty="0" smtClean="0">
              <a:solidFill>
                <a:schemeClr val="tx1"/>
              </a:solidFill>
            </a:endParaRPr>
          </a:p>
        </p:txBody>
      </p:sp>
      <p:pic>
        <p:nvPicPr>
          <p:cNvPr id="5123" name="Picture 3"/>
          <p:cNvPicPr>
            <a:picLocks noChangeAspect="1" noChangeArrowheads="1"/>
          </p:cNvPicPr>
          <p:nvPr/>
        </p:nvPicPr>
        <p:blipFill>
          <a:blip r:embed="rId3"/>
          <a:srcRect/>
          <a:stretch>
            <a:fillRect/>
          </a:stretch>
        </p:blipFill>
        <p:spPr bwMode="auto">
          <a:xfrm>
            <a:off x="0" y="5791167"/>
            <a:ext cx="6572264" cy="213366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noProof="0" dirty="0" smtClean="0">
                <a:latin typeface="+mj-lt"/>
                <a:ea typeface="+mj-ea"/>
                <a:cs typeface="+mj-cs"/>
              </a:rPr>
              <a:t>检索技巧</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62466" name="Picture 2"/>
          <p:cNvPicPr>
            <a:picLocks noChangeAspect="1" noChangeArrowheads="1"/>
          </p:cNvPicPr>
          <p:nvPr/>
        </p:nvPicPr>
        <p:blipFill>
          <a:blip r:embed="rId1" cstate="print"/>
          <a:srcRect/>
          <a:stretch>
            <a:fillRect/>
          </a:stretch>
        </p:blipFill>
        <p:spPr bwMode="auto">
          <a:xfrm>
            <a:off x="456441" y="899145"/>
            <a:ext cx="8220015" cy="4906119"/>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2555776" y="1916832"/>
            <a:ext cx="6336704" cy="46991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Font typeface="Arial" panose="020B0604020202020204" pitchFamily="34" charset="0"/>
              <a:buChar char="•"/>
            </a:pPr>
            <a:r>
              <a:rPr lang="zh-CN" altLang="en-US" dirty="0" smtClean="0"/>
              <a:t>   尽量简单，避免过多不同参数</a:t>
            </a:r>
            <a:endParaRPr lang="en-US" altLang="zh-CN" dirty="0" smtClean="0"/>
          </a:p>
          <a:p>
            <a:endParaRPr lang="en-US" altLang="zh-CN" dirty="0" smtClean="0"/>
          </a:p>
          <a:p>
            <a:pPr>
              <a:buFont typeface="Arial" panose="020B0604020202020204" pitchFamily="34" charset="0"/>
              <a:buChar char="•"/>
            </a:pPr>
            <a:r>
              <a:rPr lang="en-US" altLang="zh-CN" dirty="0" smtClean="0"/>
              <a:t>  </a:t>
            </a:r>
            <a:r>
              <a:rPr lang="zh-CN" altLang="en-US" dirty="0" smtClean="0"/>
              <a:t>通过括号和布尔运算法则分开检索字段</a:t>
            </a:r>
            <a:endParaRPr lang="en-US" altLang="zh-CN" dirty="0" smtClean="0"/>
          </a:p>
          <a:p>
            <a:r>
              <a:rPr lang="zh-CN" altLang="en-US" dirty="0" smtClean="0"/>
              <a:t>例如：</a:t>
            </a:r>
            <a:r>
              <a:rPr lang="en-US" altLang="zh-CN" dirty="0" smtClean="0"/>
              <a:t>   (diode OR solid-state) AND laser</a:t>
            </a:r>
            <a:endParaRPr lang="en-US" altLang="zh-CN" dirty="0" smtClean="0"/>
          </a:p>
          <a:p>
            <a:r>
              <a:rPr lang="en-US" altLang="zh-CN" dirty="0" smtClean="0"/>
              <a:t>(photons AND downconversion) – pump</a:t>
            </a:r>
            <a:endParaRPr lang="en-US" altLang="zh-CN" dirty="0" smtClean="0"/>
          </a:p>
          <a:p>
            <a:endParaRPr lang="en-US" altLang="zh-CN" dirty="0" smtClean="0"/>
          </a:p>
          <a:p>
            <a:pPr>
              <a:buFont typeface="Arial" panose="020B0604020202020204" pitchFamily="34" charset="0"/>
              <a:buChar char="•"/>
            </a:pPr>
            <a:r>
              <a:rPr lang="en-US" altLang="zh-CN" dirty="0" smtClean="0"/>
              <a:t>  </a:t>
            </a:r>
            <a:r>
              <a:rPr lang="zh-CN" altLang="en-US" dirty="0" smtClean="0"/>
              <a:t>使用通配符提高检索准确率</a:t>
            </a:r>
            <a:endParaRPr lang="en-US" altLang="zh-CN" dirty="0" smtClean="0"/>
          </a:p>
          <a:p>
            <a:r>
              <a:rPr lang="zh-CN" altLang="en-US" dirty="0" smtClean="0"/>
              <a:t>例如：</a:t>
            </a:r>
            <a:r>
              <a:rPr lang="en-US" altLang="zh-CN" dirty="0" smtClean="0"/>
              <a:t> </a:t>
            </a:r>
            <a:r>
              <a:rPr lang="zh-CN" altLang="en-US" dirty="0" smtClean="0"/>
              <a:t>输入</a:t>
            </a:r>
            <a:r>
              <a:rPr lang="en-US" altLang="zh-CN" dirty="0" smtClean="0"/>
              <a:t>elect*</a:t>
            </a:r>
            <a:r>
              <a:rPr lang="zh-CN" altLang="en-US" dirty="0" smtClean="0"/>
              <a:t>，检索文献含有</a:t>
            </a:r>
            <a:r>
              <a:rPr lang="en-US" altLang="zh-CN" dirty="0" smtClean="0"/>
              <a:t> “electron,” “electronic,” and “electricity”</a:t>
            </a:r>
            <a:r>
              <a:rPr lang="zh-CN" altLang="en-US" dirty="0" smtClean="0"/>
              <a:t>等关键词</a:t>
            </a:r>
            <a:endParaRPr lang="en-US" altLang="zh-CN" dirty="0" smtClean="0"/>
          </a:p>
          <a:p>
            <a:r>
              <a:rPr lang="zh-CN" altLang="en-US" dirty="0" smtClean="0"/>
              <a:t>输入</a:t>
            </a:r>
            <a:r>
              <a:rPr lang="en-US" altLang="zh-CN" dirty="0" err="1" smtClean="0"/>
              <a:t>gr?y</a:t>
            </a:r>
            <a:r>
              <a:rPr lang="zh-CN" altLang="en-US" dirty="0" smtClean="0"/>
              <a:t>，检索文献含有</a:t>
            </a:r>
            <a:r>
              <a:rPr lang="en-US" altLang="zh-CN" dirty="0" smtClean="0"/>
              <a:t> "grey" or "gray“</a:t>
            </a:r>
            <a:endParaRPr lang="en-US" altLang="zh-CN" dirty="0" smtClean="0"/>
          </a:p>
          <a:p>
            <a:endParaRPr lang="en-US" altLang="zh-CN" dirty="0" smtClean="0"/>
          </a:p>
          <a:p>
            <a:pPr>
              <a:buFont typeface="Arial" panose="020B0604020202020204" pitchFamily="34" charset="0"/>
              <a:buChar char="•"/>
            </a:pPr>
            <a:r>
              <a:rPr lang="en-US" altLang="zh-CN" dirty="0" smtClean="0"/>
              <a:t> </a:t>
            </a:r>
            <a:r>
              <a:rPr lang="zh-CN" altLang="en-US" dirty="0" smtClean="0"/>
              <a:t> 使用双引号 </a:t>
            </a:r>
            <a:r>
              <a:rPr lang="en-US" altLang="zh-CN" dirty="0" smtClean="0"/>
              <a:t>“ “ </a:t>
            </a:r>
            <a:r>
              <a:rPr lang="zh-CN" altLang="en-US" dirty="0" smtClean="0"/>
              <a:t>，检索包含具体短语</a:t>
            </a:r>
            <a:r>
              <a:rPr lang="en-US" altLang="zh-CN" dirty="0" smtClean="0"/>
              <a:t> </a:t>
            </a:r>
            <a:r>
              <a:rPr lang="zh-CN" altLang="en-US" dirty="0" smtClean="0"/>
              <a:t>的文献</a:t>
            </a:r>
            <a:endParaRPr lang="en-US" altLang="zh-CN" dirty="0" smtClean="0"/>
          </a:p>
          <a:p>
            <a:pPr>
              <a:buFont typeface="Arial" panose="020B0604020202020204" pitchFamily="34" charset="0"/>
              <a:buChar char="•"/>
            </a:pPr>
            <a:endParaRPr lang="en-US" altLang="zh-CN" dirty="0" smtClean="0"/>
          </a:p>
          <a:p>
            <a:pPr>
              <a:buFont typeface="Arial" panose="020B0604020202020204" pitchFamily="34" charset="0"/>
              <a:buChar char="•"/>
            </a:pPr>
            <a:r>
              <a:rPr lang="en-US" altLang="zh-CN" dirty="0" smtClean="0"/>
              <a:t>  </a:t>
            </a:r>
            <a:r>
              <a:rPr lang="zh-CN" altLang="en-US" dirty="0" smtClean="0"/>
              <a:t>通过作者栏检索目标作者文献</a:t>
            </a:r>
            <a:endParaRPr lang="en-US" altLang="zh-CN" dirty="0" smtClean="0"/>
          </a:p>
          <a:p>
            <a:r>
              <a:rPr lang="zh-CN" altLang="en-US" dirty="0" smtClean="0"/>
              <a:t>例如：输入</a:t>
            </a:r>
            <a:r>
              <a:rPr lang="en-US" altLang="zh-CN" dirty="0" smtClean="0"/>
              <a:t> Smith </a:t>
            </a:r>
            <a:r>
              <a:rPr lang="zh-CN" altLang="en-US" dirty="0" smtClean="0"/>
              <a:t>或</a:t>
            </a:r>
            <a:r>
              <a:rPr lang="en-US" altLang="zh-CN" dirty="0" smtClean="0"/>
              <a:t> J Smith</a:t>
            </a:r>
            <a:r>
              <a:rPr lang="zh-CN" altLang="en-US" dirty="0" smtClean="0"/>
              <a:t>，多个作者用逗号隔开</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标题 1"/>
          <p:cNvSpPr txBox="1"/>
          <p:nvPr/>
        </p:nvSpPr>
        <p:spPr>
          <a:xfrm>
            <a:off x="5796136" y="44624"/>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用户服务</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3"/>
          <p:cNvPicPr>
            <a:picLocks noChangeAspect="1" noChangeArrowheads="1"/>
          </p:cNvPicPr>
          <p:nvPr/>
        </p:nvPicPr>
        <p:blipFill>
          <a:blip r:embed="rId1" cstate="print"/>
          <a:srcRect/>
          <a:stretch>
            <a:fillRect/>
          </a:stretch>
        </p:blipFill>
        <p:spPr bwMode="auto">
          <a:xfrm>
            <a:off x="0" y="764704"/>
            <a:ext cx="9108000" cy="4087133"/>
          </a:xfrm>
          <a:prstGeom prst="rect">
            <a:avLst/>
          </a:prstGeom>
          <a:noFill/>
          <a:ln w="9525">
            <a:noFill/>
            <a:miter lim="800000"/>
            <a:headEnd/>
            <a:tailEnd/>
          </a:ln>
        </p:spPr>
      </p:pic>
      <p:sp>
        <p:nvSpPr>
          <p:cNvPr id="19" name="矩形 18"/>
          <p:cNvSpPr/>
          <p:nvPr/>
        </p:nvSpPr>
        <p:spPr>
          <a:xfrm>
            <a:off x="6876256" y="3249008"/>
            <a:ext cx="720080" cy="25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2"/>
          <a:srcRect/>
          <a:stretch>
            <a:fillRect/>
          </a:stretch>
        </p:blipFill>
        <p:spPr bwMode="auto">
          <a:xfrm>
            <a:off x="0" y="1713607"/>
            <a:ext cx="7358114" cy="5144393"/>
          </a:xfrm>
          <a:prstGeom prst="rect">
            <a:avLst/>
          </a:prstGeom>
          <a:noFill/>
          <a:ln w="9525">
            <a:noFill/>
            <a:miter lim="800000"/>
            <a:headEnd/>
            <a:tailEnd/>
          </a:ln>
          <a:effectLst/>
        </p:spPr>
      </p:pic>
      <p:sp>
        <p:nvSpPr>
          <p:cNvPr id="30" name="矩形标注 29"/>
          <p:cNvSpPr/>
          <p:nvPr/>
        </p:nvSpPr>
        <p:spPr>
          <a:xfrm>
            <a:off x="7342314" y="3357562"/>
            <a:ext cx="1801718" cy="2000264"/>
          </a:xfrm>
          <a:prstGeom prst="wedgeRectCallout">
            <a:avLst>
              <a:gd name="adj1" fmla="val -79027"/>
              <a:gd name="adj2" fmla="val -1763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solidFill>
                  <a:schemeClr val="tx1"/>
                </a:solidFill>
              </a:rPr>
              <a:t>产品信息</a:t>
            </a:r>
            <a:endParaRPr lang="en-US" altLang="zh-CN" dirty="0" smtClean="0">
              <a:solidFill>
                <a:schemeClr val="tx1"/>
              </a:solidFill>
            </a:endParaRPr>
          </a:p>
          <a:p>
            <a:pPr>
              <a:lnSpc>
                <a:spcPct val="150000"/>
              </a:lnSpc>
            </a:pPr>
            <a:r>
              <a:rPr lang="zh-CN" altLang="en-US" dirty="0" smtClean="0">
                <a:solidFill>
                  <a:schemeClr val="tx1"/>
                </a:solidFill>
              </a:rPr>
              <a:t>权利、许可</a:t>
            </a:r>
            <a:r>
              <a:rPr lang="en-US" altLang="zh-CN" dirty="0" smtClean="0">
                <a:solidFill>
                  <a:schemeClr val="tx1"/>
                </a:solidFill>
              </a:rPr>
              <a:t>&amp; </a:t>
            </a:r>
            <a:r>
              <a:rPr lang="zh-CN" altLang="en-US" dirty="0" smtClean="0">
                <a:solidFill>
                  <a:schemeClr val="tx1"/>
                </a:solidFill>
              </a:rPr>
              <a:t>协议</a:t>
            </a:r>
            <a:endParaRPr lang="en-US" altLang="zh-CN" dirty="0" smtClean="0">
              <a:solidFill>
                <a:schemeClr val="tx1"/>
              </a:solidFill>
            </a:endParaRPr>
          </a:p>
          <a:p>
            <a:pPr>
              <a:lnSpc>
                <a:spcPct val="150000"/>
              </a:lnSpc>
            </a:pPr>
            <a:r>
              <a:rPr lang="zh-CN" altLang="en-US" dirty="0" smtClean="0">
                <a:solidFill>
                  <a:schemeClr val="tx1"/>
                </a:solidFill>
              </a:rPr>
              <a:t>管理我的账号</a:t>
            </a:r>
            <a:endParaRPr lang="en-US" altLang="zh-CN" dirty="0" smtClean="0">
              <a:solidFill>
                <a:schemeClr val="tx1"/>
              </a:solidFill>
            </a:endParaRPr>
          </a:p>
          <a:p>
            <a:pPr>
              <a:lnSpc>
                <a:spcPct val="150000"/>
              </a:lnSpc>
            </a:pPr>
            <a:r>
              <a:rPr lang="zh-CN" altLang="en-US" dirty="0" smtClean="0">
                <a:solidFill>
                  <a:schemeClr val="tx1"/>
                </a:solidFill>
              </a:rPr>
              <a:t>其他资源</a:t>
            </a:r>
            <a:endParaRPr lang="zh-CN" alt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标题 1"/>
          <p:cNvSpPr txBox="1"/>
          <p:nvPr/>
        </p:nvSpPr>
        <p:spPr>
          <a:xfrm>
            <a:off x="5796136" y="44624"/>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用户服务</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3"/>
          <p:cNvPicPr>
            <a:picLocks noChangeAspect="1" noChangeArrowheads="1"/>
          </p:cNvPicPr>
          <p:nvPr/>
        </p:nvPicPr>
        <p:blipFill>
          <a:blip r:embed="rId1" cstate="print"/>
          <a:srcRect/>
          <a:stretch>
            <a:fillRect/>
          </a:stretch>
        </p:blipFill>
        <p:spPr bwMode="auto">
          <a:xfrm>
            <a:off x="0" y="764704"/>
            <a:ext cx="9108000" cy="4087133"/>
          </a:xfrm>
          <a:prstGeom prst="rect">
            <a:avLst/>
          </a:prstGeom>
          <a:noFill/>
          <a:ln w="9525">
            <a:noFill/>
            <a:miter lim="800000"/>
            <a:headEnd/>
            <a:tailEnd/>
          </a:ln>
        </p:spPr>
      </p:pic>
      <p:sp>
        <p:nvSpPr>
          <p:cNvPr id="19" name="矩形 18"/>
          <p:cNvSpPr/>
          <p:nvPr/>
        </p:nvSpPr>
        <p:spPr>
          <a:xfrm>
            <a:off x="7740352" y="764704"/>
            <a:ext cx="1403648" cy="216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标注 29"/>
          <p:cNvSpPr/>
          <p:nvPr/>
        </p:nvSpPr>
        <p:spPr>
          <a:xfrm>
            <a:off x="6444208" y="1196752"/>
            <a:ext cx="2304256" cy="648072"/>
          </a:xfrm>
          <a:prstGeom prst="wedgeRectCallout">
            <a:avLst>
              <a:gd name="adj1" fmla="val 17634"/>
              <a:gd name="adj2" fmla="val -6561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solidFill>
                  <a:schemeClr val="tx1"/>
                </a:solidFill>
              </a:rPr>
              <a:t>用户可注册</a:t>
            </a:r>
            <a:r>
              <a:rPr lang="en-US" altLang="zh-CN" dirty="0" smtClean="0">
                <a:solidFill>
                  <a:schemeClr val="tx1"/>
                </a:solidFill>
              </a:rPr>
              <a:t>OSA</a:t>
            </a:r>
            <a:r>
              <a:rPr lang="zh-CN" altLang="en-US" dirty="0" smtClean="0">
                <a:solidFill>
                  <a:schemeClr val="tx1"/>
                </a:solidFill>
              </a:rPr>
              <a:t>账号</a:t>
            </a:r>
            <a:endParaRPr lang="zh-CN" altLang="en-US" dirty="0" smtClean="0">
              <a:solidFill>
                <a:schemeClr val="tx1"/>
              </a:solidFill>
            </a:endParaRPr>
          </a:p>
        </p:txBody>
      </p:sp>
      <p:pic>
        <p:nvPicPr>
          <p:cNvPr id="63490" name="Picture 2"/>
          <p:cNvPicPr>
            <a:picLocks noChangeAspect="1" noChangeArrowheads="1"/>
          </p:cNvPicPr>
          <p:nvPr/>
        </p:nvPicPr>
        <p:blipFill>
          <a:blip r:embed="rId2" cstate="print"/>
          <a:srcRect/>
          <a:stretch>
            <a:fillRect/>
          </a:stretch>
        </p:blipFill>
        <p:spPr bwMode="auto">
          <a:xfrm>
            <a:off x="0" y="1005630"/>
            <a:ext cx="9108504" cy="5519714"/>
          </a:xfrm>
          <a:prstGeom prst="rect">
            <a:avLst/>
          </a:prstGeom>
          <a:noFill/>
          <a:ln w="9525">
            <a:solidFill>
              <a:schemeClr val="tx1"/>
            </a:solidFill>
            <a:miter lim="800000"/>
            <a:headEnd/>
            <a:tailEnd/>
          </a:ln>
        </p:spPr>
      </p:pic>
      <p:sp>
        <p:nvSpPr>
          <p:cNvPr id="12" name="矩形标注 11"/>
          <p:cNvSpPr/>
          <p:nvPr/>
        </p:nvSpPr>
        <p:spPr>
          <a:xfrm>
            <a:off x="7020272" y="4473304"/>
            <a:ext cx="1872208" cy="1692000"/>
          </a:xfrm>
          <a:prstGeom prst="wedgeRectCallout">
            <a:avLst>
              <a:gd name="adj1" fmla="val 22185"/>
              <a:gd name="adj2" fmla="val -4887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填写姓名、单位、地址、职务、电子邮箱、密码等信息，点击</a:t>
            </a:r>
            <a:r>
              <a:rPr lang="en-US" altLang="zh-CN" dirty="0" smtClean="0">
                <a:solidFill>
                  <a:schemeClr val="tx1"/>
                </a:solidFill>
              </a:rPr>
              <a:t>Submit</a:t>
            </a:r>
            <a:r>
              <a:rPr lang="zh-CN" altLang="en-US" dirty="0" smtClean="0">
                <a:solidFill>
                  <a:schemeClr val="tx1"/>
                </a:solidFill>
              </a:rPr>
              <a:t>创建账号</a:t>
            </a:r>
            <a:endParaRPr lang="zh-CN" altLang="en-US" dirty="0" smtClean="0">
              <a:solidFill>
                <a:schemeClr val="tx1"/>
              </a:solidFill>
            </a:endParaRPr>
          </a:p>
        </p:txBody>
      </p:sp>
      <p:grpSp>
        <p:nvGrpSpPr>
          <p:cNvPr id="13" name="组合 12"/>
          <p:cNvGrpSpPr/>
          <p:nvPr/>
        </p:nvGrpSpPr>
        <p:grpSpPr>
          <a:xfrm>
            <a:off x="35496" y="692696"/>
            <a:ext cx="9108504" cy="6021287"/>
            <a:chOff x="35496" y="836712"/>
            <a:chExt cx="9108504" cy="6064981"/>
          </a:xfrm>
        </p:grpSpPr>
        <p:pic>
          <p:nvPicPr>
            <p:cNvPr id="15" name="Picture 3"/>
            <p:cNvPicPr>
              <a:picLocks noChangeAspect="1" noChangeArrowheads="1"/>
            </p:cNvPicPr>
            <p:nvPr/>
          </p:nvPicPr>
          <p:blipFill>
            <a:blip r:embed="rId3" cstate="print"/>
            <a:srcRect/>
            <a:stretch>
              <a:fillRect/>
            </a:stretch>
          </p:blipFill>
          <p:spPr bwMode="auto">
            <a:xfrm>
              <a:off x="36000" y="836712"/>
              <a:ext cx="9108000" cy="3997036"/>
            </a:xfrm>
            <a:prstGeom prst="rect">
              <a:avLst/>
            </a:prstGeom>
            <a:noFill/>
            <a:ln w="9525">
              <a:noFill/>
              <a:miter lim="800000"/>
              <a:headEnd/>
              <a:tailEnd/>
            </a:ln>
          </p:spPr>
        </p:pic>
        <p:pic>
          <p:nvPicPr>
            <p:cNvPr id="18" name="Picture 4"/>
            <p:cNvPicPr>
              <a:picLocks noChangeAspect="1" noChangeArrowheads="1"/>
            </p:cNvPicPr>
            <p:nvPr/>
          </p:nvPicPr>
          <p:blipFill>
            <a:blip r:embed="rId4" cstate="print"/>
            <a:srcRect/>
            <a:stretch>
              <a:fillRect/>
            </a:stretch>
          </p:blipFill>
          <p:spPr bwMode="auto">
            <a:xfrm>
              <a:off x="35496" y="3789040"/>
              <a:ext cx="9108000" cy="3112653"/>
            </a:xfrm>
            <a:prstGeom prst="rect">
              <a:avLst/>
            </a:prstGeom>
            <a:noFill/>
            <a:ln w="9525">
              <a:noFill/>
              <a:miter lim="800000"/>
              <a:headEnd/>
              <a:tailEnd/>
            </a:ln>
          </p:spPr>
        </p:pic>
      </p:grpSp>
      <p:sp>
        <p:nvSpPr>
          <p:cNvPr id="20" name="矩形标注 19"/>
          <p:cNvSpPr/>
          <p:nvPr/>
        </p:nvSpPr>
        <p:spPr>
          <a:xfrm>
            <a:off x="2699792" y="2564904"/>
            <a:ext cx="1800200" cy="1728192"/>
          </a:xfrm>
          <a:prstGeom prst="wedgeRectCallout">
            <a:avLst>
              <a:gd name="adj1" fmla="val 22185"/>
              <a:gd name="adj2" fmla="val -4887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dirty="0" smtClean="0">
              <a:solidFill>
                <a:schemeClr val="tx1"/>
              </a:solidFill>
            </a:endParaRPr>
          </a:p>
          <a:p>
            <a:pPr>
              <a:lnSpc>
                <a:spcPct val="150000"/>
              </a:lnSpc>
            </a:pPr>
            <a:r>
              <a:rPr lang="zh-CN" altLang="en-US" dirty="0" smtClean="0">
                <a:solidFill>
                  <a:schemeClr val="tx1"/>
                </a:solidFill>
              </a:rPr>
              <a:t>管理我的订阅、我的收藏以及</a:t>
            </a:r>
            <a:endParaRPr lang="en-US" altLang="zh-CN" dirty="0" smtClean="0">
              <a:solidFill>
                <a:schemeClr val="tx1"/>
              </a:solidFill>
            </a:endParaRPr>
          </a:p>
          <a:p>
            <a:pPr>
              <a:lnSpc>
                <a:spcPct val="150000"/>
              </a:lnSpc>
            </a:pPr>
            <a:r>
              <a:rPr lang="zh-CN" altLang="en-US" dirty="0" smtClean="0">
                <a:solidFill>
                  <a:schemeClr val="tx1"/>
                </a:solidFill>
              </a:rPr>
              <a:t>更新账户信息</a:t>
            </a:r>
            <a:endParaRPr lang="en-US" altLang="zh-CN" dirty="0" smtClean="0">
              <a:solidFill>
                <a:schemeClr val="tx1"/>
              </a:solidFill>
            </a:endParaRPr>
          </a:p>
          <a:p>
            <a:pPr>
              <a:lnSpc>
                <a:spcPct val="150000"/>
              </a:lnSpc>
            </a:pPr>
            <a:endParaRPr lang="zh-CN" alt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1000"/>
                                        <p:tgtEl>
                                          <p:spTgt spid="6349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p:nvPr/>
        </p:nvSpPr>
        <p:spPr>
          <a:xfrm>
            <a:off x="5796136" y="0"/>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标题 1"/>
          <p:cNvSpPr txBox="1"/>
          <p:nvPr/>
        </p:nvSpPr>
        <p:spPr>
          <a:xfrm>
            <a:off x="5796136" y="44624"/>
            <a:ext cx="2016224" cy="5760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smtClean="0">
                <a:latin typeface="+mj-lt"/>
                <a:ea typeface="+mj-ea"/>
                <a:cs typeface="+mj-cs"/>
              </a:rPr>
              <a:t>图书馆服务</a:t>
            </a:r>
            <a:endParaRPr kumimoji="0" lang="zh-CN"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3"/>
          <p:cNvPicPr>
            <a:picLocks noChangeAspect="1" noChangeArrowheads="1"/>
          </p:cNvPicPr>
          <p:nvPr/>
        </p:nvPicPr>
        <p:blipFill>
          <a:blip r:embed="rId1" cstate="print"/>
          <a:srcRect/>
          <a:stretch>
            <a:fillRect/>
          </a:stretch>
        </p:blipFill>
        <p:spPr bwMode="auto">
          <a:xfrm>
            <a:off x="0" y="764704"/>
            <a:ext cx="9108000" cy="4087133"/>
          </a:xfrm>
          <a:prstGeom prst="rect">
            <a:avLst/>
          </a:prstGeom>
          <a:noFill/>
          <a:ln w="9525">
            <a:noFill/>
            <a:miter lim="800000"/>
            <a:headEnd/>
            <a:tailEnd/>
          </a:ln>
        </p:spPr>
      </p:pic>
      <p:sp>
        <p:nvSpPr>
          <p:cNvPr id="19" name="矩形 18"/>
          <p:cNvSpPr/>
          <p:nvPr/>
        </p:nvSpPr>
        <p:spPr>
          <a:xfrm>
            <a:off x="6228184" y="3068960"/>
            <a:ext cx="720080" cy="4320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5"/>
          <p:cNvGrpSpPr/>
          <p:nvPr/>
        </p:nvGrpSpPr>
        <p:grpSpPr>
          <a:xfrm>
            <a:off x="35496" y="764704"/>
            <a:ext cx="8424936" cy="5976664"/>
            <a:chOff x="-1116632" y="1412776"/>
            <a:chExt cx="8136904" cy="5685800"/>
          </a:xfrm>
        </p:grpSpPr>
        <p:pic>
          <p:nvPicPr>
            <p:cNvPr id="20" name="Picture 1"/>
            <p:cNvPicPr>
              <a:picLocks noChangeAspect="1" noChangeArrowheads="1"/>
            </p:cNvPicPr>
            <p:nvPr/>
          </p:nvPicPr>
          <p:blipFill>
            <a:blip r:embed="rId2" cstate="print"/>
            <a:srcRect l="1709" t="30971" r="1709"/>
            <a:stretch>
              <a:fillRect/>
            </a:stretch>
          </p:blipFill>
          <p:spPr bwMode="auto">
            <a:xfrm>
              <a:off x="-1116632" y="1412776"/>
              <a:ext cx="8136904" cy="294998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l="2500" r="3323"/>
            <a:stretch>
              <a:fillRect/>
            </a:stretch>
          </p:blipFill>
          <p:spPr bwMode="auto">
            <a:xfrm>
              <a:off x="-1116632" y="3717032"/>
              <a:ext cx="8136904" cy="3381544"/>
            </a:xfrm>
            <a:prstGeom prst="rect">
              <a:avLst/>
            </a:prstGeom>
            <a:noFill/>
            <a:ln w="9525">
              <a:noFill/>
              <a:miter lim="800000"/>
              <a:headEnd/>
              <a:tailEnd/>
            </a:ln>
          </p:spPr>
        </p:pic>
      </p:grpSp>
      <p:sp>
        <p:nvSpPr>
          <p:cNvPr id="27" name="矩形标注 26"/>
          <p:cNvSpPr/>
          <p:nvPr/>
        </p:nvSpPr>
        <p:spPr>
          <a:xfrm>
            <a:off x="6372200" y="2348880"/>
            <a:ext cx="1872208" cy="2232248"/>
          </a:xfrm>
          <a:prstGeom prst="wedgeRectCallout">
            <a:avLst>
              <a:gd name="adj1" fmla="val 22185"/>
              <a:gd name="adj2" fmla="val -4887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solidFill>
                  <a:schemeClr val="tx1"/>
                </a:solidFill>
              </a:rPr>
              <a:t>手稿准备</a:t>
            </a:r>
            <a:endParaRPr lang="en-US" altLang="zh-CN" dirty="0" smtClean="0">
              <a:solidFill>
                <a:schemeClr val="tx1"/>
              </a:solidFill>
            </a:endParaRPr>
          </a:p>
          <a:p>
            <a:pPr>
              <a:lnSpc>
                <a:spcPct val="150000"/>
              </a:lnSpc>
            </a:pPr>
            <a:r>
              <a:rPr lang="zh-CN" altLang="en-US" dirty="0" smtClean="0">
                <a:solidFill>
                  <a:schemeClr val="tx1"/>
                </a:solidFill>
              </a:rPr>
              <a:t>编审政策</a:t>
            </a:r>
            <a:r>
              <a:rPr lang="en-US" altLang="zh-CN" dirty="0" smtClean="0">
                <a:solidFill>
                  <a:schemeClr val="tx1"/>
                </a:solidFill>
              </a:rPr>
              <a:t>&amp;</a:t>
            </a:r>
            <a:r>
              <a:rPr lang="zh-CN" altLang="en-US" dirty="0" smtClean="0">
                <a:solidFill>
                  <a:schemeClr val="tx1"/>
                </a:solidFill>
              </a:rPr>
              <a:t>过程</a:t>
            </a:r>
            <a:endParaRPr lang="en-US" altLang="zh-CN" dirty="0" smtClean="0">
              <a:solidFill>
                <a:schemeClr val="tx1"/>
              </a:solidFill>
            </a:endParaRPr>
          </a:p>
          <a:p>
            <a:pPr>
              <a:lnSpc>
                <a:spcPct val="150000"/>
              </a:lnSpc>
            </a:pPr>
            <a:r>
              <a:rPr lang="zh-CN" altLang="en-US" dirty="0" smtClean="0">
                <a:solidFill>
                  <a:schemeClr val="tx1"/>
                </a:solidFill>
              </a:rPr>
              <a:t>出版费用</a:t>
            </a:r>
            <a:endParaRPr lang="en-US" altLang="zh-CN" dirty="0" smtClean="0">
              <a:solidFill>
                <a:schemeClr val="tx1"/>
              </a:solidFill>
            </a:endParaRPr>
          </a:p>
          <a:p>
            <a:pPr>
              <a:lnSpc>
                <a:spcPct val="150000"/>
              </a:lnSpc>
            </a:pPr>
            <a:r>
              <a:rPr lang="zh-CN" altLang="en-US" dirty="0" smtClean="0">
                <a:solidFill>
                  <a:schemeClr val="tx1"/>
                </a:solidFill>
              </a:rPr>
              <a:t>同行评审</a:t>
            </a:r>
            <a:endParaRPr lang="en-US" altLang="zh-CN" dirty="0" smtClean="0">
              <a:solidFill>
                <a:schemeClr val="tx1"/>
              </a:solidFill>
            </a:endParaRPr>
          </a:p>
          <a:p>
            <a:pPr>
              <a:lnSpc>
                <a:spcPct val="150000"/>
              </a:lnSpc>
            </a:pPr>
            <a:r>
              <a:rPr lang="zh-CN" altLang="en-US" dirty="0" smtClean="0">
                <a:solidFill>
                  <a:schemeClr val="tx1"/>
                </a:solidFill>
              </a:rPr>
              <a:t>其他资源</a:t>
            </a:r>
            <a:endParaRPr lang="zh-CN" alt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5776" y="836712"/>
            <a:ext cx="3528392" cy="1008112"/>
          </a:xfrm>
        </p:spPr>
        <p:txBody>
          <a:bodyPr>
            <a:normAutofit/>
          </a:bodyPr>
          <a:lstStyle/>
          <a:p>
            <a:r>
              <a:rPr lang="zh-CN" altLang="en-US" sz="3600" b="1" dirty="0" smtClean="0">
                <a:ea typeface="宋体" panose="02010600030101010101" pitchFamily="2" charset="-122"/>
              </a:rPr>
              <a:t>美国光学学会</a:t>
            </a:r>
            <a:endParaRPr lang="zh-CN" altLang="en-US" sz="3600" b="1" dirty="0"/>
          </a:p>
        </p:txBody>
      </p:sp>
      <p:sp>
        <p:nvSpPr>
          <p:cNvPr id="3" name="内容占位符 2"/>
          <p:cNvSpPr>
            <a:spLocks noGrp="1"/>
          </p:cNvSpPr>
          <p:nvPr>
            <p:ph idx="1"/>
          </p:nvPr>
        </p:nvSpPr>
        <p:spPr>
          <a:xfrm>
            <a:off x="428596" y="1916832"/>
            <a:ext cx="8229600" cy="4411675"/>
          </a:xfrm>
        </p:spPr>
        <p:txBody>
          <a:bodyPr vert="horz" lIns="91440" tIns="45720" rIns="91440" bIns="45720" rtlCol="0">
            <a:noAutofit/>
          </a:bodyPr>
          <a:lstStyle/>
          <a:p>
            <a:pPr algn="just">
              <a:lnSpc>
                <a:spcPts val="2100"/>
              </a:lnSpc>
            </a:pPr>
            <a:r>
              <a:rPr lang="zh-CN" altLang="en-US" sz="2000" dirty="0" smtClean="0">
                <a:ea typeface="宋体" panose="02010600030101010101" pitchFamily="2" charset="-122"/>
              </a:rPr>
              <a:t>美国光学学会（</a:t>
            </a:r>
            <a:r>
              <a:rPr lang="en-US" altLang="zh-CN" sz="2000" dirty="0" smtClean="0">
                <a:ea typeface="宋体" panose="02010600030101010101" pitchFamily="2" charset="-122"/>
              </a:rPr>
              <a:t>the Optical Society of America</a:t>
            </a:r>
            <a:r>
              <a:rPr lang="zh-CN" altLang="en-US" sz="2000" dirty="0" smtClean="0">
                <a:ea typeface="宋体" panose="02010600030101010101" pitchFamily="2" charset="-122"/>
              </a:rPr>
              <a:t>）</a:t>
            </a:r>
            <a:endParaRPr lang="zh-CN" altLang="en-US" sz="2000" dirty="0" smtClean="0">
              <a:ea typeface="宋体" panose="02010600030101010101" pitchFamily="2" charset="-122"/>
            </a:endParaRPr>
          </a:p>
          <a:p>
            <a:pPr algn="just">
              <a:lnSpc>
                <a:spcPts val="2100"/>
              </a:lnSpc>
              <a:buNone/>
            </a:pPr>
            <a:r>
              <a:rPr lang="zh-CN" altLang="en-US" sz="2000" dirty="0" smtClean="0">
                <a:ea typeface="宋体" panose="02010600030101010101" pitchFamily="2" charset="-122"/>
              </a:rPr>
              <a:t>      成立于</a:t>
            </a:r>
            <a:r>
              <a:rPr lang="en-US" altLang="zh-CN" sz="2000" dirty="0" smtClean="0">
                <a:ea typeface="宋体" panose="02010600030101010101" pitchFamily="2" charset="-122"/>
              </a:rPr>
              <a:t>1916</a:t>
            </a:r>
            <a:r>
              <a:rPr lang="zh-CN" altLang="en-US" sz="2000" dirty="0" smtClean="0">
                <a:ea typeface="宋体" panose="02010600030101010101" pitchFamily="2" charset="-122"/>
              </a:rPr>
              <a:t>年，是一个科学、技术、教育性的</a:t>
            </a:r>
            <a:r>
              <a:rPr lang="zh-CN" altLang="en-US" sz="2000" dirty="0" smtClean="0">
                <a:latin typeface="宋体" panose="02010600030101010101" pitchFamily="2" charset="-122"/>
                <a:ea typeface="宋体" panose="02010600030101010101" pitchFamily="2" charset="-122"/>
              </a:rPr>
              <a:t>机构</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是</a:t>
            </a:r>
            <a:r>
              <a:rPr lang="zh-CN" altLang="en-US" sz="2000" dirty="0" smtClean="0">
                <a:ea typeface="宋体" panose="02010600030101010101" pitchFamily="2" charset="-122"/>
              </a:rPr>
              <a:t>世界上最早出版物理学期刊的出版社之一</a:t>
            </a:r>
            <a:endParaRPr lang="zh-CN" altLang="en-US" sz="2000" dirty="0" smtClean="0">
              <a:ea typeface="宋体" panose="02010600030101010101" pitchFamily="2" charset="-122"/>
            </a:endParaRPr>
          </a:p>
          <a:p>
            <a:pPr algn="just">
              <a:lnSpc>
                <a:spcPts val="2100"/>
              </a:lnSpc>
            </a:pPr>
            <a:endParaRPr lang="zh-CN" altLang="en-US" sz="1800" dirty="0" smtClean="0">
              <a:ea typeface="宋体" panose="02010600030101010101" pitchFamily="2" charset="-122"/>
            </a:endParaRPr>
          </a:p>
          <a:p>
            <a:pPr algn="just">
              <a:lnSpc>
                <a:spcPts val="2100"/>
              </a:lnSpc>
            </a:pPr>
            <a:r>
              <a:rPr lang="zh-CN" altLang="en-US" sz="2000" dirty="0" smtClean="0">
                <a:ea typeface="宋体" panose="02010600030101010101" pitchFamily="2" charset="-122"/>
              </a:rPr>
              <a:t>目的：为了增强和传播光学的理论和应用知识，维护光学研究人员、制图师以及各种各样光学仪器的使用者的共同利益，并且促进他们之间的合作</a:t>
            </a:r>
            <a:endParaRPr lang="zh-CN" altLang="en-US" sz="2000" dirty="0" smtClean="0">
              <a:ea typeface="宋体" panose="02010600030101010101" pitchFamily="2" charset="-122"/>
            </a:endParaRPr>
          </a:p>
          <a:p>
            <a:pPr algn="just">
              <a:lnSpc>
                <a:spcPts val="2100"/>
              </a:lnSpc>
            </a:pPr>
            <a:endParaRPr lang="zh-CN" altLang="en-US" sz="1800" dirty="0" smtClean="0">
              <a:ea typeface="宋体" panose="02010600030101010101" pitchFamily="2" charset="-122"/>
            </a:endParaRPr>
          </a:p>
          <a:p>
            <a:pPr algn="just">
              <a:lnSpc>
                <a:spcPts val="2100"/>
              </a:lnSpc>
            </a:pPr>
            <a:r>
              <a:rPr lang="zh-CN" altLang="en-US" sz="2000" dirty="0" smtClean="0">
                <a:ea typeface="宋体" panose="02010600030101010101" pitchFamily="2" charset="-122"/>
              </a:rPr>
              <a:t>目前已有</a:t>
            </a:r>
            <a:r>
              <a:rPr lang="en-US" altLang="zh-CN" sz="2000" dirty="0" smtClean="0">
                <a:ea typeface="宋体" panose="02010600030101010101" pitchFamily="2" charset="-122"/>
              </a:rPr>
              <a:t>21,000</a:t>
            </a:r>
            <a:r>
              <a:rPr lang="zh-CN" altLang="en-US" sz="2000" dirty="0" smtClean="0">
                <a:ea typeface="宋体" panose="02010600030101010101" pitchFamily="2" charset="-122"/>
              </a:rPr>
              <a:t>名会员</a:t>
            </a:r>
            <a:r>
              <a:rPr lang="en-US" altLang="zh-CN" sz="2000" dirty="0" smtClean="0">
                <a:latin typeface="宋体" panose="02010600030101010101" pitchFamily="2" charset="-122"/>
                <a:ea typeface="宋体" panose="02010600030101010101" pitchFamily="2" charset="-122"/>
              </a:rPr>
              <a:t>, </a:t>
            </a:r>
            <a:r>
              <a:rPr lang="zh-CN" altLang="en-US" sz="2000" dirty="0" smtClean="0">
                <a:ea typeface="宋体" panose="02010600030101010101" pitchFamily="2" charset="-122"/>
              </a:rPr>
              <a:t>遍及</a:t>
            </a:r>
            <a:r>
              <a:rPr lang="en-US" altLang="zh-CN" sz="2000" dirty="0" smtClean="0">
                <a:ea typeface="宋体" panose="02010600030101010101" pitchFamily="2" charset="-122"/>
              </a:rPr>
              <a:t>177</a:t>
            </a:r>
            <a:r>
              <a:rPr lang="zh-CN" altLang="en-US" sz="2000" dirty="0" smtClean="0">
                <a:ea typeface="宋体" panose="02010600030101010101" pitchFamily="2" charset="-122"/>
              </a:rPr>
              <a:t>个国家</a:t>
            </a:r>
            <a:r>
              <a:rPr lang="en-US" altLang="zh-CN" sz="2000" dirty="0" smtClean="0">
                <a:latin typeface="宋体" panose="02010600030101010101" pitchFamily="2" charset="-122"/>
                <a:ea typeface="宋体" panose="02010600030101010101" pitchFamily="2" charset="-122"/>
              </a:rPr>
              <a:t>, </a:t>
            </a:r>
            <a:r>
              <a:rPr lang="zh-CN" altLang="en-US" sz="2000" dirty="0" smtClean="0">
                <a:ea typeface="宋体" panose="02010600030101010101" pitchFamily="2" charset="-122"/>
              </a:rPr>
              <a:t>包括光学和光子学领域的科学家、工程师、教育家、技术人员及企业领导者</a:t>
            </a:r>
            <a:r>
              <a:rPr lang="zh-CN" altLang="en-US" sz="2000" b="1" dirty="0" smtClean="0">
                <a:ea typeface="宋体" panose="02010600030101010101" pitchFamily="2" charset="-122"/>
              </a:rPr>
              <a:t> </a:t>
            </a:r>
            <a:endParaRPr lang="zh-CN" altLang="en-US" sz="2000" b="1" dirty="0" smtClean="0">
              <a:ea typeface="宋体" panose="02010600030101010101" pitchFamily="2" charset="-122"/>
            </a:endParaRPr>
          </a:p>
          <a:p>
            <a:pPr algn="just">
              <a:lnSpc>
                <a:spcPts val="2100"/>
              </a:lnSpc>
            </a:pPr>
            <a:endParaRPr lang="zh-CN" altLang="en-US" sz="2000" b="1" dirty="0" smtClean="0">
              <a:ea typeface="宋体" panose="02010600030101010101" pitchFamily="2" charset="-122"/>
            </a:endParaRPr>
          </a:p>
          <a:p>
            <a:pPr algn="just">
              <a:lnSpc>
                <a:spcPts val="2100"/>
              </a:lnSpc>
            </a:pPr>
            <a:r>
              <a:rPr lang="zh-CN" altLang="en-US" sz="2000" dirty="0" smtClean="0">
                <a:ea typeface="宋体" panose="02010600030101010101" pitchFamily="2" charset="-122"/>
              </a:rPr>
              <a:t>除了</a:t>
            </a:r>
            <a:r>
              <a:rPr lang="zh-CN" altLang="en-US" sz="2000" b="1" dirty="0" smtClean="0">
                <a:ea typeface="宋体" panose="02010600030101010101" pitchFamily="2" charset="-122"/>
              </a:rPr>
              <a:t>光学和光子学</a:t>
            </a:r>
            <a:r>
              <a:rPr lang="zh-CN" altLang="en-US" sz="2000" dirty="0" smtClean="0">
                <a:ea typeface="宋体" panose="02010600030101010101" pitchFamily="2" charset="-122"/>
              </a:rPr>
              <a:t>领域</a:t>
            </a:r>
            <a:r>
              <a:rPr lang="en-US" altLang="zh-CN" sz="2000" dirty="0" smtClean="0">
                <a:ea typeface="宋体" panose="02010600030101010101" pitchFamily="2" charset="-122"/>
              </a:rPr>
              <a:t>, </a:t>
            </a:r>
            <a:r>
              <a:rPr lang="zh-CN" altLang="en-US" sz="2000" dirty="0" smtClean="0">
                <a:ea typeface="宋体" panose="02010600030101010101" pitchFamily="2" charset="-122"/>
              </a:rPr>
              <a:t>还为</a:t>
            </a:r>
            <a:r>
              <a:rPr lang="zh-CN" altLang="en-US" sz="2000" b="1" dirty="0" smtClean="0">
                <a:ea typeface="宋体" panose="02010600030101010101" pitchFamily="2" charset="-122"/>
              </a:rPr>
              <a:t>物理学、生物学、医学、电气工程、通讯、天文学、气象学、材料科学、机械工程和计算</a:t>
            </a:r>
            <a:r>
              <a:rPr lang="zh-CN" altLang="en-US" sz="2000" dirty="0" smtClean="0">
                <a:ea typeface="宋体" panose="02010600030101010101" pitchFamily="2" charset="-122"/>
              </a:rPr>
              <a:t>等诸多领域的专家学者提供高水准的信息服务</a:t>
            </a:r>
            <a:endParaRPr lang="zh-CN" altLang="en-US" sz="2000" dirty="0">
              <a:ea typeface="宋体" panose="02010600030101010101" pitchFamily="2" charset="-122"/>
            </a:endParaRPr>
          </a:p>
        </p:txBody>
      </p:sp>
      <p:pic>
        <p:nvPicPr>
          <p:cNvPr id="5" name="Picture 6" descr="c:\users\igroup\appdata\roaming\360se6\User Data\temp\OSA-Publishing-Logo-Large.png"/>
          <p:cNvPicPr>
            <a:picLocks noChangeAspect="1" noChangeArrowheads="1"/>
          </p:cNvPicPr>
          <p:nvPr/>
        </p:nvPicPr>
        <p:blipFill>
          <a:blip r:embed="rId1" cstate="print"/>
          <a:srcRect r="60007"/>
          <a:stretch>
            <a:fillRect/>
          </a:stretch>
        </p:blipFill>
        <p:spPr bwMode="auto">
          <a:xfrm>
            <a:off x="1115616" y="908720"/>
            <a:ext cx="1727912" cy="804914"/>
          </a:xfrm>
          <a:prstGeom prst="rect">
            <a:avLst/>
          </a:prstGeom>
          <a:noFill/>
        </p:spPr>
      </p:pic>
      <p:pic>
        <p:nvPicPr>
          <p:cNvPr id="32770" name="Picture 2" descr="c:\users\igroup\appdata\roaming\360se6\User Data\temp\gallerybox.jpg"/>
          <p:cNvPicPr>
            <a:picLocks noChangeAspect="1" noChangeArrowheads="1"/>
          </p:cNvPicPr>
          <p:nvPr/>
        </p:nvPicPr>
        <p:blipFill>
          <a:blip r:embed="rId2" cstate="print"/>
          <a:srcRect/>
          <a:stretch>
            <a:fillRect/>
          </a:stretch>
        </p:blipFill>
        <p:spPr bwMode="auto">
          <a:xfrm>
            <a:off x="6516216" y="908720"/>
            <a:ext cx="2238375" cy="11239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Picture 1"/>
          <p:cNvPicPr>
            <a:picLocks noChangeAspect="1"/>
          </p:cNvPicPr>
          <p:nvPr/>
        </p:nvPicPr>
        <p:blipFill>
          <a:blip r:embed="rId1"/>
          <a:stretch>
            <a:fillRect/>
          </a:stretch>
        </p:blipFill>
        <p:spPr>
          <a:xfrm>
            <a:off x="0" y="3286125"/>
            <a:ext cx="4551363" cy="2528888"/>
          </a:xfrm>
          <a:prstGeom prst="rect">
            <a:avLst/>
          </a:prstGeom>
          <a:noFill/>
          <a:ln w="9525">
            <a:noFill/>
          </a:ln>
        </p:spPr>
      </p:pic>
      <p:sp>
        <p:nvSpPr>
          <p:cNvPr id="49154" name="标题 1"/>
          <p:cNvSpPr>
            <a:spLocks noGrp="1"/>
          </p:cNvSpPr>
          <p:nvPr>
            <p:ph type="ctrTitle"/>
          </p:nvPr>
        </p:nvSpPr>
        <p:spPr>
          <a:xfrm>
            <a:off x="728663" y="1143000"/>
            <a:ext cx="7772400" cy="2643188"/>
          </a:xfrm>
        </p:spPr>
        <p:txBody>
          <a:bodyPr vert="horz" wrap="square" lIns="91440" tIns="45720" rIns="91440" bIns="45720" anchor="ctr"/>
          <a:p>
            <a:pPr eaLnBrk="1" hangingPunct="1">
              <a:lnSpc>
                <a:spcPct val="200000"/>
              </a:lnSpc>
              <a:buClrTx/>
              <a:buSzTx/>
              <a:buFontTx/>
            </a:pPr>
            <a:r>
              <a:rPr lang="en-US" altLang="zh-CN" b="1" dirty="0">
                <a:solidFill>
                  <a:srgbClr val="17375E"/>
                </a:solidFill>
                <a:latin typeface="微软雅黑" panose="020B0503020204020204" charset="-122"/>
              </a:rPr>
              <a:t>OSA</a:t>
            </a:r>
            <a:r>
              <a:rPr lang="zh-CN" altLang="en-US" b="1" dirty="0">
                <a:solidFill>
                  <a:srgbClr val="17375E"/>
                </a:solidFill>
                <a:latin typeface="微软雅黑" panose="020B0503020204020204" charset="-122"/>
              </a:rPr>
              <a:t>投稿指南</a:t>
            </a:r>
            <a:br>
              <a:rPr lang="en-US" altLang="zh-CN" b="1" dirty="0">
                <a:solidFill>
                  <a:srgbClr val="17375E"/>
                </a:solidFill>
                <a:latin typeface="微软雅黑" panose="020B0503020204020204" charset="-122"/>
              </a:rPr>
            </a:br>
            <a:endParaRPr lang="zh-CN" altLang="en-US" sz="2800" b="1" dirty="0">
              <a:solidFill>
                <a:srgbClr val="17375E"/>
              </a:solidFill>
              <a:latin typeface="微软雅黑" panose="020B0503020204020204" charset="-122"/>
            </a:endParaRPr>
          </a:p>
        </p:txBody>
      </p:sp>
    </p:spTree>
  </p:cSld>
  <p:clrMapOvr>
    <a:masterClrMapping/>
  </p:clrMapOvr>
  <p:transition advClick="0" advTm="60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05464" y="1532096"/>
            <a:ext cx="5263991" cy="2861310"/>
          </a:xfrm>
          <a:prstGeom prst="rect">
            <a:avLst/>
          </a:prstGeom>
          <a:noFill/>
        </p:spPr>
        <p:txBody>
          <a:bodyPr wrap="square" rtlCol="0" anchor="t">
            <a:spAutoFit/>
          </a:bodyPr>
          <a:p>
            <a:pPr defTabSz="914400">
              <a:buClrTx/>
              <a:buSzTx/>
              <a:buFontTx/>
            </a:pPr>
            <a:r>
              <a:rPr lang="en-US" altLang="zh-CN" sz="3000">
                <a:sym typeface="+mn-ea"/>
              </a:rPr>
              <a:t>1.</a:t>
            </a:r>
            <a:r>
              <a:rPr lang="zh-CN" altLang="en-US" sz="3000">
                <a:sym typeface="+mn-ea"/>
              </a:rPr>
              <a:t>手稿准备</a:t>
            </a:r>
            <a:endParaRPr lang="zh-CN" altLang="en-US" sz="3000" kern="1200" baseline="0">
              <a:latin typeface="+mn-lt"/>
              <a:ea typeface="+mn-ea"/>
              <a:cs typeface="+mn-cs"/>
            </a:endParaRPr>
          </a:p>
          <a:p>
            <a:pPr defTabSz="914400">
              <a:buClrTx/>
              <a:buSzTx/>
              <a:buFontTx/>
            </a:pPr>
            <a:r>
              <a:rPr lang="en-US" altLang="zh-CN" sz="3000">
                <a:sym typeface="+mn-ea"/>
              </a:rPr>
              <a:t>2.</a:t>
            </a:r>
            <a:r>
              <a:rPr lang="zh-CN" altLang="en-US" sz="3000">
                <a:sym typeface="+mn-ea"/>
              </a:rPr>
              <a:t>编辑政策与程序</a:t>
            </a:r>
            <a:endParaRPr lang="zh-CN" altLang="en-US" sz="3000" kern="1200" baseline="0">
              <a:latin typeface="+mn-lt"/>
              <a:ea typeface="+mn-ea"/>
              <a:cs typeface="+mn-cs"/>
            </a:endParaRPr>
          </a:p>
          <a:p>
            <a:pPr defTabSz="914400">
              <a:buClrTx/>
              <a:buSzTx/>
              <a:buFontTx/>
            </a:pPr>
            <a:r>
              <a:rPr lang="en-US" altLang="zh-CN" sz="3000">
                <a:sym typeface="+mn-ea"/>
              </a:rPr>
              <a:t>3.</a:t>
            </a:r>
            <a:r>
              <a:rPr lang="zh-CN" altLang="en-US" sz="3000">
                <a:sym typeface="+mn-ea"/>
              </a:rPr>
              <a:t>出版费用</a:t>
            </a:r>
            <a:endParaRPr lang="zh-CN" altLang="en-US" sz="3000" kern="1200" baseline="0">
              <a:latin typeface="+mn-lt"/>
              <a:ea typeface="+mn-ea"/>
              <a:cs typeface="+mn-cs"/>
            </a:endParaRPr>
          </a:p>
          <a:p>
            <a:pPr defTabSz="914400">
              <a:buClrTx/>
              <a:buSzTx/>
              <a:buFontTx/>
            </a:pPr>
            <a:r>
              <a:rPr lang="en-US" altLang="zh-CN" sz="3000">
                <a:sym typeface="+mn-ea"/>
              </a:rPr>
              <a:t>4.OA</a:t>
            </a:r>
            <a:r>
              <a:rPr lang="zh-CN" altLang="en-US" sz="3000">
                <a:sym typeface="+mn-ea"/>
              </a:rPr>
              <a:t>信息</a:t>
            </a:r>
            <a:endParaRPr lang="zh-CN" altLang="en-US" sz="3000" kern="1200" baseline="0">
              <a:latin typeface="+mn-lt"/>
              <a:ea typeface="+mn-ea"/>
              <a:cs typeface="+mn-cs"/>
            </a:endParaRPr>
          </a:p>
          <a:p>
            <a:pPr defTabSz="914400">
              <a:buClrTx/>
              <a:buSzTx/>
              <a:buFontTx/>
            </a:pPr>
            <a:r>
              <a:rPr lang="en-US" altLang="zh-CN" sz="3000">
                <a:sym typeface="+mn-ea"/>
              </a:rPr>
              <a:t>5.</a:t>
            </a:r>
            <a:r>
              <a:rPr lang="zh-CN" altLang="en-US" sz="3000">
                <a:sym typeface="+mn-ea"/>
              </a:rPr>
              <a:t>同行评审</a:t>
            </a:r>
            <a:endParaRPr lang="zh-CN" altLang="en-US" sz="3000" kern="1200" baseline="0">
              <a:latin typeface="+mn-lt"/>
              <a:ea typeface="+mn-ea"/>
              <a:cs typeface="+mn-cs"/>
            </a:endParaRPr>
          </a:p>
          <a:p>
            <a:pPr defTabSz="914400">
              <a:buClrTx/>
              <a:buSzTx/>
              <a:buFontTx/>
            </a:pPr>
            <a:r>
              <a:rPr lang="en-US" altLang="zh-CN" sz="3000">
                <a:sym typeface="+mn-ea"/>
              </a:rPr>
              <a:t>6.</a:t>
            </a:r>
            <a:r>
              <a:rPr lang="zh-CN" altLang="en-US" sz="3000">
                <a:sym typeface="+mn-ea"/>
              </a:rPr>
              <a:t>其他资源</a:t>
            </a:r>
            <a:endParaRPr lang="zh-CN" altLang="en-US" sz="3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en-US" altLang="zh-CN"/>
              <a:t>OSA</a:t>
            </a:r>
            <a:r>
              <a:rPr lang="zh-CN" altLang="en-US"/>
              <a:t>投稿使用</a:t>
            </a:r>
            <a:r>
              <a:rPr lang="en-US" altLang="zh-CN"/>
              <a:t>Prism </a:t>
            </a:r>
            <a:r>
              <a:rPr lang="zh-CN" altLang="en-US"/>
              <a:t>平台。</a:t>
            </a:r>
            <a:endParaRPr lang="zh-CN" altLang="en-US"/>
          </a:p>
          <a:p>
            <a:r>
              <a:rPr lang="zh-CN" altLang="en-US"/>
              <a:t>OSA Optics and Photonics Topics</a:t>
            </a:r>
            <a:r>
              <a:rPr lang="en-US" altLang="zh-CN"/>
              <a:t>--</a:t>
            </a:r>
            <a:r>
              <a:rPr lang="zh-CN" altLang="en-US"/>
              <a:t>新一代的光学分类和索引工具</a:t>
            </a:r>
            <a:endParaRPr lang="zh-CN" altLang="en-US"/>
          </a:p>
          <a:p>
            <a:r>
              <a:rPr lang="zh-CN" altLang="en-US"/>
              <a:t>Publication Charges</a:t>
            </a:r>
            <a:endParaRPr lang="zh-CN" altLang="en-US"/>
          </a:p>
          <a:p>
            <a:pPr marL="514350" indent="-514350">
              <a:buFont typeface="+mj-lt"/>
              <a:buAutoNum type="arabicPeriod"/>
            </a:pPr>
            <a:r>
              <a:rPr lang="en-US" altLang="zh-CN"/>
              <a:t>APCs</a:t>
            </a:r>
            <a:r>
              <a:rPr lang="zh-CN" altLang="en-US"/>
              <a:t>（</a:t>
            </a:r>
            <a:r>
              <a:rPr lang="en-US" altLang="zh-CN"/>
              <a:t>OA</a:t>
            </a:r>
            <a:r>
              <a:rPr lang="zh-CN" altLang="en-US"/>
              <a:t>刊的</a:t>
            </a:r>
            <a:r>
              <a:rPr lang="zh-CN" altLang="en-US"/>
              <a:t>文章加工处理费）</a:t>
            </a:r>
            <a:endParaRPr lang="en-US" altLang="zh-CN"/>
          </a:p>
          <a:p>
            <a:pPr marL="514350" indent="-514350">
              <a:buFont typeface="+mj-lt"/>
              <a:buAutoNum type="arabicPeriod"/>
            </a:pPr>
            <a:r>
              <a:rPr lang="zh-CN" altLang="en-US"/>
              <a:t>文章过长收费</a:t>
            </a:r>
            <a:endParaRPr lang="zh-CN" altLang="en-US"/>
          </a:p>
          <a:p>
            <a:pPr marL="514350" indent="-514350">
              <a:buFont typeface="+mj-lt"/>
              <a:buAutoNum type="arabicPeriod"/>
            </a:pPr>
            <a:r>
              <a:rPr lang="zh-CN" altLang="en-US"/>
              <a:t>彩印费，Applied Optics, JOSA A, JOSA B and Optics Letters这几本</a:t>
            </a:r>
            <a:r>
              <a:rPr lang="en-US" altLang="zh-CN"/>
              <a:t>OA </a:t>
            </a:r>
            <a:r>
              <a:rPr lang="zh-CN" altLang="en-US"/>
              <a:t>刊的纸本彩印需要收费</a:t>
            </a:r>
            <a:endParaRPr lang="zh-CN" altLang="en-US"/>
          </a:p>
          <a:p>
            <a:pPr marL="514350" indent="-514350">
              <a:buFont typeface="+mj-lt"/>
              <a:buAutoNum type="arabicPeriod"/>
            </a:pPr>
            <a:r>
              <a:rPr lang="en-US" altLang="zh-CN"/>
              <a:t>OA</a:t>
            </a:r>
            <a:r>
              <a:rPr lang="zh-CN" altLang="en-US"/>
              <a:t>费用</a:t>
            </a:r>
            <a:endParaRPr lang="en-US" altLang="zh-CN"/>
          </a:p>
          <a:p>
            <a:pPr marL="514350" indent="-514350">
              <a:buFont typeface="+mj-lt"/>
              <a:buAutoNum type="arabicPeriod"/>
            </a:pPr>
            <a:endParaRPr lang="zh-CN" altLang="en-US"/>
          </a:p>
          <a:p>
            <a:pPr marL="0" lvl="0" indent="0">
              <a:buFont typeface="+mj-lt"/>
              <a:buNone/>
            </a:pPr>
            <a:endParaRPr lang="zh-CN" altLang="en-US">
              <a:solidFill>
                <a:schemeClr val="tx1"/>
              </a:solidFill>
            </a:endParaRPr>
          </a:p>
          <a:p>
            <a:endParaRPr lang="zh-CN" altLang="en-US">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89050" y="740410"/>
            <a:ext cx="8001000" cy="994410"/>
          </a:xfrm>
        </p:spPr>
        <p:txBody>
          <a:bodyPr>
            <a:normAutofit/>
          </a:bodyPr>
          <a:p>
            <a:r>
              <a:rPr lang="zh-CN" altLang="en-US">
                <a:sym typeface="+mn-ea"/>
              </a:rPr>
              <a:t>Publication Charges</a:t>
            </a:r>
            <a:endParaRPr lang="zh-CN" altLang="en-US"/>
          </a:p>
        </p:txBody>
      </p:sp>
      <p:pic>
        <p:nvPicPr>
          <p:cNvPr id="3" name="图片 2"/>
          <p:cNvPicPr>
            <a:picLocks noChangeAspect="1"/>
          </p:cNvPicPr>
          <p:nvPr/>
        </p:nvPicPr>
        <p:blipFill>
          <a:blip r:embed="rId1"/>
          <a:stretch>
            <a:fillRect/>
          </a:stretch>
        </p:blipFill>
        <p:spPr>
          <a:xfrm>
            <a:off x="676434" y="1734503"/>
            <a:ext cx="6124575" cy="457723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9" y="1040671"/>
            <a:ext cx="8229600" cy="1143000"/>
          </a:xfrm>
        </p:spPr>
        <p:txBody>
          <a:bodyPr>
            <a:normAutofit fontScale="90000"/>
          </a:bodyPr>
          <a:p>
            <a:r>
              <a:rPr lang="zh-CN" altLang="en-US">
                <a:sym typeface="+mn-ea"/>
              </a:rPr>
              <a:t>Publication Charges</a:t>
            </a:r>
            <a:br>
              <a:rPr lang="zh-CN" altLang="en-US"/>
            </a:b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165384" y="1754505"/>
            <a:ext cx="6047899" cy="37357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963295"/>
            <a:ext cx="8229600" cy="5163185"/>
          </a:xfrm>
        </p:spPr>
        <p:txBody>
          <a:bodyPr>
            <a:normAutofit fontScale="90000"/>
          </a:bodyPr>
          <a:p>
            <a:r>
              <a:rPr lang="en-US" altLang="zh-CN"/>
              <a:t>OSA </a:t>
            </a:r>
            <a:r>
              <a:rPr lang="zh-CN" altLang="en-US"/>
              <a:t>接受</a:t>
            </a:r>
            <a:r>
              <a:rPr lang="en-US" altLang="zh-CN"/>
              <a:t>word, laTex </a:t>
            </a:r>
            <a:r>
              <a:rPr lang="zh-CN" altLang="en-US"/>
              <a:t>版本的稿件。</a:t>
            </a:r>
            <a:endParaRPr lang="zh-CN" altLang="en-US"/>
          </a:p>
          <a:p>
            <a:r>
              <a:rPr lang="en-US" altLang="zh-CN"/>
              <a:t>OSA </a:t>
            </a:r>
            <a:r>
              <a:rPr lang="zh-CN" altLang="en-US"/>
              <a:t>使用Overleaf工具编辑的</a:t>
            </a:r>
            <a:r>
              <a:rPr lang="en-US" altLang="zh-CN"/>
              <a:t>laTex </a:t>
            </a:r>
            <a:endParaRPr lang="en-US" altLang="zh-CN"/>
          </a:p>
          <a:p>
            <a:endParaRPr lang="en-US" altLang="zh-CN"/>
          </a:p>
          <a:p>
            <a:endParaRPr lang="en-US" altLang="zh-CN"/>
          </a:p>
          <a:p>
            <a:endParaRPr lang="en-US" altLang="zh-CN"/>
          </a:p>
          <a:p>
            <a:endParaRPr lang="en-US" altLang="zh-CN"/>
          </a:p>
          <a:p>
            <a:endParaRPr lang="en-US" altLang="zh-CN"/>
          </a:p>
          <a:p>
            <a:pPr marL="0" indent="0">
              <a:buNone/>
            </a:pPr>
            <a:r>
              <a:rPr lang="zh-CN" altLang="en-US"/>
              <a:t>稿件模板下载链接：</a:t>
            </a:r>
            <a:r>
              <a:rPr lang="en-US" altLang="zh-CN"/>
              <a:t>http://aoip.osa.org/submit/templates/default.cfm#latex</a:t>
            </a:r>
            <a:endParaRPr lang="en-US" altLang="zh-CN"/>
          </a:p>
        </p:txBody>
      </p:sp>
      <p:pic>
        <p:nvPicPr>
          <p:cNvPr id="4" name="图片 3"/>
          <p:cNvPicPr>
            <a:picLocks noChangeAspect="1"/>
          </p:cNvPicPr>
          <p:nvPr>
            <p:custDataLst>
              <p:tags r:id="rId1"/>
            </p:custDataLst>
          </p:nvPr>
        </p:nvPicPr>
        <p:blipFill>
          <a:blip r:embed="rId2"/>
          <a:stretch>
            <a:fillRect/>
          </a:stretch>
        </p:blipFill>
        <p:spPr>
          <a:xfrm>
            <a:off x="4978241" y="2066766"/>
            <a:ext cx="3537109" cy="29565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1131094"/>
            <a:ext cx="7886700" cy="633889"/>
          </a:xfrm>
        </p:spPr>
        <p:txBody>
          <a:bodyPr>
            <a:normAutofit fontScale="90000"/>
          </a:bodyPr>
          <a:p>
            <a:r>
              <a:rPr lang="zh-CN" altLang="en-US"/>
              <a:t>Submission Checklist</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291465" y="1765459"/>
            <a:ext cx="5327333" cy="423529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pPr marL="0" indent="0">
              <a:buNone/>
            </a:pPr>
            <a:r>
              <a:rPr lang="zh-CN" altLang="en-US"/>
              <a:t>Gold Open Access Publishing</a:t>
            </a:r>
            <a:endParaRPr lang="zh-CN" altLang="en-US"/>
          </a:p>
          <a:p>
            <a:pPr marL="0" indent="0">
              <a:buNone/>
            </a:pPr>
            <a:r>
              <a:rPr lang="zh-CN" altLang="en-US"/>
              <a:t>Biomedical Optics Express, Optica, Optical Materials Express, Optics Express, and OSA Continuum</a:t>
            </a:r>
            <a:endParaRPr lang="zh-CN" altLang="en-US"/>
          </a:p>
          <a:p>
            <a:pPr marL="0" indent="0">
              <a:buNone/>
            </a:pPr>
            <a:r>
              <a:rPr lang="zh-CN" altLang="en-US"/>
              <a:t>Green Open Access Publishing</a:t>
            </a:r>
            <a:endParaRPr lang="zh-CN" altLang="en-US"/>
          </a:p>
          <a:p>
            <a:pPr marL="0" indent="0">
              <a:buNone/>
            </a:pPr>
            <a:r>
              <a:rPr lang="zh-CN" altLang="en-US"/>
              <a:t>出版在</a:t>
            </a:r>
            <a:r>
              <a:rPr lang="en-US" altLang="zh-CN"/>
              <a:t>OSA </a:t>
            </a:r>
            <a:r>
              <a:rPr lang="zh-CN" altLang="en-US"/>
              <a:t>期刊上的文章，一年的禁止开放期之后就可以开放</a:t>
            </a:r>
            <a:endParaRPr lang="zh-CN" altLang="en-US"/>
          </a:p>
          <a:p>
            <a:pPr marL="0" indent="0">
              <a:buNone/>
            </a:pPr>
            <a:endParaRPr lang="zh-CN" altLang="en-US"/>
          </a:p>
          <a:p>
            <a:pPr marL="0" indent="0">
              <a:buNone/>
            </a:pPr>
            <a:r>
              <a:rPr lang="en-US" altLang="zh-CN"/>
              <a:t>OSA </a:t>
            </a:r>
            <a:r>
              <a:rPr lang="zh-CN" altLang="en-US"/>
              <a:t>提供两种开放访问许可</a:t>
            </a:r>
            <a:endParaRPr lang="zh-CN" altLang="en-US"/>
          </a:p>
          <a:p>
            <a:pPr marL="0" indent="0">
              <a:buNone/>
            </a:pPr>
            <a:r>
              <a:rPr lang="en-US" altLang="zh-CN"/>
              <a:t>1. </a:t>
            </a:r>
            <a:r>
              <a:rPr lang="zh-CN" altLang="en-US"/>
              <a:t>open access publishing agreement</a:t>
            </a:r>
            <a:endParaRPr lang="zh-CN" altLang="en-US"/>
          </a:p>
          <a:p>
            <a:pPr marL="0" indent="0">
              <a:buNone/>
            </a:pPr>
            <a:r>
              <a:rPr lang="en-US" altLang="zh-CN"/>
              <a:t>2. CC BY License</a:t>
            </a:r>
            <a:endParaRPr lang="en-US" altLang="zh-CN"/>
          </a:p>
          <a:p>
            <a:pPr marL="0" indent="0">
              <a:buNone/>
            </a:pPr>
            <a:r>
              <a:rPr lang="zh-CN" altLang="en-US"/>
              <a:t>具体收费：http://aoip.osa.org/submit/review/pub_charge.cfm#apcs</a:t>
            </a:r>
            <a:endParaRPr lang="zh-CN" altLang="en-US"/>
          </a:p>
          <a:p>
            <a:pPr marL="0" indent="0">
              <a:buNone/>
            </a:pP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Peer Review Process</a:t>
            </a:r>
            <a:endParaRPr lang="zh-CN" altLang="en-US"/>
          </a:p>
        </p:txBody>
      </p:sp>
      <p:pic>
        <p:nvPicPr>
          <p:cNvPr id="8" name="内容占位符 7"/>
          <p:cNvPicPr>
            <a:picLocks noChangeAspect="1"/>
          </p:cNvPicPr>
          <p:nvPr>
            <p:ph idx="1"/>
          </p:nvPr>
        </p:nvPicPr>
        <p:blipFill>
          <a:blip r:embed="rId1"/>
          <a:stretch>
            <a:fillRect/>
          </a:stretch>
        </p:blipFill>
        <p:spPr>
          <a:xfrm>
            <a:off x="1063943" y="1771650"/>
            <a:ext cx="6250781" cy="37185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3471" y="697136"/>
            <a:ext cx="8229600" cy="1143000"/>
          </a:xfrm>
        </p:spPr>
        <p:txBody>
          <a:bodyPr/>
          <a:p>
            <a:r>
              <a:rPr lang="zh-CN" altLang="en-US"/>
              <a:t>关于修稿及被拒</a:t>
            </a:r>
            <a:endParaRPr lang="zh-CN">
              <a:sym typeface="+mn-ea"/>
            </a:endParaRPr>
          </a:p>
        </p:txBody>
      </p:sp>
      <p:sp>
        <p:nvSpPr>
          <p:cNvPr id="3" name="内容占位符 2"/>
          <p:cNvSpPr>
            <a:spLocks noGrp="1"/>
          </p:cNvSpPr>
          <p:nvPr>
            <p:ph idx="1"/>
          </p:nvPr>
        </p:nvSpPr>
        <p:spPr/>
        <p:txBody>
          <a:bodyPr>
            <a:normAutofit fontScale="70000"/>
          </a:bodyPr>
          <a:p>
            <a:pPr marL="0" indent="0">
              <a:buNone/>
            </a:pPr>
            <a:r>
              <a:rPr lang="zh-CN" altLang="en-US"/>
              <a:t>If your manuscript needs modifications:</a:t>
            </a:r>
            <a:endParaRPr lang="zh-CN" altLang="en-US"/>
          </a:p>
          <a:p>
            <a:r>
              <a:rPr lang="zh-CN" altLang="en-US"/>
              <a:t>You may resubmit after revisions have been made (use a response letter to explain each change, point by point).</a:t>
            </a:r>
            <a:endParaRPr lang="zh-CN" altLang="en-US"/>
          </a:p>
          <a:p>
            <a:r>
              <a:rPr lang="zh-CN" altLang="en-US"/>
              <a:t>Editor decides whether to accept revised manuscript or refer it back to reviewers for further comment.</a:t>
            </a:r>
            <a:endParaRPr lang="zh-CN" altLang="en-US"/>
          </a:p>
          <a:p>
            <a:r>
              <a:rPr lang="zh-CN" altLang="en-US"/>
              <a:t>Editor makes final decision.</a:t>
            </a:r>
            <a:endParaRPr lang="zh-CN" altLang="en-US"/>
          </a:p>
          <a:p>
            <a:pPr marL="0" indent="0">
              <a:buNone/>
            </a:pPr>
            <a:r>
              <a:rPr lang="zh-CN" altLang="en-US"/>
              <a:t>If your manuscript is rejected:</a:t>
            </a:r>
            <a:endParaRPr lang="zh-CN" altLang="en-US"/>
          </a:p>
          <a:p>
            <a:r>
              <a:rPr lang="zh-CN" altLang="en-US"/>
              <a:t>Before submitting elsewhere, act on the reviewers' reports as this will lead to a better paper.</a:t>
            </a:r>
            <a:endParaRPr lang="zh-CN" altLang="en-US"/>
          </a:p>
          <a:p>
            <a:r>
              <a:rPr lang="zh-CN" altLang="en-US"/>
              <a:t>OSA editors filter submissions and strongly discourage resubmitting rejected manuscripts to other OSA journals, except by invitation from the editors.</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323528" y="1766547"/>
            <a:ext cx="7344816" cy="391160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sz="22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OSA Publishing</a:t>
            </a:r>
            <a:r>
              <a:rPr lang="zh-CN" altLang="en-US" sz="2200" b="1" dirty="0" smtClean="0">
                <a:ea typeface="宋体" panose="02010600030101010101" pitchFamily="2" charset="-122"/>
              </a:rPr>
              <a:t>：</a:t>
            </a: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OSA</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开发的基于网络的光学知识数据库，</a:t>
            </a:r>
            <a:endPar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defRPr/>
            </a:pPr>
            <a:r>
              <a:rPr kumimoji="0" lang="zh-CN" altLang="en-US" sz="2200" b="0" i="0" u="none" strike="noStrike" kern="1200" cap="none" spc="0" normalizeH="0" noProof="0" dirty="0" smtClean="0">
                <a:ln>
                  <a:noFill/>
                </a:ln>
                <a:solidFill>
                  <a:schemeClr val="tx1"/>
                </a:solidFill>
                <a:effectLst/>
                <a:uLnTx/>
                <a:uFillTx/>
                <a:latin typeface="+mn-lt"/>
                <a:ea typeface="宋体" panose="02010600030101010101" pitchFamily="2" charset="-122"/>
                <a:cs typeface="+mn-cs"/>
              </a:rPr>
              <a:t>                                     目前收录了</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超过</a:t>
            </a: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41</a:t>
            </a:r>
            <a:r>
              <a:rPr lang="en-US" altLang="zh-CN" sz="2200" dirty="0" smtClean="0">
                <a:ea typeface="宋体" panose="02010600030101010101" pitchFamily="2" charset="-122"/>
              </a:rPr>
              <a:t>0</a:t>
            </a: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,000</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篇文献</a:t>
            </a:r>
            <a:endPar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defRPr/>
            </a:pPr>
            <a:endParaRPr lang="en-US" altLang="zh-CN" sz="2200" dirty="0" smtClean="0">
              <a:ea typeface="宋体" panose="02010600030101010101" pitchFamily="2" charset="-122"/>
            </a:endParaRPr>
          </a:p>
          <a:p>
            <a:pPr marL="342900" lvl="0" indent="-342900">
              <a:spcBef>
                <a:spcPct val="20000"/>
              </a:spcBef>
              <a:buFont typeface="Arial" panose="020B0604020202020204" pitchFamily="34" charset="0"/>
              <a:buChar char="•"/>
            </a:pP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zh-CN" altLang="en-US" sz="22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期刊：</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收录了</a:t>
            </a:r>
            <a:r>
              <a:rPr lang="en-US" altLang="zh-CN" sz="2200" dirty="0" smtClean="0">
                <a:ea typeface="宋体" panose="02010600030101010101" pitchFamily="2" charset="-122"/>
              </a:rPr>
              <a:t>26</a:t>
            </a:r>
            <a:r>
              <a:rPr lang="zh-CN" altLang="en-US" sz="2200" dirty="0" smtClean="0">
                <a:ea typeface="宋体" panose="02010600030101010101" pitchFamily="2" charset="-122"/>
              </a:rPr>
              <a:t>种</a:t>
            </a: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OSA</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独立或合作出版的高品质期刊，</a:t>
            </a:r>
            <a:endPar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lvl="0" indent="-342900">
              <a:spcBef>
                <a:spcPct val="20000"/>
              </a:spcBef>
            </a:pPr>
            <a:r>
              <a:rPr lang="zh-CN" altLang="en-US" sz="2200" dirty="0" smtClean="0">
                <a:ea typeface="宋体" panose="02010600030101010101" pitchFamily="2" charset="-122"/>
              </a:rPr>
              <a:t>                    含</a:t>
            </a:r>
            <a:r>
              <a:rPr lang="en-US" altLang="zh-CN" sz="2200" dirty="0" smtClean="0">
                <a:ea typeface="宋体" panose="02010600030101010101" pitchFamily="2" charset="-122"/>
              </a:rPr>
              <a:t>5</a:t>
            </a:r>
            <a:r>
              <a:rPr lang="zh-CN" altLang="en-US" sz="2200" dirty="0" smtClean="0">
                <a:ea typeface="宋体" panose="02010600030101010101" pitchFamily="2" charset="-122"/>
              </a:rPr>
              <a:t>种过刊，</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最早回溯至</a:t>
            </a: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1917</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年</a:t>
            </a:r>
            <a:endPar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auto" latinLnBrk="0" hangingPunct="1">
              <a:lnSpc>
                <a:spcPts val="1000"/>
              </a:lnSpc>
              <a:spcBef>
                <a:spcPct val="20000"/>
              </a:spcBef>
              <a:spcAft>
                <a:spcPts val="0"/>
              </a:spcAft>
              <a:buClrTx/>
              <a:buSzTx/>
              <a:buFont typeface="Arial" panose="020B0604020202020204" pitchFamily="34" charset="0"/>
              <a:buChar char="•"/>
              <a:defRPr/>
            </a:pPr>
            <a:endParaRPr lang="en-US" altLang="zh-CN" sz="2200" dirty="0" smtClean="0">
              <a:ea typeface="宋体" panose="02010600030101010101"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zh-CN" altLang="en-US" sz="22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会议录：</a:t>
            </a:r>
            <a:r>
              <a:rPr kumimoji="0" lang="en-US" altLang="zh-CN" sz="22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8</a:t>
            </a: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00+</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场国际</a:t>
            </a:r>
            <a:r>
              <a:rPr kumimoji="0" lang="zh-CN" altLang="en-US"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会议录文献</a:t>
            </a:r>
            <a:endPar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auto" latinLnBrk="0" hangingPunct="1">
              <a:lnSpc>
                <a:spcPts val="1000"/>
              </a:lnSpc>
              <a:spcBef>
                <a:spcPct val="20000"/>
              </a:spcBef>
              <a:spcAft>
                <a:spcPts val="0"/>
              </a:spcAft>
              <a:buClrTx/>
              <a:buSzTx/>
              <a:buFont typeface="Arial" panose="020B0604020202020204" pitchFamily="34" charset="0"/>
              <a:buChar char="•"/>
              <a:defRPr/>
            </a:pPr>
            <a:endParaRPr lang="en-US" altLang="zh-CN" sz="2200" dirty="0" smtClean="0">
              <a:ea typeface="宋体" panose="02010600030101010101"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sz="2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lang="zh-CN" altLang="en-US" sz="2200" b="1" dirty="0" smtClean="0">
                <a:ea typeface="宋体" panose="02010600030101010101" pitchFamily="2" charset="-122"/>
              </a:rPr>
              <a:t>电子书：</a:t>
            </a:r>
            <a:r>
              <a:rPr lang="zh-CN" altLang="en-US" sz="2200" dirty="0" smtClean="0">
                <a:ea typeface="宋体" panose="02010600030101010101" pitchFamily="2" charset="-122"/>
              </a:rPr>
              <a:t>三种电子书</a:t>
            </a:r>
            <a:endParaRPr lang="en-US" altLang="zh-CN" sz="2200" dirty="0" smtClean="0">
              <a:ea typeface="宋体" panose="02010600030101010101" pitchFamily="2" charset="-122"/>
            </a:endParaRPr>
          </a:p>
          <a:p>
            <a:pPr marR="0" lvl="0" algn="l" defTabSz="914400" rtl="0" eaLnBrk="1" fontAlgn="auto" latinLnBrk="0" hangingPunct="1">
              <a:lnSpc>
                <a:spcPct val="100000"/>
              </a:lnSpc>
              <a:spcBef>
                <a:spcPct val="20000"/>
              </a:spcBef>
              <a:spcAft>
                <a:spcPts val="0"/>
              </a:spcAft>
              <a:buClrTx/>
              <a:buSzTx/>
              <a:defRPr/>
            </a:pPr>
            <a:endParaRPr lang="en-US" altLang="zh-CN" sz="2200" dirty="0" smtClean="0">
              <a:ea typeface="宋体" panose="02010600030101010101" pitchFamily="2" charset="-122"/>
            </a:endParaRPr>
          </a:p>
          <a:p>
            <a:pPr marL="342900" indent="-342900">
              <a:spcBef>
                <a:spcPct val="20000"/>
              </a:spcBef>
              <a:buFont typeface="Arial" panose="020B0604020202020204" pitchFamily="34" charset="0"/>
              <a:buChar char="•"/>
            </a:pPr>
            <a:r>
              <a:rPr kumimoji="0" lang="zh-CN" altLang="en-US" sz="2200" b="1" i="0" u="none" strike="noStrike" kern="1200" cap="none" spc="0" normalizeH="0" noProof="0" dirty="0" smtClean="0">
                <a:ln>
                  <a:noFill/>
                </a:ln>
                <a:solidFill>
                  <a:schemeClr val="tx1"/>
                </a:solidFill>
                <a:effectLst/>
                <a:uLnTx/>
                <a:uFillTx/>
                <a:latin typeface="+mn-lt"/>
                <a:ea typeface="宋体" panose="02010600030101010101" pitchFamily="2" charset="-122"/>
                <a:cs typeface="+mn-cs"/>
              </a:rPr>
              <a:t>光学影像图</a:t>
            </a:r>
            <a:r>
              <a:rPr lang="zh-CN" altLang="en-US" sz="2200" b="1" dirty="0" smtClean="0">
                <a:ea typeface="宋体" panose="02010600030101010101" pitchFamily="2" charset="-122"/>
              </a:rPr>
              <a:t>库：</a:t>
            </a:r>
            <a:r>
              <a:rPr lang="zh-CN" altLang="en-US" sz="2200" dirty="0" smtClean="0">
                <a:ea typeface="宋体" panose="02010600030101010101" pitchFamily="2" charset="-122"/>
              </a:rPr>
              <a:t>来自</a:t>
            </a:r>
            <a:r>
              <a:rPr lang="en-US" altLang="zh-CN" sz="2200" dirty="0" smtClean="0">
                <a:ea typeface="宋体" panose="02010600030101010101" pitchFamily="2" charset="-122"/>
              </a:rPr>
              <a:t>OSA</a:t>
            </a:r>
            <a:r>
              <a:rPr lang="zh-CN" altLang="en-US" sz="2200" dirty="0" smtClean="0">
                <a:ea typeface="宋体" panose="02010600030101010101" pitchFamily="2" charset="-122"/>
              </a:rPr>
              <a:t>期刊中超过</a:t>
            </a:r>
            <a:r>
              <a:rPr lang="en-US" altLang="zh-CN" sz="2200" dirty="0" smtClean="0">
                <a:ea typeface="宋体" panose="02010600030101010101" pitchFamily="2" charset="-122"/>
              </a:rPr>
              <a:t>1000,000</a:t>
            </a:r>
            <a:r>
              <a:rPr lang="zh-CN" altLang="en-US" sz="2200" dirty="0" smtClean="0">
                <a:ea typeface="宋体" panose="02010600030101010101" pitchFamily="2" charset="-122"/>
              </a:rPr>
              <a:t>幅专业图片</a:t>
            </a:r>
            <a:endParaRPr kumimoji="0" lang="zh-CN" alt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标题 1"/>
          <p:cNvSpPr>
            <a:spLocks noGrp="1"/>
          </p:cNvSpPr>
          <p:nvPr>
            <p:ph type="title"/>
          </p:nvPr>
        </p:nvSpPr>
        <p:spPr>
          <a:xfrm>
            <a:off x="2555776" y="836712"/>
            <a:ext cx="3528392" cy="1008112"/>
          </a:xfrm>
        </p:spPr>
        <p:txBody>
          <a:bodyPr>
            <a:normAutofit/>
          </a:bodyPr>
          <a:lstStyle/>
          <a:p>
            <a:r>
              <a:rPr lang="zh-CN" altLang="en-US" sz="3600" dirty="0" smtClean="0"/>
              <a:t>出版物介绍</a:t>
            </a:r>
            <a:endParaRPr lang="zh-CN" altLang="en-US" sz="3600" dirty="0"/>
          </a:p>
        </p:txBody>
      </p:sp>
      <p:pic>
        <p:nvPicPr>
          <p:cNvPr id="9"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539832" y="1087313"/>
            <a:ext cx="2520000" cy="469479"/>
          </a:xfrm>
          <a:prstGeom prst="rect">
            <a:avLst/>
          </a:prstGeom>
          <a:noFill/>
        </p:spPr>
      </p:pic>
      <p:pic>
        <p:nvPicPr>
          <p:cNvPr id="54282" name="Picture 10" descr="c:\users\igroup\appdata\roaming\360se6\User Data\temp\Industry-bar.jpg"/>
          <p:cNvPicPr>
            <a:picLocks noChangeAspect="1" noChangeArrowheads="1"/>
          </p:cNvPicPr>
          <p:nvPr/>
        </p:nvPicPr>
        <p:blipFill>
          <a:blip r:embed="rId2" cstate="print"/>
          <a:srcRect/>
          <a:stretch>
            <a:fillRect/>
          </a:stretch>
        </p:blipFill>
        <p:spPr bwMode="auto">
          <a:xfrm>
            <a:off x="7668344" y="1087313"/>
            <a:ext cx="1224136" cy="48006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131" y="758731"/>
            <a:ext cx="8229600" cy="1143000"/>
          </a:xfrm>
        </p:spPr>
        <p:txBody>
          <a:bodyPr/>
          <a:p>
            <a:r>
              <a:rPr lang="zh-CN" altLang="en-US"/>
              <a:t>Conference Papers</a:t>
            </a:r>
            <a:endParaRPr lang="zh-CN" altLang="en-US"/>
          </a:p>
        </p:txBody>
      </p:sp>
      <p:sp>
        <p:nvSpPr>
          <p:cNvPr id="3" name="内容占位符 2"/>
          <p:cNvSpPr>
            <a:spLocks noGrp="1"/>
          </p:cNvSpPr>
          <p:nvPr>
            <p:ph idx="1"/>
          </p:nvPr>
        </p:nvSpPr>
        <p:spPr>
          <a:xfrm>
            <a:off x="457200" y="1747520"/>
            <a:ext cx="8229600" cy="4525963"/>
          </a:xfrm>
        </p:spPr>
        <p:txBody>
          <a:bodyPr>
            <a:normAutofit fontScale="70000"/>
          </a:bodyPr>
          <a:p>
            <a:pPr marL="0" indent="0">
              <a:buNone/>
            </a:pPr>
            <a:r>
              <a:rPr lang="en-US" altLang="zh-CN"/>
              <a:t>1. OSA </a:t>
            </a:r>
            <a:r>
              <a:rPr lang="zh-CN" altLang="en-US"/>
              <a:t>接受之前发表过会议论文文章的拓展文章</a:t>
            </a:r>
            <a:endParaRPr lang="zh-CN" altLang="en-US"/>
          </a:p>
          <a:p>
            <a:pPr marL="0" indent="0">
              <a:buNone/>
            </a:pPr>
            <a:r>
              <a:rPr lang="en-US" altLang="zh-CN"/>
              <a:t>2. </a:t>
            </a:r>
            <a:r>
              <a:rPr lang="zh-CN" altLang="en-US"/>
              <a:t>文章要有原创性，新颖性和高质量</a:t>
            </a:r>
            <a:endParaRPr lang="zh-CN" altLang="en-US"/>
          </a:p>
          <a:p>
            <a:pPr marL="0" indent="0">
              <a:buNone/>
            </a:pPr>
            <a:r>
              <a:rPr lang="en-US" altLang="zh-CN"/>
              <a:t>3. </a:t>
            </a:r>
            <a:r>
              <a:rPr lang="zh-CN" altLang="en-US"/>
              <a:t>必须是在原会议论文的基础上进行了拓展的</a:t>
            </a:r>
            <a:endParaRPr lang="zh-CN" altLang="en-US"/>
          </a:p>
          <a:p>
            <a:pPr marL="0" indent="0">
              <a:buNone/>
            </a:pPr>
            <a:r>
              <a:rPr lang="en-US" altLang="zh-CN"/>
              <a:t>3. </a:t>
            </a:r>
            <a:r>
              <a:rPr lang="zh-CN" altLang="en-US"/>
              <a:t>稿件需要引用或者指出原发表的会议论文</a:t>
            </a:r>
            <a:endParaRPr lang="zh-CN" altLang="en-US"/>
          </a:p>
          <a:p>
            <a:pPr marL="0" indent="0">
              <a:buNone/>
            </a:pPr>
            <a:r>
              <a:rPr lang="zh-CN" altLang="en-US"/>
              <a:t> "Portions of this work were presented at the {conference name} in {year}, {paper number or paper title}"</a:t>
            </a:r>
            <a:endParaRPr lang="zh-CN" altLang="en-US"/>
          </a:p>
          <a:p>
            <a:pPr marL="0" indent="0">
              <a:buNone/>
            </a:pPr>
            <a:r>
              <a:rPr lang="en-US" altLang="zh-CN"/>
              <a:t>4. 作者应核实与会议</a:t>
            </a:r>
            <a:r>
              <a:rPr lang="zh-CN" altLang="en-US"/>
              <a:t>论文</a:t>
            </a:r>
            <a:r>
              <a:rPr lang="en-US" altLang="zh-CN"/>
              <a:t>相关的版权政策是否允许发表</a:t>
            </a:r>
            <a:r>
              <a:rPr lang="zh-CN" altLang="en-US"/>
              <a:t>衍生</a:t>
            </a:r>
            <a:r>
              <a:rPr lang="en-US" altLang="zh-CN"/>
              <a:t>作品</a:t>
            </a:r>
            <a:r>
              <a:rPr lang="zh-CN" altLang="en-US"/>
              <a:t>。</a:t>
            </a:r>
            <a:endParaRPr lang="zh-CN" altLang="en-US"/>
          </a:p>
          <a:p>
            <a:pPr marL="0" indent="0">
              <a:buNone/>
            </a:pPr>
            <a:r>
              <a:rPr lang="zh-CN" altLang="en-US"/>
              <a:t>     发表在</a:t>
            </a:r>
            <a:r>
              <a:rPr lang="en-US" altLang="zh-CN"/>
              <a:t>OSA </a:t>
            </a:r>
            <a:r>
              <a:rPr lang="zh-CN" altLang="en-US"/>
              <a:t>会议录上的文章不需要再次确认。</a:t>
            </a:r>
            <a:endParaRPr lang="zh-CN" altLang="en-US"/>
          </a:p>
          <a:p>
            <a:pPr marL="0" indent="0">
              <a:buNone/>
            </a:pPr>
            <a:r>
              <a:rPr lang="en-US" altLang="zh-CN"/>
              <a:t>5. </a:t>
            </a:r>
            <a:r>
              <a:rPr lang="zh-CN" altLang="en-US"/>
              <a:t>基于会议论文的稿件的标题需要修改</a:t>
            </a:r>
            <a:endParaRPr lang="en-US" altLang="zh-CN"/>
          </a:p>
          <a:p>
            <a:pPr marL="0" indent="0">
              <a:buNone/>
            </a:pP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OSA Journal Review Criteria</a:t>
            </a:r>
            <a:endParaRPr lang="zh-CN" altLang="en-US"/>
          </a:p>
        </p:txBody>
      </p:sp>
      <p:pic>
        <p:nvPicPr>
          <p:cNvPr id="4" name="内容占位符 3"/>
          <p:cNvPicPr>
            <a:picLocks noChangeAspect="1"/>
          </p:cNvPicPr>
          <p:nvPr>
            <p:ph idx="1"/>
          </p:nvPr>
        </p:nvPicPr>
        <p:blipFill>
          <a:blip r:embed="rId1"/>
          <a:stretch>
            <a:fillRect/>
          </a:stretch>
        </p:blipFill>
        <p:spPr>
          <a:xfrm>
            <a:off x="1015365" y="1883569"/>
            <a:ext cx="5994559" cy="387096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Time to Publication</a:t>
            </a:r>
            <a:endParaRPr lang="zh-CN" altLang="en-US"/>
          </a:p>
        </p:txBody>
      </p:sp>
      <p:pic>
        <p:nvPicPr>
          <p:cNvPr id="3" name="图片 2"/>
          <p:cNvPicPr>
            <a:picLocks noChangeAspect="1"/>
          </p:cNvPicPr>
          <p:nvPr>
            <p:custDataLst>
              <p:tags r:id="rId1"/>
            </p:custDataLst>
          </p:nvPr>
        </p:nvPicPr>
        <p:blipFill>
          <a:blip r:embed="rId2"/>
          <a:stretch>
            <a:fillRect/>
          </a:stretch>
        </p:blipFill>
        <p:spPr>
          <a:xfrm>
            <a:off x="1429226" y="2024063"/>
            <a:ext cx="4873943" cy="395573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143248"/>
            <a:ext cx="9144000" cy="3714752"/>
          </a:xfrm>
          <a:prstGeom prst="rect">
            <a:avLst/>
          </a:prstGeom>
          <a:solidFill>
            <a:srgbClr val="003366">
              <a:alpha val="50000"/>
            </a:srgbClr>
          </a:solidFill>
          <a:ln w="9525">
            <a:noFill/>
            <a:miter lim="800000"/>
          </a:ln>
          <a:effectLst/>
        </p:spPr>
        <p:txBody>
          <a:bodyPr wrap="none" anchor="ctr"/>
          <a:lstStyle/>
          <a:p>
            <a:endParaRPr lang="zh-CN" altLang="zh-CN" dirty="0">
              <a:solidFill>
                <a:srgbClr val="FFCC00"/>
              </a:solidFill>
              <a:cs typeface="Arial" panose="020B0604020202020204" pitchFamily="34" charset="0"/>
            </a:endParaRPr>
          </a:p>
        </p:txBody>
      </p:sp>
      <p:sp>
        <p:nvSpPr>
          <p:cNvPr id="3075" name="Text Box 3"/>
          <p:cNvSpPr txBox="1">
            <a:spLocks noChangeArrowheads="1"/>
          </p:cNvSpPr>
          <p:nvPr/>
        </p:nvSpPr>
        <p:spPr bwMode="auto">
          <a:xfrm>
            <a:off x="381000" y="1268760"/>
            <a:ext cx="6186309" cy="400110"/>
          </a:xfrm>
          <a:prstGeom prst="rect">
            <a:avLst/>
          </a:prstGeom>
          <a:noFill/>
          <a:ln w="9525">
            <a:noFill/>
            <a:miter lim="800000"/>
          </a:ln>
          <a:effectLst/>
        </p:spPr>
        <p:txBody>
          <a:bodyPr wrap="none">
            <a:spAutoFit/>
          </a:bodyPr>
          <a:lstStyle/>
          <a:p>
            <a:r>
              <a:rPr lang="zh-CN" altLang="en-US" sz="2000" b="1" dirty="0">
                <a:cs typeface="Arial" panose="020B0604020202020204" pitchFamily="34" charset="0"/>
              </a:rPr>
              <a:t>您有任何疑问，请随时就近联系</a:t>
            </a:r>
            <a:r>
              <a:rPr lang="en-US" altLang="zh-CN" sz="2000" b="1" dirty="0">
                <a:cs typeface="Arial" panose="020B0604020202020204" pitchFamily="34" charset="0"/>
              </a:rPr>
              <a:t>iGroup</a:t>
            </a:r>
            <a:r>
              <a:rPr lang="zh-CN" altLang="en-US" sz="2000" b="1" dirty="0">
                <a:cs typeface="Arial" panose="020B0604020202020204" pitchFamily="34" charset="0"/>
              </a:rPr>
              <a:t>公司各机构：</a:t>
            </a:r>
            <a:endParaRPr lang="zh-CN" altLang="en-US" sz="2000" b="1" dirty="0">
              <a:cs typeface="Arial" panose="020B0604020202020204" pitchFamily="34" charset="0"/>
            </a:endParaRPr>
          </a:p>
        </p:txBody>
      </p:sp>
      <p:sp>
        <p:nvSpPr>
          <p:cNvPr id="3076" name="Text Box 4"/>
          <p:cNvSpPr txBox="1">
            <a:spLocks noChangeArrowheads="1"/>
          </p:cNvSpPr>
          <p:nvPr/>
        </p:nvSpPr>
        <p:spPr bwMode="auto">
          <a:xfrm>
            <a:off x="499676" y="1668676"/>
            <a:ext cx="4419600" cy="1476375"/>
          </a:xfrm>
          <a:prstGeom prst="rect">
            <a:avLst/>
          </a:prstGeom>
          <a:noFill/>
          <a:ln w="9525">
            <a:noFill/>
            <a:miter lim="800000"/>
          </a:ln>
          <a:effectLst/>
        </p:spPr>
        <p:txBody>
          <a:bodyPr wrap="square">
            <a:spAutoFit/>
          </a:bodyPr>
          <a:lstStyle/>
          <a:p>
            <a:pPr>
              <a:lnSpc>
                <a:spcPct val="150000"/>
              </a:lnSpc>
            </a:pPr>
            <a:r>
              <a:rPr lang="en-US" sz="2000" b="1" dirty="0" smtClean="0">
                <a:effectLst>
                  <a:outerShdw blurRad="38100" dist="38100" dir="2700000" algn="tl">
                    <a:srgbClr val="000000">
                      <a:alpha val="43137"/>
                    </a:srgbClr>
                  </a:outerShdw>
                </a:effectLst>
              </a:rPr>
              <a:t> iGroup </a:t>
            </a:r>
            <a:r>
              <a:rPr lang="zh-CN" altLang="en-US" sz="2000" b="1" dirty="0" smtClean="0">
                <a:effectLst>
                  <a:outerShdw blurRad="38100" dist="38100" dir="2700000" algn="tl">
                    <a:srgbClr val="000000">
                      <a:alpha val="43137"/>
                    </a:srgbClr>
                  </a:outerShdw>
                </a:effectLst>
              </a:rPr>
              <a:t>中国</a:t>
            </a:r>
            <a:endParaRPr lang="en-US" altLang="zh-CN" sz="2000" b="1" dirty="0" smtClean="0">
              <a:effectLst>
                <a:outerShdw blurRad="38100" dist="38100" dir="2700000" algn="tl">
                  <a:srgbClr val="000000">
                    <a:alpha val="43137"/>
                  </a:srgbClr>
                </a:outerShdw>
              </a:effectLst>
            </a:endParaRPr>
          </a:p>
          <a:p>
            <a:r>
              <a:rPr lang="en-US" altLang="zh-CN" sz="2000" dirty="0" smtClean="0">
                <a:solidFill>
                  <a:srgbClr val="003366"/>
                </a:solidFill>
                <a:cs typeface="Arial" panose="020B0604020202020204" pitchFamily="34" charset="0"/>
                <a:hlinkClick r:id="rId1"/>
              </a:rPr>
              <a:t>info@igroup.com.cn</a:t>
            </a:r>
            <a:endParaRPr lang="en-US" altLang="zh-CN" sz="2000" dirty="0" smtClean="0">
              <a:solidFill>
                <a:srgbClr val="003366"/>
              </a:solidFill>
              <a:cs typeface="Arial" panose="020B0604020202020204" pitchFamily="34" charset="0"/>
            </a:endParaRPr>
          </a:p>
          <a:p>
            <a:pPr algn="l"/>
            <a:r>
              <a:rPr lang="en-US" altLang="zh-CN" sz="2000" dirty="0" smtClean="0">
                <a:solidFill>
                  <a:srgbClr val="003366"/>
                </a:solidFill>
                <a:cs typeface="Arial" panose="020B0604020202020204" pitchFamily="34" charset="0"/>
                <a:hlinkClick r:id="rId2"/>
              </a:rPr>
              <a:t>www.igroup.com.cn</a:t>
            </a:r>
            <a:endParaRPr lang="en-US" altLang="zh-CN" sz="2000" dirty="0" smtClean="0">
              <a:solidFill>
                <a:srgbClr val="003366"/>
              </a:solidFill>
              <a:cs typeface="Arial" panose="020B0604020202020204" pitchFamily="34" charset="0"/>
              <a:hlinkClick r:id="rId2"/>
            </a:endParaRPr>
          </a:p>
          <a:p>
            <a:pPr algn="l"/>
            <a:r>
              <a:rPr lang="zh-CN" altLang="en-US" sz="2000" dirty="0">
                <a:solidFill>
                  <a:srgbClr val="003366"/>
                </a:solidFill>
                <a:cs typeface="Arial" panose="020B0604020202020204" pitchFamily="34" charset="0"/>
              </a:rPr>
              <a:t>客服：</a:t>
            </a:r>
            <a:r>
              <a:rPr lang="en-US" altLang="zh-CN" sz="2000" dirty="0">
                <a:solidFill>
                  <a:srgbClr val="003366"/>
                </a:solidFill>
                <a:cs typeface="Arial" panose="020B0604020202020204" pitchFamily="34" charset="0"/>
              </a:rPr>
              <a:t>service@igroup.com.cn</a:t>
            </a:r>
            <a:endParaRPr lang="en-US" altLang="zh-CN" sz="2000" dirty="0">
              <a:solidFill>
                <a:srgbClr val="003366"/>
              </a:solidFill>
              <a:cs typeface="Arial" panose="020B0604020202020204" pitchFamily="34" charset="0"/>
            </a:endParaRPr>
          </a:p>
        </p:txBody>
      </p:sp>
      <p:sp>
        <p:nvSpPr>
          <p:cNvPr id="3077" name="Text Box 5"/>
          <p:cNvSpPr txBox="1">
            <a:spLocks noChangeArrowheads="1"/>
          </p:cNvSpPr>
          <p:nvPr/>
        </p:nvSpPr>
        <p:spPr bwMode="auto">
          <a:xfrm>
            <a:off x="4876800" y="3219448"/>
            <a:ext cx="3332964" cy="1077218"/>
          </a:xfrm>
          <a:prstGeom prst="rect">
            <a:avLst/>
          </a:prstGeom>
          <a:noFill/>
          <a:ln w="9525">
            <a:noFill/>
            <a:miter lim="800000"/>
          </a:ln>
          <a:effectLst/>
        </p:spPr>
        <p:txBody>
          <a:bodyPr wrap="none">
            <a:spAutoFit/>
          </a:bodyPr>
          <a:lstStyle/>
          <a:p>
            <a:r>
              <a:rPr lang="zh-CN" altLang="en-US" sz="1600" dirty="0" smtClean="0">
                <a:solidFill>
                  <a:schemeClr val="bg1"/>
                </a:solidFill>
                <a:cs typeface="Arial" panose="020B0604020202020204" pitchFamily="34" charset="0"/>
              </a:rPr>
              <a:t>上海：徐汇区斜土路</a:t>
            </a:r>
            <a:r>
              <a:rPr lang="en-US" altLang="zh-CN" sz="1600" dirty="0" smtClean="0">
                <a:solidFill>
                  <a:schemeClr val="bg1"/>
                </a:solidFill>
                <a:cs typeface="Arial" panose="020B0604020202020204" pitchFamily="34" charset="0"/>
              </a:rPr>
              <a:t>2899</a:t>
            </a:r>
            <a:r>
              <a:rPr lang="zh-CN" altLang="en-US" sz="1600" dirty="0" smtClean="0">
                <a:solidFill>
                  <a:schemeClr val="bg1"/>
                </a:solidFill>
                <a:cs typeface="Arial" panose="020B0604020202020204" pitchFamily="34" charset="0"/>
              </a:rPr>
              <a:t>甲号</a:t>
            </a:r>
            <a:endParaRPr lang="zh-CN" altLang="en-US" sz="1600" dirty="0" smtClean="0">
              <a:solidFill>
                <a:schemeClr val="bg1"/>
              </a:solidFill>
              <a:cs typeface="Arial" panose="020B0604020202020204" pitchFamily="34" charset="0"/>
            </a:endParaRPr>
          </a:p>
          <a:p>
            <a:r>
              <a:rPr lang="zh-CN" altLang="en-US" sz="1600" dirty="0" smtClean="0">
                <a:solidFill>
                  <a:schemeClr val="bg1"/>
                </a:solidFill>
                <a:cs typeface="Arial" panose="020B0604020202020204" pitchFamily="34" charset="0"/>
              </a:rPr>
              <a:t>光启文化广场</a:t>
            </a:r>
            <a:r>
              <a:rPr lang="en-US" altLang="zh-CN" sz="1600" dirty="0" smtClean="0">
                <a:solidFill>
                  <a:schemeClr val="bg1"/>
                </a:solidFill>
                <a:cs typeface="Arial" panose="020B0604020202020204" pitchFamily="34" charset="0"/>
              </a:rPr>
              <a:t>B</a:t>
            </a:r>
            <a:r>
              <a:rPr lang="zh-CN" altLang="en-US" sz="1600" dirty="0" smtClean="0">
                <a:solidFill>
                  <a:schemeClr val="bg1"/>
                </a:solidFill>
                <a:cs typeface="Arial" panose="020B0604020202020204" pitchFamily="34" charset="0"/>
              </a:rPr>
              <a:t>楼</a:t>
            </a:r>
            <a:r>
              <a:rPr lang="en-US" altLang="zh-CN" sz="1600" dirty="0" smtClean="0">
                <a:solidFill>
                  <a:schemeClr val="bg1"/>
                </a:solidFill>
                <a:cs typeface="Arial" panose="020B0604020202020204" pitchFamily="34" charset="0"/>
              </a:rPr>
              <a:t>601</a:t>
            </a:r>
            <a:r>
              <a:rPr lang="zh-CN" altLang="en-US" sz="1600" dirty="0" smtClean="0">
                <a:solidFill>
                  <a:schemeClr val="bg1"/>
                </a:solidFill>
                <a:cs typeface="Arial" panose="020B0604020202020204" pitchFamily="34" charset="0"/>
              </a:rPr>
              <a:t>室（</a:t>
            </a:r>
            <a:r>
              <a:rPr lang="en-US" altLang="zh-CN" sz="1600" dirty="0" smtClean="0">
                <a:solidFill>
                  <a:schemeClr val="bg1"/>
                </a:solidFill>
                <a:cs typeface="Arial" panose="020B0604020202020204" pitchFamily="34" charset="0"/>
              </a:rPr>
              <a:t>200030</a:t>
            </a:r>
            <a:r>
              <a:rPr lang="zh-CN" altLang="en-US" sz="1600" dirty="0" smtClean="0">
                <a:solidFill>
                  <a:schemeClr val="bg1"/>
                </a:solidFill>
                <a:cs typeface="Arial" panose="020B0604020202020204" pitchFamily="34" charset="0"/>
              </a:rPr>
              <a:t>） </a:t>
            </a:r>
            <a:endParaRPr lang="zh-CN" altLang="en-US" sz="1600" dirty="0" smtClean="0">
              <a:solidFill>
                <a:schemeClr val="bg1"/>
              </a:solidFill>
              <a:cs typeface="Arial" panose="020B0604020202020204" pitchFamily="34" charset="0"/>
            </a:endParaRPr>
          </a:p>
          <a:p>
            <a:r>
              <a:rPr lang="en-US" altLang="zh-CN" sz="1600" dirty="0" smtClean="0">
                <a:solidFill>
                  <a:schemeClr val="bg1"/>
                </a:solidFill>
                <a:cs typeface="Arial" panose="020B0604020202020204" pitchFamily="34" charset="0"/>
              </a:rPr>
              <a:t>Tel: 021-64454595</a:t>
            </a:r>
            <a:endParaRPr lang="en-US" altLang="zh-CN" sz="1600" dirty="0" smtClean="0">
              <a:solidFill>
                <a:schemeClr val="bg1"/>
              </a:solidFill>
              <a:cs typeface="Arial" panose="020B0604020202020204" pitchFamily="34" charset="0"/>
            </a:endParaRPr>
          </a:p>
          <a:p>
            <a:r>
              <a:rPr lang="en-US" altLang="zh-CN" sz="1600" dirty="0" smtClean="0">
                <a:solidFill>
                  <a:schemeClr val="bg1"/>
                </a:solidFill>
                <a:cs typeface="Arial" panose="020B0604020202020204" pitchFamily="34" charset="0"/>
              </a:rPr>
              <a:t>Fax: 021-64454595-8032</a:t>
            </a:r>
            <a:endParaRPr lang="en-US" altLang="zh-CN" sz="1600" dirty="0">
              <a:solidFill>
                <a:schemeClr val="bg1"/>
              </a:solidFill>
              <a:cs typeface="Arial" panose="020B0604020202020204" pitchFamily="34" charset="0"/>
            </a:endParaRPr>
          </a:p>
        </p:txBody>
      </p:sp>
      <p:sp>
        <p:nvSpPr>
          <p:cNvPr id="3078" name="Text Box 6"/>
          <p:cNvSpPr txBox="1">
            <a:spLocks noChangeArrowheads="1"/>
          </p:cNvSpPr>
          <p:nvPr/>
        </p:nvSpPr>
        <p:spPr bwMode="auto">
          <a:xfrm>
            <a:off x="500034" y="4429132"/>
            <a:ext cx="3124200" cy="1077218"/>
          </a:xfrm>
          <a:prstGeom prst="rect">
            <a:avLst/>
          </a:prstGeom>
          <a:noFill/>
          <a:ln w="9525">
            <a:noFill/>
            <a:miter lim="800000"/>
          </a:ln>
          <a:effectLst/>
        </p:spPr>
        <p:txBody>
          <a:bodyPr wrap="square">
            <a:spAutoFit/>
          </a:bodyPr>
          <a:lstStyle/>
          <a:p>
            <a:r>
              <a:rPr lang="zh-CN" altLang="en-US" sz="1600" dirty="0" smtClean="0">
                <a:solidFill>
                  <a:schemeClr val="bg1"/>
                </a:solidFill>
                <a:latin typeface="+mn-ea"/>
              </a:rPr>
              <a:t>西安：陕西省西安市碑林区长安路长安大街</a:t>
            </a:r>
            <a:r>
              <a:rPr lang="en-US" altLang="zh-CN" sz="1600" dirty="0" smtClean="0">
                <a:solidFill>
                  <a:schemeClr val="bg1"/>
                </a:solidFill>
                <a:latin typeface="+mn-ea"/>
              </a:rPr>
              <a:t>3</a:t>
            </a:r>
            <a:r>
              <a:rPr lang="zh-CN" altLang="en-US" sz="1600" dirty="0" smtClean="0">
                <a:solidFill>
                  <a:schemeClr val="bg1"/>
                </a:solidFill>
                <a:latin typeface="+mn-ea"/>
              </a:rPr>
              <a:t>号</a:t>
            </a:r>
            <a:r>
              <a:rPr lang="en-US" altLang="zh-CN" sz="1600" dirty="0" smtClean="0">
                <a:solidFill>
                  <a:schemeClr val="bg1"/>
                </a:solidFill>
                <a:latin typeface="+mn-ea"/>
              </a:rPr>
              <a:t>CASA--A</a:t>
            </a:r>
            <a:r>
              <a:rPr lang="zh-CN" altLang="en-US" sz="1600" dirty="0" smtClean="0">
                <a:solidFill>
                  <a:schemeClr val="bg1"/>
                </a:solidFill>
                <a:latin typeface="+mn-ea"/>
              </a:rPr>
              <a:t>座</a:t>
            </a:r>
            <a:r>
              <a:rPr lang="en-US" altLang="zh-CN" sz="1600" dirty="0" smtClean="0">
                <a:solidFill>
                  <a:schemeClr val="bg1"/>
                </a:solidFill>
                <a:latin typeface="+mn-ea"/>
              </a:rPr>
              <a:t>--2207) </a:t>
            </a:r>
            <a:endParaRPr lang="zh-CN" altLang="en-US" sz="1600" dirty="0">
              <a:solidFill>
                <a:schemeClr val="bg1"/>
              </a:solidFill>
              <a:latin typeface="+mn-ea"/>
            </a:endParaRPr>
          </a:p>
          <a:p>
            <a:r>
              <a:rPr lang="en-US" altLang="zh-CN" sz="1600" dirty="0">
                <a:solidFill>
                  <a:schemeClr val="bg1"/>
                </a:solidFill>
              </a:rPr>
              <a:t>Tel: </a:t>
            </a:r>
            <a:r>
              <a:rPr lang="en-US" altLang="zh-CN" sz="1600" dirty="0" smtClean="0">
                <a:solidFill>
                  <a:schemeClr val="bg1"/>
                </a:solidFill>
              </a:rPr>
              <a:t>029-</a:t>
            </a:r>
            <a:r>
              <a:rPr lang="en-US" sz="1600" dirty="0" smtClean="0">
                <a:solidFill>
                  <a:schemeClr val="bg1"/>
                </a:solidFill>
              </a:rPr>
              <a:t>89353458</a:t>
            </a:r>
            <a:endParaRPr lang="en-US" altLang="zh-CN" sz="1600" dirty="0">
              <a:solidFill>
                <a:schemeClr val="bg1"/>
              </a:solidFill>
            </a:endParaRPr>
          </a:p>
          <a:p>
            <a:r>
              <a:rPr lang="en-US" altLang="zh-CN" sz="1600" dirty="0">
                <a:solidFill>
                  <a:schemeClr val="bg1"/>
                </a:solidFill>
              </a:rPr>
              <a:t>Fax: </a:t>
            </a:r>
            <a:r>
              <a:rPr lang="en-US" altLang="zh-CN" sz="1600" dirty="0" smtClean="0">
                <a:solidFill>
                  <a:schemeClr val="bg1"/>
                </a:solidFill>
              </a:rPr>
              <a:t>029-</a:t>
            </a:r>
            <a:r>
              <a:rPr lang="en-US" sz="1600" dirty="0" smtClean="0">
                <a:solidFill>
                  <a:schemeClr val="bg1"/>
                </a:solidFill>
              </a:rPr>
              <a:t>89353458</a:t>
            </a:r>
            <a:endParaRPr lang="en-US" altLang="zh-CN" sz="1600" dirty="0">
              <a:solidFill>
                <a:schemeClr val="bg1"/>
              </a:solidFill>
            </a:endParaRPr>
          </a:p>
        </p:txBody>
      </p:sp>
      <p:sp>
        <p:nvSpPr>
          <p:cNvPr id="3079" name="Text Box 7"/>
          <p:cNvSpPr txBox="1">
            <a:spLocks noChangeArrowheads="1"/>
          </p:cNvSpPr>
          <p:nvPr/>
        </p:nvSpPr>
        <p:spPr bwMode="auto">
          <a:xfrm>
            <a:off x="4929190" y="4357694"/>
            <a:ext cx="2757488" cy="1069975"/>
          </a:xfrm>
          <a:prstGeom prst="rect">
            <a:avLst/>
          </a:prstGeom>
          <a:noFill/>
          <a:ln w="9525">
            <a:noFill/>
            <a:miter lim="800000"/>
          </a:ln>
          <a:effectLst/>
        </p:spPr>
        <p:txBody>
          <a:bodyPr wrap="none">
            <a:spAutoFit/>
          </a:bodyPr>
          <a:lstStyle/>
          <a:p>
            <a:pPr algn="l"/>
            <a:r>
              <a:rPr lang="zh-CN" altLang="en-US" sz="1600" dirty="0">
                <a:solidFill>
                  <a:schemeClr val="bg1"/>
                </a:solidFill>
                <a:cs typeface="Arial" panose="020B0604020202020204" pitchFamily="34" charset="0"/>
              </a:rPr>
              <a:t>广州：越秀区东风中路</a:t>
            </a:r>
            <a:r>
              <a:rPr lang="en-US" altLang="zh-CN" sz="1600" dirty="0">
                <a:solidFill>
                  <a:schemeClr val="bg1"/>
                </a:solidFill>
                <a:cs typeface="Arial" panose="020B0604020202020204" pitchFamily="34" charset="0"/>
              </a:rPr>
              <a:t>318</a:t>
            </a:r>
            <a:r>
              <a:rPr lang="zh-CN" altLang="en-US" sz="1600" dirty="0">
                <a:solidFill>
                  <a:schemeClr val="bg1"/>
                </a:solidFill>
                <a:cs typeface="Arial" panose="020B0604020202020204" pitchFamily="34" charset="0"/>
              </a:rPr>
              <a:t>号</a:t>
            </a:r>
            <a:endParaRPr lang="zh-CN" altLang="en-US" sz="1600" dirty="0">
              <a:solidFill>
                <a:schemeClr val="bg1"/>
              </a:solidFill>
              <a:cs typeface="Arial" panose="020B0604020202020204" pitchFamily="34" charset="0"/>
            </a:endParaRPr>
          </a:p>
          <a:p>
            <a:pPr algn="l"/>
            <a:r>
              <a:rPr lang="zh-CN" altLang="en-US" sz="1600" dirty="0">
                <a:solidFill>
                  <a:schemeClr val="bg1"/>
                </a:solidFill>
                <a:cs typeface="Arial" panose="020B0604020202020204" pitchFamily="34" charset="0"/>
              </a:rPr>
              <a:t>嘉业大厦</a:t>
            </a:r>
            <a:r>
              <a:rPr lang="en-US" altLang="zh-CN" sz="1600" dirty="0">
                <a:solidFill>
                  <a:schemeClr val="bg1"/>
                </a:solidFill>
                <a:cs typeface="Arial" panose="020B0604020202020204" pitchFamily="34" charset="0"/>
              </a:rPr>
              <a:t>2705</a:t>
            </a:r>
            <a:r>
              <a:rPr lang="zh-CN" altLang="en-US" sz="1600" dirty="0">
                <a:solidFill>
                  <a:schemeClr val="bg1"/>
                </a:solidFill>
                <a:cs typeface="Arial" panose="020B0604020202020204" pitchFamily="34" charset="0"/>
              </a:rPr>
              <a:t>室（</a:t>
            </a:r>
            <a:r>
              <a:rPr lang="en-US" altLang="zh-CN" sz="1600" dirty="0">
                <a:solidFill>
                  <a:schemeClr val="bg1"/>
                </a:solidFill>
                <a:cs typeface="Arial" panose="020B0604020202020204" pitchFamily="34" charset="0"/>
              </a:rPr>
              <a:t>510030</a:t>
            </a:r>
            <a:r>
              <a:rPr lang="zh-CN" altLang="en-US" sz="1600" dirty="0">
                <a:solidFill>
                  <a:schemeClr val="bg1"/>
                </a:solidFill>
                <a:cs typeface="Arial" panose="020B0604020202020204" pitchFamily="34" charset="0"/>
              </a:rPr>
              <a:t>）</a:t>
            </a:r>
            <a:endParaRPr lang="zh-CN" altLang="en-US" sz="1600" dirty="0">
              <a:solidFill>
                <a:schemeClr val="bg1"/>
              </a:solidFill>
              <a:cs typeface="Arial" panose="020B0604020202020204" pitchFamily="34" charset="0"/>
            </a:endParaRPr>
          </a:p>
          <a:p>
            <a:pPr algn="l"/>
            <a:r>
              <a:rPr lang="en-US" altLang="zh-CN" sz="1600" dirty="0">
                <a:solidFill>
                  <a:schemeClr val="bg1"/>
                </a:solidFill>
              </a:rPr>
              <a:t>Tel: 020-83274076</a:t>
            </a:r>
            <a:endParaRPr lang="en-US" altLang="zh-CN" sz="1600" dirty="0">
              <a:solidFill>
                <a:schemeClr val="bg1"/>
              </a:solidFill>
            </a:endParaRPr>
          </a:p>
          <a:p>
            <a:pPr algn="l"/>
            <a:r>
              <a:rPr lang="en-US" altLang="zh-CN" sz="1600" dirty="0">
                <a:solidFill>
                  <a:schemeClr val="bg1"/>
                </a:solidFill>
              </a:rPr>
              <a:t>Fax: 020-83274078</a:t>
            </a:r>
            <a:endParaRPr lang="en-US" altLang="zh-CN" sz="1600" dirty="0">
              <a:solidFill>
                <a:schemeClr val="bg1"/>
              </a:solidFill>
            </a:endParaRPr>
          </a:p>
        </p:txBody>
      </p:sp>
      <p:sp>
        <p:nvSpPr>
          <p:cNvPr id="3080" name="Text Box 8"/>
          <p:cNvSpPr txBox="1">
            <a:spLocks noChangeArrowheads="1"/>
          </p:cNvSpPr>
          <p:nvPr/>
        </p:nvSpPr>
        <p:spPr bwMode="auto">
          <a:xfrm>
            <a:off x="500034" y="3214686"/>
            <a:ext cx="3197225" cy="1069975"/>
          </a:xfrm>
          <a:prstGeom prst="rect">
            <a:avLst/>
          </a:prstGeom>
          <a:noFill/>
          <a:ln w="9525">
            <a:noFill/>
            <a:miter lim="800000"/>
          </a:ln>
          <a:effectLst/>
        </p:spPr>
        <p:txBody>
          <a:bodyPr wrap="none">
            <a:spAutoFit/>
          </a:bodyPr>
          <a:lstStyle/>
          <a:p>
            <a:pPr algn="l"/>
            <a:r>
              <a:rPr lang="zh-CN" altLang="en-US" sz="1600" dirty="0">
                <a:solidFill>
                  <a:schemeClr val="bg1"/>
                </a:solidFill>
                <a:cs typeface="Arial" panose="020B0604020202020204" pitchFamily="34" charset="0"/>
              </a:rPr>
              <a:t>北京：海淀区知春路</a:t>
            </a:r>
            <a:r>
              <a:rPr lang="en-US" altLang="zh-CN" sz="1600" dirty="0">
                <a:solidFill>
                  <a:schemeClr val="bg1"/>
                </a:solidFill>
                <a:cs typeface="Arial" panose="020B0604020202020204" pitchFamily="34" charset="0"/>
              </a:rPr>
              <a:t>1</a:t>
            </a:r>
            <a:r>
              <a:rPr lang="zh-CN" altLang="en-US" sz="1600" dirty="0">
                <a:solidFill>
                  <a:schemeClr val="bg1"/>
                </a:solidFill>
                <a:cs typeface="Arial" panose="020B0604020202020204" pitchFamily="34" charset="0"/>
              </a:rPr>
              <a:t>号</a:t>
            </a:r>
            <a:endParaRPr lang="zh-CN" altLang="en-US" sz="1600" dirty="0">
              <a:solidFill>
                <a:schemeClr val="bg1"/>
              </a:solidFill>
              <a:cs typeface="Arial" panose="020B0604020202020204" pitchFamily="34" charset="0"/>
            </a:endParaRPr>
          </a:p>
          <a:p>
            <a:pPr algn="l"/>
            <a:r>
              <a:rPr lang="zh-CN" altLang="en-US" sz="1600" dirty="0">
                <a:solidFill>
                  <a:schemeClr val="bg1"/>
                </a:solidFill>
                <a:cs typeface="Arial" panose="020B0604020202020204" pitchFamily="34" charset="0"/>
              </a:rPr>
              <a:t>学院国际大厦</a:t>
            </a:r>
            <a:r>
              <a:rPr lang="en-US" altLang="zh-CN" sz="1600" dirty="0">
                <a:solidFill>
                  <a:schemeClr val="bg1"/>
                </a:solidFill>
                <a:cs typeface="Arial" panose="020B0604020202020204" pitchFamily="34" charset="0"/>
              </a:rPr>
              <a:t>1213</a:t>
            </a:r>
            <a:r>
              <a:rPr lang="zh-CN" altLang="en-US" sz="1600" dirty="0">
                <a:solidFill>
                  <a:schemeClr val="bg1"/>
                </a:solidFill>
                <a:cs typeface="Arial" panose="020B0604020202020204" pitchFamily="34" charset="0"/>
              </a:rPr>
              <a:t>室（</a:t>
            </a:r>
            <a:r>
              <a:rPr lang="en-US" altLang="zh-CN" sz="1600" dirty="0">
                <a:solidFill>
                  <a:schemeClr val="bg1"/>
                </a:solidFill>
                <a:cs typeface="Arial" panose="020B0604020202020204" pitchFamily="34" charset="0"/>
              </a:rPr>
              <a:t>100083</a:t>
            </a:r>
            <a:r>
              <a:rPr lang="zh-CN" altLang="en-US" sz="1600" dirty="0">
                <a:solidFill>
                  <a:schemeClr val="bg1"/>
                </a:solidFill>
                <a:cs typeface="Arial" panose="020B0604020202020204" pitchFamily="34" charset="0"/>
              </a:rPr>
              <a:t>） </a:t>
            </a:r>
            <a:endParaRPr lang="zh-CN" altLang="en-US" sz="1600" dirty="0">
              <a:solidFill>
                <a:schemeClr val="bg1"/>
              </a:solidFill>
              <a:cs typeface="Arial" panose="020B0604020202020204" pitchFamily="34" charset="0"/>
            </a:endParaRPr>
          </a:p>
          <a:p>
            <a:pPr algn="l"/>
            <a:r>
              <a:rPr lang="en-US" altLang="zh-CN" sz="1600" dirty="0">
                <a:solidFill>
                  <a:schemeClr val="bg1"/>
                </a:solidFill>
                <a:cs typeface="Arial" panose="020B0604020202020204" pitchFamily="34" charset="0"/>
              </a:rPr>
              <a:t>Tel: 010-82331971</a:t>
            </a:r>
            <a:endParaRPr lang="en-US" altLang="zh-CN" sz="1600" dirty="0">
              <a:solidFill>
                <a:schemeClr val="bg1"/>
              </a:solidFill>
              <a:cs typeface="Arial" panose="020B0604020202020204" pitchFamily="34" charset="0"/>
            </a:endParaRPr>
          </a:p>
          <a:p>
            <a:pPr algn="l"/>
            <a:r>
              <a:rPr lang="en-US" altLang="zh-CN" sz="1600" dirty="0">
                <a:solidFill>
                  <a:schemeClr val="bg1"/>
                </a:solidFill>
                <a:cs typeface="Arial" panose="020B0604020202020204" pitchFamily="34" charset="0"/>
              </a:rPr>
              <a:t>Fax: 010-82331961</a:t>
            </a:r>
            <a:endParaRPr lang="en-US" altLang="zh-CN" sz="1600" dirty="0">
              <a:solidFill>
                <a:schemeClr val="bg1"/>
              </a:solidFill>
              <a:cs typeface="Arial" panose="020B0604020202020204" pitchFamily="34" charset="0"/>
            </a:endParaRPr>
          </a:p>
        </p:txBody>
      </p:sp>
      <p:sp>
        <p:nvSpPr>
          <p:cNvPr id="9" name="TextBox 8"/>
          <p:cNvSpPr txBox="1"/>
          <p:nvPr/>
        </p:nvSpPr>
        <p:spPr>
          <a:xfrm>
            <a:off x="500034" y="5643578"/>
            <a:ext cx="3143272" cy="830997"/>
          </a:xfrm>
          <a:prstGeom prst="rect">
            <a:avLst/>
          </a:prstGeom>
          <a:noFill/>
        </p:spPr>
        <p:txBody>
          <a:bodyPr wrap="square" rtlCol="0">
            <a:spAutoFit/>
          </a:bodyPr>
          <a:lstStyle/>
          <a:p>
            <a:r>
              <a:rPr lang="zh-CN" altLang="en-US" sz="1600" dirty="0" smtClean="0">
                <a:solidFill>
                  <a:schemeClr val="bg1"/>
                </a:solidFill>
                <a:latin typeface="+mn-ea"/>
              </a:rPr>
              <a:t>重庆办：重庆市江北区北城天街</a:t>
            </a:r>
            <a:r>
              <a:rPr lang="en-US" altLang="zh-CN" sz="1600" dirty="0" smtClean="0">
                <a:solidFill>
                  <a:schemeClr val="bg1"/>
                </a:solidFill>
                <a:latin typeface="+mn-ea"/>
              </a:rPr>
              <a:t>40</a:t>
            </a:r>
            <a:r>
              <a:rPr lang="zh-CN" altLang="en-US" sz="1600" dirty="0" smtClean="0">
                <a:solidFill>
                  <a:schemeClr val="bg1"/>
                </a:solidFill>
                <a:latin typeface="+mn-ea"/>
              </a:rPr>
              <a:t>号万汇中心</a:t>
            </a:r>
            <a:r>
              <a:rPr lang="en-US" altLang="zh-CN" sz="1600" dirty="0" smtClean="0">
                <a:solidFill>
                  <a:schemeClr val="bg1"/>
                </a:solidFill>
                <a:latin typeface="+mn-ea"/>
              </a:rPr>
              <a:t>2</a:t>
            </a:r>
            <a:r>
              <a:rPr lang="zh-CN" altLang="en-US" sz="1600" dirty="0" smtClean="0">
                <a:solidFill>
                  <a:schemeClr val="bg1"/>
                </a:solidFill>
                <a:latin typeface="+mn-ea"/>
              </a:rPr>
              <a:t>幢</a:t>
            </a:r>
            <a:r>
              <a:rPr lang="en-US" altLang="zh-CN" sz="1600" dirty="0" smtClean="0">
                <a:solidFill>
                  <a:schemeClr val="bg1"/>
                </a:solidFill>
                <a:latin typeface="+mn-ea"/>
              </a:rPr>
              <a:t>2217</a:t>
            </a:r>
            <a:r>
              <a:rPr lang="zh-CN" altLang="en-US" sz="1600" dirty="0" smtClean="0">
                <a:solidFill>
                  <a:schemeClr val="bg1"/>
                </a:solidFill>
                <a:latin typeface="+mn-ea"/>
              </a:rPr>
              <a:t>室</a:t>
            </a:r>
            <a:br>
              <a:rPr lang="en-US" altLang="zh-CN" sz="1600" dirty="0" smtClean="0">
                <a:solidFill>
                  <a:schemeClr val="bg1"/>
                </a:solidFill>
                <a:latin typeface="+mn-ea"/>
              </a:rPr>
            </a:br>
            <a:endParaRPr lang="zh-CN" altLang="en-US" sz="1600" dirty="0" smtClean="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357158" y="1285860"/>
            <a:ext cx="8424863" cy="5373216"/>
          </a:xfrm>
        </p:spPr>
        <p:txBody>
          <a:bodyPr>
            <a:noAutofit/>
          </a:bodyPr>
          <a:lstStyle/>
          <a:p>
            <a:pPr marL="533400" indent="-533400">
              <a:lnSpc>
                <a:spcPct val="120000"/>
              </a:lnSpc>
              <a:buNone/>
            </a:pPr>
            <a:r>
              <a:rPr lang="en-US" altLang="zh-CN" sz="2000" dirty="0" smtClean="0">
                <a:ea typeface="宋体" panose="02010600030101010101" pitchFamily="2" charset="-122"/>
              </a:rPr>
              <a:t>13</a:t>
            </a:r>
            <a:r>
              <a:rPr lang="zh-CN" altLang="en-US" sz="2000" dirty="0" smtClean="0">
                <a:ea typeface="宋体" panose="02010600030101010101" pitchFamily="2" charset="-122"/>
              </a:rPr>
              <a:t>种高品质期刊（不包括</a:t>
            </a:r>
            <a:r>
              <a:rPr lang="en-US" altLang="zh-CN" sz="2000" dirty="0" smtClean="0">
                <a:ea typeface="宋体" panose="02010600030101010101" pitchFamily="2" charset="-122"/>
              </a:rPr>
              <a:t>5</a:t>
            </a:r>
            <a:r>
              <a:rPr lang="zh-CN" altLang="en-US" sz="2000" dirty="0" smtClean="0">
                <a:ea typeface="宋体" panose="02010600030101010101" pitchFamily="2" charset="-122"/>
              </a:rPr>
              <a:t>种过刊）</a:t>
            </a:r>
            <a:endParaRPr lang="en-US" altLang="zh-CN" sz="2000" dirty="0" smtClean="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Advances in Optics and </a:t>
            </a:r>
            <a:r>
              <a:rPr lang="en-US" altLang="zh-CN" sz="1600" dirty="0" smtClean="0">
                <a:ea typeface="宋体" panose="02010600030101010101" pitchFamily="2" charset="-122"/>
              </a:rPr>
              <a:t>Photonics《</a:t>
            </a:r>
            <a:r>
              <a:rPr lang="zh-CN" altLang="en-US" sz="1600" dirty="0">
                <a:ea typeface="宋体" panose="02010600030101010101" pitchFamily="2" charset="-122"/>
              </a:rPr>
              <a:t>光学和光子学研究进展</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Applied Optics	《</a:t>
            </a:r>
            <a:r>
              <a:rPr lang="zh-CN" altLang="en-US" sz="1600" dirty="0">
                <a:ea typeface="宋体" panose="02010600030101010101" pitchFamily="2" charset="-122"/>
              </a:rPr>
              <a:t>应用光学</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Journal of the Optical Society of America A: Optics, Image Science &amp; Vision </a:t>
            </a:r>
            <a:r>
              <a:rPr lang="en-US" altLang="zh-CN" sz="1600" dirty="0" smtClean="0">
                <a:ea typeface="宋体" panose="02010600030101010101" pitchFamily="2" charset="-122"/>
              </a:rPr>
              <a:t>《</a:t>
            </a:r>
            <a:r>
              <a:rPr lang="zh-CN" altLang="en-US" sz="1600" dirty="0">
                <a:ea typeface="宋体" panose="02010600030101010101" pitchFamily="2" charset="-122"/>
              </a:rPr>
              <a:t>美国光学学会期刊</a:t>
            </a:r>
            <a:r>
              <a:rPr lang="en-US" altLang="zh-CN" sz="1600" dirty="0">
                <a:ea typeface="宋体" panose="02010600030101010101" pitchFamily="2" charset="-122"/>
              </a:rPr>
              <a:t>A</a:t>
            </a:r>
            <a:r>
              <a:rPr lang="zh-CN" altLang="en-US" sz="1600" dirty="0">
                <a:ea typeface="宋体" panose="02010600030101010101" pitchFamily="2" charset="-122"/>
              </a:rPr>
              <a:t>辑：经典光学、图像科学与视觉领域</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Journal of the Optical Society of America B: Optical </a:t>
            </a:r>
            <a:r>
              <a:rPr lang="en-US" altLang="zh-CN" sz="1600" dirty="0" smtClean="0">
                <a:ea typeface="宋体" panose="02010600030101010101" pitchFamily="2" charset="-122"/>
              </a:rPr>
              <a:t>Physics《</a:t>
            </a:r>
            <a:r>
              <a:rPr lang="zh-CN" altLang="en-US" sz="1600" dirty="0">
                <a:ea typeface="宋体" panose="02010600030101010101" pitchFamily="2" charset="-122"/>
              </a:rPr>
              <a:t>美国光学学会期刊</a:t>
            </a:r>
            <a:r>
              <a:rPr lang="en-US" altLang="zh-CN" sz="1600" dirty="0">
                <a:ea typeface="宋体" panose="02010600030101010101" pitchFamily="2" charset="-122"/>
              </a:rPr>
              <a:t>B</a:t>
            </a:r>
            <a:r>
              <a:rPr lang="zh-CN" altLang="en-US" sz="1600" dirty="0">
                <a:ea typeface="宋体" panose="02010600030101010101" pitchFamily="2" charset="-122"/>
              </a:rPr>
              <a:t>辑：光物理学</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Optics Letters	《</a:t>
            </a:r>
            <a:r>
              <a:rPr lang="zh-CN" altLang="en-US" sz="1600" dirty="0">
                <a:ea typeface="宋体" panose="02010600030101010101" pitchFamily="2" charset="-122"/>
              </a:rPr>
              <a:t>光学快报</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Optics &amp; Photonics News </a:t>
            </a:r>
            <a:r>
              <a:rPr lang="en-US" altLang="zh-CN" sz="1600" dirty="0" smtClean="0">
                <a:ea typeface="宋体" panose="02010600030101010101" pitchFamily="2" charset="-122"/>
              </a:rPr>
              <a:t>《</a:t>
            </a:r>
            <a:r>
              <a:rPr lang="zh-CN" altLang="en-US" sz="1600" dirty="0">
                <a:ea typeface="宋体" panose="02010600030101010101" pitchFamily="2" charset="-122"/>
              </a:rPr>
              <a:t>光学</a:t>
            </a:r>
            <a:r>
              <a:rPr lang="en-US" altLang="zh-CN" sz="1600" dirty="0">
                <a:ea typeface="宋体" panose="02010600030101010101" pitchFamily="2" charset="-122"/>
              </a:rPr>
              <a:t>&amp;</a:t>
            </a:r>
            <a:r>
              <a:rPr lang="zh-CN" altLang="en-US" sz="1600" dirty="0">
                <a:ea typeface="宋体" panose="02010600030101010101" pitchFamily="2" charset="-122"/>
              </a:rPr>
              <a:t>光子学新闻</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Spotlight on </a:t>
            </a:r>
            <a:r>
              <a:rPr lang="en-US" altLang="zh-CN" sz="1600" dirty="0" smtClean="0">
                <a:ea typeface="宋体" panose="02010600030101010101" pitchFamily="2" charset="-122"/>
              </a:rPr>
              <a:t>Optics《</a:t>
            </a:r>
            <a:r>
              <a:rPr lang="zh-CN" altLang="en-US" sz="1600" dirty="0">
                <a:ea typeface="宋体" panose="02010600030101010101" pitchFamily="2" charset="-122"/>
              </a:rPr>
              <a:t>光学集萃</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a:ea typeface="宋体" panose="02010600030101010101" pitchFamily="2" charset="-122"/>
              </a:rPr>
              <a:t>Virtual Journal for Biomedical Optics </a:t>
            </a:r>
            <a:r>
              <a:rPr lang="en-US" altLang="zh-CN" sz="1600" dirty="0" smtClean="0">
                <a:ea typeface="宋体" panose="02010600030101010101" pitchFamily="2" charset="-122"/>
              </a:rPr>
              <a:t>《</a:t>
            </a:r>
            <a:r>
              <a:rPr lang="zh-CN" altLang="en-US" sz="1600" dirty="0">
                <a:ea typeface="宋体" panose="02010600030101010101" pitchFamily="2" charset="-122"/>
              </a:rPr>
              <a:t>生物医学光学虚拟期刊</a:t>
            </a:r>
            <a:r>
              <a:rPr lang="en-US" altLang="zh-CN" sz="1600" dirty="0">
                <a:ea typeface="宋体" panose="02010600030101010101" pitchFamily="2" charset="-122"/>
              </a:rPr>
              <a:t>》</a:t>
            </a:r>
            <a:endParaRPr lang="en-US" altLang="zh-CN" sz="1600" dirty="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smtClean="0">
                <a:ea typeface="宋体" panose="02010600030101010101" pitchFamily="2" charset="-122"/>
              </a:rPr>
              <a:t>Optics Express《</a:t>
            </a:r>
            <a:r>
              <a:rPr lang="zh-CN" altLang="en-US" sz="1600" dirty="0" smtClean="0">
                <a:ea typeface="宋体" panose="02010600030101010101" pitchFamily="2" charset="-122"/>
              </a:rPr>
              <a:t>光学快讯</a:t>
            </a:r>
            <a:r>
              <a:rPr lang="en-US" altLang="zh-CN" sz="1600" dirty="0" smtClean="0">
                <a:ea typeface="宋体" panose="02010600030101010101" pitchFamily="2" charset="-122"/>
              </a:rPr>
              <a:t>》</a:t>
            </a:r>
            <a:endParaRPr lang="en-US" altLang="zh-CN" sz="1600" dirty="0" smtClean="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smtClean="0">
                <a:ea typeface="宋体" panose="02010600030101010101" pitchFamily="2" charset="-122"/>
              </a:rPr>
              <a:t>Biomedical Optics Express《</a:t>
            </a:r>
            <a:r>
              <a:rPr lang="zh-CN" altLang="en-US" sz="1600" dirty="0" smtClean="0">
                <a:ea typeface="宋体" panose="02010600030101010101" pitchFamily="2" charset="-122"/>
              </a:rPr>
              <a:t>生物医学光学快报</a:t>
            </a:r>
            <a:r>
              <a:rPr lang="en-US" altLang="zh-CN" sz="1600" dirty="0" smtClean="0">
                <a:ea typeface="宋体" panose="02010600030101010101" pitchFamily="2" charset="-122"/>
              </a:rPr>
              <a:t>》</a:t>
            </a:r>
            <a:endParaRPr lang="en-US" altLang="zh-CN" sz="1600" dirty="0" smtClean="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smtClean="0">
                <a:ea typeface="宋体" panose="02010600030101010101" pitchFamily="2" charset="-122"/>
              </a:rPr>
              <a:t>Optical Materials Express《</a:t>
            </a:r>
            <a:r>
              <a:rPr lang="zh-CN" altLang="en-US" sz="1600" dirty="0" smtClean="0">
                <a:ea typeface="宋体" panose="02010600030101010101" pitchFamily="2" charset="-122"/>
              </a:rPr>
              <a:t>光学材料快报</a:t>
            </a:r>
            <a:r>
              <a:rPr lang="en-US" altLang="zh-CN" sz="1600" dirty="0" smtClean="0">
                <a:ea typeface="宋体" panose="02010600030101010101" pitchFamily="2" charset="-122"/>
              </a:rPr>
              <a:t>》</a:t>
            </a:r>
            <a:endParaRPr lang="en-US" altLang="zh-CN" sz="1600" dirty="0" smtClean="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err="1" smtClean="0">
                <a:ea typeface="宋体" panose="02010600030101010101" pitchFamily="2" charset="-122"/>
              </a:rPr>
              <a:t>Optica</a:t>
            </a:r>
            <a:r>
              <a:rPr lang="en-US" altLang="zh-CN" sz="1600" dirty="0" smtClean="0">
                <a:ea typeface="宋体" panose="02010600030101010101" pitchFamily="2" charset="-122"/>
              </a:rPr>
              <a:t>《</a:t>
            </a:r>
            <a:r>
              <a:rPr lang="zh-CN" altLang="en-US" sz="1600" dirty="0" smtClean="0">
                <a:ea typeface="宋体" panose="02010600030101010101" pitchFamily="2" charset="-122"/>
              </a:rPr>
              <a:t>光学设计</a:t>
            </a:r>
            <a:r>
              <a:rPr lang="en-US" altLang="zh-CN" sz="1600" dirty="0" smtClean="0">
                <a:ea typeface="宋体" panose="02010600030101010101" pitchFamily="2" charset="-122"/>
              </a:rPr>
              <a:t>》</a:t>
            </a:r>
            <a:endParaRPr lang="en-US" altLang="zh-CN" sz="1600" dirty="0" smtClean="0">
              <a:ea typeface="宋体" panose="02010600030101010101" pitchFamily="2" charset="-122"/>
            </a:endParaRPr>
          </a:p>
          <a:p>
            <a:pPr marL="533400" indent="-533400">
              <a:lnSpc>
                <a:spcPct val="120000"/>
              </a:lnSpc>
              <a:buFont typeface="Wingdings" panose="05000000000000000000" pitchFamily="2" charset="2"/>
              <a:buChar char="Ø"/>
            </a:pPr>
            <a:r>
              <a:rPr lang="en-US" altLang="zh-CN" sz="1600" dirty="0" smtClean="0">
                <a:ea typeface="宋体" panose="02010600030101010101" pitchFamily="2" charset="-122"/>
              </a:rPr>
              <a:t>OSA Continuum 《</a:t>
            </a:r>
            <a:r>
              <a:rPr lang="zh-CN" altLang="en-US" sz="1600" dirty="0" smtClean="0">
                <a:ea typeface="宋体" panose="02010600030101010101" pitchFamily="2" charset="-122"/>
              </a:rPr>
              <a:t>美国光学学会连续性研究</a:t>
            </a:r>
            <a:r>
              <a:rPr lang="en-US" altLang="zh-CN" sz="1600" dirty="0" smtClean="0">
                <a:ea typeface="宋体" panose="02010600030101010101" pitchFamily="2" charset="-122"/>
              </a:rPr>
              <a:t>》</a:t>
            </a:r>
            <a:endParaRPr lang="zh-CN" altLang="en-US" sz="1700" dirty="0" smtClean="0">
              <a:ea typeface="宋体" panose="02010600030101010101" pitchFamily="2" charset="-122"/>
            </a:endParaRPr>
          </a:p>
          <a:p>
            <a:pPr marL="533400" indent="-533400">
              <a:lnSpc>
                <a:spcPct val="120000"/>
              </a:lnSpc>
              <a:buFont typeface="Wingdings" panose="05000000000000000000" pitchFamily="2" charset="2"/>
              <a:buChar char="Ø"/>
            </a:pPr>
            <a:endParaRPr lang="en-US" altLang="zh-CN" sz="1700" dirty="0" smtClean="0">
              <a:ea typeface="宋体" panose="02010600030101010101" pitchFamily="2" charset="-122"/>
            </a:endParaRPr>
          </a:p>
          <a:p>
            <a:pPr marL="533400" indent="-533400">
              <a:lnSpc>
                <a:spcPct val="120000"/>
              </a:lnSpc>
              <a:buFont typeface="Wingdings" panose="05000000000000000000" pitchFamily="2" charset="2"/>
              <a:buChar char="Ø"/>
            </a:pPr>
            <a:endParaRPr lang="en-US" altLang="zh-CN" sz="1700" dirty="0" smtClean="0">
              <a:ea typeface="宋体" panose="02010600030101010101" pitchFamily="2" charset="-122"/>
            </a:endParaRPr>
          </a:p>
          <a:p>
            <a:pPr marL="533400" indent="-533400" eaLnBrk="1" hangingPunct="1">
              <a:lnSpc>
                <a:spcPct val="120000"/>
              </a:lnSpc>
              <a:buFont typeface="Wingdings" panose="05000000000000000000" pitchFamily="2" charset="2"/>
              <a:buNone/>
            </a:pPr>
            <a:endParaRPr lang="en-US" altLang="zh-CN" sz="1700" i="1" dirty="0" smtClean="0">
              <a:ea typeface="宋体" panose="02010600030101010101" pitchFamily="2" charset="-122"/>
            </a:endParaRPr>
          </a:p>
        </p:txBody>
      </p:sp>
      <p:sp>
        <p:nvSpPr>
          <p:cNvPr id="11" name="标题 1"/>
          <p:cNvSpPr>
            <a:spLocks noGrp="1"/>
          </p:cNvSpPr>
          <p:nvPr>
            <p:ph type="title"/>
          </p:nvPr>
        </p:nvSpPr>
        <p:spPr>
          <a:xfrm>
            <a:off x="2555776" y="548680"/>
            <a:ext cx="3528392" cy="1008112"/>
          </a:xfrm>
        </p:spPr>
        <p:txBody>
          <a:bodyPr>
            <a:normAutofit/>
          </a:bodyPr>
          <a:lstStyle/>
          <a:p>
            <a:r>
              <a:rPr lang="zh-CN" altLang="en-US" sz="3600" dirty="0" smtClean="0"/>
              <a:t>出版物介绍</a:t>
            </a:r>
            <a:endParaRPr lang="zh-CN" altLang="en-US" sz="3600" dirty="0"/>
          </a:p>
        </p:txBody>
      </p:sp>
      <p:pic>
        <p:nvPicPr>
          <p:cNvPr id="12"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539552" y="817996"/>
            <a:ext cx="2520000" cy="469479"/>
          </a:xfrm>
          <a:prstGeom prst="rect">
            <a:avLst/>
          </a:prstGeom>
          <a:noFill/>
        </p:spPr>
      </p:pic>
      <p:pic>
        <p:nvPicPr>
          <p:cNvPr id="31746" name="Picture 2" descr="c:\users\igroup\appdata\roaming\360se6\User Data\temp\osa-aop.jpg"/>
          <p:cNvPicPr>
            <a:picLocks noChangeAspect="1" noChangeArrowheads="1"/>
          </p:cNvPicPr>
          <p:nvPr/>
        </p:nvPicPr>
        <p:blipFill>
          <a:blip r:embed="rId2" cstate="print"/>
          <a:srcRect/>
          <a:stretch>
            <a:fillRect/>
          </a:stretch>
        </p:blipFill>
        <p:spPr bwMode="auto">
          <a:xfrm>
            <a:off x="6131767" y="3626605"/>
            <a:ext cx="1092203" cy="1440000"/>
          </a:xfrm>
          <a:prstGeom prst="rect">
            <a:avLst/>
          </a:prstGeom>
          <a:noFill/>
        </p:spPr>
      </p:pic>
      <p:pic>
        <p:nvPicPr>
          <p:cNvPr id="31748" name="Picture 4" descr="c:\users\igroup\appdata\roaming\360se6\User Data\temp\osa-oe.jpg"/>
          <p:cNvPicPr>
            <a:picLocks noChangeAspect="1" noChangeArrowheads="1"/>
          </p:cNvPicPr>
          <p:nvPr/>
        </p:nvPicPr>
        <p:blipFill>
          <a:blip r:embed="rId3" cstate="print"/>
          <a:srcRect/>
          <a:stretch>
            <a:fillRect/>
          </a:stretch>
        </p:blipFill>
        <p:spPr bwMode="auto">
          <a:xfrm>
            <a:off x="7098759" y="3922669"/>
            <a:ext cx="1074000" cy="1440000"/>
          </a:xfrm>
          <a:prstGeom prst="rect">
            <a:avLst/>
          </a:prstGeom>
          <a:noFill/>
        </p:spPr>
      </p:pic>
      <p:pic>
        <p:nvPicPr>
          <p:cNvPr id="31750" name="Picture 6" descr="c:\users\igroup\appdata\roaming\360se6\User Data\temp\osa-optica.jpg"/>
          <p:cNvPicPr>
            <a:picLocks noChangeAspect="1" noChangeArrowheads="1"/>
          </p:cNvPicPr>
          <p:nvPr/>
        </p:nvPicPr>
        <p:blipFill>
          <a:blip r:embed="rId4" cstate="print"/>
          <a:srcRect/>
          <a:stretch>
            <a:fillRect/>
          </a:stretch>
        </p:blipFill>
        <p:spPr bwMode="auto">
          <a:xfrm>
            <a:off x="7799675" y="4636719"/>
            <a:ext cx="1111969" cy="14400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357158" y="2081027"/>
            <a:ext cx="8229600" cy="4732349"/>
          </a:xfrm>
        </p:spPr>
        <p:txBody>
          <a:bodyPr vert="horz" lIns="91440" tIns="45720" rIns="91440" bIns="45720" rtlCol="0">
            <a:normAutofit/>
          </a:bodyPr>
          <a:lstStyle/>
          <a:p>
            <a:pPr marL="533400" indent="-533400">
              <a:buNone/>
            </a:pPr>
            <a:r>
              <a:rPr lang="en-US" altLang="zh-CN" sz="2600" dirty="0" smtClean="0">
                <a:ea typeface="宋体" panose="02010600030101010101" pitchFamily="2" charset="-122"/>
              </a:rPr>
              <a:t>8</a:t>
            </a:r>
            <a:r>
              <a:rPr lang="zh-CN" altLang="en-US" sz="2600" dirty="0" smtClean="0">
                <a:ea typeface="宋体" panose="02010600030101010101" pitchFamily="2" charset="-122"/>
              </a:rPr>
              <a:t>种合作出版期刊</a:t>
            </a:r>
            <a:endParaRPr lang="en-US" altLang="zh-CN" sz="2600" dirty="0" smtClean="0">
              <a:ea typeface="宋体" panose="02010600030101010101" pitchFamily="2" charset="-122"/>
            </a:endParaRPr>
          </a:p>
          <a:p>
            <a:pPr marL="533400" indent="-533400">
              <a:lnSpc>
                <a:spcPts val="1500"/>
              </a:lnSpc>
              <a:buNone/>
            </a:pPr>
            <a:endParaRPr lang="en-US" altLang="zh-CN" sz="2000" dirty="0" smtClean="0">
              <a:ea typeface="宋体" panose="02010600030101010101" pitchFamily="2" charset="-122"/>
            </a:endParaRPr>
          </a:p>
          <a:p>
            <a:pPr marL="533400" indent="-533400">
              <a:buFont typeface="Wingdings" panose="05000000000000000000" pitchFamily="2" charset="2"/>
              <a:buChar char="Ø"/>
            </a:pPr>
            <a:r>
              <a:rPr lang="en-US" altLang="zh-CN" sz="1800" dirty="0" smtClean="0">
                <a:ea typeface="宋体" panose="02010600030101010101" pitchFamily="2" charset="-122"/>
              </a:rPr>
              <a:t>Journal of Optical Communications and Networking《</a:t>
            </a:r>
            <a:r>
              <a:rPr lang="zh-CN" altLang="en-US" sz="1800" dirty="0" smtClean="0">
                <a:ea typeface="宋体" panose="02010600030101010101" pitchFamily="2" charset="-122"/>
              </a:rPr>
              <a:t>光通信和光网络期刊</a:t>
            </a:r>
            <a:r>
              <a:rPr lang="en-US" altLang="zh-CN" sz="1800" dirty="0" smtClean="0">
                <a:ea typeface="宋体" panose="02010600030101010101" pitchFamily="2" charset="-122"/>
              </a:rPr>
              <a:t>》</a:t>
            </a:r>
            <a:endParaRPr lang="en-US" altLang="zh-CN" sz="1800" dirty="0" smtClean="0">
              <a:ea typeface="宋体" panose="02010600030101010101" pitchFamily="2" charset="-122"/>
            </a:endParaRPr>
          </a:p>
          <a:p>
            <a:pPr marL="533400" indent="-533400">
              <a:buFont typeface="Wingdings" panose="05000000000000000000" pitchFamily="2" charset="2"/>
              <a:buChar char="Ø"/>
            </a:pPr>
            <a:r>
              <a:rPr lang="en-US" altLang="zh-CN" sz="1800" dirty="0" smtClean="0">
                <a:ea typeface="宋体" panose="02010600030101010101" pitchFamily="2" charset="-122"/>
              </a:rPr>
              <a:t>Current Optics and Photonics《</a:t>
            </a:r>
            <a:r>
              <a:rPr lang="zh-CN" altLang="en-US" sz="1800" dirty="0" smtClean="0">
                <a:ea typeface="宋体" panose="02010600030101010101" pitchFamily="2" charset="-122"/>
              </a:rPr>
              <a:t>现代光学与光子学</a:t>
            </a:r>
            <a:r>
              <a:rPr lang="en-US" altLang="zh-CN" sz="1800" dirty="0" smtClean="0">
                <a:ea typeface="宋体" panose="02010600030101010101" pitchFamily="2" charset="-122"/>
              </a:rPr>
              <a:t>》</a:t>
            </a:r>
            <a:endParaRPr lang="en-US" altLang="zh-CN" sz="1800" dirty="0" smtClean="0">
              <a:ea typeface="宋体" panose="02010600030101010101" pitchFamily="2" charset="-122"/>
            </a:endParaRPr>
          </a:p>
          <a:p>
            <a:pPr marL="533400" indent="-533400">
              <a:buFont typeface="Wingdings" panose="05000000000000000000" pitchFamily="2" charset="2"/>
              <a:buChar char="Ø"/>
            </a:pPr>
            <a:r>
              <a:rPr lang="en-US" sz="1800" dirty="0" smtClean="0"/>
              <a:t>Journal of Near Infrared Spectroscopy 《</a:t>
            </a:r>
            <a:r>
              <a:rPr lang="zh-CN" altLang="en-US" sz="1800" dirty="0" smtClean="0"/>
              <a:t>近红外光谱学报</a:t>
            </a:r>
            <a:r>
              <a:rPr lang="en-US" altLang="zh-CN" sz="1800" dirty="0" smtClean="0"/>
              <a:t>》</a:t>
            </a:r>
            <a:r>
              <a:rPr lang="zh-CN" altLang="en-US" sz="1800" dirty="0" smtClean="0"/>
              <a:t> </a:t>
            </a:r>
            <a:endParaRPr lang="en-US" altLang="zh-CN" sz="1800" dirty="0" smtClean="0"/>
          </a:p>
          <a:p>
            <a:pPr marL="533400" indent="-533400">
              <a:buFont typeface="Wingdings" panose="05000000000000000000" pitchFamily="2" charset="2"/>
              <a:buChar char="Ø"/>
            </a:pPr>
            <a:r>
              <a:rPr lang="en-US" altLang="zh-CN" sz="1800" dirty="0" smtClean="0">
                <a:ea typeface="宋体" panose="02010600030101010101" pitchFamily="2" charset="-122"/>
              </a:rPr>
              <a:t>Journal of Lightwave Technology《</a:t>
            </a:r>
            <a:r>
              <a:rPr lang="zh-CN" altLang="en-US" sz="1800" dirty="0" smtClean="0">
                <a:ea typeface="宋体" panose="02010600030101010101" pitchFamily="2" charset="-122"/>
              </a:rPr>
              <a:t>光波技术期刊</a:t>
            </a:r>
            <a:r>
              <a:rPr lang="en-US" altLang="zh-CN" sz="1800" dirty="0" smtClean="0">
                <a:ea typeface="宋体" panose="02010600030101010101" pitchFamily="2" charset="-122"/>
              </a:rPr>
              <a:t>》</a:t>
            </a:r>
            <a:endParaRPr lang="en-US" altLang="zh-CN" sz="1800" dirty="0" smtClean="0">
              <a:ea typeface="宋体" panose="02010600030101010101" pitchFamily="2" charset="-122"/>
            </a:endParaRPr>
          </a:p>
          <a:p>
            <a:pPr marL="533400" indent="-533400">
              <a:buFont typeface="Wingdings" panose="05000000000000000000" pitchFamily="2" charset="2"/>
              <a:buChar char="Ø"/>
            </a:pPr>
            <a:r>
              <a:rPr lang="en-US" altLang="zh-CN" sz="1800" dirty="0" smtClean="0">
                <a:ea typeface="宋体" panose="02010600030101010101" pitchFamily="2" charset="-122"/>
              </a:rPr>
              <a:t>Journal of Optical Technology 《</a:t>
            </a:r>
            <a:r>
              <a:rPr lang="zh-CN" altLang="en-US" sz="1800" dirty="0" smtClean="0">
                <a:ea typeface="宋体" panose="02010600030101010101" pitchFamily="2" charset="-122"/>
              </a:rPr>
              <a:t>光学技术期刊</a:t>
            </a:r>
            <a:r>
              <a:rPr lang="en-US" altLang="zh-CN" sz="1800" dirty="0" smtClean="0">
                <a:ea typeface="宋体" panose="02010600030101010101" pitchFamily="2" charset="-122"/>
              </a:rPr>
              <a:t>》</a:t>
            </a:r>
            <a:endParaRPr lang="en-US" altLang="zh-CN" sz="1800" dirty="0" smtClean="0">
              <a:ea typeface="宋体" panose="02010600030101010101" pitchFamily="2" charset="-122"/>
            </a:endParaRPr>
          </a:p>
          <a:p>
            <a:pPr marL="533400" indent="-533400">
              <a:buFont typeface="Wingdings" panose="05000000000000000000" pitchFamily="2" charset="2"/>
              <a:buChar char="Ø"/>
            </a:pPr>
            <a:r>
              <a:rPr lang="en-US" altLang="zh-CN" sz="1800" dirty="0" smtClean="0">
                <a:ea typeface="宋体" panose="02010600030101010101" pitchFamily="2" charset="-122"/>
              </a:rPr>
              <a:t>Applied Spectroscopy《</a:t>
            </a:r>
            <a:r>
              <a:rPr lang="zh-CN" altLang="en-US" sz="1800" dirty="0" smtClean="0">
                <a:ea typeface="宋体" panose="02010600030101010101" pitchFamily="2" charset="-122"/>
              </a:rPr>
              <a:t>应用光谱学</a:t>
            </a:r>
            <a:r>
              <a:rPr lang="en-US" altLang="zh-CN" sz="1800" dirty="0" smtClean="0">
                <a:ea typeface="宋体" panose="02010600030101010101" pitchFamily="2" charset="-122"/>
              </a:rPr>
              <a:t>》</a:t>
            </a:r>
            <a:endParaRPr lang="en-US" altLang="zh-CN" sz="1800" dirty="0" smtClean="0">
              <a:ea typeface="宋体" panose="02010600030101010101" pitchFamily="2" charset="-122"/>
            </a:endParaRPr>
          </a:p>
          <a:p>
            <a:pPr marL="533400" indent="-533400">
              <a:buFont typeface="Wingdings" panose="05000000000000000000" pitchFamily="2" charset="2"/>
              <a:buChar char="Ø"/>
            </a:pPr>
            <a:r>
              <a:rPr lang="en-US" altLang="zh-CN" sz="1800" dirty="0" smtClean="0">
                <a:ea typeface="宋体" panose="02010600030101010101" pitchFamily="2" charset="-122"/>
              </a:rPr>
              <a:t>Chinese Optics Letters《</a:t>
            </a:r>
            <a:r>
              <a:rPr lang="zh-CN" altLang="en-US" sz="1800" dirty="0" smtClean="0">
                <a:ea typeface="宋体" panose="02010600030101010101" pitchFamily="2" charset="-122"/>
              </a:rPr>
              <a:t>中国光学快报</a:t>
            </a:r>
            <a:r>
              <a:rPr lang="en-US" altLang="zh-CN" sz="1800" dirty="0" smtClean="0">
                <a:ea typeface="宋体" panose="02010600030101010101" pitchFamily="2" charset="-122"/>
              </a:rPr>
              <a:t>》</a:t>
            </a:r>
            <a:endParaRPr lang="en-US" altLang="zh-CN" sz="1800" dirty="0" smtClean="0">
              <a:ea typeface="宋体" panose="02010600030101010101" pitchFamily="2" charset="-122"/>
            </a:endParaRPr>
          </a:p>
          <a:p>
            <a:pPr marL="533400" indent="-533400">
              <a:buFont typeface="Wingdings" panose="05000000000000000000" pitchFamily="2" charset="2"/>
              <a:buChar char="Ø"/>
            </a:pPr>
            <a:r>
              <a:rPr lang="en-US" altLang="zh-CN" sz="1800" dirty="0" smtClean="0">
                <a:ea typeface="宋体" panose="02010600030101010101" pitchFamily="2" charset="-122"/>
              </a:rPr>
              <a:t>Photonics Research《</a:t>
            </a:r>
            <a:r>
              <a:rPr lang="zh-CN" altLang="en-US" sz="1800" dirty="0" smtClean="0">
                <a:ea typeface="宋体" panose="02010600030101010101" pitchFamily="2" charset="-122"/>
              </a:rPr>
              <a:t>光子学研究</a:t>
            </a:r>
            <a:r>
              <a:rPr lang="en-US" altLang="zh-CN" sz="1800" dirty="0" smtClean="0">
                <a:ea typeface="宋体" panose="02010600030101010101" pitchFamily="2" charset="-122"/>
              </a:rPr>
              <a:t>》 </a:t>
            </a:r>
            <a:endParaRPr lang="en-US" altLang="zh-CN" sz="1800" dirty="0" smtClean="0">
              <a:ea typeface="宋体" panose="02010600030101010101" pitchFamily="2" charset="-122"/>
            </a:endParaRPr>
          </a:p>
          <a:p>
            <a:pPr marL="533400" indent="-533400">
              <a:buFont typeface="Wingdings" panose="05000000000000000000" pitchFamily="2" charset="2"/>
              <a:buChar char="Ø"/>
            </a:pPr>
            <a:endParaRPr lang="en-US" altLang="zh-CN" sz="1800" dirty="0" smtClean="0">
              <a:ea typeface="宋体" panose="02010600030101010101" pitchFamily="2" charset="-122"/>
            </a:endParaRPr>
          </a:p>
          <a:p>
            <a:pPr marL="533400" indent="-533400">
              <a:buNone/>
            </a:pPr>
            <a:endParaRPr lang="en-US" altLang="zh-CN" sz="1800" dirty="0" smtClean="0">
              <a:ea typeface="宋体" panose="02010600030101010101" pitchFamily="2" charset="-122"/>
            </a:endParaRPr>
          </a:p>
          <a:p>
            <a:pPr marL="533400" indent="-533400">
              <a:buFont typeface="Wingdings" panose="05000000000000000000" pitchFamily="2" charset="2"/>
              <a:buNone/>
            </a:pPr>
            <a:endParaRPr lang="zh-CN" altLang="en-US" sz="1800" dirty="0" smtClean="0">
              <a:ea typeface="宋体" panose="02010600030101010101" pitchFamily="2" charset="-122"/>
            </a:endParaRPr>
          </a:p>
        </p:txBody>
      </p:sp>
      <p:pic>
        <p:nvPicPr>
          <p:cNvPr id="29700" name="Picture 4" descr="c:\users\igroup\appdata\roaming\360se6\User Data\temp\osa-jocn.jpg"/>
          <p:cNvPicPr>
            <a:picLocks noChangeAspect="1" noChangeArrowheads="1"/>
          </p:cNvPicPr>
          <p:nvPr/>
        </p:nvPicPr>
        <p:blipFill>
          <a:blip r:embed="rId1" cstate="print"/>
          <a:srcRect/>
          <a:stretch>
            <a:fillRect/>
          </a:stretch>
        </p:blipFill>
        <p:spPr bwMode="auto">
          <a:xfrm>
            <a:off x="5950729" y="3789040"/>
            <a:ext cx="1074000" cy="1440000"/>
          </a:xfrm>
          <a:prstGeom prst="rect">
            <a:avLst/>
          </a:prstGeom>
          <a:noFill/>
        </p:spPr>
      </p:pic>
      <p:sp>
        <p:nvSpPr>
          <p:cNvPr id="10" name="标题 1"/>
          <p:cNvSpPr>
            <a:spLocks noGrp="1"/>
          </p:cNvSpPr>
          <p:nvPr>
            <p:ph type="title"/>
          </p:nvPr>
        </p:nvSpPr>
        <p:spPr>
          <a:xfrm>
            <a:off x="2555776" y="836712"/>
            <a:ext cx="3528392" cy="1008112"/>
          </a:xfrm>
        </p:spPr>
        <p:txBody>
          <a:bodyPr>
            <a:normAutofit/>
          </a:bodyPr>
          <a:lstStyle/>
          <a:p>
            <a:r>
              <a:rPr lang="zh-CN" altLang="en-US" sz="3600" dirty="0" smtClean="0"/>
              <a:t>出版物介绍</a:t>
            </a:r>
            <a:endParaRPr lang="zh-CN" altLang="en-US" sz="3600" dirty="0"/>
          </a:p>
        </p:txBody>
      </p:sp>
      <p:pic>
        <p:nvPicPr>
          <p:cNvPr id="11" name="Picture 6" descr="c:\users\igroup\appdata\roaming\360se6\User Data\temp\OSA-Publishing-Logo-Large.png"/>
          <p:cNvPicPr>
            <a:picLocks noChangeAspect="1" noChangeArrowheads="1"/>
          </p:cNvPicPr>
          <p:nvPr/>
        </p:nvPicPr>
        <p:blipFill>
          <a:blip r:embed="rId2" cstate="print"/>
          <a:srcRect/>
          <a:stretch>
            <a:fillRect/>
          </a:stretch>
        </p:blipFill>
        <p:spPr bwMode="auto">
          <a:xfrm>
            <a:off x="539832" y="1087313"/>
            <a:ext cx="2520000" cy="469479"/>
          </a:xfrm>
          <a:prstGeom prst="rect">
            <a:avLst/>
          </a:prstGeom>
          <a:noFill/>
        </p:spPr>
      </p:pic>
      <p:pic>
        <p:nvPicPr>
          <p:cNvPr id="29698" name="Picture 2" descr="c:\users\igroup\appdata\roaming\360se6\User Data\temp\osa-col.jpg"/>
          <p:cNvPicPr>
            <a:picLocks noChangeAspect="1" noChangeArrowheads="1"/>
          </p:cNvPicPr>
          <p:nvPr/>
        </p:nvPicPr>
        <p:blipFill>
          <a:blip r:embed="rId3" cstate="print"/>
          <a:srcRect/>
          <a:stretch>
            <a:fillRect/>
          </a:stretch>
        </p:blipFill>
        <p:spPr bwMode="auto">
          <a:xfrm>
            <a:off x="6814825" y="3933056"/>
            <a:ext cx="1056393" cy="1440000"/>
          </a:xfrm>
          <a:prstGeom prst="rect">
            <a:avLst/>
          </a:prstGeom>
          <a:noFill/>
        </p:spPr>
      </p:pic>
      <p:pic>
        <p:nvPicPr>
          <p:cNvPr id="29702" name="Picture 6" descr="c:\users\igroup\appdata\roaming\360se6\User Data\temp\osa-prj.jpg"/>
          <p:cNvPicPr>
            <a:picLocks noChangeAspect="1" noChangeArrowheads="1"/>
          </p:cNvPicPr>
          <p:nvPr/>
        </p:nvPicPr>
        <p:blipFill>
          <a:blip r:embed="rId4" cstate="print"/>
          <a:srcRect/>
          <a:stretch>
            <a:fillRect/>
          </a:stretch>
        </p:blipFill>
        <p:spPr bwMode="auto">
          <a:xfrm>
            <a:off x="7678921" y="4077232"/>
            <a:ext cx="1069543" cy="1440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4"/>
          <p:cNvSpPr>
            <a:spLocks noGrp="1" noChangeArrowheads="1"/>
          </p:cNvSpPr>
          <p:nvPr>
            <p:ph type="body" idx="1"/>
          </p:nvPr>
        </p:nvSpPr>
        <p:spPr>
          <a:xfrm>
            <a:off x="395536" y="1807930"/>
            <a:ext cx="8001000" cy="3997334"/>
          </a:xfrm>
          <a:noFill/>
        </p:spPr>
        <p:txBody>
          <a:bodyPr>
            <a:normAutofit lnSpcReduction="10000"/>
          </a:bodyPr>
          <a:lstStyle/>
          <a:p>
            <a:pPr eaLnBrk="1" hangingPunct="1">
              <a:lnSpc>
                <a:spcPct val="120000"/>
              </a:lnSpc>
              <a:buNone/>
            </a:pPr>
            <a:r>
              <a:rPr lang="zh-CN" altLang="en-US" sz="2600" dirty="0" smtClean="0">
                <a:ea typeface="宋体" panose="02010600030101010101" pitchFamily="2" charset="-122"/>
              </a:rPr>
              <a:t>国际会议文献系列出版物</a:t>
            </a:r>
            <a:endParaRPr lang="en-US" altLang="zh-CN" sz="2600" dirty="0" smtClean="0">
              <a:ea typeface="宋体" panose="02010600030101010101" pitchFamily="2" charset="-122"/>
            </a:endParaRPr>
          </a:p>
          <a:p>
            <a:pPr eaLnBrk="1" hangingPunct="1">
              <a:lnSpc>
                <a:spcPct val="120000"/>
              </a:lnSpc>
              <a:buNone/>
            </a:pPr>
            <a:endParaRPr lang="zh-CN" altLang="en-US" sz="2200" dirty="0" smtClean="0">
              <a:ea typeface="宋体" panose="02010600030101010101" pitchFamily="2" charset="-122"/>
            </a:endParaRPr>
          </a:p>
          <a:p>
            <a:pPr>
              <a:lnSpc>
                <a:spcPct val="120000"/>
              </a:lnSpc>
              <a:buFont typeface="Wingdings" panose="05000000000000000000" pitchFamily="2" charset="2"/>
              <a:buChar char="Ø"/>
            </a:pPr>
            <a:r>
              <a:rPr lang="en-US" altLang="zh-CN" sz="2200" dirty="0" smtClean="0">
                <a:ea typeface="宋体" panose="02010600030101010101" pitchFamily="2" charset="-122"/>
              </a:rPr>
              <a:t>OSA Topical Meetings 《</a:t>
            </a:r>
            <a:r>
              <a:rPr lang="zh-CN" altLang="en-US" sz="2200" dirty="0" smtClean="0">
                <a:ea typeface="宋体" panose="02010600030101010101" pitchFamily="2" charset="-122"/>
              </a:rPr>
              <a:t>主题会议录</a:t>
            </a:r>
            <a:r>
              <a:rPr lang="en-US" altLang="zh-CN" sz="2200" dirty="0" smtClean="0">
                <a:ea typeface="宋体" panose="02010600030101010101" pitchFamily="2" charset="-122"/>
              </a:rPr>
              <a:t>》</a:t>
            </a:r>
            <a:endParaRPr lang="en-US" altLang="zh-CN" sz="2200" dirty="0" smtClean="0">
              <a:ea typeface="宋体" panose="02010600030101010101" pitchFamily="2" charset="-122"/>
            </a:endParaRPr>
          </a:p>
          <a:p>
            <a:pPr>
              <a:lnSpc>
                <a:spcPct val="120000"/>
              </a:lnSpc>
              <a:buFont typeface="Wingdings" panose="05000000000000000000" pitchFamily="2" charset="2"/>
              <a:buChar char="Ø"/>
            </a:pPr>
            <a:r>
              <a:rPr lang="en-US" altLang="zh-CN" sz="2200" dirty="0" smtClean="0">
                <a:ea typeface="宋体" panose="02010600030101010101" pitchFamily="2" charset="-122"/>
              </a:rPr>
              <a:t>OSA Major Meetings Series 《</a:t>
            </a:r>
            <a:r>
              <a:rPr lang="zh-CN" altLang="en-US" sz="2200" dirty="0" smtClean="0">
                <a:ea typeface="宋体" panose="02010600030101010101" pitchFamily="2" charset="-122"/>
              </a:rPr>
              <a:t>行业会议录系列</a:t>
            </a:r>
            <a:r>
              <a:rPr lang="en-US" altLang="zh-CN" sz="2200" dirty="0" smtClean="0">
                <a:ea typeface="宋体" panose="02010600030101010101" pitchFamily="2" charset="-122"/>
              </a:rPr>
              <a:t>》</a:t>
            </a:r>
            <a:endParaRPr lang="en-US" altLang="zh-CN" sz="2200" dirty="0" smtClean="0">
              <a:ea typeface="宋体" panose="02010600030101010101" pitchFamily="2" charset="-122"/>
            </a:endParaRPr>
          </a:p>
          <a:p>
            <a:pPr>
              <a:lnSpc>
                <a:spcPct val="120000"/>
              </a:lnSpc>
              <a:buNone/>
            </a:pPr>
            <a:endParaRPr lang="zh-CN" altLang="en-US" sz="2200" dirty="0" smtClean="0">
              <a:ea typeface="宋体" panose="02010600030101010101" pitchFamily="2" charset="-122"/>
            </a:endParaRPr>
          </a:p>
          <a:p>
            <a:pPr eaLnBrk="1" hangingPunct="1">
              <a:lnSpc>
                <a:spcPct val="120000"/>
              </a:lnSpc>
            </a:pPr>
            <a:r>
              <a:rPr lang="zh-CN" altLang="en-US" sz="2200" dirty="0" smtClean="0">
                <a:ea typeface="宋体" panose="02010600030101010101" pitchFamily="2" charset="-122"/>
              </a:rPr>
              <a:t>反映了光学领域的最新进展和动态</a:t>
            </a:r>
            <a:endParaRPr lang="zh-CN" altLang="en-US" sz="2200" dirty="0" smtClean="0">
              <a:ea typeface="宋体" panose="02010600030101010101" pitchFamily="2" charset="-122"/>
            </a:endParaRPr>
          </a:p>
          <a:p>
            <a:pPr eaLnBrk="1" hangingPunct="1">
              <a:lnSpc>
                <a:spcPct val="120000"/>
              </a:lnSpc>
            </a:pPr>
            <a:r>
              <a:rPr lang="zh-CN" altLang="en-US" sz="2200" dirty="0" smtClean="0">
                <a:ea typeface="宋体" panose="02010600030101010101" pitchFamily="2" charset="-122"/>
              </a:rPr>
              <a:t>收录了自</a:t>
            </a:r>
            <a:r>
              <a:rPr lang="en-US" altLang="zh-CN" sz="2200" dirty="0" smtClean="0">
                <a:ea typeface="宋体" panose="02010600030101010101" pitchFamily="2" charset="-122"/>
              </a:rPr>
              <a:t>1979</a:t>
            </a:r>
            <a:r>
              <a:rPr lang="zh-CN" altLang="en-US" sz="2200" dirty="0" smtClean="0">
                <a:ea typeface="宋体" panose="02010600030101010101" pitchFamily="2" charset="-122"/>
              </a:rPr>
              <a:t>年以来</a:t>
            </a:r>
            <a:r>
              <a:rPr lang="en-US" altLang="zh-CN" sz="2200" dirty="0" smtClean="0">
                <a:ea typeface="宋体" panose="02010600030101010101" pitchFamily="2" charset="-122"/>
              </a:rPr>
              <a:t>800</a:t>
            </a:r>
            <a:r>
              <a:rPr lang="zh-CN" altLang="en-US" sz="2200" dirty="0" smtClean="0">
                <a:ea typeface="宋体" panose="02010600030101010101" pitchFamily="2" charset="-122"/>
              </a:rPr>
              <a:t>多次会议录</a:t>
            </a:r>
            <a:endParaRPr lang="zh-CN" altLang="en-US" sz="2200" dirty="0" smtClean="0">
              <a:ea typeface="宋体" panose="02010600030101010101" pitchFamily="2" charset="-122"/>
            </a:endParaRPr>
          </a:p>
          <a:p>
            <a:pPr eaLnBrk="1" hangingPunct="1">
              <a:lnSpc>
                <a:spcPct val="120000"/>
              </a:lnSpc>
            </a:pPr>
            <a:r>
              <a:rPr lang="zh-CN" altLang="en-US" sz="2200" dirty="0" smtClean="0">
                <a:ea typeface="宋体" panose="02010600030101010101" pitchFamily="2" charset="-122"/>
              </a:rPr>
              <a:t>汇集了光学和光子学领域的科学家、工程师、教育家、技术人员及商业领袖</a:t>
            </a:r>
            <a:endParaRPr lang="en-US" altLang="zh-CN" sz="2200" dirty="0" smtClean="0">
              <a:ea typeface="宋体" panose="02010600030101010101" pitchFamily="2" charset="-122"/>
            </a:endParaRPr>
          </a:p>
          <a:p>
            <a:pPr eaLnBrk="1" hangingPunct="1">
              <a:lnSpc>
                <a:spcPct val="120000"/>
              </a:lnSpc>
              <a:buNone/>
            </a:pPr>
            <a:endParaRPr lang="zh-CN" altLang="en-US" sz="2200" dirty="0" smtClean="0">
              <a:ea typeface="宋体" panose="02010600030101010101" pitchFamily="2" charset="-122"/>
            </a:endParaRPr>
          </a:p>
          <a:p>
            <a:pPr eaLnBrk="1" hangingPunct="1">
              <a:lnSpc>
                <a:spcPct val="120000"/>
              </a:lnSpc>
            </a:pPr>
            <a:endParaRPr lang="zh-CN" altLang="en-US" sz="2000" dirty="0" smtClean="0">
              <a:ea typeface="宋体" panose="02010600030101010101" pitchFamily="2" charset="-122"/>
            </a:endParaRPr>
          </a:p>
        </p:txBody>
      </p:sp>
      <p:sp>
        <p:nvSpPr>
          <p:cNvPr id="10247" name="Rectangle 5"/>
          <p:cNvSpPr>
            <a:spLocks noChangeArrowheads="1"/>
          </p:cNvSpPr>
          <p:nvPr/>
        </p:nvSpPr>
        <p:spPr bwMode="white">
          <a:xfrm>
            <a:off x="1219200" y="381000"/>
            <a:ext cx="3124200" cy="715963"/>
          </a:xfrm>
          <a:prstGeom prst="rect">
            <a:avLst/>
          </a:prstGeom>
          <a:noFill/>
          <a:ln w="9525">
            <a:noFill/>
            <a:miter lim="800000"/>
          </a:ln>
        </p:spPr>
        <p:txBody>
          <a:bodyPr anchor="ctr"/>
          <a:lstStyle/>
          <a:p>
            <a:pPr algn="l"/>
            <a:r>
              <a:rPr lang="en-US" altLang="zh-CN" b="1">
                <a:solidFill>
                  <a:schemeClr val="bg1"/>
                </a:solidFill>
                <a:ea typeface="宋体" panose="02010600030101010101" pitchFamily="2" charset="-122"/>
              </a:rPr>
              <a:t>OSA</a:t>
            </a:r>
            <a:r>
              <a:rPr lang="zh-CN" altLang="en-US" b="1">
                <a:solidFill>
                  <a:schemeClr val="bg1"/>
                </a:solidFill>
                <a:ea typeface="宋体" panose="02010600030101010101" pitchFamily="2" charset="-122"/>
              </a:rPr>
              <a:t>会议录</a:t>
            </a:r>
            <a:endParaRPr lang="zh-CN" altLang="en-US" b="1">
              <a:solidFill>
                <a:schemeClr val="bg1"/>
              </a:solidFill>
              <a:ea typeface="宋体" panose="02010600030101010101" pitchFamily="2" charset="-122"/>
            </a:endParaRPr>
          </a:p>
        </p:txBody>
      </p:sp>
      <p:sp>
        <p:nvSpPr>
          <p:cNvPr id="8" name="标题 1"/>
          <p:cNvSpPr>
            <a:spLocks noGrp="1"/>
          </p:cNvSpPr>
          <p:nvPr>
            <p:ph type="title"/>
          </p:nvPr>
        </p:nvSpPr>
        <p:spPr>
          <a:xfrm>
            <a:off x="2555776" y="836712"/>
            <a:ext cx="3528392" cy="1008112"/>
          </a:xfrm>
        </p:spPr>
        <p:txBody>
          <a:bodyPr>
            <a:normAutofit/>
          </a:bodyPr>
          <a:lstStyle/>
          <a:p>
            <a:r>
              <a:rPr lang="zh-CN" altLang="en-US" sz="3600" dirty="0" smtClean="0"/>
              <a:t>出版物介绍</a:t>
            </a:r>
            <a:endParaRPr lang="zh-CN" altLang="en-US" sz="3600" dirty="0"/>
          </a:p>
        </p:txBody>
      </p:sp>
      <p:pic>
        <p:nvPicPr>
          <p:cNvPr id="10"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539832" y="1087313"/>
            <a:ext cx="2520000" cy="469479"/>
          </a:xfrm>
          <a:prstGeom prst="rect">
            <a:avLst/>
          </a:prstGeom>
          <a:noFill/>
        </p:spPr>
      </p:pic>
      <p:pic>
        <p:nvPicPr>
          <p:cNvPr id="27650" name="Picture 2" descr="c:\users\igroup\appdata\roaming\360se6\User Data\temp\conference-thumb.jpg"/>
          <p:cNvPicPr>
            <a:picLocks noChangeAspect="1" noChangeArrowheads="1"/>
          </p:cNvPicPr>
          <p:nvPr/>
        </p:nvPicPr>
        <p:blipFill>
          <a:blip r:embed="rId2" cstate="print"/>
          <a:srcRect/>
          <a:stretch>
            <a:fillRect/>
          </a:stretch>
        </p:blipFill>
        <p:spPr bwMode="auto">
          <a:xfrm>
            <a:off x="6588224" y="1412776"/>
            <a:ext cx="1704975" cy="2247901"/>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555776" y="836712"/>
            <a:ext cx="3528392" cy="1008112"/>
          </a:xfrm>
        </p:spPr>
        <p:txBody>
          <a:bodyPr>
            <a:normAutofit/>
          </a:bodyPr>
          <a:lstStyle/>
          <a:p>
            <a:r>
              <a:rPr lang="zh-CN" altLang="en-US" sz="3600" dirty="0" smtClean="0"/>
              <a:t>出版物介绍</a:t>
            </a:r>
            <a:endParaRPr lang="zh-CN" altLang="en-US" sz="3600" dirty="0"/>
          </a:p>
        </p:txBody>
      </p:sp>
      <p:pic>
        <p:nvPicPr>
          <p:cNvPr id="5"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539832" y="1087313"/>
            <a:ext cx="2520000" cy="469479"/>
          </a:xfrm>
          <a:prstGeom prst="rect">
            <a:avLst/>
          </a:prstGeom>
          <a:noFill/>
        </p:spPr>
      </p:pic>
      <p:pic>
        <p:nvPicPr>
          <p:cNvPr id="53250" name="Picture 2" descr="c:\users\igroup\appdata\roaming\360se6\User Data\temp\laser-siegman.jpg"/>
          <p:cNvPicPr>
            <a:picLocks noChangeAspect="1" noChangeArrowheads="1"/>
          </p:cNvPicPr>
          <p:nvPr/>
        </p:nvPicPr>
        <p:blipFill>
          <a:blip r:embed="rId2" cstate="print"/>
          <a:srcRect/>
          <a:stretch>
            <a:fillRect/>
          </a:stretch>
        </p:blipFill>
        <p:spPr bwMode="auto">
          <a:xfrm>
            <a:off x="6660232" y="1340768"/>
            <a:ext cx="1800200" cy="2644657"/>
          </a:xfrm>
          <a:prstGeom prst="rect">
            <a:avLst/>
          </a:prstGeom>
          <a:noFill/>
        </p:spPr>
      </p:pic>
      <p:sp>
        <p:nvSpPr>
          <p:cNvPr id="8" name="Rectangle 4"/>
          <p:cNvSpPr txBox="1">
            <a:spLocks noChangeArrowheads="1"/>
          </p:cNvSpPr>
          <p:nvPr/>
        </p:nvSpPr>
        <p:spPr>
          <a:xfrm>
            <a:off x="395536" y="1807930"/>
            <a:ext cx="8352928" cy="4285366"/>
          </a:xfrm>
          <a:prstGeom prst="rect">
            <a:avLst/>
          </a:prstGeom>
          <a:noFill/>
        </p:spPr>
        <p:txBody>
          <a:bodyPr vert="horz" lIns="91440" tIns="45720" rIns="91440" bIns="45720" rtlCol="0">
            <a:normAutofit lnSpcReduction="10000"/>
          </a:bodyPr>
          <a:lstStyle/>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None/>
              <a:defRPr/>
            </a:pPr>
            <a:r>
              <a:rPr lang="zh-CN" altLang="en-US" sz="2600" dirty="0" smtClean="0">
                <a:ea typeface="宋体" panose="02010600030101010101" pitchFamily="2" charset="-122"/>
              </a:rPr>
              <a:t>电子书</a:t>
            </a:r>
            <a:r>
              <a:rPr lang="en-US" altLang="zh-CN" sz="2600" dirty="0" smtClean="0">
                <a:ea typeface="宋体" panose="02010600030101010101" pitchFamily="2" charset="-122"/>
              </a:rPr>
              <a:t>《Laser》</a:t>
            </a:r>
            <a:endParaRPr lang="en-US" altLang="zh-CN" sz="2600" dirty="0" smtClean="0">
              <a:ea typeface="宋体" panose="02010600030101010101" pitchFamily="2" charset="-122"/>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indent="-342900">
              <a:lnSpc>
                <a:spcPct val="120000"/>
              </a:lnSpc>
              <a:spcBef>
                <a:spcPct val="20000"/>
              </a:spcBef>
              <a:buFont typeface="Arial" panose="020B0604020202020204" pitchFamily="34" charset="0"/>
              <a:buChar char="•"/>
            </a:pPr>
            <a:r>
              <a:rPr lang="zh-CN" altLang="zh-CN" sz="2000" dirty="0" smtClean="0">
                <a:ea typeface="宋体" panose="02010600030101010101" pitchFamily="2" charset="-122"/>
              </a:rPr>
              <a:t>关于激光基本原理和理论的教科书、参考书。</a:t>
            </a:r>
            <a:endParaRPr lang="en-US" altLang="zh-CN" sz="2000" dirty="0" smtClean="0">
              <a:ea typeface="宋体" panose="02010600030101010101" pitchFamily="2" charset="-122"/>
            </a:endParaRPr>
          </a:p>
          <a:p>
            <a:pPr marL="342900" indent="-342900">
              <a:lnSpc>
                <a:spcPct val="120000"/>
              </a:lnSpc>
              <a:spcBef>
                <a:spcPct val="20000"/>
              </a:spcBef>
            </a:pPr>
            <a:r>
              <a:rPr lang="en-US" altLang="zh-CN" sz="2000" dirty="0" smtClean="0">
                <a:ea typeface="宋体" panose="02010600030101010101" pitchFamily="2" charset="-122"/>
              </a:rPr>
              <a:t>      </a:t>
            </a:r>
            <a:r>
              <a:rPr lang="zh-CN" altLang="zh-CN" sz="2000" dirty="0" smtClean="0">
                <a:ea typeface="宋体" panose="02010600030101010101" pitchFamily="2" charset="-122"/>
              </a:rPr>
              <a:t>该书汇集和阐述了所有基本和重要的物理原理，</a:t>
            </a:r>
            <a:endParaRPr lang="en-US" altLang="zh-CN" sz="2000" dirty="0" smtClean="0">
              <a:ea typeface="宋体" panose="02010600030101010101" pitchFamily="2" charset="-122"/>
            </a:endParaRPr>
          </a:p>
          <a:p>
            <a:pPr marL="342900" indent="-342900">
              <a:lnSpc>
                <a:spcPct val="120000"/>
              </a:lnSpc>
              <a:spcBef>
                <a:spcPct val="20000"/>
              </a:spcBef>
            </a:pPr>
            <a:r>
              <a:rPr lang="en-US" altLang="zh-CN" sz="2000" dirty="0" smtClean="0">
                <a:ea typeface="宋体" panose="02010600030101010101" pitchFamily="2" charset="-122"/>
              </a:rPr>
              <a:t>      </a:t>
            </a:r>
            <a:r>
              <a:rPr lang="zh-CN" altLang="zh-CN" sz="2000" dirty="0" smtClean="0">
                <a:ea typeface="宋体" panose="02010600030101010101" pitchFamily="2" charset="-122"/>
              </a:rPr>
              <a:t>以及激光设备的性能，包括激光材料的原子物理学、</a:t>
            </a:r>
            <a:endParaRPr lang="en-US" altLang="zh-CN" sz="2000" dirty="0" smtClean="0">
              <a:ea typeface="宋体" panose="02010600030101010101" pitchFamily="2" charset="-122"/>
            </a:endParaRPr>
          </a:p>
          <a:p>
            <a:pPr marL="342900" indent="-342900">
              <a:lnSpc>
                <a:spcPct val="120000"/>
              </a:lnSpc>
              <a:spcBef>
                <a:spcPct val="20000"/>
              </a:spcBef>
            </a:pPr>
            <a:r>
              <a:rPr lang="en-US" altLang="zh-CN" sz="2000" dirty="0" smtClean="0">
                <a:ea typeface="宋体" panose="02010600030101010101" pitchFamily="2" charset="-122"/>
              </a:rPr>
              <a:t>      </a:t>
            </a:r>
            <a:r>
              <a:rPr lang="zh-CN" altLang="zh-CN" sz="2000" dirty="0" smtClean="0">
                <a:ea typeface="宋体" panose="02010600030101010101" pitchFamily="2" charset="-122"/>
              </a:rPr>
              <a:t>物理光学和激光设备的实际性能。</a:t>
            </a:r>
            <a:endParaRPr lang="en-US" altLang="zh-CN" sz="2000" dirty="0" smtClean="0">
              <a:ea typeface="宋体" panose="02010600030101010101" pitchFamily="2" charset="-122"/>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lvl="0" indent="-342900">
              <a:lnSpc>
                <a:spcPct val="120000"/>
              </a:lnSpc>
              <a:spcBef>
                <a:spcPct val="20000"/>
              </a:spcBef>
              <a:buFont typeface="Arial" panose="020B0604020202020204" pitchFamily="34" charset="0"/>
              <a:buChar char="•"/>
            </a:pPr>
            <a:r>
              <a:rPr lang="zh-CN" altLang="zh-CN" sz="2000" dirty="0" smtClean="0"/>
              <a:t>该书独特之处在于其给予激光物理一个完整、详细并且精确的对待方式，基于经典模式，不需要读者具备量子力学的背景。本质上，这是激光研究科学家和激光工程师应该所具备的。</a:t>
            </a: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555776" y="836712"/>
            <a:ext cx="3528392" cy="1008112"/>
          </a:xfrm>
        </p:spPr>
        <p:txBody>
          <a:bodyPr>
            <a:normAutofit/>
          </a:bodyPr>
          <a:lstStyle/>
          <a:p>
            <a:r>
              <a:rPr lang="zh-CN" altLang="en-US" sz="3600" dirty="0" smtClean="0"/>
              <a:t>出版物介绍</a:t>
            </a:r>
            <a:endParaRPr lang="zh-CN" altLang="en-US" sz="3600" dirty="0"/>
          </a:p>
        </p:txBody>
      </p:sp>
      <p:pic>
        <p:nvPicPr>
          <p:cNvPr id="5" name="Picture 6" descr="c:\users\igroup\appdata\roaming\360se6\User Data\temp\OSA-Publishing-Logo-Large.png"/>
          <p:cNvPicPr>
            <a:picLocks noChangeAspect="1" noChangeArrowheads="1"/>
          </p:cNvPicPr>
          <p:nvPr/>
        </p:nvPicPr>
        <p:blipFill>
          <a:blip r:embed="rId1" cstate="print"/>
          <a:srcRect/>
          <a:stretch>
            <a:fillRect/>
          </a:stretch>
        </p:blipFill>
        <p:spPr bwMode="auto">
          <a:xfrm>
            <a:off x="539832" y="1087313"/>
            <a:ext cx="2520000" cy="469479"/>
          </a:xfrm>
          <a:prstGeom prst="rect">
            <a:avLst/>
          </a:prstGeom>
          <a:noFill/>
        </p:spPr>
      </p:pic>
      <p:sp>
        <p:nvSpPr>
          <p:cNvPr id="8" name="Rectangle 4"/>
          <p:cNvSpPr txBox="1">
            <a:spLocks noChangeArrowheads="1"/>
          </p:cNvSpPr>
          <p:nvPr/>
        </p:nvSpPr>
        <p:spPr>
          <a:xfrm>
            <a:off x="395536" y="1807930"/>
            <a:ext cx="6264696" cy="4288070"/>
          </a:xfrm>
          <a:prstGeom prst="rect">
            <a:avLst/>
          </a:prstGeom>
          <a:noFill/>
        </p:spPr>
        <p:txBody>
          <a:bodyPr vert="horz" lIns="91440" tIns="45720" rIns="91440" bIns="45720" rtlCol="0">
            <a:normAutofit/>
          </a:bodyPr>
          <a:lstStyle/>
          <a:p>
            <a:pPr marL="342900" lvl="0" indent="-342900">
              <a:lnSpc>
                <a:spcPct val="120000"/>
              </a:lnSpc>
              <a:spcBef>
                <a:spcPct val="20000"/>
              </a:spcBef>
              <a:defRPr/>
            </a:pPr>
            <a:r>
              <a:rPr lang="zh-CN" altLang="en-US" sz="2600" dirty="0" smtClean="0">
                <a:ea typeface="宋体" panose="02010600030101010101" pitchFamily="2" charset="-122"/>
              </a:rPr>
              <a:t>电子书</a:t>
            </a:r>
            <a:r>
              <a:rPr lang="en-US" altLang="zh-CN" sz="2600" dirty="0">
                <a:ea typeface="宋体" panose="02010600030101010101" pitchFamily="2" charset="-122"/>
              </a:rPr>
              <a:t>《OSA Century of </a:t>
            </a:r>
            <a:r>
              <a:rPr lang="en-US" altLang="zh-CN" sz="2600" dirty="0" smtClean="0">
                <a:ea typeface="宋体" panose="02010600030101010101" pitchFamily="2" charset="-122"/>
              </a:rPr>
              <a:t>Optics》</a:t>
            </a:r>
            <a:endParaRPr lang="en-US" altLang="zh-CN" sz="2600" dirty="0" smtClean="0">
              <a:ea typeface="宋体" panose="02010600030101010101" pitchFamily="2" charset="-122"/>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indent="-342900">
              <a:lnSpc>
                <a:spcPct val="120000"/>
              </a:lnSpc>
              <a:spcBef>
                <a:spcPct val="20000"/>
              </a:spcBef>
              <a:buFont typeface="Arial" panose="020B0604020202020204" pitchFamily="34" charset="0"/>
              <a:buChar char="•"/>
            </a:pPr>
            <a:r>
              <a:rPr lang="zh-CN" altLang="en-US" sz="2000" dirty="0">
                <a:ea typeface="宋体" panose="02010600030101010101" pitchFamily="2" charset="-122"/>
              </a:rPr>
              <a:t>本书</a:t>
            </a:r>
            <a:r>
              <a:rPr lang="zh-CN" altLang="en-US" sz="2000" dirty="0" smtClean="0">
                <a:ea typeface="宋体" panose="02010600030101010101" pitchFamily="2" charset="-122"/>
              </a:rPr>
              <a:t>从光学</a:t>
            </a:r>
            <a:r>
              <a:rPr lang="zh-CN" altLang="en-US" sz="2000" dirty="0">
                <a:ea typeface="宋体" panose="02010600030101010101" pitchFamily="2" charset="-122"/>
              </a:rPr>
              <a:t>学会的</a:t>
            </a:r>
            <a:r>
              <a:rPr lang="zh-CN" altLang="en-US" sz="2000" dirty="0" smtClean="0">
                <a:ea typeface="宋体" panose="02010600030101010101" pitchFamily="2" charset="-122"/>
              </a:rPr>
              <a:t>建立开始，记录</a:t>
            </a:r>
            <a:r>
              <a:rPr lang="zh-CN" altLang="en-US" sz="2000" dirty="0">
                <a:ea typeface="宋体" panose="02010600030101010101" pitchFamily="2" charset="-122"/>
              </a:rPr>
              <a:t>了对光学、光学科学、光学工程和光子学的发展有重大影响的人员、事件和技术</a:t>
            </a:r>
            <a:r>
              <a:rPr lang="zh-CN" altLang="zh-CN" sz="2000" dirty="0" smtClean="0">
                <a:ea typeface="宋体" panose="02010600030101010101" pitchFamily="2" charset="-122"/>
              </a:rPr>
              <a:t>。</a:t>
            </a:r>
            <a:endParaRPr lang="en-US" altLang="zh-CN" sz="2000" dirty="0" smtClean="0">
              <a:ea typeface="宋体" panose="02010600030101010101" pitchFamily="2" charset="-122"/>
            </a:endParaRPr>
          </a:p>
          <a:p>
            <a:pPr marL="342900" indent="-342900">
              <a:lnSpc>
                <a:spcPct val="120000"/>
              </a:lnSpc>
              <a:spcBef>
                <a:spcPct val="20000"/>
              </a:spcBef>
              <a:buFont typeface="Arial" panose="020B0604020202020204" pitchFamily="34" charset="0"/>
              <a:buChar char="•"/>
            </a:pPr>
            <a:endParaRPr lang="en-US" altLang="zh-CN" sz="2000" dirty="0" smtClean="0">
              <a:ea typeface="宋体" panose="02010600030101010101" pitchFamily="2" charset="-122"/>
            </a:endParaRPr>
          </a:p>
          <a:p>
            <a:pPr marL="342900" indent="-342900">
              <a:lnSpc>
                <a:spcPct val="120000"/>
              </a:lnSpc>
              <a:spcBef>
                <a:spcPct val="20000"/>
              </a:spcBef>
              <a:buFont typeface="Arial" panose="020B0604020202020204" pitchFamily="34" charset="0"/>
              <a:buChar char="•"/>
            </a:pPr>
            <a:r>
              <a:rPr lang="zh-CN" altLang="en-US" sz="2000" dirty="0" smtClean="0">
                <a:ea typeface="宋体" panose="02010600030101010101" pitchFamily="2" charset="-122"/>
              </a:rPr>
              <a:t>大量章节由具有开创性发现的科研</a:t>
            </a:r>
            <a:r>
              <a:rPr lang="zh-CN" altLang="en-US" sz="2000" dirty="0">
                <a:ea typeface="宋体" panose="02010600030101010101" pitchFamily="2" charset="-122"/>
              </a:rPr>
              <a:t>人员和</a:t>
            </a:r>
            <a:r>
              <a:rPr lang="zh-CN" altLang="en-US" sz="2000" dirty="0" smtClean="0">
                <a:ea typeface="宋体" panose="02010600030101010101" pitchFamily="2" charset="-122"/>
              </a:rPr>
              <a:t>工程师撰写，结尾更是由</a:t>
            </a:r>
            <a:r>
              <a:rPr lang="en-US" altLang="zh-CN" sz="2000" dirty="0" smtClean="0">
                <a:ea typeface="宋体" panose="02010600030101010101" pitchFamily="2" charset="-122"/>
              </a:rPr>
              <a:t>8</a:t>
            </a:r>
            <a:r>
              <a:rPr lang="zh-CN" altLang="en-US" sz="2000" dirty="0" smtClean="0">
                <a:ea typeface="宋体" panose="02010600030101010101" pitchFamily="2" charset="-122"/>
              </a:rPr>
              <a:t>位杰出</a:t>
            </a:r>
            <a:r>
              <a:rPr lang="zh-CN" altLang="en-US" sz="2000" dirty="0">
                <a:ea typeface="宋体" panose="02010600030101010101" pitchFamily="2" charset="-122"/>
              </a:rPr>
              <a:t>的科学家，包括诺贝尔奖得主</a:t>
            </a:r>
            <a:r>
              <a:rPr lang="en-US" altLang="zh-CN" sz="2000" dirty="0">
                <a:ea typeface="宋体" panose="02010600030101010101" pitchFamily="2" charset="-122"/>
              </a:rPr>
              <a:t>Steven Chu</a:t>
            </a:r>
            <a:r>
              <a:rPr lang="zh-CN" altLang="en-US" sz="2000" dirty="0" smtClean="0">
                <a:ea typeface="宋体" panose="02010600030101010101" pitchFamily="2" charset="-122"/>
              </a:rPr>
              <a:t>博士，来推测</a:t>
            </a:r>
            <a:r>
              <a:rPr lang="zh-CN" altLang="en-US" sz="2000" dirty="0">
                <a:ea typeface="宋体" panose="02010600030101010101" pitchFamily="2" charset="-122"/>
              </a:rPr>
              <a:t>未来</a:t>
            </a:r>
            <a:r>
              <a:rPr lang="en-US" altLang="zh-CN" sz="2000" dirty="0">
                <a:ea typeface="宋体" panose="02010600030101010101" pitchFamily="2" charset="-122"/>
              </a:rPr>
              <a:t>100</a:t>
            </a:r>
            <a:r>
              <a:rPr lang="zh-CN" altLang="en-US" sz="2000" dirty="0" smtClean="0">
                <a:ea typeface="宋体" panose="02010600030101010101" pitchFamily="2" charset="-122"/>
              </a:rPr>
              <a:t>年中光学领域的发展。</a:t>
            </a:r>
            <a:endParaRPr lang="en-US" altLang="zh-CN" sz="2000" dirty="0" smtClean="0">
              <a:ea typeface="宋体" panose="0201060003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2492896"/>
            <a:ext cx="1741736" cy="2489099"/>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2a4ce113-7bf1-4495-9e28-6bf592cb7838}"/>
</p:tagLst>
</file>

<file path=ppt/tags/tag2.xml><?xml version="1.0" encoding="utf-8"?>
<p:tagLst xmlns:p="http://schemas.openxmlformats.org/presentationml/2006/main">
  <p:tag name="REFSHAPE" val="496571020"/>
  <p:tag name="KSO_WM_UNIT_PLACING_PICTURE_USER_VIEWPORT" val="{&quot;height&quot;:6853,&quot;width&quot;:11094}"/>
</p:tagLst>
</file>

<file path=ppt/tags/tag3.xml><?xml version="1.0" encoding="utf-8"?>
<p:tagLst xmlns:p="http://schemas.openxmlformats.org/presentationml/2006/main">
  <p:tag name="REFSHAPE" val="429158436"/>
  <p:tag name="KSO_WM_UNIT_PLACING_PICTURE_USER_VIEWPORT" val="{&quot;height&quot;:7280,&quot;width&quot;:12960}"/>
</p:tagLst>
</file>

<file path=ppt/tags/tag4.xml><?xml version="1.0" encoding="utf-8"?>
<p:tagLst xmlns:p="http://schemas.openxmlformats.org/presentationml/2006/main">
  <p:tag name="REFSHAPE" val="437442788"/>
  <p:tag name="KSO_WM_UNIT_PLACING_PICTURE_USER_VIEWPORT" val="{&quot;height&quot;:6853,&quot;width&quot;:6603}"/>
</p:tagLst>
</file>

<file path=ppt/tags/tag5.xml><?xml version="1.0" encoding="utf-8"?>
<p:tagLst xmlns:p="http://schemas.openxmlformats.org/presentationml/2006/main">
  <p:tag name="REFSHAPE" val="488595916"/>
  <p:tag name="KSO_WM_UNIT_PLACING_PICTURE_USER_VIEWPORT" val="{&quot;height&quot;:5900,&quot;width&quot;:72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6431</Words>
  <Application>WPS 演示</Application>
  <PresentationFormat>全屏显示(4:3)</PresentationFormat>
  <Paragraphs>582</Paragraphs>
  <Slides>43</Slides>
  <Notes>12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43</vt:i4>
      </vt:variant>
    </vt:vector>
  </HeadingPairs>
  <TitlesOfParts>
    <vt:vector size="54" baseType="lpstr">
      <vt:lpstr>Arial</vt:lpstr>
      <vt:lpstr>宋体</vt:lpstr>
      <vt:lpstr>Wingdings</vt:lpstr>
      <vt:lpstr>宋体 (标题)</vt:lpstr>
      <vt:lpstr>Calibri</vt:lpstr>
      <vt:lpstr>微软雅黑</vt:lpstr>
      <vt:lpstr>Arial Unicode MS</vt:lpstr>
      <vt:lpstr>Times New Roman</vt:lpstr>
      <vt:lpstr>Microsoft YaHei UI</vt:lpstr>
      <vt:lpstr>Cambria</vt:lpstr>
      <vt:lpstr>Office 主题</vt:lpstr>
      <vt:lpstr>PowerPoint 演示文稿</vt:lpstr>
      <vt:lpstr>目录</vt:lpstr>
      <vt:lpstr>美国光学学会</vt:lpstr>
      <vt:lpstr>出版物介绍</vt:lpstr>
      <vt:lpstr>出版物介绍</vt:lpstr>
      <vt:lpstr>出版物介绍</vt:lpstr>
      <vt:lpstr>出版物介绍</vt:lpstr>
      <vt:lpstr>出版物介绍</vt:lpstr>
      <vt:lpstr>出版物介绍</vt:lpstr>
      <vt:lpstr>出版物介绍</vt:lpstr>
      <vt:lpstr>出版物介绍</vt:lpstr>
      <vt:lpstr>期刊品质-影响因子、引用量及在光学领域97本期刊中的排名</vt:lpstr>
      <vt:lpstr>数据库在线使用平台</vt:lpstr>
      <vt:lpstr>图标和分类体系说明</vt:lpstr>
      <vt:lpstr> 所有来自国内IP地址的、对OSA 数据库的访问，都将会被自动转向 OSA Publishing China主页</vt:lpstr>
      <vt:lpstr>出版物浏览入口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APS投稿指南 </vt:lpstr>
      <vt:lpstr>PowerPoint 演示文稿</vt:lpstr>
      <vt:lpstr>PowerPoint 演示文稿</vt:lpstr>
      <vt:lpstr>Publication  Charges</vt:lpstr>
      <vt:lpstr>Publication Charges </vt:lpstr>
      <vt:lpstr>PowerPoint 演示文稿</vt:lpstr>
      <vt:lpstr>Submission Checklist</vt:lpstr>
      <vt:lpstr>PowerPoint 演示文稿</vt:lpstr>
      <vt:lpstr>Peer Review Process</vt:lpstr>
      <vt:lpstr>关于修稿及被拒</vt:lpstr>
      <vt:lpstr>Conference Papers</vt:lpstr>
      <vt:lpstr>OSA Journal Review Criteria</vt:lpstr>
      <vt:lpstr>Time to Publication</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Angela-Shi</dc:creator>
  <cp:lastModifiedBy>一娃</cp:lastModifiedBy>
  <cp:revision>353</cp:revision>
  <dcterms:created xsi:type="dcterms:W3CDTF">2013-09-26T05:56:00Z</dcterms:created>
  <dcterms:modified xsi:type="dcterms:W3CDTF">2020-11-11T15:13:49Z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