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91" r:id="rId5"/>
    <p:sldMasterId id="2147483823" r:id="rId6"/>
    <p:sldMasterId id="2147483838" r:id="rId7"/>
    <p:sldMasterId id="2147483851" r:id="rId8"/>
    <p:sldMasterId id="2147483858" r:id="rId9"/>
  </p:sldMasterIdLst>
  <p:notesMasterIdLst>
    <p:notesMasterId r:id="rId41"/>
  </p:notesMasterIdLst>
  <p:handoutMasterIdLst>
    <p:handoutMasterId r:id="rId42"/>
  </p:handoutMasterIdLst>
  <p:sldIdLst>
    <p:sldId id="475" r:id="rId10"/>
    <p:sldId id="557" r:id="rId11"/>
    <p:sldId id="314" r:id="rId12"/>
    <p:sldId id="268" r:id="rId13"/>
    <p:sldId id="269" r:id="rId14"/>
    <p:sldId id="270" r:id="rId15"/>
    <p:sldId id="271" r:id="rId16"/>
    <p:sldId id="556" r:id="rId17"/>
    <p:sldId id="1674" r:id="rId18"/>
    <p:sldId id="1715" r:id="rId19"/>
    <p:sldId id="1716" r:id="rId20"/>
    <p:sldId id="1730" r:id="rId21"/>
    <p:sldId id="1717" r:id="rId22"/>
    <p:sldId id="332" r:id="rId23"/>
    <p:sldId id="1672" r:id="rId24"/>
    <p:sldId id="1673" r:id="rId25"/>
    <p:sldId id="485" r:id="rId26"/>
    <p:sldId id="1718" r:id="rId27"/>
    <p:sldId id="1719" r:id="rId28"/>
    <p:sldId id="1720" r:id="rId29"/>
    <p:sldId id="1721" r:id="rId30"/>
    <p:sldId id="1722" r:id="rId31"/>
    <p:sldId id="1723" r:id="rId32"/>
    <p:sldId id="1724" r:id="rId33"/>
    <p:sldId id="1725" r:id="rId34"/>
    <p:sldId id="1726" r:id="rId35"/>
    <p:sldId id="1727" r:id="rId36"/>
    <p:sldId id="1729" r:id="rId37"/>
    <p:sldId id="1731" r:id="rId38"/>
    <p:sldId id="1625" r:id="rId39"/>
    <p:sldId id="1705" r:id="rId40"/>
  </p:sldIdLst>
  <p:sldSz cx="12192000" cy="6858000"/>
  <p:notesSz cx="68580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737"/>
    <a:srgbClr val="FF0066"/>
    <a:srgbClr val="E6E6E6"/>
    <a:srgbClr val="ABC7E3"/>
    <a:srgbClr val="08A46F"/>
    <a:srgbClr val="375C82"/>
    <a:srgbClr val="EBEBEB"/>
    <a:srgbClr val="D2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1F9A5-5B5C-40FD-8ED7-100A573D0EF9}" v="2" dt="2021-02-01T02:25:34.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notesViewPr>
    <p:cSldViewPr>
      <p:cViewPr varScale="1">
        <p:scale>
          <a:sx n="70" d="100"/>
          <a:sy n="70" d="100"/>
        </p:scale>
        <p:origin x="-329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gfang Wang" userId="8ac6f599-abed-4944-8e27-555af41f975a" providerId="ADAL" clId="{2221F9A5-5B5C-40FD-8ED7-100A573D0EF9}"/>
    <pc:docChg chg="addSld delSld modSld">
      <pc:chgData name="Chengfang Wang" userId="8ac6f599-abed-4944-8e27-555af41f975a" providerId="ADAL" clId="{2221F9A5-5B5C-40FD-8ED7-100A573D0EF9}" dt="2021-02-01T02:42:53.429" v="9" actId="20577"/>
      <pc:docMkLst>
        <pc:docMk/>
      </pc:docMkLst>
      <pc:sldChg chg="del">
        <pc:chgData name="Chengfang Wang" userId="8ac6f599-abed-4944-8e27-555af41f975a" providerId="ADAL" clId="{2221F9A5-5B5C-40FD-8ED7-100A573D0EF9}" dt="2021-02-01T02:25:10.149" v="7" actId="47"/>
        <pc:sldMkLst>
          <pc:docMk/>
          <pc:sldMk cId="4031835567" sldId="262"/>
        </pc:sldMkLst>
      </pc:sldChg>
      <pc:sldChg chg="add">
        <pc:chgData name="Chengfang Wang" userId="8ac6f599-abed-4944-8e27-555af41f975a" providerId="ADAL" clId="{2221F9A5-5B5C-40FD-8ED7-100A573D0EF9}" dt="2021-02-01T02:25:06.601" v="6"/>
        <pc:sldMkLst>
          <pc:docMk/>
          <pc:sldMk cId="3167238765" sldId="314"/>
        </pc:sldMkLst>
      </pc:sldChg>
      <pc:sldChg chg="modSp mod">
        <pc:chgData name="Chengfang Wang" userId="8ac6f599-abed-4944-8e27-555af41f975a" providerId="ADAL" clId="{2221F9A5-5B5C-40FD-8ED7-100A573D0EF9}" dt="2021-02-01T02:42:53.429" v="9" actId="20577"/>
        <pc:sldMkLst>
          <pc:docMk/>
          <pc:sldMk cId="2960735261" sldId="1625"/>
        </pc:sldMkLst>
        <pc:spChg chg="mod">
          <ac:chgData name="Chengfang Wang" userId="8ac6f599-abed-4944-8e27-555af41f975a" providerId="ADAL" clId="{2221F9A5-5B5C-40FD-8ED7-100A573D0EF9}" dt="2021-02-01T02:42:53.429" v="9" actId="20577"/>
          <ac:spMkLst>
            <pc:docMk/>
            <pc:sldMk cId="2960735261" sldId="1625"/>
            <ac:spMk id="3" creationId="{C95B8870-E585-4261-A4FB-B3C0933A04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2646CF-FA7F-43FF-B96A-0188E3787AEF}" type="datetimeFigureOut">
              <a:rPr lang="en-US" smtClean="0"/>
              <a:pPr/>
              <a:t>2/1/2021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BEC9283-081D-46A7-83BC-F1214701ED0A}" type="slidenum">
              <a:rPr lang="en-US" smtClean="0"/>
              <a:pPr/>
              <a:t>‹#›</a:t>
            </a:fld>
            <a:endParaRPr lang="en-US"/>
          </a:p>
        </p:txBody>
      </p:sp>
    </p:spTree>
    <p:extLst>
      <p:ext uri="{BB962C8B-B14F-4D97-AF65-F5344CB8AC3E}">
        <p14:creationId xmlns:p14="http://schemas.microsoft.com/office/powerpoint/2010/main" val="3501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CB29E2B-5E7E-CE4E-8DAE-D0DE51A35BF7}" type="datetimeFigureOut">
              <a:rPr lang="en-US" smtClean="0"/>
              <a:pPr/>
              <a:t>2/1/2021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A19F20E-F00A-924F-BFCD-9A1E033A44D9}" type="slidenum">
              <a:rPr lang="en-US" smtClean="0"/>
              <a:pPr/>
              <a:t>‹#›</a:t>
            </a:fld>
            <a:endParaRPr lang="en-US"/>
          </a:p>
        </p:txBody>
      </p:sp>
    </p:spTree>
    <p:extLst>
      <p:ext uri="{BB962C8B-B14F-4D97-AF65-F5344CB8AC3E}">
        <p14:creationId xmlns:p14="http://schemas.microsoft.com/office/powerpoint/2010/main" val="262060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6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8D1F9B-4AFA-4376-B0B7-D356B8ECE869}" type="slidenum">
              <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72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962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684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28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367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82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7729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8223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379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6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7805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37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54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5119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2665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8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78341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800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08017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759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4401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47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022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2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793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97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8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6484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96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48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559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622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553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50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435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25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521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2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437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5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7070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0EFE5-9AA2-49B3-AC23-ACA9E2A9E591}"/>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8735468E-8B31-40A1-9A06-361BB8C524EB}"/>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5E6CFCA2-289D-48A8-9AEA-2C5BB18E4CBE}"/>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4A1F4D69-8897-42DE-9D17-AC77500F5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461CB7D1-D8F6-4891-A11E-FE69AD946FDE}"/>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24D7B63E-1F46-4C36-95AE-5F3C6FF228EB}"/>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BCE1135E-091A-4D4F-8E77-25B37324E86D}"/>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6096054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979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77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6675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612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7319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441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54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6194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0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8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1557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03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9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9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4490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19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8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9086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6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688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7774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95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17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85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0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03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41527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963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57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0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289794"/>
            <a:ext cx="10363200" cy="756005"/>
          </a:xfrm>
        </p:spPr>
        <p:txBody>
          <a:bodyPr anchor="ctr" anchorCtr="0"/>
          <a:lstStyle>
            <a:lvl1pPr algn="ctr">
              <a:defRPr sz="3200">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1524000" y="6067314"/>
            <a:ext cx="9144000" cy="320040"/>
          </a:xfrm>
        </p:spPr>
        <p:txBody>
          <a:bodyPr anchor="ctr" anchorCtr="0"/>
          <a:lstStyle>
            <a:lvl1pPr marL="0" indent="0" algn="ctr">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440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37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2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33896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051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0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841"/>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bg1">
              <a:lumMod val="95000"/>
            </a:schemeClr>
          </a:solidFill>
        </p:spPr>
        <p:txBody>
          <a:bodyPr anchor="ctr"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72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9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807286"/>
            <a:ext cx="10515600" cy="1731981"/>
          </a:xfrm>
        </p:spPr>
        <p:txBody>
          <a:bodyPr/>
          <a:lstStyle>
            <a:lvl1pPr algn="ctr">
              <a:lnSpc>
                <a:spcPct val="120000"/>
              </a:lnSpc>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74058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074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48127"/>
          </a:xfrm>
        </p:spPr>
        <p:txBody>
          <a:bodyPr/>
          <a:lstStyle>
            <a:lvl1pPr algn="ctr">
              <a:defRPr sz="2800" b="1">
                <a:solidFill>
                  <a:schemeClr val="accent4"/>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839787" y="1180071"/>
            <a:ext cx="10514012" cy="42630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61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lstStyle>
            <a:lvl1pPr algn="ctr">
              <a:defRPr sz="2800" b="1">
                <a:solidFill>
                  <a:schemeClr val="accent4"/>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919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79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062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250376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620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14816989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18109727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2/1/2021</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252352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151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2/1/2021</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1893765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2/1/2021</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754779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533138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34395756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1900364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9946191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40823800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82701286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75158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5962596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6097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2021/2/1</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27583105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29455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04305-36E3-44BA-A1F4-4A8959CF3E33}" type="datetimeFigureOut">
              <a:rPr lang="zh-CN" altLang="en-US" smtClean="0"/>
              <a:t>2021/2/1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D0A3B31-DD19-4C6B-ACB4-D4CB39F21205}" type="slidenum">
              <a:rPr lang="zh-CN" altLang="en-US" smtClean="0"/>
              <a:t>‹#›</a:t>
            </a:fld>
            <a:endParaRPr lang="zh-CN" altLang="en-US"/>
          </a:p>
        </p:txBody>
      </p:sp>
    </p:spTree>
    <p:extLst>
      <p:ext uri="{BB962C8B-B14F-4D97-AF65-F5344CB8AC3E}">
        <p14:creationId xmlns:p14="http://schemas.microsoft.com/office/powerpoint/2010/main" val="114535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511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3193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9137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26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03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38833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18752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3.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4.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10.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9.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89.xml"/><Relationship Id="rId7" Type="http://schemas.openxmlformats.org/officeDocument/2006/relationships/theme" Target="../theme/theme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theme" Target="../theme/theme6.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1639497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8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92318629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148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005160" y="6614475"/>
            <a:ext cx="1069489" cy="170336"/>
          </a:xfrm>
          <a:prstGeom prst="rect">
            <a:avLst/>
          </a:prstGeom>
        </p:spPr>
      </p:pic>
      <p:sp>
        <p:nvSpPr>
          <p:cNvPr id="10" name="TextBox 9"/>
          <p:cNvSpPr txBox="1"/>
          <p:nvPr userDrawn="1"/>
        </p:nvSpPr>
        <p:spPr>
          <a:xfrm>
            <a:off x="354058" y="6576534"/>
            <a:ext cx="236683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p:cNvSpPr txBox="1"/>
          <p:nvPr userDrawn="1"/>
        </p:nvSpPr>
        <p:spPr>
          <a:xfrm>
            <a:off x="-44604" y="6576534"/>
            <a:ext cx="600221" cy="246221"/>
          </a:xfrm>
          <a:prstGeom prst="rect">
            <a:avLst/>
          </a:prstGeom>
          <a:noFill/>
          <a:ln>
            <a:noFill/>
          </a:ln>
        </p:spPr>
        <p:txBody>
          <a:bodyPr wrap="square" rtlCol="0" anchor="ctr" anchorCtr="0">
            <a:noAutofit/>
          </a:bodyPr>
          <a:lstStyle/>
          <a:p>
            <a:pPr algn="ctr"/>
            <a:fld id="{09848EAD-0F7B-4937-B01B-BB4372B1E0EA}" type="slidenum">
              <a:rPr lang="en-US" sz="1000">
                <a:solidFill>
                  <a:srgbClr val="454545"/>
                </a:solidFill>
              </a:rPr>
              <a:pPr algn="ctr"/>
              <a:t>‹#›</a:t>
            </a:fld>
            <a:endParaRPr lang="en-US" sz="1000" dirty="0">
              <a:solidFill>
                <a:srgbClr val="454545"/>
              </a:solidFill>
            </a:endParaRPr>
          </a:p>
        </p:txBody>
      </p:sp>
      <p:cxnSp>
        <p:nvCxnSpPr>
          <p:cNvPr id="16" name="Straight Connector 15"/>
          <p:cNvCxnSpPr/>
          <p:nvPr userDrawn="1"/>
        </p:nvCxnSpPr>
        <p:spPr>
          <a:xfrm>
            <a:off x="2051825" y="6701882"/>
            <a:ext cx="878716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854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94094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8">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37224891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65330631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help.ebsco.com/" TargetMode="Externa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1FCEBFA-FCDC-40D0-946C-FDA2AD45CC1A}"/>
              </a:ext>
            </a:extLst>
          </p:cNvPr>
          <p:cNvSpPr txBox="1">
            <a:spLocks/>
          </p:cNvSpPr>
          <p:nvPr/>
        </p:nvSpPr>
        <p:spPr bwMode="auto">
          <a:xfrm>
            <a:off x="1524000" y="2057400"/>
            <a:ext cx="91440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baseline="-25000">
                <a:solidFill>
                  <a:schemeClr val="tx1"/>
                </a:solidFill>
                <a:latin typeface="Times New Roman" panose="02020603050405020304" pitchFamily="18" charset="0"/>
                <a:cs typeface="Arial" panose="020B0604020202020204" pitchFamily="34" charset="0"/>
              </a:defRPr>
            </a:lvl1pPr>
            <a:lvl2pPr marL="742950" indent="-285750" defTabSz="457200">
              <a:defRPr sz="2400" baseline="-25000">
                <a:solidFill>
                  <a:schemeClr val="tx1"/>
                </a:solidFill>
                <a:latin typeface="Times New Roman" panose="02020603050405020304" pitchFamily="18" charset="0"/>
                <a:cs typeface="Arial" panose="020B0604020202020204" pitchFamily="34" charset="0"/>
              </a:defRPr>
            </a:lvl2pPr>
            <a:lvl3pPr marL="1143000" indent="-228600" defTabSz="457200">
              <a:defRPr sz="2400" baseline="-25000">
                <a:solidFill>
                  <a:schemeClr val="tx1"/>
                </a:solidFill>
                <a:latin typeface="Times New Roman" panose="02020603050405020304" pitchFamily="18" charset="0"/>
                <a:cs typeface="Arial" panose="020B0604020202020204" pitchFamily="34" charset="0"/>
              </a:defRPr>
            </a:lvl3pPr>
            <a:lvl4pPr marL="1600200" indent="-228600" defTabSz="457200">
              <a:defRPr sz="2400" baseline="-25000">
                <a:solidFill>
                  <a:schemeClr val="tx1"/>
                </a:solidFill>
                <a:latin typeface="Times New Roman" panose="02020603050405020304" pitchFamily="18" charset="0"/>
                <a:cs typeface="Arial" panose="020B0604020202020204" pitchFamily="34" charset="0"/>
              </a:defRPr>
            </a:lvl4pPr>
            <a:lvl5pPr marL="2057400" indent="-228600" defTabSz="457200">
              <a:defRPr sz="2400" baseline="-25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a:r>
              <a:rPr lang="en-US" altLang="zh-CN" sz="6000" dirty="0"/>
              <a:t>Food Science Source</a:t>
            </a:r>
            <a:endParaRPr lang="zh-CN" altLang="zh-CN" sz="6000" dirty="0"/>
          </a:p>
          <a:p>
            <a:pPr algn="ctr">
              <a:lnSpc>
                <a:spcPct val="150000"/>
              </a:lnSpc>
            </a:pPr>
            <a:r>
              <a:rPr lang="zh-CN" altLang="zh-CN" sz="4000" dirty="0">
                <a:latin typeface="等线" panose="02010600030101010101" pitchFamily="2" charset="-122"/>
                <a:ea typeface="等线" panose="02010600030101010101" pitchFamily="2" charset="-122"/>
              </a:rPr>
              <a:t>食品科学数据库</a:t>
            </a:r>
            <a:r>
              <a:rPr lang="zh-CN" altLang="en-US" sz="4000" dirty="0">
                <a:latin typeface="等线" panose="02010600030101010101" pitchFamily="2" charset="-122"/>
                <a:ea typeface="等线" panose="02010600030101010101" pitchFamily="2" charset="-122"/>
              </a:rPr>
              <a:t>使用指南</a:t>
            </a:r>
            <a:r>
              <a:rPr lang="zh-CN" altLang="en-US" sz="4000" i="1" baseline="0" dirty="0">
                <a:solidFill>
                  <a:srgbClr val="376092"/>
                </a:solidFill>
                <a:latin typeface="等线" panose="02010600030101010101" pitchFamily="2" charset="-122"/>
                <a:ea typeface="等线" panose="02010600030101010101" pitchFamily="2" charset="-122"/>
              </a:rPr>
              <a:t> </a:t>
            </a:r>
          </a:p>
          <a:p>
            <a:pPr algn="ctr" eaLnBrk="1" hangingPunct="1">
              <a:lnSpc>
                <a:spcPct val="150000"/>
              </a:lnSpc>
            </a:pPr>
            <a:endParaRPr lang="en-US" altLang="zh-CN" sz="4400" i="1" baseline="0" dirty="0">
              <a:solidFill>
                <a:srgbClr val="376092"/>
              </a:solidFill>
              <a:latin typeface="Georgia" panose="02040502050405020303" pitchFamily="18" charset="0"/>
              <a:ea typeface="宋体" panose="02010600030101010101" pitchFamily="2" charset="-122"/>
            </a:endParaRPr>
          </a:p>
        </p:txBody>
      </p:sp>
      <p:cxnSp>
        <p:nvCxnSpPr>
          <p:cNvPr id="3" name="Straight Connector 2">
            <a:extLst>
              <a:ext uri="{FF2B5EF4-FFF2-40B4-BE49-F238E27FC236}">
                <a16:creationId xmlns:a16="http://schemas.microsoft.com/office/drawing/2014/main" id="{3E8B1591-17E6-4E1A-9668-2827649B3904}"/>
              </a:ext>
            </a:extLst>
          </p:cNvPr>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F89A07-E63D-472A-BE8F-5F8BAF89F587}"/>
              </a:ext>
            </a:extLst>
          </p:cNvPr>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31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4A2160-541B-43DE-A037-456E2830FD18}"/>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3" y="1971664"/>
            <a:ext cx="7070408"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选定课题</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，需查阅文献了解课题相关领域的研究情况</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Tree>
    <p:extLst>
      <p:ext uri="{BB962C8B-B14F-4D97-AF65-F5344CB8AC3E}">
        <p14:creationId xmlns:p14="http://schemas.microsoft.com/office/powerpoint/2010/main" val="300661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B49A3-E258-4D06-95A9-8D48C8ADF1DC}"/>
              </a:ext>
            </a:extLst>
          </p:cNvPr>
          <p:cNvPicPr>
            <a:picLocks noChangeAspect="1"/>
          </p:cNvPicPr>
          <p:nvPr/>
        </p:nvPicPr>
        <p:blipFill>
          <a:blip r:embed="rId2"/>
          <a:stretch>
            <a:fillRect/>
          </a:stretch>
        </p:blipFill>
        <p:spPr>
          <a:xfrm>
            <a:off x="111150" y="1181432"/>
            <a:ext cx="12021168" cy="4184865"/>
          </a:xfrm>
          <a:prstGeom prst="rect">
            <a:avLst/>
          </a:prstGeom>
        </p:spPr>
      </p:pic>
      <p:sp>
        <p:nvSpPr>
          <p:cNvPr id="4" name="모서리가 둥근 사각형 설명선 19">
            <a:extLst>
              <a:ext uri="{FF2B5EF4-FFF2-40B4-BE49-F238E27FC236}">
                <a16:creationId xmlns:a16="http://schemas.microsoft.com/office/drawing/2014/main" id="{F74587C0-4491-48C2-A85A-F26CD5BBED7C}"/>
              </a:ext>
            </a:extLst>
          </p:cNvPr>
          <p:cNvSpPr/>
          <p:nvPr/>
        </p:nvSpPr>
        <p:spPr>
          <a:xfrm>
            <a:off x="4881940" y="5436576"/>
            <a:ext cx="2230059" cy="812831"/>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基本检索，切换高级检索，查看搜索历史记录</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직사각형 27">
            <a:extLst>
              <a:ext uri="{FF2B5EF4-FFF2-40B4-BE49-F238E27FC236}">
                <a16:creationId xmlns:a16="http://schemas.microsoft.com/office/drawing/2014/main" id="{C51876F6-6D5F-474A-A8E0-3BB8A9B3FAB3}"/>
              </a:ext>
            </a:extLst>
          </p:cNvPr>
          <p:cNvSpPr/>
          <p:nvPr/>
        </p:nvSpPr>
        <p:spPr>
          <a:xfrm>
            <a:off x="2296829" y="3859158"/>
            <a:ext cx="7649811" cy="13263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7" name="모서리가 둥근 사각형 설명선 19">
            <a:extLst>
              <a:ext uri="{FF2B5EF4-FFF2-40B4-BE49-F238E27FC236}">
                <a16:creationId xmlns:a16="http://schemas.microsoft.com/office/drawing/2014/main" id="{A8E69E99-8C24-427D-A354-7440155500E4}"/>
              </a:ext>
            </a:extLst>
          </p:cNvPr>
          <p:cNvSpPr/>
          <p:nvPr/>
        </p:nvSpPr>
        <p:spPr>
          <a:xfrm>
            <a:off x="741033" y="1884036"/>
            <a:ext cx="1634314" cy="838843"/>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检索式检索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整刊检索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主题词表检索</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모서리가 둥근 사각형 설명선 19">
            <a:extLst>
              <a:ext uri="{FF2B5EF4-FFF2-40B4-BE49-F238E27FC236}">
                <a16:creationId xmlns:a16="http://schemas.microsoft.com/office/drawing/2014/main" id="{01CC3CF7-8176-4C90-9385-24391B4FE736}"/>
              </a:ext>
            </a:extLst>
          </p:cNvPr>
          <p:cNvSpPr/>
          <p:nvPr/>
        </p:nvSpPr>
        <p:spPr>
          <a:xfrm>
            <a:off x="9330716" y="2030903"/>
            <a:ext cx="1835124" cy="433624"/>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个人文件夹、帮助</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직사각형 3">
            <a:extLst>
              <a:ext uri="{FF2B5EF4-FFF2-40B4-BE49-F238E27FC236}">
                <a16:creationId xmlns:a16="http://schemas.microsoft.com/office/drawing/2014/main" id="{74200EEE-95F7-4078-8AF7-2EF6DF19ABF6}"/>
              </a:ext>
            </a:extLst>
          </p:cNvPr>
          <p:cNvSpPr/>
          <p:nvPr/>
        </p:nvSpPr>
        <p:spPr>
          <a:xfrm>
            <a:off x="113870" y="1114185"/>
            <a:ext cx="2088758"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0" name="직사각형 22">
            <a:extLst>
              <a:ext uri="{FF2B5EF4-FFF2-40B4-BE49-F238E27FC236}">
                <a16:creationId xmlns:a16="http://schemas.microsoft.com/office/drawing/2014/main" id="{838EAC95-9A4B-4192-B6D8-85B8F7DD8F97}"/>
              </a:ext>
            </a:extLst>
          </p:cNvPr>
          <p:cNvSpPr/>
          <p:nvPr/>
        </p:nvSpPr>
        <p:spPr>
          <a:xfrm>
            <a:off x="8157883" y="1114186"/>
            <a:ext cx="3279367"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2" name="TextBox 1">
            <a:extLst>
              <a:ext uri="{FF2B5EF4-FFF2-40B4-BE49-F238E27FC236}">
                <a16:creationId xmlns:a16="http://schemas.microsoft.com/office/drawing/2014/main" id="{E8B97078-C3F5-4D37-A0E3-42800350DAA6}"/>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754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screenshot of a computer&#10;&#10;Description automatically generated">
            <a:extLst>
              <a:ext uri="{FF2B5EF4-FFF2-40B4-BE49-F238E27FC236}">
                <a16:creationId xmlns:a16="http://schemas.microsoft.com/office/drawing/2014/main" id="{6B667303-520E-4505-BD20-E8E20BCB11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838" y="-7430"/>
            <a:ext cx="7516272" cy="6858000"/>
          </a:xfrm>
          <a:prstGeom prst="rect">
            <a:avLst/>
          </a:prstGeom>
        </p:spPr>
      </p:pic>
      <p:grpSp>
        <p:nvGrpSpPr>
          <p:cNvPr id="4" name="그룹 37">
            <a:extLst>
              <a:ext uri="{FF2B5EF4-FFF2-40B4-BE49-F238E27FC236}">
                <a16:creationId xmlns:a16="http://schemas.microsoft.com/office/drawing/2014/main" id="{132569FA-8C53-4508-BDBC-78D2125194D3}"/>
              </a:ext>
            </a:extLst>
          </p:cNvPr>
          <p:cNvGrpSpPr>
            <a:grpSpLocks/>
          </p:cNvGrpSpPr>
          <p:nvPr/>
        </p:nvGrpSpPr>
        <p:grpSpPr bwMode="auto">
          <a:xfrm>
            <a:off x="8489926" y="530205"/>
            <a:ext cx="312738" cy="307975"/>
            <a:chOff x="4219577" y="1055208"/>
            <a:chExt cx="312945" cy="307777"/>
          </a:xfrm>
        </p:grpSpPr>
        <p:sp>
          <p:nvSpPr>
            <p:cNvPr id="5" name="타원 50">
              <a:extLst>
                <a:ext uri="{FF2B5EF4-FFF2-40B4-BE49-F238E27FC236}">
                  <a16:creationId xmlns:a16="http://schemas.microsoft.com/office/drawing/2014/main" id="{C2CF45B2-9EC0-44AC-8945-D3CE88F663E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B6031EFF-860B-43A7-9823-9344CA29D59D}"/>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6C4C0D7-C1E5-408F-A3D9-9F2FF06A8A31}"/>
              </a:ext>
            </a:extLst>
          </p:cNvPr>
          <p:cNvGrpSpPr>
            <a:grpSpLocks/>
          </p:cNvGrpSpPr>
          <p:nvPr/>
        </p:nvGrpSpPr>
        <p:grpSpPr bwMode="auto">
          <a:xfrm>
            <a:off x="7534127" y="1004393"/>
            <a:ext cx="312738" cy="307975"/>
            <a:chOff x="4224660" y="1060284"/>
            <a:chExt cx="312945" cy="307777"/>
          </a:xfrm>
        </p:grpSpPr>
        <p:sp>
          <p:nvSpPr>
            <p:cNvPr id="8" name="타원 69">
              <a:extLst>
                <a:ext uri="{FF2B5EF4-FFF2-40B4-BE49-F238E27FC236}">
                  <a16:creationId xmlns:a16="http://schemas.microsoft.com/office/drawing/2014/main" id="{2BDA79DE-6BD8-4FA0-AD2F-D95040500D2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B4570B5C-1B43-4C1E-BCF3-719C90F33EB4}"/>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A7EBB907-F8A7-4516-9711-5DC82B223C87}"/>
              </a:ext>
            </a:extLst>
          </p:cNvPr>
          <p:cNvGrpSpPr>
            <a:grpSpLocks/>
          </p:cNvGrpSpPr>
          <p:nvPr/>
        </p:nvGrpSpPr>
        <p:grpSpPr bwMode="auto">
          <a:xfrm>
            <a:off x="5522553" y="1915288"/>
            <a:ext cx="312738" cy="307975"/>
            <a:chOff x="4214493" y="1070437"/>
            <a:chExt cx="312945" cy="307777"/>
          </a:xfrm>
        </p:grpSpPr>
        <p:sp>
          <p:nvSpPr>
            <p:cNvPr id="11" name="타원 72">
              <a:extLst>
                <a:ext uri="{FF2B5EF4-FFF2-40B4-BE49-F238E27FC236}">
                  <a16:creationId xmlns:a16="http://schemas.microsoft.com/office/drawing/2014/main" id="{559A488B-D092-44A6-8EF5-F886E9896D6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F92383EF-E1A6-4127-AE19-CD2AC73A959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8B6A8C34-5541-496B-B63C-A2C8234F14FA}"/>
              </a:ext>
            </a:extLst>
          </p:cNvPr>
          <p:cNvGrpSpPr>
            <a:grpSpLocks/>
          </p:cNvGrpSpPr>
          <p:nvPr/>
        </p:nvGrpSpPr>
        <p:grpSpPr bwMode="auto">
          <a:xfrm>
            <a:off x="842920" y="1467704"/>
            <a:ext cx="312738" cy="307975"/>
            <a:chOff x="4219577" y="1065362"/>
            <a:chExt cx="312945" cy="307777"/>
          </a:xfrm>
          <a:solidFill>
            <a:schemeClr val="accent5"/>
          </a:solidFill>
        </p:grpSpPr>
        <p:sp>
          <p:nvSpPr>
            <p:cNvPr id="14" name="타원 75">
              <a:extLst>
                <a:ext uri="{FF2B5EF4-FFF2-40B4-BE49-F238E27FC236}">
                  <a16:creationId xmlns:a16="http://schemas.microsoft.com/office/drawing/2014/main" id="{ED78F513-2B0D-4AC5-B327-998E356A74F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813FF022-0BC1-4454-8C51-89A406EA3194}"/>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9DC20D8C-02A1-4BD3-83E5-67D5E032035D}"/>
              </a:ext>
            </a:extLst>
          </p:cNvPr>
          <p:cNvGrpSpPr>
            <a:grpSpLocks/>
          </p:cNvGrpSpPr>
          <p:nvPr/>
        </p:nvGrpSpPr>
        <p:grpSpPr bwMode="auto">
          <a:xfrm>
            <a:off x="841015" y="1795591"/>
            <a:ext cx="312738" cy="307975"/>
            <a:chOff x="4217671" y="1063458"/>
            <a:chExt cx="312945" cy="307777"/>
          </a:xfrm>
        </p:grpSpPr>
        <p:sp>
          <p:nvSpPr>
            <p:cNvPr id="17" name="타원 78">
              <a:extLst>
                <a:ext uri="{FF2B5EF4-FFF2-40B4-BE49-F238E27FC236}">
                  <a16:creationId xmlns:a16="http://schemas.microsoft.com/office/drawing/2014/main" id="{9F6B2E2E-45E2-40F9-9791-DE3658141FA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BFCE1F64-9756-407B-AFE1-39E6CE2C9D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8C6FFDA5-28C1-419C-AA41-11F9265A6268}"/>
              </a:ext>
            </a:extLst>
          </p:cNvPr>
          <p:cNvGrpSpPr>
            <a:grpSpLocks/>
          </p:cNvGrpSpPr>
          <p:nvPr/>
        </p:nvGrpSpPr>
        <p:grpSpPr bwMode="auto">
          <a:xfrm>
            <a:off x="841015" y="2144206"/>
            <a:ext cx="312738" cy="307975"/>
            <a:chOff x="4217671" y="1063458"/>
            <a:chExt cx="312945" cy="307777"/>
          </a:xfrm>
        </p:grpSpPr>
        <p:sp>
          <p:nvSpPr>
            <p:cNvPr id="20" name="타원 81">
              <a:extLst>
                <a:ext uri="{FF2B5EF4-FFF2-40B4-BE49-F238E27FC236}">
                  <a16:creationId xmlns:a16="http://schemas.microsoft.com/office/drawing/2014/main" id="{D621742A-1358-4EA3-9502-E3F5A848C6A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4F3BCE2B-6B3F-4757-BD31-670DD0583C2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8D2AB6D-E1F4-4C61-A6B8-5246FDBB5714}"/>
              </a:ext>
            </a:extLst>
          </p:cNvPr>
          <p:cNvGrpSpPr>
            <a:grpSpLocks/>
          </p:cNvGrpSpPr>
          <p:nvPr/>
        </p:nvGrpSpPr>
        <p:grpSpPr bwMode="auto">
          <a:xfrm>
            <a:off x="5366184" y="2656968"/>
            <a:ext cx="312738" cy="307975"/>
            <a:chOff x="4214493" y="1070437"/>
            <a:chExt cx="312945" cy="307777"/>
          </a:xfrm>
        </p:grpSpPr>
        <p:sp>
          <p:nvSpPr>
            <p:cNvPr id="23" name="타원 72">
              <a:extLst>
                <a:ext uri="{FF2B5EF4-FFF2-40B4-BE49-F238E27FC236}">
                  <a16:creationId xmlns:a16="http://schemas.microsoft.com/office/drawing/2014/main" id="{4C2AC697-8264-492A-BDBD-A876175CB7F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B727FB7C-A11C-46AE-B021-A3D926957E1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017083C7-D4FE-4575-807A-97A1377D700A}"/>
              </a:ext>
            </a:extLst>
          </p:cNvPr>
          <p:cNvGrpSpPr>
            <a:grpSpLocks/>
          </p:cNvGrpSpPr>
          <p:nvPr/>
        </p:nvGrpSpPr>
        <p:grpSpPr bwMode="auto">
          <a:xfrm>
            <a:off x="849228" y="2502981"/>
            <a:ext cx="312738" cy="307975"/>
            <a:chOff x="4217671" y="1063458"/>
            <a:chExt cx="312945" cy="307777"/>
          </a:xfrm>
        </p:grpSpPr>
        <p:sp>
          <p:nvSpPr>
            <p:cNvPr id="26" name="타원 81">
              <a:extLst>
                <a:ext uri="{FF2B5EF4-FFF2-40B4-BE49-F238E27FC236}">
                  <a16:creationId xmlns:a16="http://schemas.microsoft.com/office/drawing/2014/main" id="{832B1AA2-63F8-4983-9BFE-A3E33C45361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A4EFBD8D-44F9-4A37-B2C6-6A5F9D2D91BD}"/>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FBEF1CAD-36F0-4DB5-AC49-A6FE1E96DE64}"/>
              </a:ext>
            </a:extLst>
          </p:cNvPr>
          <p:cNvSpPr txBox="1"/>
          <p:nvPr/>
        </p:nvSpPr>
        <p:spPr>
          <a:xfrm>
            <a:off x="1227868" y="1426259"/>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构建检索式并检索</a:t>
            </a:r>
          </a:p>
        </p:txBody>
      </p:sp>
      <p:sp>
        <p:nvSpPr>
          <p:cNvPr id="29" name="TextBox 28">
            <a:extLst>
              <a:ext uri="{FF2B5EF4-FFF2-40B4-BE49-F238E27FC236}">
                <a16:creationId xmlns:a16="http://schemas.microsoft.com/office/drawing/2014/main" id="{EB4F80C9-6BCD-40BF-A4BF-C152502398DE}"/>
              </a:ext>
            </a:extLst>
          </p:cNvPr>
          <p:cNvSpPr txBox="1"/>
          <p:nvPr/>
        </p:nvSpPr>
        <p:spPr>
          <a:xfrm>
            <a:off x="1227868" y="1776567"/>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查看检索结果数量</a:t>
            </a:r>
          </a:p>
        </p:txBody>
      </p:sp>
      <p:sp>
        <p:nvSpPr>
          <p:cNvPr id="30" name="TextBox 29">
            <a:extLst>
              <a:ext uri="{FF2B5EF4-FFF2-40B4-BE49-F238E27FC236}">
                <a16:creationId xmlns:a16="http://schemas.microsoft.com/office/drawing/2014/main" id="{A169691A-D7A0-465E-A788-508A4BA7AA88}"/>
              </a:ext>
            </a:extLst>
          </p:cNvPr>
          <p:cNvSpPr txBox="1"/>
          <p:nvPr/>
        </p:nvSpPr>
        <p:spPr>
          <a:xfrm>
            <a:off x="1227868" y="212687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查看当前检索式</a:t>
            </a:r>
          </a:p>
        </p:txBody>
      </p:sp>
      <p:sp>
        <p:nvSpPr>
          <p:cNvPr id="31" name="TextBox 30">
            <a:extLst>
              <a:ext uri="{FF2B5EF4-FFF2-40B4-BE49-F238E27FC236}">
                <a16:creationId xmlns:a16="http://schemas.microsoft.com/office/drawing/2014/main" id="{C7E1691C-48A2-4669-9B33-6BB12A23E861}"/>
              </a:ext>
            </a:extLst>
          </p:cNvPr>
          <p:cNvSpPr txBox="1"/>
          <p:nvPr/>
        </p:nvSpPr>
        <p:spPr>
          <a:xfrm>
            <a:off x="1227868" y="2477184"/>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筛选检索结果</a:t>
            </a:r>
          </a:p>
        </p:txBody>
      </p:sp>
      <p:sp>
        <p:nvSpPr>
          <p:cNvPr id="32" name="직사각형 3">
            <a:extLst>
              <a:ext uri="{FF2B5EF4-FFF2-40B4-BE49-F238E27FC236}">
                <a16:creationId xmlns:a16="http://schemas.microsoft.com/office/drawing/2014/main" id="{F71C3685-F0D5-47E6-A614-3D3DC19B2DC0}"/>
              </a:ext>
            </a:extLst>
          </p:cNvPr>
          <p:cNvSpPr/>
          <p:nvPr/>
        </p:nvSpPr>
        <p:spPr>
          <a:xfrm>
            <a:off x="10325163" y="1103179"/>
            <a:ext cx="965201" cy="41837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33" name="그룹 37">
            <a:extLst>
              <a:ext uri="{FF2B5EF4-FFF2-40B4-BE49-F238E27FC236}">
                <a16:creationId xmlns:a16="http://schemas.microsoft.com/office/drawing/2014/main" id="{B0CA9132-5281-4B16-8D90-1651474238A5}"/>
              </a:ext>
            </a:extLst>
          </p:cNvPr>
          <p:cNvGrpSpPr>
            <a:grpSpLocks/>
          </p:cNvGrpSpPr>
          <p:nvPr/>
        </p:nvGrpSpPr>
        <p:grpSpPr bwMode="auto">
          <a:xfrm>
            <a:off x="10651394" y="1410378"/>
            <a:ext cx="312738" cy="307975"/>
            <a:chOff x="4214493" y="1070437"/>
            <a:chExt cx="312945" cy="307777"/>
          </a:xfrm>
        </p:grpSpPr>
        <p:sp>
          <p:nvSpPr>
            <p:cNvPr id="34" name="타원 72">
              <a:extLst>
                <a:ext uri="{FF2B5EF4-FFF2-40B4-BE49-F238E27FC236}">
                  <a16:creationId xmlns:a16="http://schemas.microsoft.com/office/drawing/2014/main" id="{4D0229A5-D40A-4B7C-AEB7-9998BA156C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92730A12-CA64-4807-9DB0-C9DFFA7FB2C5}"/>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9F43D473-E85C-4518-A1D8-4E425A3A0A53}"/>
              </a:ext>
            </a:extLst>
          </p:cNvPr>
          <p:cNvGrpSpPr>
            <a:grpSpLocks/>
          </p:cNvGrpSpPr>
          <p:nvPr/>
        </p:nvGrpSpPr>
        <p:grpSpPr bwMode="auto">
          <a:xfrm>
            <a:off x="841015" y="2879974"/>
            <a:ext cx="312738" cy="307975"/>
            <a:chOff x="4217671" y="1063458"/>
            <a:chExt cx="312945" cy="307777"/>
          </a:xfrm>
        </p:grpSpPr>
        <p:sp>
          <p:nvSpPr>
            <p:cNvPr id="37" name="타원 81">
              <a:extLst>
                <a:ext uri="{FF2B5EF4-FFF2-40B4-BE49-F238E27FC236}">
                  <a16:creationId xmlns:a16="http://schemas.microsoft.com/office/drawing/2014/main" id="{48D8F308-62FB-4B01-A2DC-61B9F40BAD0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DDA5A727-BF35-499C-A608-2AA1362D9F3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9" name="TextBox 38">
            <a:extLst>
              <a:ext uri="{FF2B5EF4-FFF2-40B4-BE49-F238E27FC236}">
                <a16:creationId xmlns:a16="http://schemas.microsoft.com/office/drawing/2014/main" id="{E6C55B39-0946-47D9-B1A2-0F2EE39B3308}"/>
              </a:ext>
            </a:extLst>
          </p:cNvPr>
          <p:cNvSpPr txBox="1"/>
          <p:nvPr/>
        </p:nvSpPr>
        <p:spPr>
          <a:xfrm>
            <a:off x="1219655" y="2854177"/>
            <a:ext cx="280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结果排序，页面显示设置</a:t>
            </a:r>
          </a:p>
        </p:txBody>
      </p:sp>
      <p:sp>
        <p:nvSpPr>
          <p:cNvPr id="41" name="TextBox 40">
            <a:extLst>
              <a:ext uri="{FF2B5EF4-FFF2-40B4-BE49-F238E27FC236}">
                <a16:creationId xmlns:a16="http://schemas.microsoft.com/office/drawing/2014/main" id="{798CB55F-D2F1-4696-BB2F-98679BA0266C}"/>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323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8BF244F4-AAC2-4B19-A560-A8137F0BEFDF}"/>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170591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FBC21-B384-4609-B38C-2638995A3A4C}"/>
              </a:ext>
            </a:extLst>
          </p:cNvPr>
          <p:cNvPicPr>
            <a:picLocks noChangeAspect="1"/>
          </p:cNvPicPr>
          <p:nvPr/>
        </p:nvPicPr>
        <p:blipFill>
          <a:blip r:embed="rId3"/>
          <a:stretch>
            <a:fillRect/>
          </a:stretch>
        </p:blipFill>
        <p:spPr>
          <a:xfrm>
            <a:off x="201438" y="1272650"/>
            <a:ext cx="11820069" cy="3515230"/>
          </a:xfrm>
          <a:prstGeom prst="rect">
            <a:avLst/>
          </a:prstGeom>
        </p:spPr>
      </p:pic>
      <p:sp>
        <p:nvSpPr>
          <p:cNvPr id="11" name="TextBox 10"/>
          <p:cNvSpPr txBox="1"/>
          <p:nvPr/>
        </p:nvSpPr>
        <p:spPr>
          <a:xfrm>
            <a:off x="2784733" y="710327"/>
            <a:ext cx="54323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检索举例：转基因技术研究</a:t>
            </a:r>
          </a:p>
        </p:txBody>
      </p:sp>
      <p:sp>
        <p:nvSpPr>
          <p:cNvPr id="6" name="Text Box 8">
            <a:extLst>
              <a:ext uri="{FF2B5EF4-FFF2-40B4-BE49-F238E27FC236}">
                <a16:creationId xmlns:a16="http://schemas.microsoft.com/office/drawing/2014/main" id="{2A971102-6271-44DD-9307-7FD5A7A7F5E0}"/>
              </a:ext>
            </a:extLst>
          </p:cNvPr>
          <p:cNvSpPr txBox="1">
            <a:spLocks noChangeArrowheads="1"/>
          </p:cNvSpPr>
          <p:nvPr/>
        </p:nvSpPr>
        <p:spPr bwMode="auto">
          <a:xfrm>
            <a:off x="5175561" y="4817527"/>
            <a:ext cx="3898738"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布尔逻辑运算符</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AND/ OR / NOT</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字段选项</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构建检索式时可用到的符号</a:t>
            </a:r>
            <a:endPar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44">
            <a:extLst>
              <a:ext uri="{FF2B5EF4-FFF2-40B4-BE49-F238E27FC236}">
                <a16:creationId xmlns:a16="http://schemas.microsoft.com/office/drawing/2014/main" id="{60047E4C-12F4-489C-8782-74976D590B9E}"/>
              </a:ext>
            </a:extLst>
          </p:cNvPr>
          <p:cNvSpPr/>
          <p:nvPr/>
        </p:nvSpPr>
        <p:spPr>
          <a:xfrm>
            <a:off x="9753172" y="171231"/>
            <a:ext cx="1599668" cy="773353"/>
          </a:xfrm>
          <a:prstGeom prst="rect">
            <a:avLst/>
          </a:prstGeom>
          <a:solidFill>
            <a:schemeClr val="accent5"/>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选定重要词汇并构建检索式</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9" name="그룹 37">
            <a:extLst>
              <a:ext uri="{FF2B5EF4-FFF2-40B4-BE49-F238E27FC236}">
                <a16:creationId xmlns:a16="http://schemas.microsoft.com/office/drawing/2014/main" id="{31A6EE92-2E46-4DEE-AF44-BFB03FC67DD8}"/>
              </a:ext>
            </a:extLst>
          </p:cNvPr>
          <p:cNvGrpSpPr>
            <a:grpSpLocks/>
          </p:cNvGrpSpPr>
          <p:nvPr/>
        </p:nvGrpSpPr>
        <p:grpSpPr bwMode="auto">
          <a:xfrm>
            <a:off x="1403850" y="3275012"/>
            <a:ext cx="312738" cy="307975"/>
            <a:chOff x="4219577" y="1055208"/>
            <a:chExt cx="312945" cy="307777"/>
          </a:xfrm>
        </p:grpSpPr>
        <p:sp>
          <p:nvSpPr>
            <p:cNvPr id="10" name="타원 50">
              <a:extLst>
                <a:ext uri="{FF2B5EF4-FFF2-40B4-BE49-F238E27FC236}">
                  <a16:creationId xmlns:a16="http://schemas.microsoft.com/office/drawing/2014/main" id="{A70C6FC4-8CE5-4C80-9C7F-9EA4FEF444F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74E028AB-F4DD-4037-B2B6-DA8D32390A88}"/>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AD0196E8-0E88-49FA-92B4-95FD871B3CEC}"/>
              </a:ext>
            </a:extLst>
          </p:cNvPr>
          <p:cNvGrpSpPr>
            <a:grpSpLocks/>
          </p:cNvGrpSpPr>
          <p:nvPr/>
        </p:nvGrpSpPr>
        <p:grpSpPr bwMode="auto">
          <a:xfrm>
            <a:off x="10183051" y="2592789"/>
            <a:ext cx="312738" cy="307975"/>
            <a:chOff x="4224660" y="1060284"/>
            <a:chExt cx="312945" cy="307777"/>
          </a:xfrm>
        </p:grpSpPr>
        <p:sp>
          <p:nvSpPr>
            <p:cNvPr id="14" name="타원 69">
              <a:extLst>
                <a:ext uri="{FF2B5EF4-FFF2-40B4-BE49-F238E27FC236}">
                  <a16:creationId xmlns:a16="http://schemas.microsoft.com/office/drawing/2014/main" id="{B14C0D34-B23A-4112-A8E3-1B25C414A431}"/>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C88F86F6-917E-4775-B39E-6DAA2848F2AB}"/>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0A125A30-4460-4F58-959A-EEF760BD8923}"/>
              </a:ext>
            </a:extLst>
          </p:cNvPr>
          <p:cNvGrpSpPr>
            <a:grpSpLocks/>
          </p:cNvGrpSpPr>
          <p:nvPr/>
        </p:nvGrpSpPr>
        <p:grpSpPr bwMode="auto">
          <a:xfrm>
            <a:off x="5798735" y="2583423"/>
            <a:ext cx="312738" cy="307975"/>
            <a:chOff x="4214493" y="1070437"/>
            <a:chExt cx="312945" cy="307777"/>
          </a:xfrm>
        </p:grpSpPr>
        <p:sp>
          <p:nvSpPr>
            <p:cNvPr id="17" name="타원 72">
              <a:extLst>
                <a:ext uri="{FF2B5EF4-FFF2-40B4-BE49-F238E27FC236}">
                  <a16:creationId xmlns:a16="http://schemas.microsoft.com/office/drawing/2014/main" id="{231871A0-4BA1-4E23-A0C5-117D05E7742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F68D651-D851-4E68-AD6B-5B5726D4EC1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6EB1231B-C1B8-40D7-A155-F95B3E744A66}"/>
              </a:ext>
            </a:extLst>
          </p:cNvPr>
          <p:cNvGrpSpPr>
            <a:grpSpLocks/>
          </p:cNvGrpSpPr>
          <p:nvPr/>
        </p:nvGrpSpPr>
        <p:grpSpPr bwMode="auto">
          <a:xfrm>
            <a:off x="5244915" y="4920867"/>
            <a:ext cx="312738" cy="307975"/>
            <a:chOff x="4219577" y="1065362"/>
            <a:chExt cx="312945" cy="307777"/>
          </a:xfrm>
          <a:solidFill>
            <a:schemeClr val="accent5"/>
          </a:solidFill>
        </p:grpSpPr>
        <p:sp>
          <p:nvSpPr>
            <p:cNvPr id="20" name="타원 75">
              <a:extLst>
                <a:ext uri="{FF2B5EF4-FFF2-40B4-BE49-F238E27FC236}">
                  <a16:creationId xmlns:a16="http://schemas.microsoft.com/office/drawing/2014/main" id="{087D2665-48E8-4B65-8B87-5D1ED3C7005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168A3334-3F4C-4073-9D62-A2C7973B6193}"/>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2F1C80C-56DA-4D15-85E3-638DFF4926C6}"/>
              </a:ext>
            </a:extLst>
          </p:cNvPr>
          <p:cNvGrpSpPr>
            <a:grpSpLocks/>
          </p:cNvGrpSpPr>
          <p:nvPr/>
        </p:nvGrpSpPr>
        <p:grpSpPr bwMode="auto">
          <a:xfrm>
            <a:off x="5243010" y="5248754"/>
            <a:ext cx="312738" cy="307975"/>
            <a:chOff x="4217671" y="1063458"/>
            <a:chExt cx="312945" cy="307777"/>
          </a:xfrm>
        </p:grpSpPr>
        <p:sp>
          <p:nvSpPr>
            <p:cNvPr id="23" name="타원 78">
              <a:extLst>
                <a:ext uri="{FF2B5EF4-FFF2-40B4-BE49-F238E27FC236}">
                  <a16:creationId xmlns:a16="http://schemas.microsoft.com/office/drawing/2014/main" id="{0C789906-FA41-496A-82BA-F019DDC4943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3BAE4BD0-3613-48BA-B057-B9E19A8A984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BC3FE426-F93D-41D5-87C4-047FAF8914BE}"/>
              </a:ext>
            </a:extLst>
          </p:cNvPr>
          <p:cNvGrpSpPr>
            <a:grpSpLocks/>
          </p:cNvGrpSpPr>
          <p:nvPr/>
        </p:nvGrpSpPr>
        <p:grpSpPr bwMode="auto">
          <a:xfrm>
            <a:off x="5243010" y="5597369"/>
            <a:ext cx="312738" cy="307975"/>
            <a:chOff x="4217671" y="1063458"/>
            <a:chExt cx="312945" cy="307777"/>
          </a:xfrm>
        </p:grpSpPr>
        <p:sp>
          <p:nvSpPr>
            <p:cNvPr id="26" name="타원 81">
              <a:extLst>
                <a:ext uri="{FF2B5EF4-FFF2-40B4-BE49-F238E27FC236}">
                  <a16:creationId xmlns:a16="http://schemas.microsoft.com/office/drawing/2014/main" id="{743B6643-3ADE-4473-9DEF-96D0494F089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BB62EBD7-B9CF-4BA1-81D2-C062077D05A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B0680CAA-6D3C-410F-9395-455DA5B39591}"/>
              </a:ext>
            </a:extLst>
          </p:cNvPr>
          <p:cNvSpPr txBox="1"/>
          <p:nvPr/>
        </p:nvSpPr>
        <p:spPr>
          <a:xfrm>
            <a:off x="396240" y="314960"/>
            <a:ext cx="2247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二 高级检索</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Advanced Search</a:t>
            </a:r>
            <a:endPar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814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nvGraphicFramePr>
        <p:xfrm>
          <a:off x="487680" y="1081089"/>
          <a:ext cx="11440158" cy="5624511"/>
        </p:xfrm>
        <a:graphic>
          <a:graphicData uri="http://schemas.openxmlformats.org/drawingml/2006/table">
            <a:tbl>
              <a:tblPr/>
              <a:tblGrid>
                <a:gridCol w="1424557">
                  <a:extLst>
                    <a:ext uri="{9D8B030D-6E8A-4147-A177-3AD203B41FA5}">
                      <a16:colId xmlns:a16="http://schemas.microsoft.com/office/drawing/2014/main" val="757696953"/>
                    </a:ext>
                  </a:extLst>
                </a:gridCol>
                <a:gridCol w="4095731">
                  <a:extLst>
                    <a:ext uri="{9D8B030D-6E8A-4147-A177-3AD203B41FA5}">
                      <a16:colId xmlns:a16="http://schemas.microsoft.com/office/drawing/2014/main" val="2963517728"/>
                    </a:ext>
                  </a:extLst>
                </a:gridCol>
                <a:gridCol w="3955252">
                  <a:extLst>
                    <a:ext uri="{9D8B030D-6E8A-4147-A177-3AD203B41FA5}">
                      <a16:colId xmlns:a16="http://schemas.microsoft.com/office/drawing/2014/main" val="3556845896"/>
                    </a:ext>
                  </a:extLst>
                </a:gridCol>
                <a:gridCol w="1964618">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462338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布尔逻辑运算符</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60612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通配符</a:t>
            </a:r>
            <a:endParaRPr lang="en-AU" altLang="zh-CN" sz="3200" dirty="0">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1828800" y="1385888"/>
            <a:ext cx="850392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截词符号</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用于检索变形体，单复数</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econ* </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economy, economic, economically, </a:t>
            </a:r>
            <a:r>
              <a:rPr lang="en-US" altLang="zh-CN" sz="1800" dirty="0" err="1">
                <a:solidFill>
                  <a:srgbClr val="000080"/>
                </a:solidFill>
                <a:latin typeface="宋体" panose="02010600030101010101" pitchFamily="2" charset="-122"/>
                <a:ea typeface="宋体" panose="02010600030101010101" pitchFamily="2" charset="-122"/>
              </a:rPr>
              <a:t>etc</a:t>
            </a:r>
            <a:endParaRPr lang="en-US" altLang="zh-CN" sz="1800" dirty="0">
              <a:solidFill>
                <a:srgbClr val="000080"/>
              </a:solidFill>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Student*</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student, students</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通配符：适用于一个字母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organi?ation</a:t>
            </a:r>
            <a:r>
              <a:rPr lang="en-US" altLang="zh-CN" sz="1800" dirty="0">
                <a:solidFill>
                  <a:srgbClr val="000080"/>
                </a:solidFill>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可以检索到 </a:t>
            </a:r>
            <a:r>
              <a:rPr lang="en-US" altLang="zh-CN" sz="1800" dirty="0" err="1">
                <a:solidFill>
                  <a:srgbClr val="000080"/>
                </a:solidFill>
                <a:latin typeface="宋体" panose="02010600030101010101" pitchFamily="2" charset="-122"/>
                <a:ea typeface="宋体" panose="02010600030101010101" pitchFamily="2" charset="-122"/>
              </a:rPr>
              <a:t>organi</a:t>
            </a:r>
            <a:r>
              <a:rPr lang="en-US" altLang="zh-CN" sz="1800" u="sng" dirty="0" err="1">
                <a:solidFill>
                  <a:srgbClr val="000080"/>
                </a:solidFill>
                <a:latin typeface="宋体" panose="02010600030101010101" pitchFamily="2" charset="-122"/>
                <a:ea typeface="宋体" panose="02010600030101010101" pitchFamily="2" charset="-122"/>
              </a:rPr>
              <a:t>s</a:t>
            </a:r>
            <a:r>
              <a:rPr lang="en-US" altLang="zh-CN" sz="1800" dirty="0" err="1">
                <a:solidFill>
                  <a:srgbClr val="000080"/>
                </a:solidFill>
                <a:latin typeface="宋体" panose="02010600030101010101" pitchFamily="2" charset="-122"/>
                <a:ea typeface="宋体" panose="02010600030101010101" pitchFamily="2" charset="-122"/>
              </a:rPr>
              <a:t>ation</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or </a:t>
            </a:r>
            <a:r>
              <a:rPr lang="en-US" altLang="zh-CN" sz="1800" dirty="0">
                <a:solidFill>
                  <a:srgbClr val="000080"/>
                </a:solidFill>
                <a:latin typeface="宋体" panose="02010600030101010101" pitchFamily="2" charset="-122"/>
                <a:ea typeface="宋体" panose="02010600030101010101" pitchFamily="2" charset="-122"/>
              </a:rPr>
              <a:t>organi</a:t>
            </a:r>
            <a:r>
              <a:rPr lang="en-US" altLang="zh-CN" sz="1800" u="sng" dirty="0">
                <a:solidFill>
                  <a:srgbClr val="000080"/>
                </a:solidFill>
                <a:latin typeface="宋体" panose="02010600030101010101" pitchFamily="2" charset="-122"/>
                <a:ea typeface="宋体" panose="02010600030101010101" pitchFamily="2" charset="-122"/>
              </a:rPr>
              <a:t>z</a:t>
            </a:r>
            <a:r>
              <a:rPr lang="en-US" altLang="zh-CN" sz="1800" dirty="0">
                <a:solidFill>
                  <a:srgbClr val="000080"/>
                </a:solidFill>
                <a:latin typeface="宋体" panose="02010600030101010101" pitchFamily="2" charset="-122"/>
                <a:ea typeface="宋体" panose="02010600030101010101" pitchFamily="2" charset="-122"/>
              </a:rPr>
              <a:t>ation</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通配符：适用于多个字母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behavi#r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will </a:t>
            </a:r>
            <a:r>
              <a:rPr lang="zh-CN" altLang="en-US" sz="1800" dirty="0">
                <a:latin typeface="宋体" panose="02010600030101010101" pitchFamily="2" charset="-122"/>
                <a:ea typeface="宋体" panose="02010600030101010101" pitchFamily="2" charset="-122"/>
              </a:rPr>
              <a:t>可以检索到 </a:t>
            </a:r>
            <a:r>
              <a:rPr lang="en-US" altLang="zh-CN" sz="1800" dirty="0">
                <a:solidFill>
                  <a:srgbClr val="000080"/>
                </a:solidFill>
                <a:latin typeface="宋体" panose="02010600030101010101" pitchFamily="2" charset="-122"/>
                <a:ea typeface="宋体" panose="02010600030101010101" pitchFamily="2" charset="-122"/>
              </a:rPr>
              <a:t>behavi</a:t>
            </a:r>
            <a:r>
              <a:rPr lang="en-US" altLang="zh-CN" sz="1800" u="sng" dirty="0">
                <a:solidFill>
                  <a:srgbClr val="000080"/>
                </a:solidFill>
                <a:latin typeface="宋体" panose="02010600030101010101" pitchFamily="2" charset="-122"/>
                <a:ea typeface="宋体" panose="02010600030101010101" pitchFamily="2" charset="-122"/>
              </a:rPr>
              <a:t>o</a:t>
            </a:r>
            <a:r>
              <a:rPr lang="en-US" altLang="zh-CN" sz="1800" dirty="0">
                <a:solidFill>
                  <a:srgbClr val="000080"/>
                </a:solidFill>
                <a:latin typeface="宋体" panose="02010600030101010101" pitchFamily="2" charset="-122"/>
                <a:ea typeface="宋体" panose="02010600030101010101" pitchFamily="2" charset="-122"/>
              </a:rPr>
              <a:t>r </a:t>
            </a:r>
            <a:r>
              <a:rPr lang="en-US" altLang="zh-CN" sz="1800" dirty="0">
                <a:latin typeface="宋体" panose="02010600030101010101" pitchFamily="2" charset="-122"/>
                <a:ea typeface="宋体" panose="02010600030101010101" pitchFamily="2" charset="-122"/>
              </a:rPr>
              <a:t>or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err="1">
                <a:solidFill>
                  <a:srgbClr val="000080"/>
                </a:solidFill>
                <a:latin typeface="宋体" panose="02010600030101010101" pitchFamily="2" charset="-122"/>
                <a:ea typeface="宋体" panose="02010600030101010101" pitchFamily="2" charset="-122"/>
              </a:rPr>
              <a:t>behavi</a:t>
            </a:r>
            <a:r>
              <a:rPr lang="en-US" altLang="zh-CN" sz="1800" u="sng" dirty="0" err="1">
                <a:solidFill>
                  <a:srgbClr val="000080"/>
                </a:solidFill>
                <a:latin typeface="宋体" panose="02010600030101010101" pitchFamily="2" charset="-122"/>
                <a:ea typeface="宋体" panose="02010600030101010101" pitchFamily="2" charset="-122"/>
              </a:rPr>
              <a:t>ou</a:t>
            </a:r>
            <a:r>
              <a:rPr lang="en-US" altLang="zh-CN" sz="1800" dirty="0" err="1">
                <a:solidFill>
                  <a:srgbClr val="000080"/>
                </a:solidFill>
                <a:latin typeface="宋体" panose="02010600030101010101" pitchFamily="2" charset="-122"/>
                <a:ea typeface="宋体" panose="02010600030101010101" pitchFamily="2" charset="-122"/>
              </a:rPr>
              <a:t>r</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sz="1800" dirty="0">
                <a:solidFill>
                  <a:srgbClr val="000080"/>
                </a:solidFill>
                <a:latin typeface="宋体" panose="02010600030101010101" pitchFamily="2" charset="-122"/>
                <a:ea typeface="宋体" panose="02010600030101010101" pitchFamily="2" charset="-122"/>
              </a:rPr>
              <a:t>“</a:t>
            </a:r>
            <a:r>
              <a:rPr lang="en-US" altLang="zh-CN" sz="1800" dirty="0">
                <a:solidFill>
                  <a:srgbClr val="000080"/>
                </a:solidFill>
                <a:latin typeface="宋体" panose="02010600030101010101" pitchFamily="2" charset="-122"/>
                <a:ea typeface="宋体" panose="02010600030101010101" pitchFamily="2" charset="-122"/>
              </a:rPr>
              <a:t>global warming” </a:t>
            </a:r>
            <a:r>
              <a:rPr lang="zh-CN" altLang="en-US" sz="1800" dirty="0">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885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nvGraphicFramePr>
        <p:xfrm>
          <a:off x="254000" y="830898"/>
          <a:ext cx="11541760" cy="5693665"/>
        </p:xfrm>
        <a:graphic>
          <a:graphicData uri="http://schemas.openxmlformats.org/drawingml/2006/table">
            <a:tbl>
              <a:tblPr firstRow="1" firstCol="1" bandRow="1">
                <a:tableStyleId>{5C22544A-7EE6-4342-B048-85BDC9FD1C3A}</a:tableStyleId>
              </a:tblPr>
              <a:tblGrid>
                <a:gridCol w="1744088">
                  <a:extLst>
                    <a:ext uri="{9D8B030D-6E8A-4147-A177-3AD203B41FA5}">
                      <a16:colId xmlns:a16="http://schemas.microsoft.com/office/drawing/2014/main" val="3976792867"/>
                    </a:ext>
                  </a:extLst>
                </a:gridCol>
                <a:gridCol w="7785992">
                  <a:extLst>
                    <a:ext uri="{9D8B030D-6E8A-4147-A177-3AD203B41FA5}">
                      <a16:colId xmlns:a16="http://schemas.microsoft.com/office/drawing/2014/main" val="1121476985"/>
                    </a:ext>
                  </a:extLst>
                </a:gridCol>
                <a:gridCol w="2011680">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616315">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711200">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660400">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640080">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 Fashion Focus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字段</a:t>
            </a:r>
            <a:endParaRPr lang="en-AU" altLang="zh-CN" sz="3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7340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4BF0E2FD-90D2-414A-84AC-2BE35EB078C1}"/>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60990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screenshot of a social media post&#10;&#10;Description automatically generated">
            <a:extLst>
              <a:ext uri="{FF2B5EF4-FFF2-40B4-BE49-F238E27FC236}">
                <a16:creationId xmlns:a16="http://schemas.microsoft.com/office/drawing/2014/main" id="{D2632941-E4B0-48E8-9BA1-903E963EE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04" y="1072122"/>
            <a:ext cx="7569896" cy="5785877"/>
          </a:xfrm>
          <a:prstGeom prst="rect">
            <a:avLst/>
          </a:prstGeom>
          <a:ln>
            <a:solidFill>
              <a:schemeClr val="bg1">
                <a:lumMod val="75000"/>
              </a:schemeClr>
            </a:solidFill>
          </a:ln>
        </p:spPr>
      </p:pic>
      <p:grpSp>
        <p:nvGrpSpPr>
          <p:cNvPr id="8" name="그룹 37">
            <a:extLst>
              <a:ext uri="{FF2B5EF4-FFF2-40B4-BE49-F238E27FC236}">
                <a16:creationId xmlns:a16="http://schemas.microsoft.com/office/drawing/2014/main" id="{BB5631E5-7B07-4D24-BF14-1F57B4B9C576}"/>
              </a:ext>
            </a:extLst>
          </p:cNvPr>
          <p:cNvGrpSpPr>
            <a:grpSpLocks/>
          </p:cNvGrpSpPr>
          <p:nvPr/>
        </p:nvGrpSpPr>
        <p:grpSpPr bwMode="auto">
          <a:xfrm>
            <a:off x="8983465" y="1506615"/>
            <a:ext cx="312738" cy="307975"/>
            <a:chOff x="4224660" y="1060284"/>
            <a:chExt cx="312945" cy="307777"/>
          </a:xfrm>
        </p:grpSpPr>
        <p:sp>
          <p:nvSpPr>
            <p:cNvPr id="9" name="타원 69">
              <a:extLst>
                <a:ext uri="{FF2B5EF4-FFF2-40B4-BE49-F238E27FC236}">
                  <a16:creationId xmlns:a16="http://schemas.microsoft.com/office/drawing/2014/main" id="{ABBC5537-8190-43A2-8F7B-876C5440F3E9}"/>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TextBox 9">
              <a:extLst>
                <a:ext uri="{FF2B5EF4-FFF2-40B4-BE49-F238E27FC236}">
                  <a16:creationId xmlns:a16="http://schemas.microsoft.com/office/drawing/2014/main" id="{501883CE-5A46-4549-A236-14B2A5663185}"/>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1" name="그룹 37">
            <a:extLst>
              <a:ext uri="{FF2B5EF4-FFF2-40B4-BE49-F238E27FC236}">
                <a16:creationId xmlns:a16="http://schemas.microsoft.com/office/drawing/2014/main" id="{939C6937-F386-4ACF-B5AE-AF4F542E428D}"/>
              </a:ext>
            </a:extLst>
          </p:cNvPr>
          <p:cNvGrpSpPr>
            <a:grpSpLocks/>
          </p:cNvGrpSpPr>
          <p:nvPr/>
        </p:nvGrpSpPr>
        <p:grpSpPr bwMode="auto">
          <a:xfrm>
            <a:off x="9709149" y="6247301"/>
            <a:ext cx="312738" cy="307975"/>
            <a:chOff x="4214493" y="1070437"/>
            <a:chExt cx="312945" cy="307777"/>
          </a:xfrm>
        </p:grpSpPr>
        <p:sp>
          <p:nvSpPr>
            <p:cNvPr id="12" name="타원 72">
              <a:extLst>
                <a:ext uri="{FF2B5EF4-FFF2-40B4-BE49-F238E27FC236}">
                  <a16:creationId xmlns:a16="http://schemas.microsoft.com/office/drawing/2014/main" id="{9034AB33-3C96-4376-9E9D-7CFB18DE02A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3" name="TextBox 12">
              <a:extLst>
                <a:ext uri="{FF2B5EF4-FFF2-40B4-BE49-F238E27FC236}">
                  <a16:creationId xmlns:a16="http://schemas.microsoft.com/office/drawing/2014/main" id="{703AD6A5-3234-462A-B0ED-9884CA08DD4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76ABACD9-6B3A-476E-B7A8-AC7C216D7271}"/>
              </a:ext>
            </a:extLst>
          </p:cNvPr>
          <p:cNvGrpSpPr>
            <a:grpSpLocks/>
          </p:cNvGrpSpPr>
          <p:nvPr/>
        </p:nvGrpSpPr>
        <p:grpSpPr bwMode="auto">
          <a:xfrm>
            <a:off x="967642" y="925207"/>
            <a:ext cx="312738" cy="307975"/>
            <a:chOff x="4219577" y="1065362"/>
            <a:chExt cx="312945" cy="307777"/>
          </a:xfrm>
          <a:solidFill>
            <a:schemeClr val="accent5"/>
          </a:solidFill>
        </p:grpSpPr>
        <p:sp>
          <p:nvSpPr>
            <p:cNvPr id="16" name="타원 75">
              <a:extLst>
                <a:ext uri="{FF2B5EF4-FFF2-40B4-BE49-F238E27FC236}">
                  <a16:creationId xmlns:a16="http://schemas.microsoft.com/office/drawing/2014/main" id="{1124854E-8078-4761-BA95-5200E5E3469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17D97BF7-19F1-4875-A468-FE84CB71A12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FCC1C957-3FE4-4612-9887-FB578617AE0F}"/>
              </a:ext>
            </a:extLst>
          </p:cNvPr>
          <p:cNvGrpSpPr>
            <a:grpSpLocks/>
          </p:cNvGrpSpPr>
          <p:nvPr/>
        </p:nvGrpSpPr>
        <p:grpSpPr bwMode="auto">
          <a:xfrm>
            <a:off x="965737" y="1253094"/>
            <a:ext cx="312738" cy="307975"/>
            <a:chOff x="4217671" y="1063458"/>
            <a:chExt cx="312945" cy="307777"/>
          </a:xfrm>
        </p:grpSpPr>
        <p:sp>
          <p:nvSpPr>
            <p:cNvPr id="19" name="타원 78">
              <a:extLst>
                <a:ext uri="{FF2B5EF4-FFF2-40B4-BE49-F238E27FC236}">
                  <a16:creationId xmlns:a16="http://schemas.microsoft.com/office/drawing/2014/main" id="{AEFEECD6-CE68-4C00-ABC9-FE2B5BE76F6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26700CE-DA89-496C-9C4E-AEF3B7810F8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1" name="TextBox 20">
            <a:extLst>
              <a:ext uri="{FF2B5EF4-FFF2-40B4-BE49-F238E27FC236}">
                <a16:creationId xmlns:a16="http://schemas.microsoft.com/office/drawing/2014/main" id="{1A4CFC13-DD38-4A5B-BF1B-B1D150ED70AD}"/>
              </a:ext>
            </a:extLst>
          </p:cNvPr>
          <p:cNvSpPr txBox="1"/>
          <p:nvPr/>
        </p:nvSpPr>
        <p:spPr>
          <a:xfrm>
            <a:off x="1352590" y="883762"/>
            <a:ext cx="2667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点击篇名查看文章详情</a:t>
            </a:r>
          </a:p>
        </p:txBody>
      </p:sp>
      <p:sp>
        <p:nvSpPr>
          <p:cNvPr id="22" name="TextBox 21">
            <a:extLst>
              <a:ext uri="{FF2B5EF4-FFF2-40B4-BE49-F238E27FC236}">
                <a16:creationId xmlns:a16="http://schemas.microsoft.com/office/drawing/2014/main" id="{B782AD02-5575-4DD9-B685-585DD9518F28}"/>
              </a:ext>
            </a:extLst>
          </p:cNvPr>
          <p:cNvSpPr txBox="1"/>
          <p:nvPr/>
        </p:nvSpPr>
        <p:spPr>
          <a:xfrm>
            <a:off x="1352589" y="1234070"/>
            <a:ext cx="2667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点击全文链接查看全文</a:t>
            </a:r>
          </a:p>
        </p:txBody>
      </p:sp>
      <p:grpSp>
        <p:nvGrpSpPr>
          <p:cNvPr id="23" name="그룹 37">
            <a:extLst>
              <a:ext uri="{FF2B5EF4-FFF2-40B4-BE49-F238E27FC236}">
                <a16:creationId xmlns:a16="http://schemas.microsoft.com/office/drawing/2014/main" id="{749CADAD-8FAF-4380-85DB-435816FBF0E6}"/>
              </a:ext>
            </a:extLst>
          </p:cNvPr>
          <p:cNvGrpSpPr>
            <a:grpSpLocks/>
          </p:cNvGrpSpPr>
          <p:nvPr/>
        </p:nvGrpSpPr>
        <p:grpSpPr bwMode="auto">
          <a:xfrm>
            <a:off x="11349080" y="898223"/>
            <a:ext cx="312738" cy="307975"/>
            <a:chOff x="4214493" y="1070437"/>
            <a:chExt cx="312945" cy="307777"/>
          </a:xfrm>
        </p:grpSpPr>
        <p:sp>
          <p:nvSpPr>
            <p:cNvPr id="24" name="타원 72">
              <a:extLst>
                <a:ext uri="{FF2B5EF4-FFF2-40B4-BE49-F238E27FC236}">
                  <a16:creationId xmlns:a16="http://schemas.microsoft.com/office/drawing/2014/main" id="{67A247E3-ACA8-414E-B069-CDAABBE0CBD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6CA41DB7-3125-4992-950E-2E98BD4097B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C42D9C0A-772D-48C0-B913-2359C67F70E8}"/>
              </a:ext>
            </a:extLst>
          </p:cNvPr>
          <p:cNvGrpSpPr>
            <a:grpSpLocks/>
          </p:cNvGrpSpPr>
          <p:nvPr/>
        </p:nvGrpSpPr>
        <p:grpSpPr bwMode="auto">
          <a:xfrm>
            <a:off x="11505449" y="4169605"/>
            <a:ext cx="312738" cy="307975"/>
            <a:chOff x="4214493" y="1070437"/>
            <a:chExt cx="312945" cy="307777"/>
          </a:xfrm>
        </p:grpSpPr>
        <p:sp>
          <p:nvSpPr>
            <p:cNvPr id="27" name="타원 72">
              <a:extLst>
                <a:ext uri="{FF2B5EF4-FFF2-40B4-BE49-F238E27FC236}">
                  <a16:creationId xmlns:a16="http://schemas.microsoft.com/office/drawing/2014/main" id="{E900C436-A89A-4637-957B-9D428A855D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5495C301-9249-4BE9-8E50-9E811BF82AD2}"/>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pic>
        <p:nvPicPr>
          <p:cNvPr id="30" name="Picture 29">
            <a:extLst>
              <a:ext uri="{FF2B5EF4-FFF2-40B4-BE49-F238E27FC236}">
                <a16:creationId xmlns:a16="http://schemas.microsoft.com/office/drawing/2014/main" id="{5159641B-BEC4-469D-B160-A6340E05D3ED}"/>
              </a:ext>
            </a:extLst>
          </p:cNvPr>
          <p:cNvPicPr>
            <a:picLocks noChangeAspect="1"/>
          </p:cNvPicPr>
          <p:nvPr/>
        </p:nvPicPr>
        <p:blipFill>
          <a:blip r:embed="rId3"/>
          <a:stretch>
            <a:fillRect/>
          </a:stretch>
        </p:blipFill>
        <p:spPr>
          <a:xfrm>
            <a:off x="1126461" y="2080709"/>
            <a:ext cx="2667137" cy="3378374"/>
          </a:xfrm>
          <a:prstGeom prst="rect">
            <a:avLst/>
          </a:prstGeom>
          <a:ln>
            <a:solidFill>
              <a:schemeClr val="bg1">
                <a:lumMod val="75000"/>
              </a:schemeClr>
            </a:solidFill>
          </a:ln>
        </p:spPr>
      </p:pic>
      <p:grpSp>
        <p:nvGrpSpPr>
          <p:cNvPr id="33" name="그룹 37">
            <a:extLst>
              <a:ext uri="{FF2B5EF4-FFF2-40B4-BE49-F238E27FC236}">
                <a16:creationId xmlns:a16="http://schemas.microsoft.com/office/drawing/2014/main" id="{5D418211-2CA9-4293-9FB1-6386FDAE2EBC}"/>
              </a:ext>
            </a:extLst>
          </p:cNvPr>
          <p:cNvGrpSpPr>
            <a:grpSpLocks/>
          </p:cNvGrpSpPr>
          <p:nvPr/>
        </p:nvGrpSpPr>
        <p:grpSpPr bwMode="auto">
          <a:xfrm>
            <a:off x="965737" y="1645735"/>
            <a:ext cx="312738" cy="307975"/>
            <a:chOff x="4217671" y="1063458"/>
            <a:chExt cx="312945" cy="307777"/>
          </a:xfrm>
        </p:grpSpPr>
        <p:sp>
          <p:nvSpPr>
            <p:cNvPr id="34" name="타원 78">
              <a:extLst>
                <a:ext uri="{FF2B5EF4-FFF2-40B4-BE49-F238E27FC236}">
                  <a16:creationId xmlns:a16="http://schemas.microsoft.com/office/drawing/2014/main" id="{CF15F511-7897-4DBC-88D8-3FA26186317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BF7BFD8-D7B2-4D8E-9E66-3BB80417E56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6" name="TextBox 35">
            <a:extLst>
              <a:ext uri="{FF2B5EF4-FFF2-40B4-BE49-F238E27FC236}">
                <a16:creationId xmlns:a16="http://schemas.microsoft.com/office/drawing/2014/main" id="{2B7E9C01-5EAB-40AB-BB1D-14557DCCA66E}"/>
              </a:ext>
            </a:extLst>
          </p:cNvPr>
          <p:cNvSpPr txBox="1"/>
          <p:nvPr/>
        </p:nvSpPr>
        <p:spPr>
          <a:xfrm>
            <a:off x="1352590" y="1626711"/>
            <a:ext cx="26671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保存检索结果或检索式</a:t>
            </a:r>
          </a:p>
        </p:txBody>
      </p:sp>
      <p:grpSp>
        <p:nvGrpSpPr>
          <p:cNvPr id="37" name="그룹 37">
            <a:extLst>
              <a:ext uri="{FF2B5EF4-FFF2-40B4-BE49-F238E27FC236}">
                <a16:creationId xmlns:a16="http://schemas.microsoft.com/office/drawing/2014/main" id="{531E1997-768C-4A4C-B716-88C5C3A0732B}"/>
              </a:ext>
            </a:extLst>
          </p:cNvPr>
          <p:cNvGrpSpPr>
            <a:grpSpLocks/>
          </p:cNvGrpSpPr>
          <p:nvPr/>
        </p:nvGrpSpPr>
        <p:grpSpPr bwMode="auto">
          <a:xfrm>
            <a:off x="970092" y="5543749"/>
            <a:ext cx="312738" cy="307975"/>
            <a:chOff x="4217671" y="1063458"/>
            <a:chExt cx="312945" cy="307777"/>
          </a:xfrm>
        </p:grpSpPr>
        <p:sp>
          <p:nvSpPr>
            <p:cNvPr id="38" name="타원 78">
              <a:extLst>
                <a:ext uri="{FF2B5EF4-FFF2-40B4-BE49-F238E27FC236}">
                  <a16:creationId xmlns:a16="http://schemas.microsoft.com/office/drawing/2014/main" id="{07EB89FC-568A-4239-A94C-F247E001791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999070AD-A3C5-4C05-85F3-700D0F07189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BAA2EC95-3B9C-4E9E-951F-4E7466D8B83A}"/>
              </a:ext>
            </a:extLst>
          </p:cNvPr>
          <p:cNvSpPr txBox="1"/>
          <p:nvPr/>
        </p:nvSpPr>
        <p:spPr>
          <a:xfrm>
            <a:off x="1356945" y="552472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保存单篇文章</a:t>
            </a:r>
          </a:p>
        </p:txBody>
      </p:sp>
      <p:sp>
        <p:nvSpPr>
          <p:cNvPr id="41" name="TextBox 40">
            <a:extLst>
              <a:ext uri="{FF2B5EF4-FFF2-40B4-BE49-F238E27FC236}">
                <a16:creationId xmlns:a16="http://schemas.microsoft.com/office/drawing/2014/main" id="{7E0B0157-8FB2-4A64-84D9-B120448B009C}"/>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77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2895600" y="473336"/>
            <a:ext cx="4267200" cy="1023710"/>
          </a:xfrm>
        </p:spPr>
        <p:txBody>
          <a:bodyPr/>
          <a:lstStyle/>
          <a:p>
            <a:r>
              <a:rPr lang="zh-CN" altLang="en-US" dirty="0"/>
              <a:t>目录</a:t>
            </a:r>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2895600" y="1631981"/>
            <a:ext cx="5715000" cy="4351338"/>
          </a:xfrm>
        </p:spPr>
        <p:txBody>
          <a:bodyPr/>
          <a:lstStyle/>
          <a:p>
            <a:r>
              <a:rPr lang="zh-CN" altLang="en-US" dirty="0"/>
              <a:t>数据库介绍</a:t>
            </a:r>
            <a:endParaRPr lang="en-US" altLang="zh-CN" dirty="0"/>
          </a:p>
          <a:p>
            <a:r>
              <a:rPr lang="en-US" altLang="zh-CN" dirty="0"/>
              <a:t>EBSCOhost</a:t>
            </a:r>
            <a:r>
              <a:rPr lang="zh-CN" altLang="zh-CN" dirty="0"/>
              <a:t>平台操作指南</a:t>
            </a:r>
            <a:endParaRPr lang="en-US" altLang="zh-CN" dirty="0"/>
          </a:p>
          <a:p>
            <a:pPr marL="396000">
              <a:buFont typeface="Wingdings" panose="05000000000000000000" pitchFamily="2" charset="2"/>
              <a:buChar char="Ø"/>
            </a:pPr>
            <a:r>
              <a:rPr lang="zh-CN" altLang="en-US" sz="2000" dirty="0"/>
              <a:t>基本检索</a:t>
            </a:r>
            <a:endParaRPr lang="en-US" altLang="zh-CN" sz="2000" dirty="0"/>
          </a:p>
          <a:p>
            <a:pPr marL="396000">
              <a:buFont typeface="Wingdings" panose="05000000000000000000" pitchFamily="2" charset="2"/>
              <a:buChar char="Ø"/>
            </a:pPr>
            <a:r>
              <a:rPr lang="zh-CN" altLang="en-US" sz="2000" dirty="0"/>
              <a:t>高级检索技巧</a:t>
            </a:r>
            <a:endParaRPr lang="en-US" altLang="zh-CN" sz="2000" dirty="0"/>
          </a:p>
          <a:p>
            <a:pPr marL="396000">
              <a:buFont typeface="Wingdings" panose="05000000000000000000" pitchFamily="2" charset="2"/>
              <a:buChar char="Ø"/>
            </a:pPr>
            <a:r>
              <a:rPr lang="zh-CN" altLang="en-US" sz="2000" dirty="0"/>
              <a:t>工具的运用</a:t>
            </a:r>
            <a:endParaRPr lang="en-US" altLang="zh-CN" sz="2000" dirty="0"/>
          </a:p>
          <a:p>
            <a:pPr marL="396000">
              <a:buFont typeface="Wingdings" panose="05000000000000000000" pitchFamily="2" charset="2"/>
              <a:buChar char="Ø"/>
            </a:pPr>
            <a:r>
              <a:rPr lang="zh-CN" altLang="zh-CN" sz="2000" dirty="0"/>
              <a:t>期刊检索及创建期刊提醒</a:t>
            </a:r>
            <a:endParaRPr lang="en-US" altLang="zh-CN" sz="2000" dirty="0"/>
          </a:p>
          <a:p>
            <a:pPr marL="396000">
              <a:buFont typeface="Wingdings" panose="05000000000000000000" pitchFamily="2" charset="2"/>
              <a:buChar char="Ø"/>
            </a:pPr>
            <a:r>
              <a:rPr lang="zh-CN" altLang="en-US" sz="2000" dirty="0"/>
              <a:t>个人文件夹</a:t>
            </a:r>
            <a:endParaRPr lang="en-US" altLang="zh-CN" sz="2000" dirty="0"/>
          </a:p>
          <a:p>
            <a:r>
              <a:rPr lang="zh-CN" altLang="en-US" dirty="0"/>
              <a:t>支持网站</a:t>
            </a:r>
          </a:p>
        </p:txBody>
      </p:sp>
    </p:spTree>
    <p:extLst>
      <p:ext uri="{BB962C8B-B14F-4D97-AF65-F5344CB8AC3E}">
        <p14:creationId xmlns:p14="http://schemas.microsoft.com/office/powerpoint/2010/main" val="38706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E9472CC-4713-4775-9912-6427B8145623}"/>
              </a:ext>
            </a:extLst>
          </p:cNvPr>
          <p:cNvPicPr>
            <a:picLocks noChangeAspect="1"/>
          </p:cNvPicPr>
          <p:nvPr/>
        </p:nvPicPr>
        <p:blipFill rotWithShape="1">
          <a:blip r:embed="rId2">
            <a:extLst>
              <a:ext uri="{28A0092B-C50C-407E-A947-70E740481C1C}">
                <a14:useLocalDpi xmlns:a14="http://schemas.microsoft.com/office/drawing/2010/main" val="0"/>
              </a:ext>
            </a:extLst>
          </a:blip>
          <a:srcRect b="19262"/>
          <a:stretch/>
        </p:blipFill>
        <p:spPr>
          <a:xfrm>
            <a:off x="2054268" y="608486"/>
            <a:ext cx="9412366" cy="4886154"/>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5BCC9515-EFA2-42CD-8887-DF9F76191979}"/>
              </a:ext>
            </a:extLst>
          </p:cNvPr>
          <p:cNvGrpSpPr>
            <a:grpSpLocks/>
          </p:cNvGrpSpPr>
          <p:nvPr/>
        </p:nvGrpSpPr>
        <p:grpSpPr bwMode="auto">
          <a:xfrm>
            <a:off x="3230983" y="1267868"/>
            <a:ext cx="312738" cy="307975"/>
            <a:chOff x="4224660" y="1060284"/>
            <a:chExt cx="312945" cy="307777"/>
          </a:xfrm>
        </p:grpSpPr>
        <p:sp>
          <p:nvSpPr>
            <p:cNvPr id="5" name="타원 69">
              <a:extLst>
                <a:ext uri="{FF2B5EF4-FFF2-40B4-BE49-F238E27FC236}">
                  <a16:creationId xmlns:a16="http://schemas.microsoft.com/office/drawing/2014/main" id="{B44041B0-1AB4-4EDE-A8DA-7105C9CAC24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ABE86E7E-392B-4CBB-9C63-7A8175A8E5C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899B886-1218-4DF0-9405-868383650777}"/>
              </a:ext>
            </a:extLst>
          </p:cNvPr>
          <p:cNvGrpSpPr>
            <a:grpSpLocks/>
          </p:cNvGrpSpPr>
          <p:nvPr/>
        </p:nvGrpSpPr>
        <p:grpSpPr bwMode="auto">
          <a:xfrm>
            <a:off x="6693646" y="3051563"/>
            <a:ext cx="312738" cy="307975"/>
            <a:chOff x="4214493" y="1070437"/>
            <a:chExt cx="312945" cy="307777"/>
          </a:xfrm>
        </p:grpSpPr>
        <p:sp>
          <p:nvSpPr>
            <p:cNvPr id="8" name="타원 72">
              <a:extLst>
                <a:ext uri="{FF2B5EF4-FFF2-40B4-BE49-F238E27FC236}">
                  <a16:creationId xmlns:a16="http://schemas.microsoft.com/office/drawing/2014/main" id="{554B91CF-7030-4314-86BE-E41FFE7BED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09A94D70-D963-419A-97BB-2CFEE215C5D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10D15742-5DE8-4E39-9024-BB127F99A928}"/>
              </a:ext>
            </a:extLst>
          </p:cNvPr>
          <p:cNvGrpSpPr>
            <a:grpSpLocks/>
          </p:cNvGrpSpPr>
          <p:nvPr/>
        </p:nvGrpSpPr>
        <p:grpSpPr bwMode="auto">
          <a:xfrm>
            <a:off x="10924011" y="712143"/>
            <a:ext cx="312738" cy="307975"/>
            <a:chOff x="4214493" y="1070437"/>
            <a:chExt cx="312945" cy="307777"/>
          </a:xfrm>
        </p:grpSpPr>
        <p:sp>
          <p:nvSpPr>
            <p:cNvPr id="11" name="타원 72">
              <a:extLst>
                <a:ext uri="{FF2B5EF4-FFF2-40B4-BE49-F238E27FC236}">
                  <a16:creationId xmlns:a16="http://schemas.microsoft.com/office/drawing/2014/main" id="{5ED59097-FD9D-4028-ADFD-39778E825CB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36FB380-5FE0-487B-AC17-60A74CE6F9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 Box 43">
            <a:extLst>
              <a:ext uri="{FF2B5EF4-FFF2-40B4-BE49-F238E27FC236}">
                <a16:creationId xmlns:a16="http://schemas.microsoft.com/office/drawing/2014/main" id="{F798299B-C06D-4E10-80CF-0FAFE116C152}"/>
              </a:ext>
            </a:extLst>
          </p:cNvPr>
          <p:cNvSpPr txBox="1">
            <a:spLocks noChangeArrowheads="1"/>
          </p:cNvSpPr>
          <p:nvPr/>
        </p:nvSpPr>
        <p:spPr bwMode="auto">
          <a:xfrm>
            <a:off x="3036045" y="5428001"/>
            <a:ext cx="8866395" cy="115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全文链接</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点击超链接进行检索</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实用工具</a:t>
            </a:r>
            <a:endParaRPr kumimoji="0" lang="en-US" altLang="ko-KR"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17" name="그룹 37">
            <a:extLst>
              <a:ext uri="{FF2B5EF4-FFF2-40B4-BE49-F238E27FC236}">
                <a16:creationId xmlns:a16="http://schemas.microsoft.com/office/drawing/2014/main" id="{EA388652-945F-4F5B-997C-29D9804DA0C2}"/>
              </a:ext>
            </a:extLst>
          </p:cNvPr>
          <p:cNvGrpSpPr>
            <a:grpSpLocks/>
          </p:cNvGrpSpPr>
          <p:nvPr/>
        </p:nvGrpSpPr>
        <p:grpSpPr bwMode="auto">
          <a:xfrm>
            <a:off x="2975301" y="5539836"/>
            <a:ext cx="312738" cy="307975"/>
            <a:chOff x="4219577" y="1065362"/>
            <a:chExt cx="312945" cy="307777"/>
          </a:xfrm>
        </p:grpSpPr>
        <p:sp>
          <p:nvSpPr>
            <p:cNvPr id="18" name="타원 60">
              <a:extLst>
                <a:ext uri="{FF2B5EF4-FFF2-40B4-BE49-F238E27FC236}">
                  <a16:creationId xmlns:a16="http://schemas.microsoft.com/office/drawing/2014/main" id="{CB5B5D39-5777-4B9F-8230-23B974C43DD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B7CCE078-066B-452A-BFFD-D61E2E0DF9C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D19CB4ED-8FD5-470C-8EE1-21919A31E72F}"/>
              </a:ext>
            </a:extLst>
          </p:cNvPr>
          <p:cNvGrpSpPr>
            <a:grpSpLocks/>
          </p:cNvGrpSpPr>
          <p:nvPr/>
        </p:nvGrpSpPr>
        <p:grpSpPr bwMode="auto">
          <a:xfrm>
            <a:off x="2975301" y="5910987"/>
            <a:ext cx="312738" cy="307975"/>
            <a:chOff x="4219577" y="1065362"/>
            <a:chExt cx="312945" cy="307777"/>
          </a:xfrm>
        </p:grpSpPr>
        <p:sp>
          <p:nvSpPr>
            <p:cNvPr id="21" name="타원 68">
              <a:extLst>
                <a:ext uri="{FF2B5EF4-FFF2-40B4-BE49-F238E27FC236}">
                  <a16:creationId xmlns:a16="http://schemas.microsoft.com/office/drawing/2014/main" id="{BCBA5990-7A3E-4664-AAE6-DBD0C1A3B9F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7FB4C4E9-726E-4DB6-A96D-042E8BE38D82}"/>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616196EC-C8AA-465F-9F48-13C1A58F8C86}"/>
              </a:ext>
            </a:extLst>
          </p:cNvPr>
          <p:cNvGrpSpPr>
            <a:grpSpLocks/>
          </p:cNvGrpSpPr>
          <p:nvPr/>
        </p:nvGrpSpPr>
        <p:grpSpPr bwMode="auto">
          <a:xfrm>
            <a:off x="2975301" y="6282138"/>
            <a:ext cx="312738" cy="307975"/>
            <a:chOff x="4219577" y="1065362"/>
            <a:chExt cx="312945" cy="307777"/>
          </a:xfrm>
        </p:grpSpPr>
        <p:sp>
          <p:nvSpPr>
            <p:cNvPr id="24" name="타원 71">
              <a:extLst>
                <a:ext uri="{FF2B5EF4-FFF2-40B4-BE49-F238E27FC236}">
                  <a16:creationId xmlns:a16="http://schemas.microsoft.com/office/drawing/2014/main" id="{8A4AF0A8-33A0-4CAE-A251-EE711050D6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2CA8F206-B59B-4C16-9B64-7356FB580579}"/>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7" name="TextBox 26">
            <a:extLst>
              <a:ext uri="{FF2B5EF4-FFF2-40B4-BE49-F238E27FC236}">
                <a16:creationId xmlns:a16="http://schemas.microsoft.com/office/drawing/2014/main" id="{01AB706C-90F5-4E14-B43D-45363CDC9C9B}"/>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20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039B27E-ABC6-4C1E-A27D-F634F3A179CA}"/>
              </a:ext>
            </a:extLst>
          </p:cNvPr>
          <p:cNvPicPr>
            <a:picLocks noChangeAspect="1"/>
          </p:cNvPicPr>
          <p:nvPr/>
        </p:nvPicPr>
        <p:blipFill rotWithShape="1">
          <a:blip r:embed="rId2">
            <a:extLst>
              <a:ext uri="{28A0092B-C50C-407E-A947-70E740481C1C}">
                <a14:useLocalDpi xmlns:a14="http://schemas.microsoft.com/office/drawing/2010/main" val="0"/>
              </a:ext>
            </a:extLst>
          </a:blip>
          <a:srcRect b="10805"/>
          <a:stretch/>
        </p:blipFill>
        <p:spPr>
          <a:xfrm>
            <a:off x="325677" y="532898"/>
            <a:ext cx="9298488" cy="3745131"/>
          </a:xfrm>
          <a:prstGeom prst="rect">
            <a:avLst/>
          </a:prstGeom>
          <a:ln>
            <a:solidFill>
              <a:schemeClr val="bg1">
                <a:lumMod val="75000"/>
              </a:schemeClr>
            </a:solidFill>
          </a:ln>
        </p:spPr>
      </p:pic>
      <p:pic>
        <p:nvPicPr>
          <p:cNvPr id="4" name="Picture 15">
            <a:extLst>
              <a:ext uri="{FF2B5EF4-FFF2-40B4-BE49-F238E27FC236}">
                <a16:creationId xmlns:a16="http://schemas.microsoft.com/office/drawing/2014/main" id="{BBE31FD5-17CE-47CE-9D07-5E8AA2AD7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314" y="2481553"/>
            <a:ext cx="632298" cy="7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직사각형 16">
            <a:extLst>
              <a:ext uri="{FF2B5EF4-FFF2-40B4-BE49-F238E27FC236}">
                <a16:creationId xmlns:a16="http://schemas.microsoft.com/office/drawing/2014/main" id="{B14E4AEB-DE85-441E-847D-9D5801666C42}"/>
              </a:ext>
            </a:extLst>
          </p:cNvPr>
          <p:cNvSpPr/>
          <p:nvPr/>
        </p:nvSpPr>
        <p:spPr>
          <a:xfrm>
            <a:off x="10089694" y="2468854"/>
            <a:ext cx="637378" cy="7715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cxnSp>
        <p:nvCxnSpPr>
          <p:cNvPr id="6" name="직선 연결선 5">
            <a:extLst>
              <a:ext uri="{FF2B5EF4-FFF2-40B4-BE49-F238E27FC236}">
                <a16:creationId xmlns:a16="http://schemas.microsoft.com/office/drawing/2014/main" id="{0317A4E8-DB50-437F-8896-400DF5BE7E87}"/>
              </a:ext>
            </a:extLst>
          </p:cNvPr>
          <p:cNvCxnSpPr>
            <a:cxnSpLocks/>
          </p:cNvCxnSpPr>
          <p:nvPr/>
        </p:nvCxnSpPr>
        <p:spPr>
          <a:xfrm flipV="1">
            <a:off x="9624165" y="2847919"/>
            <a:ext cx="411521" cy="258536"/>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AutoShape 12">
            <a:extLst>
              <a:ext uri="{FF2B5EF4-FFF2-40B4-BE49-F238E27FC236}">
                <a16:creationId xmlns:a16="http://schemas.microsoft.com/office/drawing/2014/main" id="{8AD9F20F-C490-4496-8493-FD203A0CAECE}"/>
              </a:ext>
            </a:extLst>
          </p:cNvPr>
          <p:cNvSpPr>
            <a:spLocks noChangeArrowheads="1"/>
          </p:cNvSpPr>
          <p:nvPr/>
        </p:nvSpPr>
        <p:spPr bwMode="auto">
          <a:xfrm>
            <a:off x="9624276" y="3533945"/>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引文格式</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C4B7F03E-E005-4C57-A5B3-27F0321B869A}"/>
              </a:ext>
            </a:extLst>
          </p:cNvPr>
          <p:cNvSpPr/>
          <p:nvPr/>
        </p:nvSpPr>
        <p:spPr>
          <a:xfrm>
            <a:off x="1541055" y="4313397"/>
            <a:ext cx="2875595"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9</a:t>
            </a: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种引文格式</a:t>
            </a:r>
            <a:r>
              <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(Reference Styles)</a:t>
            </a:r>
          </a:p>
        </p:txBody>
      </p:sp>
      <p:sp>
        <p:nvSpPr>
          <p:cNvPr id="9" name="직사각형 37">
            <a:extLst>
              <a:ext uri="{FF2B5EF4-FFF2-40B4-BE49-F238E27FC236}">
                <a16:creationId xmlns:a16="http://schemas.microsoft.com/office/drawing/2014/main" id="{E1FE2CAB-DEF6-46C3-99ED-B66795AEE64B}"/>
              </a:ext>
            </a:extLst>
          </p:cNvPr>
          <p:cNvSpPr>
            <a:spLocks noChangeArrowheads="1"/>
          </p:cNvSpPr>
          <p:nvPr/>
        </p:nvSpPr>
        <p:spPr bwMode="auto">
          <a:xfrm>
            <a:off x="1465545" y="4621174"/>
            <a:ext cx="4630455" cy="170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ABNT (Brazilian National Standards)</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AMA (American Medical Assoc.)</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APA (American Psychological Assoc.) </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Chicago/Turabian: Author-Date</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Chicago/Turabian: Humanities</a:t>
            </a:r>
            <a:endParaRPr kumimoji="0" lang="en-US" altLang="ko-KR" sz="16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직사각형 50">
            <a:extLst>
              <a:ext uri="{FF2B5EF4-FFF2-40B4-BE49-F238E27FC236}">
                <a16:creationId xmlns:a16="http://schemas.microsoft.com/office/drawing/2014/main" id="{3E59A8E1-1E13-4A3E-AD35-875BB211835A}"/>
              </a:ext>
            </a:extLst>
          </p:cNvPr>
          <p:cNvSpPr/>
          <p:nvPr/>
        </p:nvSpPr>
        <p:spPr>
          <a:xfrm>
            <a:off x="6421406" y="4774926"/>
            <a:ext cx="5770594" cy="1465851"/>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Harvard: Australian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 Harvard</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MLA(Modern Language Assoc.) </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Vancouver/ICMJE</a:t>
            </a:r>
          </a:p>
        </p:txBody>
      </p:sp>
      <p:sp>
        <p:nvSpPr>
          <p:cNvPr id="12" name="TextBox 11">
            <a:extLst>
              <a:ext uri="{FF2B5EF4-FFF2-40B4-BE49-F238E27FC236}">
                <a16:creationId xmlns:a16="http://schemas.microsoft.com/office/drawing/2014/main" id="{2DB5FE4E-B242-4862-8903-8789338F7892}"/>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520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F767F1D-B805-422F-B566-9928FC42D88B}"/>
              </a:ext>
            </a:extLst>
          </p:cNvPr>
          <p:cNvPicPr>
            <a:picLocks noChangeAspect="1"/>
          </p:cNvPicPr>
          <p:nvPr/>
        </p:nvPicPr>
        <p:blipFill rotWithShape="1">
          <a:blip r:embed="rId2">
            <a:extLst>
              <a:ext uri="{28A0092B-C50C-407E-A947-70E740481C1C}">
                <a14:useLocalDpi xmlns:a14="http://schemas.microsoft.com/office/drawing/2010/main" val="0"/>
              </a:ext>
            </a:extLst>
          </a:blip>
          <a:srcRect b="9900"/>
          <a:stretch/>
        </p:blipFill>
        <p:spPr>
          <a:xfrm>
            <a:off x="335160" y="772898"/>
            <a:ext cx="10714221" cy="4359188"/>
          </a:xfrm>
          <a:prstGeom prst="rect">
            <a:avLst/>
          </a:prstGeom>
          <a:ln>
            <a:solidFill>
              <a:schemeClr val="bg1">
                <a:lumMod val="75000"/>
              </a:schemeClr>
            </a:solidFill>
          </a:ln>
        </p:spPr>
      </p:pic>
      <p:pic>
        <p:nvPicPr>
          <p:cNvPr id="4" name="Picture 16">
            <a:extLst>
              <a:ext uri="{FF2B5EF4-FFF2-40B4-BE49-F238E27FC236}">
                <a16:creationId xmlns:a16="http://schemas.microsoft.com/office/drawing/2014/main" id="{E30A16E4-6E99-4C87-8E1E-B0A8AFB27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444" y="3500373"/>
            <a:ext cx="708714" cy="7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 name="직선 연결선 51">
            <a:extLst>
              <a:ext uri="{FF2B5EF4-FFF2-40B4-BE49-F238E27FC236}">
                <a16:creationId xmlns:a16="http://schemas.microsoft.com/office/drawing/2014/main" id="{5547D92A-29B0-4586-B588-9A750249923E}"/>
              </a:ext>
            </a:extLst>
          </p:cNvPr>
          <p:cNvCxnSpPr/>
          <p:nvPr/>
        </p:nvCxnSpPr>
        <p:spPr>
          <a:xfrm flipV="1">
            <a:off x="10867786" y="4095677"/>
            <a:ext cx="181595" cy="78343"/>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AutoShape 12">
            <a:extLst>
              <a:ext uri="{FF2B5EF4-FFF2-40B4-BE49-F238E27FC236}">
                <a16:creationId xmlns:a16="http://schemas.microsoft.com/office/drawing/2014/main" id="{D8D45681-B6EF-407B-9F31-C6F6335D1B43}"/>
              </a:ext>
            </a:extLst>
          </p:cNvPr>
          <p:cNvSpPr>
            <a:spLocks noChangeArrowheads="1"/>
          </p:cNvSpPr>
          <p:nvPr/>
        </p:nvSpPr>
        <p:spPr bwMode="auto">
          <a:xfrm>
            <a:off x="10618652" y="4535428"/>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导出</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직사각형 53">
            <a:extLst>
              <a:ext uri="{FF2B5EF4-FFF2-40B4-BE49-F238E27FC236}">
                <a16:creationId xmlns:a16="http://schemas.microsoft.com/office/drawing/2014/main" id="{5EA9B318-E489-44A3-B28D-0CD853704FEE}"/>
              </a:ext>
            </a:extLst>
          </p:cNvPr>
          <p:cNvSpPr/>
          <p:nvPr/>
        </p:nvSpPr>
        <p:spPr>
          <a:xfrm>
            <a:off x="11089028" y="3500373"/>
            <a:ext cx="695130" cy="7087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3B7666C0-DE68-46C6-95FB-1AD51F143215}"/>
              </a:ext>
            </a:extLst>
          </p:cNvPr>
          <p:cNvSpPr/>
          <p:nvPr/>
        </p:nvSpPr>
        <p:spPr>
          <a:xfrm>
            <a:off x="9608466" y="5268509"/>
            <a:ext cx="2518639"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轻松导出文章到文献管理工具</a:t>
            </a:r>
            <a:endPar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sp>
        <p:nvSpPr>
          <p:cNvPr id="10" name="TextBox 9">
            <a:extLst>
              <a:ext uri="{FF2B5EF4-FFF2-40B4-BE49-F238E27FC236}">
                <a16:creationId xmlns:a16="http://schemas.microsoft.com/office/drawing/2014/main" id="{2F9D2220-0C98-4B13-86B2-130B993A1E01}"/>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811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0BB84E16-CCDB-46B7-8FC2-689537402939}"/>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79062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53A30C-9276-478F-B43D-3221A95DD2B1}"/>
              </a:ext>
            </a:extLst>
          </p:cNvPr>
          <p:cNvPicPr>
            <a:picLocks noChangeAspect="1"/>
          </p:cNvPicPr>
          <p:nvPr/>
        </p:nvPicPr>
        <p:blipFill>
          <a:blip r:embed="rId2"/>
          <a:stretch>
            <a:fillRect/>
          </a:stretch>
        </p:blipFill>
        <p:spPr>
          <a:xfrm>
            <a:off x="138668" y="763302"/>
            <a:ext cx="8243104" cy="5704383"/>
          </a:xfrm>
          <a:prstGeom prst="rect">
            <a:avLst/>
          </a:prstGeom>
        </p:spPr>
      </p:pic>
      <p:grpSp>
        <p:nvGrpSpPr>
          <p:cNvPr id="9" name="그룹 37">
            <a:extLst>
              <a:ext uri="{FF2B5EF4-FFF2-40B4-BE49-F238E27FC236}">
                <a16:creationId xmlns:a16="http://schemas.microsoft.com/office/drawing/2014/main" id="{E1CC515B-8D42-460C-ACD4-2B3BDFBB1556}"/>
              </a:ext>
            </a:extLst>
          </p:cNvPr>
          <p:cNvGrpSpPr>
            <a:grpSpLocks/>
          </p:cNvGrpSpPr>
          <p:nvPr/>
        </p:nvGrpSpPr>
        <p:grpSpPr bwMode="auto">
          <a:xfrm>
            <a:off x="1204802" y="1202549"/>
            <a:ext cx="312738" cy="307975"/>
            <a:chOff x="4224660" y="1060284"/>
            <a:chExt cx="312945" cy="307777"/>
          </a:xfrm>
        </p:grpSpPr>
        <p:sp>
          <p:nvSpPr>
            <p:cNvPr id="10" name="타원 69">
              <a:extLst>
                <a:ext uri="{FF2B5EF4-FFF2-40B4-BE49-F238E27FC236}">
                  <a16:creationId xmlns:a16="http://schemas.microsoft.com/office/drawing/2014/main" id="{D3365F84-BCA5-45A6-A3B6-902498E86BE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1" name="TextBox 10">
              <a:extLst>
                <a:ext uri="{FF2B5EF4-FFF2-40B4-BE49-F238E27FC236}">
                  <a16:creationId xmlns:a16="http://schemas.microsoft.com/office/drawing/2014/main" id="{AF0CE33E-3B26-4623-8D61-E7A8E631AA5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2" name="그룹 37">
            <a:extLst>
              <a:ext uri="{FF2B5EF4-FFF2-40B4-BE49-F238E27FC236}">
                <a16:creationId xmlns:a16="http://schemas.microsoft.com/office/drawing/2014/main" id="{51306359-AAEF-4C9B-88E0-19E029CE8D1D}"/>
              </a:ext>
            </a:extLst>
          </p:cNvPr>
          <p:cNvGrpSpPr>
            <a:grpSpLocks/>
          </p:cNvGrpSpPr>
          <p:nvPr/>
        </p:nvGrpSpPr>
        <p:grpSpPr bwMode="auto">
          <a:xfrm>
            <a:off x="6527538" y="3842385"/>
            <a:ext cx="312738" cy="307975"/>
            <a:chOff x="4214493" y="1070437"/>
            <a:chExt cx="312945" cy="307777"/>
          </a:xfrm>
        </p:grpSpPr>
        <p:sp>
          <p:nvSpPr>
            <p:cNvPr id="13" name="타원 72">
              <a:extLst>
                <a:ext uri="{FF2B5EF4-FFF2-40B4-BE49-F238E27FC236}">
                  <a16:creationId xmlns:a16="http://schemas.microsoft.com/office/drawing/2014/main" id="{91B9A695-877C-483E-AE61-A0F5704057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D262C882-95FB-4CFF-B548-6A25D347A7B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2C52E9F7-E857-485F-AE77-444B61511B69}"/>
              </a:ext>
            </a:extLst>
          </p:cNvPr>
          <p:cNvGrpSpPr>
            <a:grpSpLocks/>
          </p:cNvGrpSpPr>
          <p:nvPr/>
        </p:nvGrpSpPr>
        <p:grpSpPr bwMode="auto">
          <a:xfrm>
            <a:off x="1204802" y="5655451"/>
            <a:ext cx="312738" cy="307975"/>
            <a:chOff x="4214493" y="1070437"/>
            <a:chExt cx="312945" cy="307777"/>
          </a:xfrm>
        </p:grpSpPr>
        <p:sp>
          <p:nvSpPr>
            <p:cNvPr id="16" name="타원 72">
              <a:extLst>
                <a:ext uri="{FF2B5EF4-FFF2-40B4-BE49-F238E27FC236}">
                  <a16:creationId xmlns:a16="http://schemas.microsoft.com/office/drawing/2014/main" id="{F583D44A-96CB-42C0-A349-E80C1435138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59D34B0C-57DE-40B7-88CA-7802D8B49B1D}"/>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301D7FD3-C608-48EE-B613-C00D588B81E5}"/>
              </a:ext>
            </a:extLst>
          </p:cNvPr>
          <p:cNvGrpSpPr>
            <a:grpSpLocks/>
          </p:cNvGrpSpPr>
          <p:nvPr/>
        </p:nvGrpSpPr>
        <p:grpSpPr bwMode="auto">
          <a:xfrm>
            <a:off x="2311668" y="5629991"/>
            <a:ext cx="312738" cy="307975"/>
            <a:chOff x="4214493" y="1070437"/>
            <a:chExt cx="312945" cy="307777"/>
          </a:xfrm>
        </p:grpSpPr>
        <p:sp>
          <p:nvSpPr>
            <p:cNvPr id="19" name="타원 72">
              <a:extLst>
                <a:ext uri="{FF2B5EF4-FFF2-40B4-BE49-F238E27FC236}">
                  <a16:creationId xmlns:a16="http://schemas.microsoft.com/office/drawing/2014/main" id="{B89B9296-5F83-4190-B229-EEC99F6D10C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DD28FC7-5F3D-48AB-9EEF-CC9986A5CC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1" name="그룹 37">
            <a:extLst>
              <a:ext uri="{FF2B5EF4-FFF2-40B4-BE49-F238E27FC236}">
                <a16:creationId xmlns:a16="http://schemas.microsoft.com/office/drawing/2014/main" id="{838D492B-9D0C-41DB-9C30-F66030E068B1}"/>
              </a:ext>
            </a:extLst>
          </p:cNvPr>
          <p:cNvGrpSpPr>
            <a:grpSpLocks/>
          </p:cNvGrpSpPr>
          <p:nvPr/>
        </p:nvGrpSpPr>
        <p:grpSpPr bwMode="auto">
          <a:xfrm>
            <a:off x="8090666" y="2086580"/>
            <a:ext cx="312738" cy="307975"/>
            <a:chOff x="4219577" y="1065362"/>
            <a:chExt cx="312945" cy="307777"/>
          </a:xfrm>
          <a:solidFill>
            <a:schemeClr val="accent5"/>
          </a:solidFill>
        </p:grpSpPr>
        <p:sp>
          <p:nvSpPr>
            <p:cNvPr id="22" name="타원 75">
              <a:extLst>
                <a:ext uri="{FF2B5EF4-FFF2-40B4-BE49-F238E27FC236}">
                  <a16:creationId xmlns:a16="http://schemas.microsoft.com/office/drawing/2014/main" id="{912D7DEC-9289-41EC-9A96-EA16CC09A43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E5C85845-A19F-4A34-9498-F508D6FFBDB0}"/>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CA8DAB02-93F8-419B-A4F1-0B143633D1AB}"/>
              </a:ext>
            </a:extLst>
          </p:cNvPr>
          <p:cNvGrpSpPr>
            <a:grpSpLocks/>
          </p:cNvGrpSpPr>
          <p:nvPr/>
        </p:nvGrpSpPr>
        <p:grpSpPr bwMode="auto">
          <a:xfrm>
            <a:off x="8088761" y="2414467"/>
            <a:ext cx="312738" cy="307975"/>
            <a:chOff x="4217671" y="1063458"/>
            <a:chExt cx="312945" cy="307777"/>
          </a:xfrm>
        </p:grpSpPr>
        <p:sp>
          <p:nvSpPr>
            <p:cNvPr id="25" name="타원 78">
              <a:extLst>
                <a:ext uri="{FF2B5EF4-FFF2-40B4-BE49-F238E27FC236}">
                  <a16:creationId xmlns:a16="http://schemas.microsoft.com/office/drawing/2014/main" id="{2A1C2D50-5AFA-4603-A206-B4787DDD947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863BE651-1626-49E6-BF0A-32E705649136}"/>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D74E0E2B-F683-41B1-AD23-7B6B349E9D0E}"/>
              </a:ext>
            </a:extLst>
          </p:cNvPr>
          <p:cNvGrpSpPr>
            <a:grpSpLocks/>
          </p:cNvGrpSpPr>
          <p:nvPr/>
        </p:nvGrpSpPr>
        <p:grpSpPr bwMode="auto">
          <a:xfrm>
            <a:off x="8088761" y="2763082"/>
            <a:ext cx="312738" cy="307975"/>
            <a:chOff x="4217671" y="1063458"/>
            <a:chExt cx="312945" cy="307777"/>
          </a:xfrm>
        </p:grpSpPr>
        <p:sp>
          <p:nvSpPr>
            <p:cNvPr id="28" name="타원 81">
              <a:extLst>
                <a:ext uri="{FF2B5EF4-FFF2-40B4-BE49-F238E27FC236}">
                  <a16:creationId xmlns:a16="http://schemas.microsoft.com/office/drawing/2014/main" id="{E63DE6F2-1405-47B7-B746-1FFE3C87BA1E}"/>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F268A00C-D6FB-4384-B55A-16009B4CA8C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0" name="그룹 37">
            <a:extLst>
              <a:ext uri="{FF2B5EF4-FFF2-40B4-BE49-F238E27FC236}">
                <a16:creationId xmlns:a16="http://schemas.microsoft.com/office/drawing/2014/main" id="{3B44CCC4-25FB-499E-B78C-A374B59CCD44}"/>
              </a:ext>
            </a:extLst>
          </p:cNvPr>
          <p:cNvGrpSpPr>
            <a:grpSpLocks/>
          </p:cNvGrpSpPr>
          <p:nvPr/>
        </p:nvGrpSpPr>
        <p:grpSpPr bwMode="auto">
          <a:xfrm>
            <a:off x="8096974" y="3121857"/>
            <a:ext cx="312738" cy="307975"/>
            <a:chOff x="4217671" y="1063458"/>
            <a:chExt cx="312945" cy="307777"/>
          </a:xfrm>
        </p:grpSpPr>
        <p:sp>
          <p:nvSpPr>
            <p:cNvPr id="31" name="타원 81">
              <a:extLst>
                <a:ext uri="{FF2B5EF4-FFF2-40B4-BE49-F238E27FC236}">
                  <a16:creationId xmlns:a16="http://schemas.microsoft.com/office/drawing/2014/main" id="{4A7EE688-D166-4D46-B01A-D1BEE1970FD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2" name="TextBox 31">
              <a:extLst>
                <a:ext uri="{FF2B5EF4-FFF2-40B4-BE49-F238E27FC236}">
                  <a16:creationId xmlns:a16="http://schemas.microsoft.com/office/drawing/2014/main" id="{AF3510F0-B43F-4318-A8D6-5579F81E801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3" name="TextBox 32">
            <a:extLst>
              <a:ext uri="{FF2B5EF4-FFF2-40B4-BE49-F238E27FC236}">
                <a16:creationId xmlns:a16="http://schemas.microsoft.com/office/drawing/2014/main" id="{89B00C6C-5E71-46ED-832C-04C5AC7A639B}"/>
              </a:ext>
            </a:extLst>
          </p:cNvPr>
          <p:cNvSpPr txBox="1"/>
          <p:nvPr/>
        </p:nvSpPr>
        <p:spPr>
          <a:xfrm>
            <a:off x="8475614" y="204513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选定“出版物”选项</a:t>
            </a:r>
          </a:p>
        </p:txBody>
      </p:sp>
      <p:sp>
        <p:nvSpPr>
          <p:cNvPr id="34" name="TextBox 33">
            <a:extLst>
              <a:ext uri="{FF2B5EF4-FFF2-40B4-BE49-F238E27FC236}">
                <a16:creationId xmlns:a16="http://schemas.microsoft.com/office/drawing/2014/main" id="{096502BD-E320-4B18-A917-2E9FC5685510}"/>
              </a:ext>
            </a:extLst>
          </p:cNvPr>
          <p:cNvSpPr txBox="1"/>
          <p:nvPr/>
        </p:nvSpPr>
        <p:spPr>
          <a:xfrm>
            <a:off x="8475614" y="2395443"/>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输入刊名或关键词检索</a:t>
            </a:r>
          </a:p>
        </p:txBody>
      </p:sp>
      <p:sp>
        <p:nvSpPr>
          <p:cNvPr id="35" name="TextBox 34">
            <a:extLst>
              <a:ext uri="{FF2B5EF4-FFF2-40B4-BE49-F238E27FC236}">
                <a16:creationId xmlns:a16="http://schemas.microsoft.com/office/drawing/2014/main" id="{6BC3516B-CE1F-448A-BC2C-ADE3AE989299}"/>
              </a:ext>
            </a:extLst>
          </p:cNvPr>
          <p:cNvSpPr txBox="1"/>
          <p:nvPr/>
        </p:nvSpPr>
        <p:spPr>
          <a:xfrm>
            <a:off x="8475613" y="274575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点击图标创建期刊快讯</a:t>
            </a:r>
          </a:p>
        </p:txBody>
      </p:sp>
      <p:sp>
        <p:nvSpPr>
          <p:cNvPr id="36" name="TextBox 35">
            <a:extLst>
              <a:ext uri="{FF2B5EF4-FFF2-40B4-BE49-F238E27FC236}">
                <a16:creationId xmlns:a16="http://schemas.microsoft.com/office/drawing/2014/main" id="{492955D1-79ED-4A95-9A0C-4A6BBCFD3C7C}"/>
              </a:ext>
            </a:extLst>
          </p:cNvPr>
          <p:cNvSpPr txBox="1"/>
          <p:nvPr/>
        </p:nvSpPr>
        <p:spPr>
          <a:xfrm>
            <a:off x="8475614" y="3096060"/>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点击刊名查看刊物详情</a:t>
            </a:r>
          </a:p>
        </p:txBody>
      </p:sp>
      <p:sp>
        <p:nvSpPr>
          <p:cNvPr id="37" name="TextBox 36">
            <a:extLst>
              <a:ext uri="{FF2B5EF4-FFF2-40B4-BE49-F238E27FC236}">
                <a16:creationId xmlns:a16="http://schemas.microsoft.com/office/drawing/2014/main" id="{EF7F00E1-09C6-4018-8549-771681E2F53C}"/>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34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social media post&#10;&#10;Description automatically generated">
            <a:extLst>
              <a:ext uri="{FF2B5EF4-FFF2-40B4-BE49-F238E27FC236}">
                <a16:creationId xmlns:a16="http://schemas.microsoft.com/office/drawing/2014/main" id="{77C88166-B3D0-4692-9E95-08625F373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38" y="615271"/>
            <a:ext cx="8883884" cy="6242729"/>
          </a:xfrm>
          <a:prstGeom prst="rect">
            <a:avLst/>
          </a:prstGeom>
        </p:spPr>
      </p:pic>
      <p:grpSp>
        <p:nvGrpSpPr>
          <p:cNvPr id="4" name="그룹 37">
            <a:extLst>
              <a:ext uri="{FF2B5EF4-FFF2-40B4-BE49-F238E27FC236}">
                <a16:creationId xmlns:a16="http://schemas.microsoft.com/office/drawing/2014/main" id="{48877033-3067-489E-8395-A087A1FE4F83}"/>
              </a:ext>
            </a:extLst>
          </p:cNvPr>
          <p:cNvGrpSpPr>
            <a:grpSpLocks/>
          </p:cNvGrpSpPr>
          <p:nvPr/>
        </p:nvGrpSpPr>
        <p:grpSpPr bwMode="auto">
          <a:xfrm>
            <a:off x="2920867" y="6242729"/>
            <a:ext cx="312738" cy="307975"/>
            <a:chOff x="4224660" y="1060284"/>
            <a:chExt cx="312945" cy="307777"/>
          </a:xfrm>
        </p:grpSpPr>
        <p:sp>
          <p:nvSpPr>
            <p:cNvPr id="5" name="타원 69">
              <a:extLst>
                <a:ext uri="{FF2B5EF4-FFF2-40B4-BE49-F238E27FC236}">
                  <a16:creationId xmlns:a16="http://schemas.microsoft.com/office/drawing/2014/main" id="{9FD7AA5E-C759-439B-8213-DBC624D1C2C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6F7F82EE-404E-4386-ADC9-BD646905B54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3E3DBCEA-FF60-4939-8CBE-5CCA5E4832CB}"/>
              </a:ext>
            </a:extLst>
          </p:cNvPr>
          <p:cNvGrpSpPr>
            <a:grpSpLocks/>
          </p:cNvGrpSpPr>
          <p:nvPr/>
        </p:nvGrpSpPr>
        <p:grpSpPr bwMode="auto">
          <a:xfrm>
            <a:off x="6683907" y="1774297"/>
            <a:ext cx="312738" cy="307975"/>
            <a:chOff x="4214493" y="1070437"/>
            <a:chExt cx="312945" cy="307777"/>
          </a:xfrm>
        </p:grpSpPr>
        <p:sp>
          <p:nvSpPr>
            <p:cNvPr id="8" name="타원 72">
              <a:extLst>
                <a:ext uri="{FF2B5EF4-FFF2-40B4-BE49-F238E27FC236}">
                  <a16:creationId xmlns:a16="http://schemas.microsoft.com/office/drawing/2014/main" id="{A5B6FA72-409A-4738-9CAA-2023F9A031D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14866B95-47C4-468A-804F-330360127B8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5D636C56-2E86-48B3-B920-4E207A097272}"/>
              </a:ext>
            </a:extLst>
          </p:cNvPr>
          <p:cNvGrpSpPr>
            <a:grpSpLocks/>
          </p:cNvGrpSpPr>
          <p:nvPr/>
        </p:nvGrpSpPr>
        <p:grpSpPr bwMode="auto">
          <a:xfrm>
            <a:off x="1190472" y="1191685"/>
            <a:ext cx="312738" cy="307975"/>
            <a:chOff x="4214493" y="1070437"/>
            <a:chExt cx="312945" cy="307777"/>
          </a:xfrm>
        </p:grpSpPr>
        <p:sp>
          <p:nvSpPr>
            <p:cNvPr id="11" name="타원 72">
              <a:extLst>
                <a:ext uri="{FF2B5EF4-FFF2-40B4-BE49-F238E27FC236}">
                  <a16:creationId xmlns:a16="http://schemas.microsoft.com/office/drawing/2014/main" id="{DAFD2FAF-0E1E-48E8-B41D-E99FC903671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889A0D82-F157-42AB-A29F-CA1D6710DC6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CC943AB5-B2A1-4F02-B98E-6FE739DC796C}"/>
              </a:ext>
            </a:extLst>
          </p:cNvPr>
          <p:cNvGrpSpPr>
            <a:grpSpLocks/>
          </p:cNvGrpSpPr>
          <p:nvPr/>
        </p:nvGrpSpPr>
        <p:grpSpPr bwMode="auto">
          <a:xfrm>
            <a:off x="8261486" y="1238991"/>
            <a:ext cx="312738" cy="307975"/>
            <a:chOff x="4214493" y="1070437"/>
            <a:chExt cx="312945" cy="307777"/>
          </a:xfrm>
        </p:grpSpPr>
        <p:sp>
          <p:nvSpPr>
            <p:cNvPr id="14" name="타원 72">
              <a:extLst>
                <a:ext uri="{FF2B5EF4-FFF2-40B4-BE49-F238E27FC236}">
                  <a16:creationId xmlns:a16="http://schemas.microsoft.com/office/drawing/2014/main" id="{361E39B0-7D92-4B03-B490-A4D56F75080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DA5D6DBE-7DA3-440F-B63D-33D56AEC475A}"/>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8" name="그룹 37">
            <a:extLst>
              <a:ext uri="{FF2B5EF4-FFF2-40B4-BE49-F238E27FC236}">
                <a16:creationId xmlns:a16="http://schemas.microsoft.com/office/drawing/2014/main" id="{F66C5A81-979B-4FD2-BE83-CA1C363A786E}"/>
              </a:ext>
            </a:extLst>
          </p:cNvPr>
          <p:cNvGrpSpPr>
            <a:grpSpLocks/>
          </p:cNvGrpSpPr>
          <p:nvPr/>
        </p:nvGrpSpPr>
        <p:grpSpPr bwMode="auto">
          <a:xfrm>
            <a:off x="9272288" y="2247026"/>
            <a:ext cx="312738" cy="307975"/>
            <a:chOff x="4219577" y="1065362"/>
            <a:chExt cx="312945" cy="307777"/>
          </a:xfrm>
          <a:solidFill>
            <a:schemeClr val="accent5"/>
          </a:solidFill>
        </p:grpSpPr>
        <p:sp>
          <p:nvSpPr>
            <p:cNvPr id="29" name="타원 75">
              <a:extLst>
                <a:ext uri="{FF2B5EF4-FFF2-40B4-BE49-F238E27FC236}">
                  <a16:creationId xmlns:a16="http://schemas.microsoft.com/office/drawing/2014/main" id="{D149717F-5687-4CBC-BF95-6C5CA0E6B58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0" name="TextBox 29">
              <a:extLst>
                <a:ext uri="{FF2B5EF4-FFF2-40B4-BE49-F238E27FC236}">
                  <a16:creationId xmlns:a16="http://schemas.microsoft.com/office/drawing/2014/main" id="{549A61FF-B41B-40C4-B6ED-A53CB94561FE}"/>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1" name="그룹 37">
            <a:extLst>
              <a:ext uri="{FF2B5EF4-FFF2-40B4-BE49-F238E27FC236}">
                <a16:creationId xmlns:a16="http://schemas.microsoft.com/office/drawing/2014/main" id="{5B114BF4-A015-433E-A627-BDC2AEE0CDA3}"/>
              </a:ext>
            </a:extLst>
          </p:cNvPr>
          <p:cNvGrpSpPr>
            <a:grpSpLocks/>
          </p:cNvGrpSpPr>
          <p:nvPr/>
        </p:nvGrpSpPr>
        <p:grpSpPr bwMode="auto">
          <a:xfrm>
            <a:off x="9270383" y="2574913"/>
            <a:ext cx="312738" cy="307975"/>
            <a:chOff x="4217671" y="1063458"/>
            <a:chExt cx="312945" cy="307777"/>
          </a:xfrm>
        </p:grpSpPr>
        <p:sp>
          <p:nvSpPr>
            <p:cNvPr id="32" name="타원 78">
              <a:extLst>
                <a:ext uri="{FF2B5EF4-FFF2-40B4-BE49-F238E27FC236}">
                  <a16:creationId xmlns:a16="http://schemas.microsoft.com/office/drawing/2014/main" id="{FD926B71-33F6-40DB-A09C-40A9638A096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3" name="TextBox 32">
              <a:extLst>
                <a:ext uri="{FF2B5EF4-FFF2-40B4-BE49-F238E27FC236}">
                  <a16:creationId xmlns:a16="http://schemas.microsoft.com/office/drawing/2014/main" id="{6544F2A0-3AA4-4066-AF7D-18698E19C35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4" name="그룹 37">
            <a:extLst>
              <a:ext uri="{FF2B5EF4-FFF2-40B4-BE49-F238E27FC236}">
                <a16:creationId xmlns:a16="http://schemas.microsoft.com/office/drawing/2014/main" id="{104FB94A-C89B-4500-81BC-75F5F298F497}"/>
              </a:ext>
            </a:extLst>
          </p:cNvPr>
          <p:cNvGrpSpPr>
            <a:grpSpLocks/>
          </p:cNvGrpSpPr>
          <p:nvPr/>
        </p:nvGrpSpPr>
        <p:grpSpPr bwMode="auto">
          <a:xfrm>
            <a:off x="9270383" y="2923528"/>
            <a:ext cx="312738" cy="307975"/>
            <a:chOff x="4217671" y="1063458"/>
            <a:chExt cx="312945" cy="307777"/>
          </a:xfrm>
        </p:grpSpPr>
        <p:sp>
          <p:nvSpPr>
            <p:cNvPr id="35" name="타원 81">
              <a:extLst>
                <a:ext uri="{FF2B5EF4-FFF2-40B4-BE49-F238E27FC236}">
                  <a16:creationId xmlns:a16="http://schemas.microsoft.com/office/drawing/2014/main" id="{72BC6B5C-AFC0-4F15-8E06-6DCAC85F6A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6" name="TextBox 35">
              <a:extLst>
                <a:ext uri="{FF2B5EF4-FFF2-40B4-BE49-F238E27FC236}">
                  <a16:creationId xmlns:a16="http://schemas.microsoft.com/office/drawing/2014/main" id="{AFBDE8FD-D6FB-4035-A0C1-B10DF2B63EF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7" name="그룹 37">
            <a:extLst>
              <a:ext uri="{FF2B5EF4-FFF2-40B4-BE49-F238E27FC236}">
                <a16:creationId xmlns:a16="http://schemas.microsoft.com/office/drawing/2014/main" id="{5EDBF0DF-3B40-49A2-84DC-6F4DB7AF87B2}"/>
              </a:ext>
            </a:extLst>
          </p:cNvPr>
          <p:cNvGrpSpPr>
            <a:grpSpLocks/>
          </p:cNvGrpSpPr>
          <p:nvPr/>
        </p:nvGrpSpPr>
        <p:grpSpPr bwMode="auto">
          <a:xfrm>
            <a:off x="9278596" y="3282303"/>
            <a:ext cx="312738" cy="307975"/>
            <a:chOff x="4217671" y="1063458"/>
            <a:chExt cx="312945" cy="307777"/>
          </a:xfrm>
        </p:grpSpPr>
        <p:sp>
          <p:nvSpPr>
            <p:cNvPr id="38" name="타원 81">
              <a:extLst>
                <a:ext uri="{FF2B5EF4-FFF2-40B4-BE49-F238E27FC236}">
                  <a16:creationId xmlns:a16="http://schemas.microsoft.com/office/drawing/2014/main" id="{817D4F47-A796-424C-AB94-5F31B497CC3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A7DE3F69-B251-4A1B-8CC4-DC9B62B294D8}"/>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1B6744A3-5F6F-4D4D-B4C2-28BF342E094F}"/>
              </a:ext>
            </a:extLst>
          </p:cNvPr>
          <p:cNvSpPr txBox="1"/>
          <p:nvPr/>
        </p:nvSpPr>
        <p:spPr>
          <a:xfrm>
            <a:off x="9657236" y="2205581"/>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出版物官网地址</a:t>
            </a:r>
          </a:p>
        </p:txBody>
      </p:sp>
      <p:sp>
        <p:nvSpPr>
          <p:cNvPr id="41" name="TextBox 40">
            <a:extLst>
              <a:ext uri="{FF2B5EF4-FFF2-40B4-BE49-F238E27FC236}">
                <a16:creationId xmlns:a16="http://schemas.microsoft.com/office/drawing/2014/main" id="{70B54A53-08BE-4611-8595-4F75D585A0CB}"/>
              </a:ext>
            </a:extLst>
          </p:cNvPr>
          <p:cNvSpPr txBox="1"/>
          <p:nvPr/>
        </p:nvSpPr>
        <p:spPr>
          <a:xfrm>
            <a:off x="9657236" y="255588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按年份查看文章</a:t>
            </a:r>
          </a:p>
        </p:txBody>
      </p:sp>
      <p:sp>
        <p:nvSpPr>
          <p:cNvPr id="42" name="TextBox 41">
            <a:extLst>
              <a:ext uri="{FF2B5EF4-FFF2-40B4-BE49-F238E27FC236}">
                <a16:creationId xmlns:a16="http://schemas.microsoft.com/office/drawing/2014/main" id="{6D20D845-E538-47BF-AE5B-AA7C85D51733}"/>
              </a:ext>
            </a:extLst>
          </p:cNvPr>
          <p:cNvSpPr txBox="1"/>
          <p:nvPr/>
        </p:nvSpPr>
        <p:spPr>
          <a:xfrm>
            <a:off x="9657235" y="290619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刊内检索</a:t>
            </a:r>
          </a:p>
        </p:txBody>
      </p:sp>
      <p:sp>
        <p:nvSpPr>
          <p:cNvPr id="43" name="TextBox 42">
            <a:extLst>
              <a:ext uri="{FF2B5EF4-FFF2-40B4-BE49-F238E27FC236}">
                <a16:creationId xmlns:a16="http://schemas.microsoft.com/office/drawing/2014/main" id="{A4E8B3DB-DB10-405F-AA72-B0CC0782F0D0}"/>
              </a:ext>
            </a:extLst>
          </p:cNvPr>
          <p:cNvSpPr txBox="1"/>
          <p:nvPr/>
        </p:nvSpPr>
        <p:spPr>
          <a:xfrm>
            <a:off x="9657236" y="3256506"/>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45" name="TextBox 44">
            <a:extLst>
              <a:ext uri="{FF2B5EF4-FFF2-40B4-BE49-F238E27FC236}">
                <a16:creationId xmlns:a16="http://schemas.microsoft.com/office/drawing/2014/main" id="{7BD59B8F-4C19-4DB5-B20A-B551FCDC7B7B}"/>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290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328BBE34-6AB3-4F0D-BD8B-A7EBEB9DF91D}"/>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28969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68C51B1-15E5-4932-9323-D31FF9FD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945"/>
            <a:ext cx="12192000" cy="403169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6065747D-6A1C-45E0-8758-5F7827F20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210" y="1570232"/>
            <a:ext cx="4056855" cy="5021381"/>
          </a:xfrm>
          <a:prstGeom prst="rect">
            <a:avLst/>
          </a:prstGeom>
          <a:ln>
            <a:solidFill>
              <a:schemeClr val="bg1">
                <a:lumMod val="75000"/>
              </a:schemeClr>
            </a:solidFill>
          </a:ln>
        </p:spPr>
      </p:pic>
      <p:grpSp>
        <p:nvGrpSpPr>
          <p:cNvPr id="21" name="그룹 37">
            <a:extLst>
              <a:ext uri="{FF2B5EF4-FFF2-40B4-BE49-F238E27FC236}">
                <a16:creationId xmlns:a16="http://schemas.microsoft.com/office/drawing/2014/main" id="{03EBC958-FC5A-405B-B263-738969E569B4}"/>
              </a:ext>
            </a:extLst>
          </p:cNvPr>
          <p:cNvGrpSpPr>
            <a:grpSpLocks/>
          </p:cNvGrpSpPr>
          <p:nvPr/>
        </p:nvGrpSpPr>
        <p:grpSpPr bwMode="auto">
          <a:xfrm>
            <a:off x="8425360" y="466565"/>
            <a:ext cx="312738" cy="307975"/>
            <a:chOff x="4227314" y="1060284"/>
            <a:chExt cx="312945" cy="307777"/>
          </a:xfrm>
        </p:grpSpPr>
        <p:sp>
          <p:nvSpPr>
            <p:cNvPr id="22" name="타원 69">
              <a:extLst>
                <a:ext uri="{FF2B5EF4-FFF2-40B4-BE49-F238E27FC236}">
                  <a16:creationId xmlns:a16="http://schemas.microsoft.com/office/drawing/2014/main" id="{81DB61A1-5E37-4299-A72D-311810A807F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303854DF-3D8D-481F-98A9-A60D56546E11}"/>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980CBD84-ED44-4E77-876F-A228FD58D1C4}"/>
              </a:ext>
            </a:extLst>
          </p:cNvPr>
          <p:cNvGrpSpPr>
            <a:grpSpLocks/>
          </p:cNvGrpSpPr>
          <p:nvPr/>
        </p:nvGrpSpPr>
        <p:grpSpPr bwMode="auto">
          <a:xfrm>
            <a:off x="10148376" y="6138033"/>
            <a:ext cx="312738" cy="307975"/>
            <a:chOff x="4214493" y="1070437"/>
            <a:chExt cx="312945" cy="307777"/>
          </a:xfrm>
        </p:grpSpPr>
        <p:sp>
          <p:nvSpPr>
            <p:cNvPr id="25" name="타원 72">
              <a:extLst>
                <a:ext uri="{FF2B5EF4-FFF2-40B4-BE49-F238E27FC236}">
                  <a16:creationId xmlns:a16="http://schemas.microsoft.com/office/drawing/2014/main" id="{BE260AB0-AD30-4750-8EE3-824F90091FB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5332F13D-64E6-48BA-85CD-BE7C413D559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1AA9BCFC-C789-4EDB-8B53-28C0B8553848}"/>
              </a:ext>
            </a:extLst>
          </p:cNvPr>
          <p:cNvGrpSpPr>
            <a:grpSpLocks/>
          </p:cNvGrpSpPr>
          <p:nvPr/>
        </p:nvGrpSpPr>
        <p:grpSpPr bwMode="auto">
          <a:xfrm>
            <a:off x="9798268" y="4008120"/>
            <a:ext cx="312738" cy="307975"/>
            <a:chOff x="4214493" y="1070437"/>
            <a:chExt cx="312945" cy="307777"/>
          </a:xfrm>
        </p:grpSpPr>
        <p:sp>
          <p:nvSpPr>
            <p:cNvPr id="28" name="타원 72">
              <a:extLst>
                <a:ext uri="{FF2B5EF4-FFF2-40B4-BE49-F238E27FC236}">
                  <a16:creationId xmlns:a16="http://schemas.microsoft.com/office/drawing/2014/main" id="{B034A0A9-3572-493D-B35B-44FBF33DD7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842877C5-A17A-4934-8E77-55C3F0719C5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2FD0E71E-30E0-473C-98AF-7DAB23F67FC3}"/>
              </a:ext>
            </a:extLst>
          </p:cNvPr>
          <p:cNvGrpSpPr>
            <a:grpSpLocks/>
          </p:cNvGrpSpPr>
          <p:nvPr/>
        </p:nvGrpSpPr>
        <p:grpSpPr bwMode="auto">
          <a:xfrm>
            <a:off x="2520759" y="5607136"/>
            <a:ext cx="312738" cy="307975"/>
            <a:chOff x="4219577" y="1065362"/>
            <a:chExt cx="312945" cy="307777"/>
          </a:xfrm>
          <a:solidFill>
            <a:schemeClr val="accent5"/>
          </a:solidFill>
        </p:grpSpPr>
        <p:sp>
          <p:nvSpPr>
            <p:cNvPr id="34" name="타원 75">
              <a:extLst>
                <a:ext uri="{FF2B5EF4-FFF2-40B4-BE49-F238E27FC236}">
                  <a16:creationId xmlns:a16="http://schemas.microsoft.com/office/drawing/2014/main" id="{506C21EF-562E-40DA-977D-4593F77038B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1E7DC28-A264-422D-AF47-B2E57694CE1B}"/>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0C07F24A-79A5-48FD-9623-D7D44ED6C66F}"/>
              </a:ext>
            </a:extLst>
          </p:cNvPr>
          <p:cNvGrpSpPr>
            <a:grpSpLocks/>
          </p:cNvGrpSpPr>
          <p:nvPr/>
        </p:nvGrpSpPr>
        <p:grpSpPr bwMode="auto">
          <a:xfrm>
            <a:off x="2518854" y="5935023"/>
            <a:ext cx="312738" cy="307975"/>
            <a:chOff x="4217671" y="1063458"/>
            <a:chExt cx="312945" cy="307777"/>
          </a:xfrm>
        </p:grpSpPr>
        <p:sp>
          <p:nvSpPr>
            <p:cNvPr id="37" name="타원 78">
              <a:extLst>
                <a:ext uri="{FF2B5EF4-FFF2-40B4-BE49-F238E27FC236}">
                  <a16:creationId xmlns:a16="http://schemas.microsoft.com/office/drawing/2014/main" id="{B5F8642F-CBE6-4782-ADD7-3DEB16D166A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7B87479D-1FEC-43EA-92A6-490ADC7FB7F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9" name="그룹 37">
            <a:extLst>
              <a:ext uri="{FF2B5EF4-FFF2-40B4-BE49-F238E27FC236}">
                <a16:creationId xmlns:a16="http://schemas.microsoft.com/office/drawing/2014/main" id="{DB4FA102-71FA-4C71-848A-9E00E1E5D867}"/>
              </a:ext>
            </a:extLst>
          </p:cNvPr>
          <p:cNvGrpSpPr>
            <a:grpSpLocks/>
          </p:cNvGrpSpPr>
          <p:nvPr/>
        </p:nvGrpSpPr>
        <p:grpSpPr bwMode="auto">
          <a:xfrm>
            <a:off x="2518854" y="6283638"/>
            <a:ext cx="312738" cy="307975"/>
            <a:chOff x="4217671" y="1063458"/>
            <a:chExt cx="312945" cy="307777"/>
          </a:xfrm>
        </p:grpSpPr>
        <p:sp>
          <p:nvSpPr>
            <p:cNvPr id="40" name="타원 81">
              <a:extLst>
                <a:ext uri="{FF2B5EF4-FFF2-40B4-BE49-F238E27FC236}">
                  <a16:creationId xmlns:a16="http://schemas.microsoft.com/office/drawing/2014/main" id="{314C8B81-218A-4F59-9317-1D4F2D19A7E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41" name="TextBox 40">
              <a:extLst>
                <a:ext uri="{FF2B5EF4-FFF2-40B4-BE49-F238E27FC236}">
                  <a16:creationId xmlns:a16="http://schemas.microsoft.com/office/drawing/2014/main" id="{0D017B42-7E36-4D30-99EA-17F51DB70C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5" name="TextBox 44">
            <a:extLst>
              <a:ext uri="{FF2B5EF4-FFF2-40B4-BE49-F238E27FC236}">
                <a16:creationId xmlns:a16="http://schemas.microsoft.com/office/drawing/2014/main" id="{1D81E05D-2F71-490A-8558-C3ACBA5C99B0}"/>
              </a:ext>
            </a:extLst>
          </p:cNvPr>
          <p:cNvSpPr txBox="1"/>
          <p:nvPr/>
        </p:nvSpPr>
        <p:spPr>
          <a:xfrm>
            <a:off x="2905707" y="5565691"/>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点击创建或登录文件夹账户</a:t>
            </a:r>
          </a:p>
        </p:txBody>
      </p:sp>
      <p:sp>
        <p:nvSpPr>
          <p:cNvPr id="46" name="TextBox 45">
            <a:extLst>
              <a:ext uri="{FF2B5EF4-FFF2-40B4-BE49-F238E27FC236}">
                <a16:creationId xmlns:a16="http://schemas.microsoft.com/office/drawing/2014/main" id="{1AF801AA-99C9-495A-BC1C-D81823398E1A}"/>
              </a:ext>
            </a:extLst>
          </p:cNvPr>
          <p:cNvSpPr txBox="1"/>
          <p:nvPr/>
        </p:nvSpPr>
        <p:spPr>
          <a:xfrm>
            <a:off x="2905707" y="591599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创建文件账户</a:t>
            </a:r>
          </a:p>
        </p:txBody>
      </p:sp>
      <p:sp>
        <p:nvSpPr>
          <p:cNvPr id="47" name="TextBox 46">
            <a:extLst>
              <a:ext uri="{FF2B5EF4-FFF2-40B4-BE49-F238E27FC236}">
                <a16:creationId xmlns:a16="http://schemas.microsoft.com/office/drawing/2014/main" id="{CD08BD4B-2461-467A-B98F-275E7701A5A6}"/>
              </a:ext>
            </a:extLst>
          </p:cNvPr>
          <p:cNvSpPr txBox="1"/>
          <p:nvPr/>
        </p:nvSpPr>
        <p:spPr>
          <a:xfrm>
            <a:off x="2905706" y="626630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登录至文件夹账户</a:t>
            </a:r>
          </a:p>
        </p:txBody>
      </p:sp>
      <p:sp>
        <p:nvSpPr>
          <p:cNvPr id="51" name="직사각형 3">
            <a:extLst>
              <a:ext uri="{FF2B5EF4-FFF2-40B4-BE49-F238E27FC236}">
                <a16:creationId xmlns:a16="http://schemas.microsoft.com/office/drawing/2014/main" id="{CC3A883A-48FA-476D-9A20-5CA1FB322817}"/>
              </a:ext>
            </a:extLst>
          </p:cNvPr>
          <p:cNvSpPr/>
          <p:nvPr/>
        </p:nvSpPr>
        <p:spPr>
          <a:xfrm>
            <a:off x="8188122" y="776987"/>
            <a:ext cx="1610146"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2" name="직사각형 3">
            <a:extLst>
              <a:ext uri="{FF2B5EF4-FFF2-40B4-BE49-F238E27FC236}">
                <a16:creationId xmlns:a16="http://schemas.microsoft.com/office/drawing/2014/main" id="{6DF5C5AB-2F2F-450D-9130-E14754DA8E7C}"/>
              </a:ext>
            </a:extLst>
          </p:cNvPr>
          <p:cNvSpPr/>
          <p:nvPr/>
        </p:nvSpPr>
        <p:spPr>
          <a:xfrm>
            <a:off x="8406853" y="3232775"/>
            <a:ext cx="3229825" cy="16427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0" name="TextBox 29">
            <a:extLst>
              <a:ext uri="{FF2B5EF4-FFF2-40B4-BE49-F238E27FC236}">
                <a16:creationId xmlns:a16="http://schemas.microsoft.com/office/drawing/2014/main" id="{4A0C3666-3F0D-48BE-A70B-B88C2C913A20}"/>
              </a:ext>
            </a:extLst>
          </p:cNvPr>
          <p:cNvSpPr txBox="1"/>
          <p:nvPr/>
        </p:nvSpPr>
        <p:spPr>
          <a:xfrm>
            <a:off x="396239" y="152400"/>
            <a:ext cx="5913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635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47F9671-C79A-42A5-80E3-BA09D000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96" y="721360"/>
            <a:ext cx="8513691" cy="6858000"/>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EE58EAA0-C161-4B18-8F59-984FD561BBBA}"/>
              </a:ext>
            </a:extLst>
          </p:cNvPr>
          <p:cNvGrpSpPr>
            <a:grpSpLocks/>
          </p:cNvGrpSpPr>
          <p:nvPr/>
        </p:nvGrpSpPr>
        <p:grpSpPr bwMode="auto">
          <a:xfrm>
            <a:off x="1808228" y="1599182"/>
            <a:ext cx="312738" cy="307975"/>
            <a:chOff x="4227314" y="1060284"/>
            <a:chExt cx="312945" cy="307777"/>
          </a:xfrm>
        </p:grpSpPr>
        <p:sp>
          <p:nvSpPr>
            <p:cNvPr id="5" name="타원 69">
              <a:extLst>
                <a:ext uri="{FF2B5EF4-FFF2-40B4-BE49-F238E27FC236}">
                  <a16:creationId xmlns:a16="http://schemas.microsoft.com/office/drawing/2014/main" id="{3DDBFF2D-19AC-4E5E-8CD0-B1224BB2C3D0}"/>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808463FF-6153-4F99-AEEC-0BC93857D806}"/>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BC8CD204-8A6A-4D3D-BBFD-9117DE00D9DD}"/>
              </a:ext>
            </a:extLst>
          </p:cNvPr>
          <p:cNvGrpSpPr>
            <a:grpSpLocks/>
          </p:cNvGrpSpPr>
          <p:nvPr/>
        </p:nvGrpSpPr>
        <p:grpSpPr bwMode="auto">
          <a:xfrm>
            <a:off x="1495490" y="3941446"/>
            <a:ext cx="312738" cy="307975"/>
            <a:chOff x="4214493" y="1070437"/>
            <a:chExt cx="312945" cy="307777"/>
          </a:xfrm>
        </p:grpSpPr>
        <p:sp>
          <p:nvSpPr>
            <p:cNvPr id="8" name="타원 72">
              <a:extLst>
                <a:ext uri="{FF2B5EF4-FFF2-40B4-BE49-F238E27FC236}">
                  <a16:creationId xmlns:a16="http://schemas.microsoft.com/office/drawing/2014/main" id="{456360A0-5E64-4875-8430-4F46A1AF71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7933813D-7DF4-44FF-943E-C88FC60999E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3AF172B4-8F7B-4FD2-A0F8-29636611E660}"/>
              </a:ext>
            </a:extLst>
          </p:cNvPr>
          <p:cNvGrpSpPr>
            <a:grpSpLocks/>
          </p:cNvGrpSpPr>
          <p:nvPr/>
        </p:nvGrpSpPr>
        <p:grpSpPr bwMode="auto">
          <a:xfrm>
            <a:off x="1331362" y="6286881"/>
            <a:ext cx="312738" cy="307975"/>
            <a:chOff x="4214493" y="1070437"/>
            <a:chExt cx="312945" cy="307777"/>
          </a:xfrm>
        </p:grpSpPr>
        <p:sp>
          <p:nvSpPr>
            <p:cNvPr id="11" name="타원 72">
              <a:extLst>
                <a:ext uri="{FF2B5EF4-FFF2-40B4-BE49-F238E27FC236}">
                  <a16:creationId xmlns:a16="http://schemas.microsoft.com/office/drawing/2014/main" id="{F85A4B7E-3237-485D-B814-CAEAEA4025A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DA0D9EA8-4A16-4771-A1BF-861989CADBC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3" name="직사각형 3">
            <a:extLst>
              <a:ext uri="{FF2B5EF4-FFF2-40B4-BE49-F238E27FC236}">
                <a16:creationId xmlns:a16="http://schemas.microsoft.com/office/drawing/2014/main" id="{E455787A-AD05-4979-823D-26108B17298F}"/>
              </a:ext>
            </a:extLst>
          </p:cNvPr>
          <p:cNvSpPr/>
          <p:nvPr/>
        </p:nvSpPr>
        <p:spPr>
          <a:xfrm>
            <a:off x="1003155" y="1329285"/>
            <a:ext cx="1610146"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4" name="직사각형 3">
            <a:extLst>
              <a:ext uri="{FF2B5EF4-FFF2-40B4-BE49-F238E27FC236}">
                <a16:creationId xmlns:a16="http://schemas.microsoft.com/office/drawing/2014/main" id="{937DB69A-009D-45DC-8004-28567C7C5127}"/>
              </a:ext>
            </a:extLst>
          </p:cNvPr>
          <p:cNvSpPr/>
          <p:nvPr/>
        </p:nvSpPr>
        <p:spPr>
          <a:xfrm>
            <a:off x="223296" y="2283735"/>
            <a:ext cx="1701589" cy="3623399"/>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 name="직사각형 3">
            <a:extLst>
              <a:ext uri="{FF2B5EF4-FFF2-40B4-BE49-F238E27FC236}">
                <a16:creationId xmlns:a16="http://schemas.microsoft.com/office/drawing/2014/main" id="{44294C3A-029E-48B2-99F0-7CEE6FDD08F5}"/>
              </a:ext>
            </a:extLst>
          </p:cNvPr>
          <p:cNvSpPr/>
          <p:nvPr/>
        </p:nvSpPr>
        <p:spPr>
          <a:xfrm>
            <a:off x="223295" y="6016985"/>
            <a:ext cx="1701589" cy="84776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6" name="직사각형 3">
            <a:extLst>
              <a:ext uri="{FF2B5EF4-FFF2-40B4-BE49-F238E27FC236}">
                <a16:creationId xmlns:a16="http://schemas.microsoft.com/office/drawing/2014/main" id="{075A4085-78E6-4D8C-B0FF-129D51C21875}"/>
              </a:ext>
            </a:extLst>
          </p:cNvPr>
          <p:cNvSpPr/>
          <p:nvPr/>
        </p:nvSpPr>
        <p:spPr>
          <a:xfrm>
            <a:off x="7628351" y="2283734"/>
            <a:ext cx="1108636" cy="1665967"/>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7" name="그룹 37">
            <a:extLst>
              <a:ext uri="{FF2B5EF4-FFF2-40B4-BE49-F238E27FC236}">
                <a16:creationId xmlns:a16="http://schemas.microsoft.com/office/drawing/2014/main" id="{BC623BF2-8E5F-47FD-8BC4-9DA8C416E7B9}"/>
              </a:ext>
            </a:extLst>
          </p:cNvPr>
          <p:cNvGrpSpPr>
            <a:grpSpLocks/>
          </p:cNvGrpSpPr>
          <p:nvPr/>
        </p:nvGrpSpPr>
        <p:grpSpPr bwMode="auto">
          <a:xfrm>
            <a:off x="8416490" y="3379862"/>
            <a:ext cx="312738" cy="307975"/>
            <a:chOff x="4214493" y="1070437"/>
            <a:chExt cx="312945" cy="307777"/>
          </a:xfrm>
        </p:grpSpPr>
        <p:sp>
          <p:nvSpPr>
            <p:cNvPr id="18" name="타원 72">
              <a:extLst>
                <a:ext uri="{FF2B5EF4-FFF2-40B4-BE49-F238E27FC236}">
                  <a16:creationId xmlns:a16="http://schemas.microsoft.com/office/drawing/2014/main" id="{2327BC09-2482-4388-B9E2-15D7A48472F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4CA455D3-5864-470F-8265-185859C3406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5DF00332-32DB-4775-9851-079CFF82D8BB}"/>
              </a:ext>
            </a:extLst>
          </p:cNvPr>
          <p:cNvGrpSpPr>
            <a:grpSpLocks/>
          </p:cNvGrpSpPr>
          <p:nvPr/>
        </p:nvGrpSpPr>
        <p:grpSpPr bwMode="auto">
          <a:xfrm>
            <a:off x="9019107" y="2351359"/>
            <a:ext cx="312738" cy="307975"/>
            <a:chOff x="4219577" y="1065362"/>
            <a:chExt cx="312945" cy="307777"/>
          </a:xfrm>
          <a:solidFill>
            <a:schemeClr val="accent5"/>
          </a:solidFill>
        </p:grpSpPr>
        <p:sp>
          <p:nvSpPr>
            <p:cNvPr id="21" name="타원 75">
              <a:extLst>
                <a:ext uri="{FF2B5EF4-FFF2-40B4-BE49-F238E27FC236}">
                  <a16:creationId xmlns:a16="http://schemas.microsoft.com/office/drawing/2014/main" id="{1A724F1E-FEB2-4FBA-ADE6-F43CEE852069}"/>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C3BBD7AB-B930-4BC5-909B-8718BFBE567A}"/>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061062DE-118E-4AA2-A8F6-A92850AD8660}"/>
              </a:ext>
            </a:extLst>
          </p:cNvPr>
          <p:cNvGrpSpPr>
            <a:grpSpLocks/>
          </p:cNvGrpSpPr>
          <p:nvPr/>
        </p:nvGrpSpPr>
        <p:grpSpPr bwMode="auto">
          <a:xfrm>
            <a:off x="9017202" y="2679246"/>
            <a:ext cx="312738" cy="307975"/>
            <a:chOff x="4217671" y="1063458"/>
            <a:chExt cx="312945" cy="307777"/>
          </a:xfrm>
        </p:grpSpPr>
        <p:sp>
          <p:nvSpPr>
            <p:cNvPr id="24" name="타원 78">
              <a:extLst>
                <a:ext uri="{FF2B5EF4-FFF2-40B4-BE49-F238E27FC236}">
                  <a16:creationId xmlns:a16="http://schemas.microsoft.com/office/drawing/2014/main" id="{AC8161A1-FA61-4D8E-8694-7BD4D67B00C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4ED5C203-3F01-45D0-941F-31795C64F81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15184F04-455F-48DE-A43E-2CC2B0682BF4}"/>
              </a:ext>
            </a:extLst>
          </p:cNvPr>
          <p:cNvGrpSpPr>
            <a:grpSpLocks/>
          </p:cNvGrpSpPr>
          <p:nvPr/>
        </p:nvGrpSpPr>
        <p:grpSpPr bwMode="auto">
          <a:xfrm>
            <a:off x="9017202" y="3027861"/>
            <a:ext cx="312738" cy="307975"/>
            <a:chOff x="4217671" y="1063458"/>
            <a:chExt cx="312945" cy="307777"/>
          </a:xfrm>
        </p:grpSpPr>
        <p:sp>
          <p:nvSpPr>
            <p:cNvPr id="27" name="타원 81">
              <a:extLst>
                <a:ext uri="{FF2B5EF4-FFF2-40B4-BE49-F238E27FC236}">
                  <a16:creationId xmlns:a16="http://schemas.microsoft.com/office/drawing/2014/main" id="{4C72CA6E-2EC3-44F9-BBCC-DC5B56C14D8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1C95616C-2FE8-479D-86C7-800644E2298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6A046EA0-69FE-48D6-B99C-34F7C0B40668}"/>
              </a:ext>
            </a:extLst>
          </p:cNvPr>
          <p:cNvSpPr txBox="1"/>
          <p:nvPr/>
        </p:nvSpPr>
        <p:spPr>
          <a:xfrm>
            <a:off x="9404055" y="2309914"/>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个人文件夹用户么名</a:t>
            </a:r>
          </a:p>
        </p:txBody>
      </p:sp>
      <p:sp>
        <p:nvSpPr>
          <p:cNvPr id="30" name="TextBox 29">
            <a:extLst>
              <a:ext uri="{FF2B5EF4-FFF2-40B4-BE49-F238E27FC236}">
                <a16:creationId xmlns:a16="http://schemas.microsoft.com/office/drawing/2014/main" id="{1F6DD530-8CE4-43C3-B5D2-4A0B6F0291F8}"/>
              </a:ext>
            </a:extLst>
          </p:cNvPr>
          <p:cNvSpPr txBox="1"/>
          <p:nvPr/>
        </p:nvSpPr>
        <p:spPr>
          <a:xfrm>
            <a:off x="9404055" y="26602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查看已保存的内容</a:t>
            </a:r>
          </a:p>
        </p:txBody>
      </p:sp>
      <p:sp>
        <p:nvSpPr>
          <p:cNvPr id="31" name="TextBox 30">
            <a:extLst>
              <a:ext uri="{FF2B5EF4-FFF2-40B4-BE49-F238E27FC236}">
                <a16:creationId xmlns:a16="http://schemas.microsoft.com/office/drawing/2014/main" id="{C820EBDC-A06D-40C2-BC7C-B4B8BFFD81C2}"/>
              </a:ext>
            </a:extLst>
          </p:cNvPr>
          <p:cNvSpPr txBox="1"/>
          <p:nvPr/>
        </p:nvSpPr>
        <p:spPr>
          <a:xfrm>
            <a:off x="9404054" y="3010530"/>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创建子文件夹</a:t>
            </a:r>
          </a:p>
        </p:txBody>
      </p:sp>
      <p:grpSp>
        <p:nvGrpSpPr>
          <p:cNvPr id="32" name="그룹 37">
            <a:extLst>
              <a:ext uri="{FF2B5EF4-FFF2-40B4-BE49-F238E27FC236}">
                <a16:creationId xmlns:a16="http://schemas.microsoft.com/office/drawing/2014/main" id="{3957C1B2-C94E-490C-B8E1-AF449B365E51}"/>
              </a:ext>
            </a:extLst>
          </p:cNvPr>
          <p:cNvGrpSpPr>
            <a:grpSpLocks/>
          </p:cNvGrpSpPr>
          <p:nvPr/>
        </p:nvGrpSpPr>
        <p:grpSpPr bwMode="auto">
          <a:xfrm>
            <a:off x="9017202" y="3437833"/>
            <a:ext cx="312738" cy="307975"/>
            <a:chOff x="4217671" y="1063458"/>
            <a:chExt cx="312945" cy="307777"/>
          </a:xfrm>
        </p:grpSpPr>
        <p:sp>
          <p:nvSpPr>
            <p:cNvPr id="33" name="타원 81">
              <a:extLst>
                <a:ext uri="{FF2B5EF4-FFF2-40B4-BE49-F238E27FC236}">
                  <a16:creationId xmlns:a16="http://schemas.microsoft.com/office/drawing/2014/main" id="{A36EB8B7-C401-41A7-BDC6-F10B5AD0556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4" name="TextBox 33">
              <a:extLst>
                <a:ext uri="{FF2B5EF4-FFF2-40B4-BE49-F238E27FC236}">
                  <a16:creationId xmlns:a16="http://schemas.microsoft.com/office/drawing/2014/main" id="{5F9EF83E-4B05-49F0-AFE9-B062131D7B4B}"/>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5" name="TextBox 34">
            <a:extLst>
              <a:ext uri="{FF2B5EF4-FFF2-40B4-BE49-F238E27FC236}">
                <a16:creationId xmlns:a16="http://schemas.microsoft.com/office/drawing/2014/main" id="{622C3A3C-60FB-49A1-895A-A367D16F6D76}"/>
              </a:ext>
            </a:extLst>
          </p:cNvPr>
          <p:cNvSpPr txBox="1"/>
          <p:nvPr/>
        </p:nvSpPr>
        <p:spPr>
          <a:xfrm>
            <a:off x="9404054" y="3420502"/>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批量操作</a:t>
            </a:r>
          </a:p>
        </p:txBody>
      </p:sp>
      <p:sp>
        <p:nvSpPr>
          <p:cNvPr id="36" name="TextBox 35">
            <a:extLst>
              <a:ext uri="{FF2B5EF4-FFF2-40B4-BE49-F238E27FC236}">
                <a16:creationId xmlns:a16="http://schemas.microsoft.com/office/drawing/2014/main" id="{E8A111BF-628F-482F-AC4B-BFE1BF073417}"/>
              </a:ext>
            </a:extLst>
          </p:cNvPr>
          <p:cNvSpPr txBox="1"/>
          <p:nvPr/>
        </p:nvSpPr>
        <p:spPr>
          <a:xfrm>
            <a:off x="396239" y="152400"/>
            <a:ext cx="597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34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3FBED-3271-4120-888C-8F5FF8242AB4}"/>
              </a:ext>
            </a:extLst>
          </p:cNvPr>
          <p:cNvPicPr>
            <a:picLocks noChangeAspect="1"/>
          </p:cNvPicPr>
          <p:nvPr/>
        </p:nvPicPr>
        <p:blipFill>
          <a:blip r:embed="rId2"/>
          <a:stretch>
            <a:fillRect/>
          </a:stretch>
        </p:blipFill>
        <p:spPr>
          <a:xfrm>
            <a:off x="3667928" y="81202"/>
            <a:ext cx="8307762" cy="4084398"/>
          </a:xfrm>
          <a:prstGeom prst="rect">
            <a:avLst/>
          </a:prstGeom>
          <a:ln>
            <a:solidFill>
              <a:schemeClr val="bg1">
                <a:lumMod val="65000"/>
              </a:schemeClr>
            </a:solidFill>
          </a:ln>
        </p:spPr>
      </p:pic>
      <p:pic>
        <p:nvPicPr>
          <p:cNvPr id="4" name="Picture 3">
            <a:extLst>
              <a:ext uri="{FF2B5EF4-FFF2-40B4-BE49-F238E27FC236}">
                <a16:creationId xmlns:a16="http://schemas.microsoft.com/office/drawing/2014/main" id="{85B61B98-2ED0-44C7-8DF9-4B1DF4490D71}"/>
              </a:ext>
            </a:extLst>
          </p:cNvPr>
          <p:cNvPicPr>
            <a:picLocks noChangeAspect="1"/>
          </p:cNvPicPr>
          <p:nvPr/>
        </p:nvPicPr>
        <p:blipFill>
          <a:blip r:embed="rId3"/>
          <a:stretch>
            <a:fillRect/>
          </a:stretch>
        </p:blipFill>
        <p:spPr>
          <a:xfrm>
            <a:off x="216310" y="2541372"/>
            <a:ext cx="8913142" cy="3458217"/>
          </a:xfrm>
          <a:prstGeom prst="rect">
            <a:avLst/>
          </a:prstGeom>
          <a:ln>
            <a:solidFill>
              <a:schemeClr val="bg1">
                <a:lumMod val="65000"/>
              </a:schemeClr>
            </a:solidFill>
          </a:ln>
        </p:spPr>
      </p:pic>
      <p:grpSp>
        <p:nvGrpSpPr>
          <p:cNvPr id="5" name="그룹 37">
            <a:extLst>
              <a:ext uri="{FF2B5EF4-FFF2-40B4-BE49-F238E27FC236}">
                <a16:creationId xmlns:a16="http://schemas.microsoft.com/office/drawing/2014/main" id="{6B52A491-2884-4DAE-8C67-25178B7E0197}"/>
              </a:ext>
            </a:extLst>
          </p:cNvPr>
          <p:cNvGrpSpPr>
            <a:grpSpLocks/>
          </p:cNvGrpSpPr>
          <p:nvPr/>
        </p:nvGrpSpPr>
        <p:grpSpPr bwMode="auto">
          <a:xfrm>
            <a:off x="10086925" y="2142687"/>
            <a:ext cx="312738" cy="307975"/>
            <a:chOff x="4227314" y="1060284"/>
            <a:chExt cx="312945" cy="307777"/>
          </a:xfrm>
        </p:grpSpPr>
        <p:sp>
          <p:nvSpPr>
            <p:cNvPr id="6" name="타원 69">
              <a:extLst>
                <a:ext uri="{FF2B5EF4-FFF2-40B4-BE49-F238E27FC236}">
                  <a16:creationId xmlns:a16="http://schemas.microsoft.com/office/drawing/2014/main" id="{2053376C-766B-410D-BDD9-76406613FF8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TextBox 6">
              <a:extLst>
                <a:ext uri="{FF2B5EF4-FFF2-40B4-BE49-F238E27FC236}">
                  <a16:creationId xmlns:a16="http://schemas.microsoft.com/office/drawing/2014/main" id="{EF106E65-CADF-4BDE-A29D-B2F5BE765F45}"/>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1" name="직사각형 3">
            <a:extLst>
              <a:ext uri="{FF2B5EF4-FFF2-40B4-BE49-F238E27FC236}">
                <a16:creationId xmlns:a16="http://schemas.microsoft.com/office/drawing/2014/main" id="{687855ED-858C-4FA8-8511-5EE2FC0BE4E9}"/>
              </a:ext>
            </a:extLst>
          </p:cNvPr>
          <p:cNvSpPr/>
          <p:nvPr/>
        </p:nvSpPr>
        <p:spPr>
          <a:xfrm>
            <a:off x="9235440" y="2117486"/>
            <a:ext cx="1422400" cy="666353"/>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2" name="그룹 37">
            <a:extLst>
              <a:ext uri="{FF2B5EF4-FFF2-40B4-BE49-F238E27FC236}">
                <a16:creationId xmlns:a16="http://schemas.microsoft.com/office/drawing/2014/main" id="{7D4CB4CE-374F-41C6-9270-5910EAADB467}"/>
              </a:ext>
            </a:extLst>
          </p:cNvPr>
          <p:cNvGrpSpPr>
            <a:grpSpLocks/>
          </p:cNvGrpSpPr>
          <p:nvPr/>
        </p:nvGrpSpPr>
        <p:grpSpPr bwMode="auto">
          <a:xfrm>
            <a:off x="7475805" y="3333567"/>
            <a:ext cx="312738" cy="307975"/>
            <a:chOff x="4227314" y="1060284"/>
            <a:chExt cx="312945" cy="307777"/>
          </a:xfrm>
        </p:grpSpPr>
        <p:sp>
          <p:nvSpPr>
            <p:cNvPr id="13" name="타원 69">
              <a:extLst>
                <a:ext uri="{FF2B5EF4-FFF2-40B4-BE49-F238E27FC236}">
                  <a16:creationId xmlns:a16="http://schemas.microsoft.com/office/drawing/2014/main" id="{6ECFE8ED-064D-4466-A7C4-BBF87163EC2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15EB1C32-DE36-4EF0-86FD-10E5211E06F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5" name="직사각형 3">
            <a:extLst>
              <a:ext uri="{FF2B5EF4-FFF2-40B4-BE49-F238E27FC236}">
                <a16:creationId xmlns:a16="http://schemas.microsoft.com/office/drawing/2014/main" id="{15BA7483-5C47-4634-B6EF-CA4DFE349F93}"/>
              </a:ext>
            </a:extLst>
          </p:cNvPr>
          <p:cNvSpPr/>
          <p:nvPr/>
        </p:nvSpPr>
        <p:spPr>
          <a:xfrm>
            <a:off x="6624320" y="3308366"/>
            <a:ext cx="1422400" cy="666353"/>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6" name="그룹 37">
            <a:extLst>
              <a:ext uri="{FF2B5EF4-FFF2-40B4-BE49-F238E27FC236}">
                <a16:creationId xmlns:a16="http://schemas.microsoft.com/office/drawing/2014/main" id="{EA407267-2334-4C64-A84A-787D910B5664}"/>
              </a:ext>
            </a:extLst>
          </p:cNvPr>
          <p:cNvGrpSpPr>
            <a:grpSpLocks/>
          </p:cNvGrpSpPr>
          <p:nvPr/>
        </p:nvGrpSpPr>
        <p:grpSpPr bwMode="auto">
          <a:xfrm>
            <a:off x="8501182" y="4931959"/>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8590F78-5F62-4066-B3A7-4CD05D4B22C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0B655C8-0FE1-47EC-8EFA-198E05CA26DF}"/>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7BABC22-A44A-4539-BFA7-D80452FF8E82}"/>
              </a:ext>
            </a:extLst>
          </p:cNvPr>
          <p:cNvGrpSpPr>
            <a:grpSpLocks/>
          </p:cNvGrpSpPr>
          <p:nvPr/>
        </p:nvGrpSpPr>
        <p:grpSpPr bwMode="auto">
          <a:xfrm>
            <a:off x="8499277" y="5259846"/>
            <a:ext cx="312738" cy="307975"/>
            <a:chOff x="4217671" y="1063458"/>
            <a:chExt cx="312945" cy="307777"/>
          </a:xfrm>
        </p:grpSpPr>
        <p:sp>
          <p:nvSpPr>
            <p:cNvPr id="20" name="타원 78">
              <a:extLst>
                <a:ext uri="{FF2B5EF4-FFF2-40B4-BE49-F238E27FC236}">
                  <a16:creationId xmlns:a16="http://schemas.microsoft.com/office/drawing/2014/main" id="{C0B082E4-AE92-4DB2-B280-004AB73198D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92DF52E9-E469-4504-8E73-A4ACEB496FC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7F508497-3694-4302-A4E5-033CB03D63EB}"/>
              </a:ext>
            </a:extLst>
          </p:cNvPr>
          <p:cNvSpPr txBox="1"/>
          <p:nvPr/>
        </p:nvSpPr>
        <p:spPr>
          <a:xfrm>
            <a:off x="8886130" y="4890514"/>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创建检索快讯</a:t>
            </a:r>
          </a:p>
        </p:txBody>
      </p:sp>
      <p:sp>
        <p:nvSpPr>
          <p:cNvPr id="26" name="TextBox 25">
            <a:extLst>
              <a:ext uri="{FF2B5EF4-FFF2-40B4-BE49-F238E27FC236}">
                <a16:creationId xmlns:a16="http://schemas.microsoft.com/office/drawing/2014/main" id="{6263E57F-0DF0-4222-AF84-78A96C88DCAB}"/>
              </a:ext>
            </a:extLst>
          </p:cNvPr>
          <p:cNvSpPr txBox="1"/>
          <p:nvPr/>
        </p:nvSpPr>
        <p:spPr>
          <a:xfrm>
            <a:off x="8886130" y="52408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28" name="TextBox 27">
            <a:extLst>
              <a:ext uri="{FF2B5EF4-FFF2-40B4-BE49-F238E27FC236}">
                <a16:creationId xmlns:a16="http://schemas.microsoft.com/office/drawing/2014/main" id="{C979EE57-AC41-4CFB-9922-2740F4BCD0EA}"/>
              </a:ext>
            </a:extLst>
          </p:cNvPr>
          <p:cNvSpPr txBox="1"/>
          <p:nvPr/>
        </p:nvSpPr>
        <p:spPr>
          <a:xfrm>
            <a:off x="396239" y="152400"/>
            <a:ext cx="319024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9" name="TextBox 28">
            <a:extLst>
              <a:ext uri="{FF2B5EF4-FFF2-40B4-BE49-F238E27FC236}">
                <a16:creationId xmlns:a16="http://schemas.microsoft.com/office/drawing/2014/main" id="{5E07C1DD-5A75-47A3-BFF3-7737BF91D6FF}"/>
              </a:ext>
            </a:extLst>
          </p:cNvPr>
          <p:cNvSpPr txBox="1"/>
          <p:nvPr/>
        </p:nvSpPr>
        <p:spPr>
          <a:xfrm>
            <a:off x="7924800" y="5615428"/>
            <a:ext cx="414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注：创建快讯必须先登录至个人文件夹账户</a:t>
            </a:r>
          </a:p>
        </p:txBody>
      </p:sp>
    </p:spTree>
    <p:extLst>
      <p:ext uri="{BB962C8B-B14F-4D97-AF65-F5344CB8AC3E}">
        <p14:creationId xmlns:p14="http://schemas.microsoft.com/office/powerpoint/2010/main" val="140704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D1F9-FAAC-A442-9840-7B34C5246DD1}"/>
              </a:ext>
            </a:extLst>
          </p:cNvPr>
          <p:cNvSpPr>
            <a:spLocks noGrp="1"/>
          </p:cNvSpPr>
          <p:nvPr>
            <p:ph type="title"/>
          </p:nvPr>
        </p:nvSpPr>
        <p:spPr>
          <a:xfrm>
            <a:off x="838200" y="473336"/>
            <a:ext cx="10515600" cy="708721"/>
          </a:xfrm>
        </p:spPr>
        <p:txBody>
          <a:bodyPr/>
          <a:lstStyle/>
          <a:p>
            <a:r>
              <a:rPr lang="en-US" i="1" dirty="0"/>
              <a:t>Food Science Source</a:t>
            </a:r>
          </a:p>
        </p:txBody>
      </p:sp>
      <p:sp>
        <p:nvSpPr>
          <p:cNvPr id="3" name="Content Placeholder 2">
            <a:extLst>
              <a:ext uri="{FF2B5EF4-FFF2-40B4-BE49-F238E27FC236}">
                <a16:creationId xmlns:a16="http://schemas.microsoft.com/office/drawing/2014/main" id="{48D03857-44C5-0042-B55F-904487A9B737}"/>
              </a:ext>
            </a:extLst>
          </p:cNvPr>
          <p:cNvSpPr>
            <a:spLocks noGrp="1"/>
          </p:cNvSpPr>
          <p:nvPr>
            <p:ph idx="1"/>
          </p:nvPr>
        </p:nvSpPr>
        <p:spPr>
          <a:xfrm>
            <a:off x="838200" y="1741484"/>
            <a:ext cx="10515600" cy="4012629"/>
          </a:xfrm>
        </p:spPr>
        <p:txBody>
          <a:bodyPr/>
          <a:lstStyle/>
          <a:p>
            <a:pPr>
              <a:lnSpc>
                <a:spcPct val="100000"/>
              </a:lnSpc>
              <a:spcBef>
                <a:spcPts val="1800"/>
              </a:spcBef>
            </a:pPr>
            <a:r>
              <a:rPr lang="en-US" sz="2000" dirty="0"/>
              <a:t>Full-text coverage for nearly 1,100 publications, including journals, monographs, magazines, and trade publications – all directly dealing with food industry-related issues</a:t>
            </a:r>
          </a:p>
          <a:p>
            <a:pPr>
              <a:lnSpc>
                <a:spcPct val="100000"/>
              </a:lnSpc>
              <a:spcBef>
                <a:spcPts val="1800"/>
              </a:spcBef>
            </a:pPr>
            <a:r>
              <a:rPr lang="en-US" sz="2000" dirty="0"/>
              <a:t>More than 750 full-text journals and magazines (including trade publications)</a:t>
            </a:r>
          </a:p>
          <a:p>
            <a:pPr>
              <a:lnSpc>
                <a:spcPct val="100000"/>
              </a:lnSpc>
              <a:spcBef>
                <a:spcPts val="1800"/>
              </a:spcBef>
            </a:pPr>
            <a:r>
              <a:rPr lang="en-US" sz="2000" b="1" dirty="0">
                <a:solidFill>
                  <a:schemeClr val="accent1"/>
                </a:solidFill>
              </a:rPr>
              <a:t>Over 420 full-text journals in Food Science Source are indexed </a:t>
            </a:r>
            <a:r>
              <a:rPr lang="en-US" sz="2000" b="1" i="1" dirty="0">
                <a:solidFill>
                  <a:schemeClr val="accent1"/>
                </a:solidFill>
              </a:rPr>
              <a:t>CAB Abstracts</a:t>
            </a:r>
          </a:p>
          <a:p>
            <a:pPr>
              <a:lnSpc>
                <a:spcPct val="100000"/>
              </a:lnSpc>
              <a:spcBef>
                <a:spcPts val="1800"/>
              </a:spcBef>
            </a:pPr>
            <a:r>
              <a:rPr lang="en-US" sz="2000" b="1" dirty="0">
                <a:solidFill>
                  <a:schemeClr val="accent1"/>
                </a:solidFill>
              </a:rPr>
              <a:t>Nearly 320 full-text journals in Food Science Source are indexed in </a:t>
            </a:r>
            <a:r>
              <a:rPr lang="en-US" sz="2000" b="1" i="1" dirty="0">
                <a:solidFill>
                  <a:schemeClr val="accent1"/>
                </a:solidFill>
              </a:rPr>
              <a:t>FSTA</a:t>
            </a:r>
          </a:p>
          <a:p>
            <a:pPr>
              <a:lnSpc>
                <a:spcPct val="100000"/>
              </a:lnSpc>
              <a:spcBef>
                <a:spcPts val="1800"/>
              </a:spcBef>
            </a:pPr>
            <a:r>
              <a:rPr lang="en-US" sz="2000" b="1" dirty="0">
                <a:solidFill>
                  <a:schemeClr val="accent1"/>
                </a:solidFill>
              </a:rPr>
              <a:t>Over 190 full-text journals in Food Science Source are indexed in </a:t>
            </a:r>
            <a:r>
              <a:rPr lang="en-US" sz="2000" b="1" i="1" dirty="0">
                <a:solidFill>
                  <a:schemeClr val="accent1"/>
                </a:solidFill>
              </a:rPr>
              <a:t>AGRICOLA</a:t>
            </a:r>
          </a:p>
          <a:p>
            <a:pPr>
              <a:lnSpc>
                <a:spcPct val="100000"/>
              </a:lnSpc>
              <a:spcBef>
                <a:spcPts val="1800"/>
              </a:spcBef>
            </a:pPr>
            <a:r>
              <a:rPr lang="en-US" sz="2000" dirty="0"/>
              <a:t>Thousands of additional articles selected from a wide range of periodicals</a:t>
            </a:r>
          </a:p>
          <a:p>
            <a:pPr>
              <a:lnSpc>
                <a:spcPct val="100000"/>
              </a:lnSpc>
              <a:spcBef>
                <a:spcPts val="1800"/>
              </a:spcBef>
            </a:pPr>
            <a:r>
              <a:rPr lang="en-US" sz="2000" dirty="0"/>
              <a:t>More than 3.2 million records with subject headings from an extensive thesaurus</a:t>
            </a:r>
          </a:p>
          <a:p>
            <a:pPr>
              <a:lnSpc>
                <a:spcPct val="100000"/>
              </a:lnSpc>
              <a:spcBef>
                <a:spcPts val="1800"/>
              </a:spcBef>
            </a:pPr>
            <a:r>
              <a:rPr lang="en-US" sz="2000" dirty="0"/>
              <a:t>Easily integrated into corporate intranets or enterprise search applications</a:t>
            </a:r>
            <a:endParaRPr lang="en-US" dirty="0"/>
          </a:p>
        </p:txBody>
      </p:sp>
      <p:sp>
        <p:nvSpPr>
          <p:cNvPr id="4" name="Text Placeholder 3">
            <a:extLst>
              <a:ext uri="{FF2B5EF4-FFF2-40B4-BE49-F238E27FC236}">
                <a16:creationId xmlns:a16="http://schemas.microsoft.com/office/drawing/2014/main" id="{EB9FDFE0-5CC4-CC49-B5C5-61C0DEDF63FF}"/>
              </a:ext>
            </a:extLst>
          </p:cNvPr>
          <p:cNvSpPr>
            <a:spLocks noGrp="1"/>
          </p:cNvSpPr>
          <p:nvPr>
            <p:ph type="body" sz="quarter" idx="10"/>
          </p:nvPr>
        </p:nvSpPr>
        <p:spPr>
          <a:xfrm>
            <a:off x="838200" y="1070090"/>
            <a:ext cx="10515600" cy="629977"/>
          </a:xfrm>
        </p:spPr>
        <p:txBody>
          <a:bodyPr/>
          <a:lstStyle/>
          <a:p>
            <a:r>
              <a:rPr lang="en-US" dirty="0"/>
              <a:t>The Premier Full-Text Resource for Food Industry Research and Practice</a:t>
            </a:r>
          </a:p>
        </p:txBody>
      </p:sp>
      <p:sp>
        <p:nvSpPr>
          <p:cNvPr id="5" name="Text Placeholder 7">
            <a:extLst>
              <a:ext uri="{FF2B5EF4-FFF2-40B4-BE49-F238E27FC236}">
                <a16:creationId xmlns:a16="http://schemas.microsoft.com/office/drawing/2014/main" id="{14739E93-70A5-4A36-9F48-199E1E62E7A9}"/>
              </a:ext>
            </a:extLst>
          </p:cNvPr>
          <p:cNvSpPr txBox="1">
            <a:spLocks/>
          </p:cNvSpPr>
          <p:nvPr/>
        </p:nvSpPr>
        <p:spPr>
          <a:xfrm>
            <a:off x="5382724" y="6515772"/>
            <a:ext cx="1426551" cy="314235"/>
          </a:xfrm>
          <a:prstGeom prst="rect">
            <a:avLst/>
          </a:prstGeom>
          <a:solidFill>
            <a:schemeClr val="bg1"/>
          </a:solidFill>
        </p:spPr>
        <p:txBody>
          <a:bodyPr vert="horz" lIns="91440" tIns="45720" rIns="91440" bIns="45720" rtlCol="0" anchor="b" anchorCtr="0">
            <a:noAutofit/>
          </a:bodyPr>
          <a:lstStyle>
            <a:lvl1pPr marL="0" indent="0" algn="l" defTabSz="914400" rtl="0" eaLnBrk="1" latinLnBrk="0" hangingPunct="1">
              <a:lnSpc>
                <a:spcPct val="110000"/>
              </a:lnSpc>
              <a:spcBef>
                <a:spcPts val="900"/>
              </a:spcBef>
              <a:buFont typeface="Arial" panose="020B0604020202020204" pitchFamily="34" charset="0"/>
              <a:buNone/>
              <a:defRPr sz="1600" kern="1200">
                <a:solidFill>
                  <a:schemeClr val="accent4"/>
                </a:solidFill>
                <a:latin typeface="+mn-lt"/>
                <a:ea typeface="+mn-ea"/>
                <a:cs typeface="+mn-cs"/>
              </a:defRPr>
            </a:lvl1pPr>
            <a:lvl2pPr marL="457200" indent="0" algn="l" defTabSz="914400" rtl="0" eaLnBrk="1" latinLnBrk="0" hangingPunct="1">
              <a:lnSpc>
                <a:spcPct val="110000"/>
              </a:lnSpc>
              <a:spcBef>
                <a:spcPts val="900"/>
              </a:spcBef>
              <a:buFont typeface="Arial" panose="020B0604020202020204" pitchFamily="34" charset="0"/>
              <a:buNone/>
              <a:defRPr sz="1400" kern="1200">
                <a:solidFill>
                  <a:schemeClr val="accent4"/>
                </a:solidFill>
                <a:latin typeface="+mn-lt"/>
                <a:ea typeface="+mn-ea"/>
                <a:cs typeface="+mn-cs"/>
              </a:defRPr>
            </a:lvl2pPr>
            <a:lvl3pPr marL="914400" indent="0" algn="l" defTabSz="914400" rtl="0" eaLnBrk="1" latinLnBrk="0" hangingPunct="1">
              <a:lnSpc>
                <a:spcPct val="110000"/>
              </a:lnSpc>
              <a:spcBef>
                <a:spcPts val="900"/>
              </a:spcBef>
              <a:buFont typeface="Arial" panose="020B0604020202020204" pitchFamily="34" charset="0"/>
              <a:buNone/>
              <a:defRPr sz="1200" kern="1200">
                <a:solidFill>
                  <a:schemeClr val="accent4"/>
                </a:solidFill>
                <a:latin typeface="+mn-lt"/>
                <a:ea typeface="+mn-ea"/>
                <a:cs typeface="+mn-cs"/>
              </a:defRPr>
            </a:lvl3pPr>
            <a:lvl4pPr marL="1371600" indent="0" algn="l" defTabSz="914400" rtl="0" eaLnBrk="1" latinLnBrk="0" hangingPunct="1">
              <a:lnSpc>
                <a:spcPct val="110000"/>
              </a:lnSpc>
              <a:spcBef>
                <a:spcPts val="900"/>
              </a:spcBef>
              <a:buFont typeface="Arial" panose="020B0604020202020204" pitchFamily="34" charset="0"/>
              <a:buNone/>
              <a:defRPr sz="1000" kern="1200">
                <a:solidFill>
                  <a:schemeClr val="accent4"/>
                </a:solidFill>
                <a:latin typeface="+mn-lt"/>
                <a:ea typeface="+mn-ea"/>
                <a:cs typeface="+mn-cs"/>
              </a:defRPr>
            </a:lvl4pPr>
            <a:lvl5pPr marL="1828800" indent="0" algn="l" defTabSz="914400" rtl="0" eaLnBrk="1" latinLnBrk="0" hangingPunct="1">
              <a:lnSpc>
                <a:spcPct val="110000"/>
              </a:lnSpc>
              <a:spcBef>
                <a:spcPts val="900"/>
              </a:spcBef>
              <a:buFont typeface="Arial" panose="020B0604020202020204" pitchFamily="34" charset="0"/>
              <a:buNone/>
              <a:defRPr sz="1000"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a:ea typeface="+mn-ea"/>
                <a:cs typeface="+mn-cs"/>
              </a:rPr>
              <a:t>August 2020</a:t>
            </a:r>
          </a:p>
        </p:txBody>
      </p:sp>
    </p:spTree>
    <p:extLst>
      <p:ext uri="{BB962C8B-B14F-4D97-AF65-F5344CB8AC3E}">
        <p14:creationId xmlns:p14="http://schemas.microsoft.com/office/powerpoint/2010/main" val="31672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7081232"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支持站点及免费教程</a:t>
            </a:r>
          </a:p>
        </p:txBody>
      </p:sp>
      <p:sp>
        <p:nvSpPr>
          <p:cNvPr id="3" name="Title 1">
            <a:extLst>
              <a:ext uri="{FF2B5EF4-FFF2-40B4-BE49-F238E27FC236}">
                <a16:creationId xmlns:a16="http://schemas.microsoft.com/office/drawing/2014/main" id="{C95B8870-E585-4261-A4FB-B3C0933A04BB}"/>
              </a:ext>
            </a:extLst>
          </p:cNvPr>
          <p:cNvSpPr txBox="1">
            <a:spLocks/>
          </p:cNvSpPr>
          <p:nvPr/>
        </p:nvSpPr>
        <p:spPr>
          <a:xfrm>
            <a:off x="895546" y="2438400"/>
            <a:ext cx="10718277" cy="2895600"/>
          </a:xfrm>
          <a:prstGeom prst="rect">
            <a:avLst/>
          </a:prstGeom>
        </p:spPr>
        <p:txBody>
          <a:bodyPr vert="horz" lIns="91440" tIns="45720" rIns="91440" bIns="45720" rtlCol="0" anchor="t">
            <a:norm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检索平台：</a:t>
            </a:r>
            <a:r>
              <a:rPr kumimoji="0" lang="en-US" altLang="zh-CN" sz="2800" b="0" i="0" u="none" strike="noStrike" kern="1200" cap="none" spc="0" normalizeH="0" baseline="0" noProof="0" dirty="0">
                <a:ln>
                  <a:noFill/>
                </a:ln>
                <a:solidFill>
                  <a:srgbClr val="3E3E3E"/>
                </a:solidFill>
                <a:effectLst/>
                <a:uLnTx/>
                <a:uFillTx/>
                <a:latin typeface="+mj-lt"/>
                <a:ea typeface="+mj-ea"/>
                <a:cs typeface="+mj-cs"/>
                <a:hlinkClick r:id="rId2"/>
              </a:rPr>
              <a:t>https://search.ebscohost.com/</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 </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（校园</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IP</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网络范围内）</a:t>
            </a:r>
            <a:endParaRPr kumimoji="0" lang="en-US" altLang="zh-CN" sz="2800" b="0" i="0" u="none" strike="noStrike" kern="1200" cap="none" spc="0" normalizeH="0" baseline="0" noProof="0" dirty="0">
              <a:ln>
                <a:noFill/>
              </a:ln>
              <a:solidFill>
                <a:srgbClr val="3E3E3E"/>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支持站点</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en-US" altLang="zh-CN" sz="2800" b="0" i="0" u="none" strike="noStrike" kern="1200" cap="none" spc="0" normalizeH="0" baseline="0" noProof="0" dirty="0">
                <a:ln>
                  <a:noFill/>
                </a:ln>
                <a:solidFill>
                  <a:srgbClr val="00CC99"/>
                </a:solidFill>
                <a:effectLst/>
                <a:uLnTx/>
                <a:uFillTx/>
                <a:latin typeface="+mj-lt"/>
                <a:ea typeface="+mj-ea"/>
                <a:cs typeface="+mj-cs"/>
                <a:hlinkClick r:id="rId3"/>
              </a:rPr>
              <a:t>http://connect.ebsco.com</a:t>
            </a:r>
            <a:endParaRPr kumimoji="0" lang="en-US" altLang="zh-CN" sz="2800" b="0" i="0" u="none" strike="noStrike" kern="1200" cap="none" spc="0" normalizeH="0" baseline="0" noProof="0" dirty="0">
              <a:ln>
                <a:noFill/>
              </a:ln>
              <a:solidFill>
                <a:srgbClr val="00CC99"/>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官网：</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https://www.ebsco.com/</a:t>
            </a:r>
            <a:br>
              <a:rPr kumimoji="0" lang="zh-CN"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en-US" altLang="zh-CN" sz="2800" b="0" i="1" u="none" strike="noStrike" kern="1200" cap="none" spc="0" normalizeH="0" baseline="0" noProof="0" dirty="0">
                <a:ln>
                  <a:noFill/>
                </a:ln>
                <a:solidFill>
                  <a:srgbClr val="00CC99"/>
                </a:solidFill>
                <a:effectLst/>
                <a:uLnTx/>
                <a:uFillTx/>
                <a:latin typeface="+mj-lt"/>
                <a:ea typeface="+mj-ea"/>
                <a:cs typeface="+mj-cs"/>
              </a:rPr>
              <a:t>host</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中文教程下载</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br>
              <a:rPr kumimoji="0" lang="en-US"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https://connect.ebsco.com/s/article/EBSCO</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平台中文使用指南</a:t>
            </a:r>
          </a:p>
        </p:txBody>
      </p:sp>
    </p:spTree>
    <p:extLst>
      <p:ext uri="{BB962C8B-B14F-4D97-AF65-F5344CB8AC3E}">
        <p14:creationId xmlns:p14="http://schemas.microsoft.com/office/powerpoint/2010/main" val="29607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4458331" y="3371850"/>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2200" dirty="0">
                <a:ea typeface="宋体" panose="02010600030101010101" pitchFamily="2" charset="-122"/>
              </a:rPr>
              <a:t>访问更多信息参见</a:t>
            </a:r>
            <a:r>
              <a:rPr lang="en-US" altLang="zh-CN" sz="2200" u="sng" dirty="0">
                <a:solidFill>
                  <a:srgbClr val="2D2DB9"/>
                </a:solidFill>
                <a:ea typeface="宋体" panose="02010600030101010101" pitchFamily="2" charset="-122"/>
                <a:hlinkClick r:id="rId2"/>
              </a:rPr>
              <a:t>http://connect.ebsco.com/</a:t>
            </a:r>
            <a:br>
              <a:rPr lang="en-US" altLang="zh-CN" sz="2200" u="sng" dirty="0">
                <a:solidFill>
                  <a:srgbClr val="2D2DB9"/>
                </a:solidFill>
                <a:ea typeface="宋体" panose="02010600030101010101" pitchFamily="2" charset="-122"/>
              </a:rPr>
            </a:br>
            <a:br>
              <a:rPr lang="en-US" altLang="zh-CN" sz="2200" u="sng" dirty="0">
                <a:solidFill>
                  <a:srgbClr val="2D2DB9"/>
                </a:solidFill>
                <a:ea typeface="宋体" panose="02010600030101010101" pitchFamily="2" charset="-122"/>
              </a:rPr>
            </a:br>
            <a:br>
              <a:rPr lang="en-US" altLang="zh-CN" sz="2200" dirty="0">
                <a:ea typeface="宋体" panose="02010600030101010101" pitchFamily="2" charset="-122"/>
              </a:rPr>
            </a:br>
            <a:endParaRPr lang="en-US" altLang="zh-CN" sz="2200"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7618" y="841375"/>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644193" y="523875"/>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EBSCO</a:t>
            </a:r>
            <a:r>
              <a:rPr kumimoji="0" lang="zh-CN" altLang="en-US"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官方微信</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a:t>Supports Food Industry Professionals</a:t>
            </a:r>
          </a:p>
        </p:txBody>
      </p:sp>
      <p:sp>
        <p:nvSpPr>
          <p:cNvPr id="7" name="Content Placeholder 2"/>
          <p:cNvSpPr>
            <a:spLocks noGrp="1"/>
          </p:cNvSpPr>
          <p:nvPr>
            <p:ph sz="half" idx="1"/>
          </p:nvPr>
        </p:nvSpPr>
        <p:spPr>
          <a:xfrm>
            <a:off x="2152650" y="3037114"/>
            <a:ext cx="3886200" cy="3128832"/>
          </a:xfrm>
        </p:spPr>
        <p:txBody>
          <a:bodyPr/>
          <a:lstStyle/>
          <a:p>
            <a:pPr lvl="0"/>
            <a:r>
              <a:rPr lang="en-US" dirty="0"/>
              <a:t>Food science</a:t>
            </a:r>
          </a:p>
          <a:p>
            <a:pPr lvl="0"/>
            <a:r>
              <a:rPr lang="en-US" dirty="0"/>
              <a:t>Food service</a:t>
            </a:r>
          </a:p>
          <a:p>
            <a:pPr lvl="0"/>
            <a:r>
              <a:rPr lang="en-US" dirty="0"/>
              <a:t>Food packaging</a:t>
            </a:r>
          </a:p>
          <a:p>
            <a:endParaRPr lang="en-US" dirty="0"/>
          </a:p>
        </p:txBody>
      </p:sp>
      <p:sp>
        <p:nvSpPr>
          <p:cNvPr id="12" name="Content Placeholder 11"/>
          <p:cNvSpPr>
            <a:spLocks noGrp="1"/>
          </p:cNvSpPr>
          <p:nvPr>
            <p:ph sz="half" idx="2"/>
          </p:nvPr>
        </p:nvSpPr>
        <p:spPr>
          <a:xfrm>
            <a:off x="6153150" y="3037114"/>
            <a:ext cx="3886200" cy="3128832"/>
          </a:xfrm>
        </p:spPr>
        <p:txBody>
          <a:bodyPr/>
          <a:lstStyle/>
          <a:p>
            <a:r>
              <a:rPr lang="en-US" dirty="0"/>
              <a:t>Food processing</a:t>
            </a:r>
          </a:p>
          <a:p>
            <a:pPr lvl="0"/>
            <a:r>
              <a:rPr lang="en-US" dirty="0"/>
              <a:t>Food shipping</a:t>
            </a:r>
          </a:p>
          <a:p>
            <a:pPr lvl="0"/>
            <a:r>
              <a:rPr lang="en-US" dirty="0"/>
              <a:t>Agribusiness</a:t>
            </a:r>
          </a:p>
          <a:p>
            <a:endParaRPr lang="en-US" dirty="0"/>
          </a:p>
        </p:txBody>
      </p:sp>
      <p:sp>
        <p:nvSpPr>
          <p:cNvPr id="13" name="Rectangle 12"/>
          <p:cNvSpPr/>
          <p:nvPr/>
        </p:nvSpPr>
        <p:spPr>
          <a:xfrm>
            <a:off x="2152650" y="1497045"/>
            <a:ext cx="760095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54545"/>
                </a:solidFill>
                <a:effectLst/>
                <a:uLnTx/>
                <a:uFillTx/>
                <a:latin typeface="Arial"/>
                <a:ea typeface="+mn-ea"/>
                <a:cs typeface="+mn-cs"/>
              </a:rPr>
              <a:t>Food Science Source is a comprehensive full-text database designed to support the informational needs of the food industry at all levels. Topics include:</a:t>
            </a:r>
          </a:p>
        </p:txBody>
      </p:sp>
    </p:spTree>
    <p:extLst>
      <p:ext uri="{BB962C8B-B14F-4D97-AF65-F5344CB8AC3E}">
        <p14:creationId xmlns:p14="http://schemas.microsoft.com/office/powerpoint/2010/main" val="36543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471492"/>
            <a:ext cx="3733801" cy="2173736"/>
          </a:xfrm>
          <a:prstGeom prst="rect">
            <a:avLst/>
          </a:prstGeom>
          <a:solidFill>
            <a:schemeClr val="accent2"/>
          </a:solidFill>
        </p:spPr>
        <p:txBody>
          <a:bodyPr anchor="ctr" anchorCtr="0">
            <a:noAutofit/>
          </a:bodyPr>
          <a:lstStyle/>
          <a:p>
            <a:pPr marL="0" marR="0" lvl="0" indent="0" algn="l" defTabSz="914400" rtl="0" eaLnBrk="1" fontAlgn="auto" latinLnBrk="0" hangingPunct="1">
              <a:lnSpc>
                <a:spcPct val="100000"/>
              </a:lnSpc>
              <a:spcBef>
                <a:spcPts val="0"/>
              </a:spcBef>
              <a:spcAft>
                <a:spcPts val="1000"/>
              </a:spcAft>
              <a:buClrTx/>
              <a:buSzTx/>
              <a:buFontTx/>
              <a:buNone/>
              <a:tabLst>
                <a:tab pos="3375025" algn="l"/>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pitchFamily="34" charset="0"/>
              </a:rPr>
              <a:t>Covers areas of critical significance to food industry initiatives</a:t>
            </a:r>
          </a:p>
        </p:txBody>
      </p:sp>
      <p:pic>
        <p:nvPicPr>
          <p:cNvPr id="6" name="Picture 5" descr="C:\Documents and Settings\aborseti\Desktop\Slide10PDF.JPG"/>
          <p:cNvPicPr>
            <a:picLocks noChangeAspect="1" noChangeArrowheads="1"/>
          </p:cNvPicPr>
          <p:nvPr/>
        </p:nvPicPr>
        <p:blipFill rotWithShape="1">
          <a:blip r:embed="rId2">
            <a:extLst>
              <a:ext uri="{28A0092B-C50C-407E-A947-70E740481C1C}">
                <a14:useLocalDpi xmlns:a14="http://schemas.microsoft.com/office/drawing/2010/main" val="0"/>
              </a:ext>
            </a:extLst>
          </a:blip>
          <a:srcRect l="5281" t="4171" r="5234" b="5034"/>
          <a:stretch/>
        </p:blipFill>
        <p:spPr bwMode="auto">
          <a:xfrm>
            <a:off x="2122713" y="471492"/>
            <a:ext cx="3907972" cy="5105400"/>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C:\Documents and Settings\aborseti\Desktop\Slide10DetailedRe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610" y="2917371"/>
            <a:ext cx="4830762" cy="3352800"/>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0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87" y="174173"/>
            <a:ext cx="6058801" cy="5847413"/>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934200" y="471492"/>
            <a:ext cx="3733801" cy="2173736"/>
          </a:xfrm>
          <a:prstGeom prst="rect">
            <a:avLst/>
          </a:prstGeom>
          <a:solidFill>
            <a:schemeClr val="accent2"/>
          </a:solidFill>
        </p:spPr>
        <p:txBody>
          <a:bodyPr anchor="ctr" anchorCtr="0">
            <a:noAutofit/>
          </a:bodyPr>
          <a:lstStyle/>
          <a:p>
            <a:pPr marL="0" marR="0" lvl="0" indent="0" algn="l" defTabSz="914400" rtl="0" eaLnBrk="1" fontAlgn="auto" latinLnBrk="0" hangingPunct="1">
              <a:lnSpc>
                <a:spcPct val="100000"/>
              </a:lnSpc>
              <a:spcBef>
                <a:spcPts val="0"/>
              </a:spcBef>
              <a:spcAft>
                <a:spcPts val="1000"/>
              </a:spcAft>
              <a:buClrTx/>
              <a:buSzTx/>
              <a:buFontTx/>
              <a:buNone/>
              <a:tabLst>
                <a:tab pos="3375025" algn="l"/>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pitchFamily="34" charset="0"/>
              </a:rPr>
              <a:t>Provides information</a:t>
            </a:r>
            <a:br>
              <a:rPr kumimoji="0" lang="en-US" sz="2800" b="0" i="0" u="none" strike="noStrike" kern="1200" cap="none" spc="0" normalizeH="0" baseline="0" noProof="0" dirty="0">
                <a:ln>
                  <a:noFill/>
                </a:ln>
                <a:solidFill>
                  <a:prstClr val="white"/>
                </a:solidFill>
                <a:effectLst/>
                <a:uLnTx/>
                <a:uFillTx/>
                <a:latin typeface="Arial"/>
                <a:ea typeface="+mn-ea"/>
                <a:cs typeface="Arial" pitchFamily="34" charset="0"/>
              </a:rPr>
            </a:br>
            <a:r>
              <a:rPr kumimoji="0" lang="en-US" sz="2800" b="0" i="0" u="none" strike="noStrike" kern="1200" cap="none" spc="0" normalizeH="0" baseline="0" noProof="0" dirty="0">
                <a:ln>
                  <a:noFill/>
                </a:ln>
                <a:solidFill>
                  <a:prstClr val="white"/>
                </a:solidFill>
                <a:effectLst/>
                <a:uLnTx/>
                <a:uFillTx/>
                <a:latin typeface="Arial"/>
                <a:ea typeface="+mn-ea"/>
                <a:cs typeface="Arial" pitchFamily="34" charset="0"/>
              </a:rPr>
              <a:t>that is vital to food industry professionals</a:t>
            </a:r>
          </a:p>
        </p:txBody>
      </p:sp>
    </p:spTree>
    <p:extLst>
      <p:ext uri="{BB962C8B-B14F-4D97-AF65-F5344CB8AC3E}">
        <p14:creationId xmlns:p14="http://schemas.microsoft.com/office/powerpoint/2010/main" val="33732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58" y="475221"/>
            <a:ext cx="4028607" cy="4015583"/>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846" y="2330613"/>
            <a:ext cx="3705276" cy="4104807"/>
          </a:xfrm>
          <a:prstGeom prst="rect">
            <a:avLst/>
          </a:prstGeom>
          <a:noFill/>
          <a:ln w="1270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934200" y="471492"/>
            <a:ext cx="3733801" cy="2173736"/>
          </a:xfrm>
          <a:prstGeom prst="rect">
            <a:avLst/>
          </a:prstGeom>
          <a:solidFill>
            <a:schemeClr val="accent2"/>
          </a:solidFill>
        </p:spPr>
        <p:txBody>
          <a:bodyPr anchor="ctr" anchorCtr="0">
            <a:noAutofit/>
          </a:bodyPr>
          <a:lstStyle/>
          <a:p>
            <a:pPr marL="0" marR="0" lvl="0" indent="0" algn="l" defTabSz="914400" rtl="0" eaLnBrk="1" fontAlgn="auto" latinLnBrk="0" hangingPunct="1">
              <a:lnSpc>
                <a:spcPct val="100000"/>
              </a:lnSpc>
              <a:spcBef>
                <a:spcPts val="0"/>
              </a:spcBef>
              <a:spcAft>
                <a:spcPts val="1000"/>
              </a:spcAft>
              <a:buClrTx/>
              <a:buSzTx/>
              <a:buFontTx/>
              <a:buNone/>
              <a:tabLst>
                <a:tab pos="3375025" algn="l"/>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pitchFamily="34" charset="0"/>
              </a:rPr>
              <a:t>Provides examples of what other leading food industry players are doing</a:t>
            </a:r>
          </a:p>
        </p:txBody>
      </p:sp>
    </p:spTree>
    <p:extLst>
      <p:ext uri="{BB962C8B-B14F-4D97-AF65-F5344CB8AC3E}">
        <p14:creationId xmlns:p14="http://schemas.microsoft.com/office/powerpoint/2010/main" val="80051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2514600"/>
            <a:ext cx="10515600" cy="1023710"/>
          </a:xfrm>
        </p:spPr>
        <p:txBody>
          <a:bodyPr/>
          <a:lstStyle/>
          <a:p>
            <a:pPr algn="ctr"/>
            <a:r>
              <a:rPr lang="en-US" altLang="zh-CN" sz="4000" dirty="0"/>
              <a:t>EBSCOhost</a:t>
            </a:r>
            <a:r>
              <a:rPr lang="zh-CN" altLang="zh-CN" sz="4000" dirty="0"/>
              <a:t>平台操作指南</a:t>
            </a:r>
            <a:br>
              <a:rPr lang="zh-CN" altLang="zh-CN" sz="4000" dirty="0"/>
            </a:br>
            <a:endParaRPr lang="zh-CN" altLang="en-US" sz="4000" dirty="0"/>
          </a:p>
        </p:txBody>
      </p:sp>
    </p:spTree>
    <p:extLst>
      <p:ext uri="{BB962C8B-B14F-4D97-AF65-F5344CB8AC3E}">
        <p14:creationId xmlns:p14="http://schemas.microsoft.com/office/powerpoint/2010/main" val="7152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192329" cy="520655"/>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1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Need to find articles about a theme</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2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Want to find articles </a:t>
            </a:r>
            <a:r>
              <a:rPr kumimoji="0" lang="en-US" altLang="zh-CN" sz="1800" b="0" i="0" u="none" strike="noStrike" kern="1200" cap="none" spc="0" normalizeH="0" baseline="0" noProof="0" dirty="0" err="1">
                <a:ln>
                  <a:noFill/>
                </a:ln>
                <a:solidFill>
                  <a:prstClr val="black">
                    <a:lumMod val="75000"/>
                    <a:lumOff val="25000"/>
                  </a:prstClr>
                </a:solidFill>
                <a:effectLst/>
                <a:uLnTx/>
                <a:uFillTx/>
                <a:latin typeface="Calibri" pitchFamily="34" charset="0"/>
                <a:ea typeface="宋体" panose="02010600030101010101" pitchFamily="2" charset="-122"/>
                <a:cs typeface="+mn-cs"/>
              </a:rPr>
              <a:t>presicely</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3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R</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ead Articles, save or export articles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4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Submit for Publication, find publication information</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5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5:Create search alert &amp; journal alert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Basic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Advanced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Tools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Publications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1F4F4E86-36F5-4171-8101-4CC9068C2F10}"/>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ebb81aa25f6b948d4fed38c33271df1ac9e2f"/>
</p:tagLst>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1_EBSCO 2015">
  <a:themeElements>
    <a:clrScheme name="_EBSCO 2015">
      <a:dk1>
        <a:sysClr val="windowText" lastClr="000000"/>
      </a:dk1>
      <a:lt1>
        <a:sysClr val="window" lastClr="FFFFFF"/>
      </a:lt1>
      <a:dk2>
        <a:srgbClr val="44546A"/>
      </a:dk2>
      <a:lt2>
        <a:srgbClr val="E7E6E6"/>
      </a:lt2>
      <a:accent1>
        <a:srgbClr val="0E316B"/>
      </a:accent1>
      <a:accent2>
        <a:srgbClr val="124497"/>
      </a:accent2>
      <a:accent3>
        <a:srgbClr val="37A450"/>
      </a:accent3>
      <a:accent4>
        <a:srgbClr val="454545"/>
      </a:accent4>
      <a:accent5>
        <a:srgbClr val="609AFF"/>
      </a:accent5>
      <a:accent6>
        <a:srgbClr val="DF5B57"/>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stUpdate xmlns="5f255bb2-3992-4ef0-aeca-1e379827fd79">2015-05-26T04:00:00+00:00</LastUpdate>
    <Notes1 xmlns="5f255bb2-3992-4ef0-aeca-1e379827fd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34B630FFA53245B411A657E2B120A6" ma:contentTypeVersion="11" ma:contentTypeDescription="Create a new document." ma:contentTypeScope="" ma:versionID="975b8d580e7d50f68abd9559d12e05b9">
  <xsd:schema xmlns:xsd="http://www.w3.org/2001/XMLSchema" xmlns:p="http://schemas.microsoft.com/office/2006/metadata/properties" xmlns:ns2="5f255bb2-3992-4ef0-aeca-1e379827fd79" targetNamespace="http://schemas.microsoft.com/office/2006/metadata/properties" ma:root="true" ma:fieldsID="079970f0a1d17ed4c7f939eb2cdd4aa3" ns2:_="">
    <xsd:import namespace="5f255bb2-3992-4ef0-aeca-1e379827fd79"/>
    <xsd:element name="properties">
      <xsd:complexType>
        <xsd:sequence>
          <xsd:element name="documentManagement">
            <xsd:complexType>
              <xsd:all>
                <xsd:element ref="ns2:LastUpdate" minOccurs="0"/>
                <xsd:element ref="ns2:Notes1" minOccurs="0"/>
              </xsd:all>
            </xsd:complexType>
          </xsd:element>
        </xsd:sequence>
      </xsd:complexType>
    </xsd:element>
  </xsd:schema>
  <xsd:schema xmlns:xsd="http://www.w3.org/2001/XMLSchema" xmlns:dms="http://schemas.microsoft.com/office/2006/documentManagement/types" targetNamespace="5f255bb2-3992-4ef0-aeca-1e379827fd79" elementFormDefault="qualified">
    <xsd:import namespace="http://schemas.microsoft.com/office/2006/documentManagement/types"/>
    <xsd:element name="LastUpdate" ma:index="2" nillable="true" ma:displayName="Last Update" ma:default="[today]" ma:format="DateOnly" ma:internalName="LastUpdate">
      <xsd:simpleType>
        <xsd:restriction base="dms:DateTime"/>
      </xsd:simpleType>
    </xsd:element>
    <xsd:element name="Notes1" ma:index="9" nillable="true" ma:displayName="Notes" ma:description="Specific notes regarding the PPT results per management. Must include initials and date of Note." ma:internalName="Notes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1746943-2D50-4AF3-A951-054E621D076A}">
  <ds:schemaRefs>
    <ds:schemaRef ds:uri="http://schemas.microsoft.com/sharepoint/v3/contenttype/forms"/>
  </ds:schemaRefs>
</ds:datastoreItem>
</file>

<file path=customXml/itemProps2.xml><?xml version="1.0" encoding="utf-8"?>
<ds:datastoreItem xmlns:ds="http://schemas.openxmlformats.org/officeDocument/2006/customXml" ds:itemID="{9352937F-9832-416F-8248-FCE3443DC6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f255bb2-3992-4ef0-aeca-1e379827fd79"/>
    <ds:schemaRef ds:uri="http://purl.org/dc/dcmitype/"/>
    <ds:schemaRef ds:uri="http://www.w3.org/XML/1998/namespace"/>
  </ds:schemaRefs>
</ds:datastoreItem>
</file>

<file path=customXml/itemProps3.xml><?xml version="1.0" encoding="utf-8"?>
<ds:datastoreItem xmlns:ds="http://schemas.openxmlformats.org/officeDocument/2006/customXml" ds:itemID="{11237835-E130-4B3B-B702-7738DB765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55bb2-3992-4ef0-aeca-1e379827fd7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4516</TotalTime>
  <Words>1794</Words>
  <Application>Microsoft Office PowerPoint</Application>
  <PresentationFormat>宽屏</PresentationFormat>
  <Paragraphs>319</Paragraphs>
  <Slides>31</Slides>
  <Notes>7</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31</vt:i4>
      </vt:variant>
    </vt:vector>
  </HeadingPairs>
  <TitlesOfParts>
    <vt:vector size="46" baseType="lpstr">
      <vt:lpstr>等线</vt:lpstr>
      <vt:lpstr>나눔스퀘어라운드 Regular</vt:lpstr>
      <vt:lpstr>宋体</vt:lpstr>
      <vt:lpstr>Arial</vt:lpstr>
      <vt:lpstr>Arial Narrow</vt:lpstr>
      <vt:lpstr>Calibri</vt:lpstr>
      <vt:lpstr>Georgia</vt:lpstr>
      <vt:lpstr>Times New Roman</vt:lpstr>
      <vt:lpstr>Wingdings</vt:lpstr>
      <vt:lpstr>1_EBSCO General - Body</vt:lpstr>
      <vt:lpstr>2_EBSCO General - Body</vt:lpstr>
      <vt:lpstr>1_EBSCO 2015</vt:lpstr>
      <vt:lpstr>1_Office Theme</vt:lpstr>
      <vt:lpstr>Default Design</vt:lpstr>
      <vt:lpstr>3_EBSCO General - Body</vt:lpstr>
      <vt:lpstr>PowerPoint 演示文稿</vt:lpstr>
      <vt:lpstr>目录</vt:lpstr>
      <vt:lpstr>Food Science Source</vt:lpstr>
      <vt:lpstr>Supports Food Industry Professionals</vt:lpstr>
      <vt:lpstr>PowerPoint 演示文稿</vt:lpstr>
      <vt:lpstr>PowerPoint 演示文稿</vt:lpstr>
      <vt:lpstr>PowerPoint 演示文稿</vt:lpstr>
      <vt:lpstr>EBSCOhost平台操作指南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高级检索——通配符</vt:lpstr>
      <vt:lpstr>高级检索——字段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支持站点及免费教程</vt:lpstr>
      <vt:lpstr>Thank You!  访问更多信息参见http://connect.ebsco.com/   </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Source</dc:title>
  <dc:creator>MHobart</dc:creator>
  <cp:lastModifiedBy>Chengfang Wang</cp:lastModifiedBy>
  <cp:revision>178</cp:revision>
  <dcterms:created xsi:type="dcterms:W3CDTF">2013-10-10T14:22:08Z</dcterms:created>
  <dcterms:modified xsi:type="dcterms:W3CDTF">2021-02-01T02:42:56Z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0x010100ED34B630FFA53245B411A657E2B120A6</vt:lpwstr>
  </property>
</Properties>
</file>