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91" r:id="rId5"/>
    <p:sldMasterId id="2147483823" r:id="rId6"/>
    <p:sldMasterId id="2147483831" r:id="rId7"/>
  </p:sldMasterIdLst>
  <p:notesMasterIdLst>
    <p:notesMasterId r:id="rId47"/>
  </p:notesMasterIdLst>
  <p:handoutMasterIdLst>
    <p:handoutMasterId r:id="rId48"/>
  </p:handoutMasterIdLst>
  <p:sldIdLst>
    <p:sldId id="475" r:id="rId8"/>
    <p:sldId id="1736" r:id="rId9"/>
    <p:sldId id="554" r:id="rId10"/>
    <p:sldId id="553" r:id="rId11"/>
    <p:sldId id="611" r:id="rId12"/>
    <p:sldId id="317" r:id="rId13"/>
    <p:sldId id="556" r:id="rId14"/>
    <p:sldId id="1674" r:id="rId15"/>
    <p:sldId id="1735" r:id="rId16"/>
    <p:sldId id="1715" r:id="rId17"/>
    <p:sldId id="1716" r:id="rId18"/>
    <p:sldId id="1730" r:id="rId19"/>
    <p:sldId id="1717" r:id="rId20"/>
    <p:sldId id="332" r:id="rId21"/>
    <p:sldId id="1672" r:id="rId22"/>
    <p:sldId id="1673" r:id="rId23"/>
    <p:sldId id="485" r:id="rId24"/>
    <p:sldId id="1718" r:id="rId25"/>
    <p:sldId id="1719" r:id="rId26"/>
    <p:sldId id="1720" r:id="rId27"/>
    <p:sldId id="1721" r:id="rId28"/>
    <p:sldId id="1722" r:id="rId29"/>
    <p:sldId id="1723" r:id="rId30"/>
    <p:sldId id="1724" r:id="rId31"/>
    <p:sldId id="1725" r:id="rId32"/>
    <p:sldId id="1726" r:id="rId33"/>
    <p:sldId id="1727" r:id="rId34"/>
    <p:sldId id="1729" r:id="rId35"/>
    <p:sldId id="1731" r:id="rId36"/>
    <p:sldId id="1732" r:id="rId37"/>
    <p:sldId id="1733" r:id="rId38"/>
    <p:sldId id="582" r:id="rId39"/>
    <p:sldId id="583" r:id="rId40"/>
    <p:sldId id="587" r:id="rId41"/>
    <p:sldId id="588" r:id="rId42"/>
    <p:sldId id="609" r:id="rId43"/>
    <p:sldId id="610" r:id="rId44"/>
    <p:sldId id="512" r:id="rId45"/>
    <p:sldId id="1705" r:id="rId46"/>
  </p:sldIdLst>
  <p:sldSz cx="12192000" cy="6858000"/>
  <p:notesSz cx="68580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737"/>
    <a:srgbClr val="FF0066"/>
    <a:srgbClr val="E6E6E6"/>
    <a:srgbClr val="ABC7E3"/>
    <a:srgbClr val="08A46F"/>
    <a:srgbClr val="375C82"/>
    <a:srgbClr val="EBEBEB"/>
    <a:srgbClr val="D2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78563-9BC3-4DA9-93FE-85352FC019DD}" v="2" dt="2021-02-01T03:39:57.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2"/>
      </p:cViewPr>
      <p:guideLst>
        <p:guide orient="horz" pos="2160"/>
        <p:guide pos="3840"/>
      </p:guideLst>
    </p:cSldViewPr>
  </p:slideViewPr>
  <p:notesTextViewPr>
    <p:cViewPr>
      <p:scale>
        <a:sx n="100" d="100"/>
        <a:sy n="100" d="100"/>
      </p:scale>
      <p:origin x="0" y="0"/>
    </p:cViewPr>
  </p:notesTextViewPr>
  <p:notesViewPr>
    <p:cSldViewPr>
      <p:cViewPr varScale="1">
        <p:scale>
          <a:sx n="70" d="100"/>
          <a:sy n="70" d="100"/>
        </p:scale>
        <p:origin x="-329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gfang Wang" userId="8ac6f599-abed-4944-8e27-555af41f975a" providerId="ADAL" clId="{28E78563-9BC3-4DA9-93FE-85352FC019DD}"/>
    <pc:docChg chg="addSld modSld sldOrd">
      <pc:chgData name="Chengfang Wang" userId="8ac6f599-abed-4944-8e27-555af41f975a" providerId="ADAL" clId="{28E78563-9BC3-4DA9-93FE-85352FC019DD}" dt="2021-02-01T03:43:42.029" v="79" actId="20577"/>
      <pc:docMkLst>
        <pc:docMk/>
      </pc:docMkLst>
      <pc:sldChg chg="modSp mod">
        <pc:chgData name="Chengfang Wang" userId="8ac6f599-abed-4944-8e27-555af41f975a" providerId="ADAL" clId="{28E78563-9BC3-4DA9-93FE-85352FC019DD}" dt="2021-02-01T03:43:42.029" v="79" actId="20577"/>
        <pc:sldMkLst>
          <pc:docMk/>
          <pc:sldMk cId="2378054010" sldId="317"/>
        </pc:sldMkLst>
        <pc:spChg chg="mod">
          <ac:chgData name="Chengfang Wang" userId="8ac6f599-abed-4944-8e27-555af41f975a" providerId="ADAL" clId="{28E78563-9BC3-4DA9-93FE-85352FC019DD}" dt="2021-02-01T03:43:42.029" v="79" actId="20577"/>
          <ac:spMkLst>
            <pc:docMk/>
            <pc:sldMk cId="2378054010" sldId="317"/>
            <ac:spMk id="10" creationId="{0B3B9DA7-15B5-43A4-9736-75B030EABB76}"/>
          </ac:spMkLst>
        </pc:spChg>
        <pc:graphicFrameChg chg="mod modGraphic">
          <ac:chgData name="Chengfang Wang" userId="8ac6f599-abed-4944-8e27-555af41f975a" providerId="ADAL" clId="{28E78563-9BC3-4DA9-93FE-85352FC019DD}" dt="2021-02-01T03:43:24.553" v="69" actId="20577"/>
          <ac:graphicFrameMkLst>
            <pc:docMk/>
            <pc:sldMk cId="2378054010" sldId="317"/>
            <ac:graphicFrameMk id="7" creationId="{00000000-0000-0000-0000-000000000000}"/>
          </ac:graphicFrameMkLst>
        </pc:graphicFrameChg>
      </pc:sldChg>
      <pc:sldChg chg="modSp mod">
        <pc:chgData name="Chengfang Wang" userId="8ac6f599-abed-4944-8e27-555af41f975a" providerId="ADAL" clId="{28E78563-9BC3-4DA9-93FE-85352FC019DD}" dt="2021-02-01T02:00:19.755" v="2" actId="20577"/>
        <pc:sldMkLst>
          <pc:docMk/>
          <pc:sldMk cId="198895379" sldId="512"/>
        </pc:sldMkLst>
        <pc:spChg chg="mod">
          <ac:chgData name="Chengfang Wang" userId="8ac6f599-abed-4944-8e27-555af41f975a" providerId="ADAL" clId="{28E78563-9BC3-4DA9-93FE-85352FC019DD}" dt="2021-02-01T02:00:19.755" v="2" actId="20577"/>
          <ac:spMkLst>
            <pc:docMk/>
            <pc:sldMk cId="198895379" sldId="512"/>
            <ac:spMk id="163842" creationId="{8A4D3A4A-31C8-4404-BD23-49A122091B7B}"/>
          </ac:spMkLst>
        </pc:spChg>
      </pc:sldChg>
      <pc:sldChg chg="ord">
        <pc:chgData name="Chengfang Wang" userId="8ac6f599-abed-4944-8e27-555af41f975a" providerId="ADAL" clId="{28E78563-9BC3-4DA9-93FE-85352FC019DD}" dt="2021-02-01T01:59:17.306" v="1"/>
        <pc:sldMkLst>
          <pc:docMk/>
          <pc:sldMk cId="326391262" sldId="554"/>
        </pc:sldMkLst>
      </pc:sldChg>
      <pc:sldChg chg="add">
        <pc:chgData name="Chengfang Wang" userId="8ac6f599-abed-4944-8e27-555af41f975a" providerId="ADAL" clId="{28E78563-9BC3-4DA9-93FE-85352FC019DD}" dt="2021-02-01T02:00:36.676" v="3"/>
        <pc:sldMkLst>
          <pc:docMk/>
          <pc:sldMk cId="0" sldId="17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2646CF-FA7F-43FF-B96A-0188E3787AEF}" type="datetimeFigureOut">
              <a:rPr lang="en-US" smtClean="0"/>
              <a:pPr/>
              <a:t>2/1/2021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BEC9283-081D-46A7-83BC-F1214701ED0A}" type="slidenum">
              <a:rPr lang="en-US" smtClean="0"/>
              <a:pPr/>
              <a:t>‹#›</a:t>
            </a:fld>
            <a:endParaRPr lang="en-US"/>
          </a:p>
        </p:txBody>
      </p:sp>
    </p:spTree>
    <p:extLst>
      <p:ext uri="{BB962C8B-B14F-4D97-AF65-F5344CB8AC3E}">
        <p14:creationId xmlns:p14="http://schemas.microsoft.com/office/powerpoint/2010/main" val="3501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CB29E2B-5E7E-CE4E-8DAE-D0DE51A35BF7}" type="datetimeFigureOut">
              <a:rPr lang="en-US" smtClean="0"/>
              <a:pPr/>
              <a:t>2/1/2021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A19F20E-F00A-924F-BFCD-9A1E033A44D9}" type="slidenum">
              <a:rPr lang="en-US" smtClean="0"/>
              <a:pPr/>
              <a:t>‹#›</a:t>
            </a:fld>
            <a:endParaRPr lang="en-US"/>
          </a:p>
        </p:txBody>
      </p:sp>
    </p:spTree>
    <p:extLst>
      <p:ext uri="{BB962C8B-B14F-4D97-AF65-F5344CB8AC3E}">
        <p14:creationId xmlns:p14="http://schemas.microsoft.com/office/powerpoint/2010/main" val="262060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6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681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6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2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8D1F9B-4AFA-4376-B0B7-D356B8ECE869}" type="slidenum">
              <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725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962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175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684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28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367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82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8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793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97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8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6484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96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48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559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622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553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50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435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25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521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2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437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5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7070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0EFE5-9AA2-49B3-AC23-ACA9E2A9E591}"/>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8735468E-8B31-40A1-9A06-361BB8C524EB}"/>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5E6CFCA2-289D-48A8-9AEA-2C5BB18E4CBE}"/>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4A1F4D69-8897-42DE-9D17-AC77500F5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461CB7D1-D8F6-4891-A11E-FE69AD946FDE}"/>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24D7B63E-1F46-4C36-95AE-5F3C6FF228EB}"/>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BCE1135E-091A-4D4F-8E77-25B37324E86D}"/>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6096054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979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B5C985-515B-4189-920B-FEF293658179}"/>
              </a:ext>
            </a:extLst>
          </p:cNvPr>
          <p:cNvSpPr>
            <a:spLocks noChangeArrowheads="1"/>
          </p:cNvSpPr>
          <p:nvPr userDrawn="1"/>
        </p:nvSpPr>
        <p:spPr bwMode="auto">
          <a:xfrm>
            <a:off x="-31749"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sp>
        <p:nvSpPr>
          <p:cNvPr id="4" name="Hexagon 9">
            <a:extLst>
              <a:ext uri="{FF2B5EF4-FFF2-40B4-BE49-F238E27FC236}">
                <a16:creationId xmlns:a16="http://schemas.microsoft.com/office/drawing/2014/main" id="{1056E569-A5FB-4508-B555-6B37AEB57DA1}"/>
              </a:ext>
            </a:extLst>
          </p:cNvPr>
          <p:cNvSpPr>
            <a:spLocks noChangeArrowheads="1"/>
          </p:cNvSpPr>
          <p:nvPr userDrawn="1"/>
        </p:nvSpPr>
        <p:spPr bwMode="auto">
          <a:xfrm>
            <a:off x="57153" y="1657352"/>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sp>
        <p:nvSpPr>
          <p:cNvPr id="5" name="Hexagon 10">
            <a:extLst>
              <a:ext uri="{FF2B5EF4-FFF2-40B4-BE49-F238E27FC236}">
                <a16:creationId xmlns:a16="http://schemas.microsoft.com/office/drawing/2014/main" id="{A09ED673-83FD-4899-AA56-D4E2C1FDACAF}"/>
              </a:ext>
            </a:extLst>
          </p:cNvPr>
          <p:cNvSpPr>
            <a:spLocks noChangeArrowheads="1"/>
          </p:cNvSpPr>
          <p:nvPr userDrawn="1"/>
        </p:nvSpPr>
        <p:spPr bwMode="auto">
          <a:xfrm>
            <a:off x="920753"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pic>
        <p:nvPicPr>
          <p:cNvPr id="6" name="Picture 11" descr="EBSCO logo.png">
            <a:extLst>
              <a:ext uri="{FF2B5EF4-FFF2-40B4-BE49-F238E27FC236}">
                <a16:creationId xmlns:a16="http://schemas.microsoft.com/office/drawing/2014/main" id="{051186BF-DAFD-4CDA-B151-632C041B2C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17D8A2FC-BD71-4226-BDBB-D03805DEDB06}"/>
              </a:ext>
            </a:extLst>
          </p:cNvPr>
          <p:cNvSpPr>
            <a:spLocks noChangeArrowheads="1"/>
          </p:cNvSpPr>
          <p:nvPr userDrawn="1"/>
        </p:nvSpPr>
        <p:spPr bwMode="auto">
          <a:xfrm>
            <a:off x="1790702"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0B94D826-5399-450B-BDF5-433F0A274460}"/>
              </a:ext>
            </a:extLst>
          </p:cNvPr>
          <p:cNvSpPr>
            <a:spLocks noChangeArrowheads="1"/>
          </p:cNvSpPr>
          <p:nvPr userDrawn="1"/>
        </p:nvSpPr>
        <p:spPr bwMode="auto">
          <a:xfrm>
            <a:off x="1784352" y="817566"/>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496A3182-2516-4330-920E-C36DB69DAC12}"/>
              </a:ext>
            </a:extLst>
          </p:cNvPr>
          <p:cNvSpPr>
            <a:spLocks noChangeArrowheads="1"/>
          </p:cNvSpPr>
          <p:nvPr userDrawn="1"/>
        </p:nvSpPr>
        <p:spPr bwMode="auto">
          <a:xfrm>
            <a:off x="2660653" y="1220791"/>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2800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77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6675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612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7319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441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54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6194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0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8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1557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03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9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9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4490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19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8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6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9086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688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7774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95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17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85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0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03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41527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963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57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9487001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22885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87946302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2021/2/1</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2609009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22384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80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964846826"/>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94036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415691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074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166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2448049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2548682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2/1/2021</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1208405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2/1/2021</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3411897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2/1/2021</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3770006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1128083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2442334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2277319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10361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151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0802314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6097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8.png"/><Relationship Id="rId4" Type="http://schemas.openxmlformats.org/officeDocument/2006/relationships/slideLayout" Target="../slideLayouts/slideLayout65.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4.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9.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8.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1639497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82" r:id="rId29"/>
    <p:sldLayoutId id="214748378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92318629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101150985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98282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help.ebsco.com/" TargetMode="Externa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1FCEBFA-FCDC-40D0-946C-FDA2AD45CC1A}"/>
              </a:ext>
            </a:extLst>
          </p:cNvPr>
          <p:cNvSpPr txBox="1">
            <a:spLocks/>
          </p:cNvSpPr>
          <p:nvPr/>
        </p:nvSpPr>
        <p:spPr bwMode="auto">
          <a:xfrm>
            <a:off x="1524000" y="2057400"/>
            <a:ext cx="91440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baseline="-25000">
                <a:solidFill>
                  <a:schemeClr val="tx1"/>
                </a:solidFill>
                <a:latin typeface="Times New Roman" panose="02020603050405020304" pitchFamily="18" charset="0"/>
                <a:cs typeface="Arial" panose="020B0604020202020204" pitchFamily="34" charset="0"/>
              </a:defRPr>
            </a:lvl1pPr>
            <a:lvl2pPr marL="742950" indent="-285750" defTabSz="457200">
              <a:defRPr sz="2400" baseline="-25000">
                <a:solidFill>
                  <a:schemeClr val="tx1"/>
                </a:solidFill>
                <a:latin typeface="Times New Roman" panose="02020603050405020304" pitchFamily="18" charset="0"/>
                <a:cs typeface="Arial" panose="020B0604020202020204" pitchFamily="34" charset="0"/>
              </a:defRPr>
            </a:lvl2pPr>
            <a:lvl3pPr marL="1143000" indent="-228600" defTabSz="457200">
              <a:defRPr sz="2400" baseline="-25000">
                <a:solidFill>
                  <a:schemeClr val="tx1"/>
                </a:solidFill>
                <a:latin typeface="Times New Roman" panose="02020603050405020304" pitchFamily="18" charset="0"/>
                <a:cs typeface="Arial" panose="020B0604020202020204" pitchFamily="34" charset="0"/>
              </a:defRPr>
            </a:lvl3pPr>
            <a:lvl4pPr marL="1600200" indent="-228600" defTabSz="457200">
              <a:defRPr sz="2400" baseline="-25000">
                <a:solidFill>
                  <a:schemeClr val="tx1"/>
                </a:solidFill>
                <a:latin typeface="Times New Roman" panose="02020603050405020304" pitchFamily="18" charset="0"/>
                <a:cs typeface="Arial" panose="020B0604020202020204" pitchFamily="34" charset="0"/>
              </a:defRPr>
            </a:lvl4pPr>
            <a:lvl5pPr marL="2057400" indent="-228600" defTabSz="457200">
              <a:defRPr sz="2400" baseline="-25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a:r>
              <a:rPr lang="en-US" altLang="zh-CN" sz="6000" dirty="0"/>
              <a:t>Business Source Databases</a:t>
            </a:r>
            <a:endParaRPr lang="zh-CN" altLang="zh-CN" sz="6000" dirty="0"/>
          </a:p>
          <a:p>
            <a:pPr algn="ctr">
              <a:lnSpc>
                <a:spcPct val="150000"/>
              </a:lnSpc>
            </a:pPr>
            <a:r>
              <a:rPr lang="zh-CN" altLang="en-US" sz="6000" dirty="0">
                <a:ea typeface="宋体" panose="02010600030101010101" pitchFamily="2" charset="-122"/>
              </a:rPr>
              <a:t>使用指南</a:t>
            </a:r>
            <a:r>
              <a:rPr lang="zh-CN" altLang="en-US" sz="6000" i="1" baseline="0" dirty="0">
                <a:solidFill>
                  <a:srgbClr val="376092"/>
                </a:solidFill>
                <a:latin typeface="Georgia" panose="02040502050405020303" pitchFamily="18" charset="0"/>
                <a:ea typeface="宋体" panose="02010600030101010101" pitchFamily="2" charset="-122"/>
              </a:rPr>
              <a:t> </a:t>
            </a:r>
          </a:p>
          <a:p>
            <a:pPr algn="ctr" eaLnBrk="1" hangingPunct="1">
              <a:lnSpc>
                <a:spcPct val="150000"/>
              </a:lnSpc>
            </a:pPr>
            <a:endParaRPr lang="en-US" altLang="zh-CN" sz="4400" i="1" baseline="0" dirty="0">
              <a:solidFill>
                <a:srgbClr val="376092"/>
              </a:solidFill>
              <a:latin typeface="Georgia" panose="02040502050405020303" pitchFamily="18" charset="0"/>
              <a:ea typeface="宋体" panose="02010600030101010101" pitchFamily="2" charset="-122"/>
            </a:endParaRPr>
          </a:p>
        </p:txBody>
      </p:sp>
      <p:cxnSp>
        <p:nvCxnSpPr>
          <p:cNvPr id="3" name="Straight Connector 2">
            <a:extLst>
              <a:ext uri="{FF2B5EF4-FFF2-40B4-BE49-F238E27FC236}">
                <a16:creationId xmlns:a16="http://schemas.microsoft.com/office/drawing/2014/main" id="{3E8B1591-17E6-4E1A-9668-2827649B3904}"/>
              </a:ext>
            </a:extLst>
          </p:cNvPr>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F89A07-E63D-472A-BE8F-5F8BAF89F587}"/>
              </a:ext>
            </a:extLst>
          </p:cNvPr>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31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3" y="1971664"/>
            <a:ext cx="7070408"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选定课题</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Calibri" pitchFamily="34" charset="0"/>
                <a:ea typeface="宋体" panose="02010600030101010101" pitchFamily="2" charset="-122"/>
                <a:cs typeface="+mn-cs"/>
              </a:rPr>
              <a:t>金融危机对中国的影响</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，需查阅文献了解课题相关领域的研究情况</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24F1343F-E074-4054-A21C-786459E89B28}"/>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55A89D4D-079E-4421-B0F6-AE0625D8AC17}"/>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3AE3DEFF-8C97-4BB0-BB07-509F0E7E8CAB}"/>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508910B6-43CE-454D-B922-DE70B4357FDE}"/>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300661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3B8A9-9F65-44FD-BAA7-249DA76830E4}"/>
              </a:ext>
            </a:extLst>
          </p:cNvPr>
          <p:cNvPicPr>
            <a:picLocks noChangeAspect="1"/>
          </p:cNvPicPr>
          <p:nvPr/>
        </p:nvPicPr>
        <p:blipFill>
          <a:blip r:embed="rId2"/>
          <a:stretch>
            <a:fillRect/>
          </a:stretch>
        </p:blipFill>
        <p:spPr>
          <a:xfrm>
            <a:off x="110817" y="937555"/>
            <a:ext cx="11970365" cy="4013406"/>
          </a:xfrm>
          <a:prstGeom prst="rect">
            <a:avLst/>
          </a:prstGeom>
        </p:spPr>
      </p:pic>
      <p:sp>
        <p:nvSpPr>
          <p:cNvPr id="4" name="모서리가 둥근 사각형 설명선 19">
            <a:extLst>
              <a:ext uri="{FF2B5EF4-FFF2-40B4-BE49-F238E27FC236}">
                <a16:creationId xmlns:a16="http://schemas.microsoft.com/office/drawing/2014/main" id="{F74587C0-4491-48C2-A85A-F26CD5BBED7C}"/>
              </a:ext>
            </a:extLst>
          </p:cNvPr>
          <p:cNvSpPr/>
          <p:nvPr/>
        </p:nvSpPr>
        <p:spPr>
          <a:xfrm>
            <a:off x="4846379" y="4836021"/>
            <a:ext cx="2230059" cy="812831"/>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基本检索，切换高级检索，查看搜索历史记录</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직사각형 27">
            <a:extLst>
              <a:ext uri="{FF2B5EF4-FFF2-40B4-BE49-F238E27FC236}">
                <a16:creationId xmlns:a16="http://schemas.microsoft.com/office/drawing/2014/main" id="{C51876F6-6D5F-474A-A8E0-3BB8A9B3FAB3}"/>
              </a:ext>
            </a:extLst>
          </p:cNvPr>
          <p:cNvSpPr/>
          <p:nvPr/>
        </p:nvSpPr>
        <p:spPr>
          <a:xfrm>
            <a:off x="1722119" y="3471963"/>
            <a:ext cx="8747759" cy="13263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7" name="모서리가 둥근 사각형 설명선 19">
            <a:extLst>
              <a:ext uri="{FF2B5EF4-FFF2-40B4-BE49-F238E27FC236}">
                <a16:creationId xmlns:a16="http://schemas.microsoft.com/office/drawing/2014/main" id="{A8E69E99-8C24-427D-A354-7440155500E4}"/>
              </a:ext>
            </a:extLst>
          </p:cNvPr>
          <p:cNvSpPr/>
          <p:nvPr/>
        </p:nvSpPr>
        <p:spPr>
          <a:xfrm>
            <a:off x="662514" y="1631182"/>
            <a:ext cx="2565886" cy="1091698"/>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检索式检索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整刊检索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检索公司信息</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主题词表检索</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모서리가 둥근 사각형 설명선 19">
            <a:extLst>
              <a:ext uri="{FF2B5EF4-FFF2-40B4-BE49-F238E27FC236}">
                <a16:creationId xmlns:a16="http://schemas.microsoft.com/office/drawing/2014/main" id="{01CC3CF7-8176-4C90-9385-24391B4FE736}"/>
              </a:ext>
            </a:extLst>
          </p:cNvPr>
          <p:cNvSpPr/>
          <p:nvPr/>
        </p:nvSpPr>
        <p:spPr>
          <a:xfrm>
            <a:off x="8802395" y="1778048"/>
            <a:ext cx="2103971" cy="433624"/>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个人文件夹、帮助</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직사각형 3">
            <a:extLst>
              <a:ext uri="{FF2B5EF4-FFF2-40B4-BE49-F238E27FC236}">
                <a16:creationId xmlns:a16="http://schemas.microsoft.com/office/drawing/2014/main" id="{74200EEE-95F7-4078-8AF7-2EF6DF19ABF6}"/>
              </a:ext>
            </a:extLst>
          </p:cNvPr>
          <p:cNvSpPr/>
          <p:nvPr/>
        </p:nvSpPr>
        <p:spPr>
          <a:xfrm>
            <a:off x="208070" y="861331"/>
            <a:ext cx="3279367"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0" name="직사각형 22">
            <a:extLst>
              <a:ext uri="{FF2B5EF4-FFF2-40B4-BE49-F238E27FC236}">
                <a16:creationId xmlns:a16="http://schemas.microsoft.com/office/drawing/2014/main" id="{838EAC95-9A4B-4192-B6D8-85B8F7DD8F97}"/>
              </a:ext>
            </a:extLst>
          </p:cNvPr>
          <p:cNvSpPr/>
          <p:nvPr/>
        </p:nvSpPr>
        <p:spPr>
          <a:xfrm>
            <a:off x="8321385" y="873128"/>
            <a:ext cx="3759797"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FA7C30DD-7482-4650-B44F-84BCCA030B6F}"/>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754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B32D62-EB28-4ECF-B302-798DC5469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548" y="0"/>
            <a:ext cx="6972361" cy="6858000"/>
          </a:xfrm>
          <a:prstGeom prst="rect">
            <a:avLst/>
          </a:prstGeom>
        </p:spPr>
      </p:pic>
      <p:grpSp>
        <p:nvGrpSpPr>
          <p:cNvPr id="4" name="그룹 37">
            <a:extLst>
              <a:ext uri="{FF2B5EF4-FFF2-40B4-BE49-F238E27FC236}">
                <a16:creationId xmlns:a16="http://schemas.microsoft.com/office/drawing/2014/main" id="{132569FA-8C53-4508-BDBC-78D2125194D3}"/>
              </a:ext>
            </a:extLst>
          </p:cNvPr>
          <p:cNvGrpSpPr>
            <a:grpSpLocks/>
          </p:cNvGrpSpPr>
          <p:nvPr/>
        </p:nvGrpSpPr>
        <p:grpSpPr bwMode="auto">
          <a:xfrm>
            <a:off x="8193291" y="455915"/>
            <a:ext cx="312738" cy="307975"/>
            <a:chOff x="4219577" y="1055208"/>
            <a:chExt cx="312945" cy="307777"/>
          </a:xfrm>
        </p:grpSpPr>
        <p:sp>
          <p:nvSpPr>
            <p:cNvPr id="5" name="타원 50">
              <a:extLst>
                <a:ext uri="{FF2B5EF4-FFF2-40B4-BE49-F238E27FC236}">
                  <a16:creationId xmlns:a16="http://schemas.microsoft.com/office/drawing/2014/main" id="{C2CF45B2-9EC0-44AC-8945-D3CE88F663E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B6031EFF-860B-43A7-9823-9344CA29D59D}"/>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6C4C0D7-C1E5-408F-A3D9-9F2FF06A8A31}"/>
              </a:ext>
            </a:extLst>
          </p:cNvPr>
          <p:cNvGrpSpPr>
            <a:grpSpLocks/>
          </p:cNvGrpSpPr>
          <p:nvPr/>
        </p:nvGrpSpPr>
        <p:grpSpPr bwMode="auto">
          <a:xfrm>
            <a:off x="7704277" y="987754"/>
            <a:ext cx="312738" cy="307975"/>
            <a:chOff x="4224660" y="1060284"/>
            <a:chExt cx="312945" cy="307777"/>
          </a:xfrm>
        </p:grpSpPr>
        <p:sp>
          <p:nvSpPr>
            <p:cNvPr id="8" name="타원 69">
              <a:extLst>
                <a:ext uri="{FF2B5EF4-FFF2-40B4-BE49-F238E27FC236}">
                  <a16:creationId xmlns:a16="http://schemas.microsoft.com/office/drawing/2014/main" id="{2BDA79DE-6BD8-4FA0-AD2F-D95040500D2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B4570B5C-1B43-4C1E-BCF3-719C90F33EB4}"/>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A7EBB907-F8A7-4516-9711-5DC82B223C87}"/>
              </a:ext>
            </a:extLst>
          </p:cNvPr>
          <p:cNvGrpSpPr>
            <a:grpSpLocks/>
          </p:cNvGrpSpPr>
          <p:nvPr/>
        </p:nvGrpSpPr>
        <p:grpSpPr bwMode="auto">
          <a:xfrm>
            <a:off x="5971794" y="2012563"/>
            <a:ext cx="312738" cy="307975"/>
            <a:chOff x="4214493" y="1070437"/>
            <a:chExt cx="312945" cy="307777"/>
          </a:xfrm>
        </p:grpSpPr>
        <p:sp>
          <p:nvSpPr>
            <p:cNvPr id="11" name="타원 72">
              <a:extLst>
                <a:ext uri="{FF2B5EF4-FFF2-40B4-BE49-F238E27FC236}">
                  <a16:creationId xmlns:a16="http://schemas.microsoft.com/office/drawing/2014/main" id="{559A488B-D092-44A6-8EF5-F886E9896D6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F92383EF-E1A6-4127-AE19-CD2AC73A959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8B6A8C34-5541-496B-B63C-A2C8234F14FA}"/>
              </a:ext>
            </a:extLst>
          </p:cNvPr>
          <p:cNvGrpSpPr>
            <a:grpSpLocks/>
          </p:cNvGrpSpPr>
          <p:nvPr/>
        </p:nvGrpSpPr>
        <p:grpSpPr bwMode="auto">
          <a:xfrm>
            <a:off x="842920" y="1467704"/>
            <a:ext cx="312738" cy="307975"/>
            <a:chOff x="4219577" y="1065362"/>
            <a:chExt cx="312945" cy="307777"/>
          </a:xfrm>
          <a:solidFill>
            <a:schemeClr val="accent5"/>
          </a:solidFill>
        </p:grpSpPr>
        <p:sp>
          <p:nvSpPr>
            <p:cNvPr id="14" name="타원 75">
              <a:extLst>
                <a:ext uri="{FF2B5EF4-FFF2-40B4-BE49-F238E27FC236}">
                  <a16:creationId xmlns:a16="http://schemas.microsoft.com/office/drawing/2014/main" id="{ED78F513-2B0D-4AC5-B327-998E356A74F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813FF022-0BC1-4454-8C51-89A406EA3194}"/>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9DC20D8C-02A1-4BD3-83E5-67D5E032035D}"/>
              </a:ext>
            </a:extLst>
          </p:cNvPr>
          <p:cNvGrpSpPr>
            <a:grpSpLocks/>
          </p:cNvGrpSpPr>
          <p:nvPr/>
        </p:nvGrpSpPr>
        <p:grpSpPr bwMode="auto">
          <a:xfrm>
            <a:off x="841015" y="1795591"/>
            <a:ext cx="312738" cy="307975"/>
            <a:chOff x="4217671" y="1063458"/>
            <a:chExt cx="312945" cy="307777"/>
          </a:xfrm>
        </p:grpSpPr>
        <p:sp>
          <p:nvSpPr>
            <p:cNvPr id="17" name="타원 78">
              <a:extLst>
                <a:ext uri="{FF2B5EF4-FFF2-40B4-BE49-F238E27FC236}">
                  <a16:creationId xmlns:a16="http://schemas.microsoft.com/office/drawing/2014/main" id="{9F6B2E2E-45E2-40F9-9791-DE3658141FA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BFCE1F64-9756-407B-AFE1-39E6CE2C9D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8C6FFDA5-28C1-419C-AA41-11F9265A6268}"/>
              </a:ext>
            </a:extLst>
          </p:cNvPr>
          <p:cNvGrpSpPr>
            <a:grpSpLocks/>
          </p:cNvGrpSpPr>
          <p:nvPr/>
        </p:nvGrpSpPr>
        <p:grpSpPr bwMode="auto">
          <a:xfrm>
            <a:off x="841015" y="2144206"/>
            <a:ext cx="312738" cy="307975"/>
            <a:chOff x="4217671" y="1063458"/>
            <a:chExt cx="312945" cy="307777"/>
          </a:xfrm>
        </p:grpSpPr>
        <p:sp>
          <p:nvSpPr>
            <p:cNvPr id="20" name="타원 81">
              <a:extLst>
                <a:ext uri="{FF2B5EF4-FFF2-40B4-BE49-F238E27FC236}">
                  <a16:creationId xmlns:a16="http://schemas.microsoft.com/office/drawing/2014/main" id="{D621742A-1358-4EA3-9502-E3F5A848C6A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4F3BCE2B-6B3F-4757-BD31-670DD0583C2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8D2AB6D-E1F4-4C61-A6B8-5246FDBB5714}"/>
              </a:ext>
            </a:extLst>
          </p:cNvPr>
          <p:cNvGrpSpPr>
            <a:grpSpLocks/>
          </p:cNvGrpSpPr>
          <p:nvPr/>
        </p:nvGrpSpPr>
        <p:grpSpPr bwMode="auto">
          <a:xfrm>
            <a:off x="5852573" y="2692528"/>
            <a:ext cx="312738" cy="307975"/>
            <a:chOff x="4214493" y="1070437"/>
            <a:chExt cx="312945" cy="307777"/>
          </a:xfrm>
        </p:grpSpPr>
        <p:sp>
          <p:nvSpPr>
            <p:cNvPr id="23" name="타원 72">
              <a:extLst>
                <a:ext uri="{FF2B5EF4-FFF2-40B4-BE49-F238E27FC236}">
                  <a16:creationId xmlns:a16="http://schemas.microsoft.com/office/drawing/2014/main" id="{4C2AC697-8264-492A-BDBD-A876175CB7F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B727FB7C-A11C-46AE-B021-A3D926957E1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017083C7-D4FE-4575-807A-97A1377D700A}"/>
              </a:ext>
            </a:extLst>
          </p:cNvPr>
          <p:cNvGrpSpPr>
            <a:grpSpLocks/>
          </p:cNvGrpSpPr>
          <p:nvPr/>
        </p:nvGrpSpPr>
        <p:grpSpPr bwMode="auto">
          <a:xfrm>
            <a:off x="849228" y="2502981"/>
            <a:ext cx="312738" cy="307975"/>
            <a:chOff x="4217671" y="1063458"/>
            <a:chExt cx="312945" cy="307777"/>
          </a:xfrm>
        </p:grpSpPr>
        <p:sp>
          <p:nvSpPr>
            <p:cNvPr id="26" name="타원 81">
              <a:extLst>
                <a:ext uri="{FF2B5EF4-FFF2-40B4-BE49-F238E27FC236}">
                  <a16:creationId xmlns:a16="http://schemas.microsoft.com/office/drawing/2014/main" id="{832B1AA2-63F8-4983-9BFE-A3E33C45361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A4EFBD8D-44F9-4A37-B2C6-6A5F9D2D91BD}"/>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FBEF1CAD-36F0-4DB5-AC49-A6FE1E96DE64}"/>
              </a:ext>
            </a:extLst>
          </p:cNvPr>
          <p:cNvSpPr txBox="1"/>
          <p:nvPr/>
        </p:nvSpPr>
        <p:spPr>
          <a:xfrm>
            <a:off x="1227868" y="1426259"/>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构建检索式并检索</a:t>
            </a:r>
          </a:p>
        </p:txBody>
      </p:sp>
      <p:sp>
        <p:nvSpPr>
          <p:cNvPr id="29" name="TextBox 28">
            <a:extLst>
              <a:ext uri="{FF2B5EF4-FFF2-40B4-BE49-F238E27FC236}">
                <a16:creationId xmlns:a16="http://schemas.microsoft.com/office/drawing/2014/main" id="{EB4F80C9-6BCD-40BF-A4BF-C152502398DE}"/>
              </a:ext>
            </a:extLst>
          </p:cNvPr>
          <p:cNvSpPr txBox="1"/>
          <p:nvPr/>
        </p:nvSpPr>
        <p:spPr>
          <a:xfrm>
            <a:off x="1227868" y="1776567"/>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查看检索结果数量</a:t>
            </a:r>
          </a:p>
        </p:txBody>
      </p:sp>
      <p:sp>
        <p:nvSpPr>
          <p:cNvPr id="30" name="TextBox 29">
            <a:extLst>
              <a:ext uri="{FF2B5EF4-FFF2-40B4-BE49-F238E27FC236}">
                <a16:creationId xmlns:a16="http://schemas.microsoft.com/office/drawing/2014/main" id="{A169691A-D7A0-465E-A788-508A4BA7AA88}"/>
              </a:ext>
            </a:extLst>
          </p:cNvPr>
          <p:cNvSpPr txBox="1"/>
          <p:nvPr/>
        </p:nvSpPr>
        <p:spPr>
          <a:xfrm>
            <a:off x="1227868" y="212687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查看当前检索式</a:t>
            </a:r>
          </a:p>
        </p:txBody>
      </p:sp>
      <p:sp>
        <p:nvSpPr>
          <p:cNvPr id="31" name="TextBox 30">
            <a:extLst>
              <a:ext uri="{FF2B5EF4-FFF2-40B4-BE49-F238E27FC236}">
                <a16:creationId xmlns:a16="http://schemas.microsoft.com/office/drawing/2014/main" id="{C7E1691C-48A2-4669-9B33-6BB12A23E861}"/>
              </a:ext>
            </a:extLst>
          </p:cNvPr>
          <p:cNvSpPr txBox="1"/>
          <p:nvPr/>
        </p:nvSpPr>
        <p:spPr>
          <a:xfrm>
            <a:off x="1227868" y="2477184"/>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筛选检索结果</a:t>
            </a:r>
          </a:p>
        </p:txBody>
      </p:sp>
      <p:sp>
        <p:nvSpPr>
          <p:cNvPr id="32" name="직사각형 3">
            <a:extLst>
              <a:ext uri="{FF2B5EF4-FFF2-40B4-BE49-F238E27FC236}">
                <a16:creationId xmlns:a16="http://schemas.microsoft.com/office/drawing/2014/main" id="{F71C3685-F0D5-47E6-A614-3D3DC19B2DC0}"/>
              </a:ext>
            </a:extLst>
          </p:cNvPr>
          <p:cNvSpPr/>
          <p:nvPr/>
        </p:nvSpPr>
        <p:spPr>
          <a:xfrm>
            <a:off x="9267791" y="988530"/>
            <a:ext cx="1124547" cy="41837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33" name="그룹 37">
            <a:extLst>
              <a:ext uri="{FF2B5EF4-FFF2-40B4-BE49-F238E27FC236}">
                <a16:creationId xmlns:a16="http://schemas.microsoft.com/office/drawing/2014/main" id="{B0CA9132-5281-4B16-8D90-1651474238A5}"/>
              </a:ext>
            </a:extLst>
          </p:cNvPr>
          <p:cNvGrpSpPr>
            <a:grpSpLocks/>
          </p:cNvGrpSpPr>
          <p:nvPr/>
        </p:nvGrpSpPr>
        <p:grpSpPr bwMode="auto">
          <a:xfrm>
            <a:off x="9594022" y="1295729"/>
            <a:ext cx="312738" cy="307975"/>
            <a:chOff x="4214493" y="1070437"/>
            <a:chExt cx="312945" cy="307777"/>
          </a:xfrm>
        </p:grpSpPr>
        <p:sp>
          <p:nvSpPr>
            <p:cNvPr id="34" name="타원 72">
              <a:extLst>
                <a:ext uri="{FF2B5EF4-FFF2-40B4-BE49-F238E27FC236}">
                  <a16:creationId xmlns:a16="http://schemas.microsoft.com/office/drawing/2014/main" id="{4D0229A5-D40A-4B7C-AEB7-9998BA156C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92730A12-CA64-4807-9DB0-C9DFFA7FB2C5}"/>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9F43D473-E85C-4518-A1D8-4E425A3A0A53}"/>
              </a:ext>
            </a:extLst>
          </p:cNvPr>
          <p:cNvGrpSpPr>
            <a:grpSpLocks/>
          </p:cNvGrpSpPr>
          <p:nvPr/>
        </p:nvGrpSpPr>
        <p:grpSpPr bwMode="auto">
          <a:xfrm>
            <a:off x="841015" y="2879974"/>
            <a:ext cx="312738" cy="307975"/>
            <a:chOff x="4217671" y="1063458"/>
            <a:chExt cx="312945" cy="307777"/>
          </a:xfrm>
        </p:grpSpPr>
        <p:sp>
          <p:nvSpPr>
            <p:cNvPr id="37" name="타원 81">
              <a:extLst>
                <a:ext uri="{FF2B5EF4-FFF2-40B4-BE49-F238E27FC236}">
                  <a16:creationId xmlns:a16="http://schemas.microsoft.com/office/drawing/2014/main" id="{48D8F308-62FB-4B01-A2DC-61B9F40BAD0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DDA5A727-BF35-499C-A608-2AA1362D9F3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9" name="TextBox 38">
            <a:extLst>
              <a:ext uri="{FF2B5EF4-FFF2-40B4-BE49-F238E27FC236}">
                <a16:creationId xmlns:a16="http://schemas.microsoft.com/office/drawing/2014/main" id="{E6C55B39-0946-47D9-B1A2-0F2EE39B3308}"/>
              </a:ext>
            </a:extLst>
          </p:cNvPr>
          <p:cNvSpPr txBox="1"/>
          <p:nvPr/>
        </p:nvSpPr>
        <p:spPr>
          <a:xfrm>
            <a:off x="1219655" y="2854177"/>
            <a:ext cx="280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结果排序，页面显示设置</a:t>
            </a:r>
          </a:p>
        </p:txBody>
      </p:sp>
      <p:sp>
        <p:nvSpPr>
          <p:cNvPr id="42" name="TextBox 41">
            <a:extLst>
              <a:ext uri="{FF2B5EF4-FFF2-40B4-BE49-F238E27FC236}">
                <a16:creationId xmlns:a16="http://schemas.microsoft.com/office/drawing/2014/main" id="{B5DF7D0F-B9B8-4B51-9C31-04DD7A78A163}"/>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323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C6F3FC3F-6BDD-4CC7-BE19-651CE79B78C5}"/>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78EECE38-3998-47BA-9AF0-EBD50C839948}"/>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63D69AB6-7A20-41E4-995C-FFC785054F0B}"/>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06F6F71B-A3A5-402A-8B91-4CEF833E047F}"/>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170591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16263-FC7F-4EA4-8164-80787FC3D12A}"/>
              </a:ext>
            </a:extLst>
          </p:cNvPr>
          <p:cNvPicPr>
            <a:picLocks noChangeAspect="1"/>
          </p:cNvPicPr>
          <p:nvPr/>
        </p:nvPicPr>
        <p:blipFill>
          <a:blip r:embed="rId3"/>
          <a:stretch>
            <a:fillRect/>
          </a:stretch>
        </p:blipFill>
        <p:spPr>
          <a:xfrm>
            <a:off x="467102" y="1636296"/>
            <a:ext cx="11257795" cy="3068957"/>
          </a:xfrm>
          <a:prstGeom prst="rect">
            <a:avLst/>
          </a:prstGeom>
        </p:spPr>
      </p:pic>
      <p:sp>
        <p:nvSpPr>
          <p:cNvPr id="11" name="TextBox 10"/>
          <p:cNvSpPr txBox="1"/>
          <p:nvPr/>
        </p:nvSpPr>
        <p:spPr>
          <a:xfrm>
            <a:off x="2643370" y="15976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检索举例：</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金融危机对中国的影响</a:t>
            </a:r>
            <a:endParaRPr kumimoji="0" lang="zh-CN" altLang="en-US" sz="2000" b="1"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5" name="TextBox 4">
            <a:extLst>
              <a:ext uri="{FF2B5EF4-FFF2-40B4-BE49-F238E27FC236}">
                <a16:creationId xmlns:a16="http://schemas.microsoft.com/office/drawing/2014/main" id="{0C0A256F-95B7-4C42-BAA3-8FC714B53A05}"/>
              </a:ext>
            </a:extLst>
          </p:cNvPr>
          <p:cNvSpPr txBox="1"/>
          <p:nvPr/>
        </p:nvSpPr>
        <p:spPr>
          <a:xfrm>
            <a:off x="2643370" y="76936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重点词汇：</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金融危机</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对</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中国</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影响</a:t>
            </a:r>
            <a:endParaRPr kumimoji="0" lang="zh-CN" altLang="en-US" sz="2000" b="1" i="0" u="none" strike="noStrike" kern="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endParaRPr>
          </a:p>
        </p:txBody>
      </p:sp>
      <p:sp>
        <p:nvSpPr>
          <p:cNvPr id="6" name="Text Box 8">
            <a:extLst>
              <a:ext uri="{FF2B5EF4-FFF2-40B4-BE49-F238E27FC236}">
                <a16:creationId xmlns:a16="http://schemas.microsoft.com/office/drawing/2014/main" id="{2A971102-6271-44DD-9307-7FD5A7A7F5E0}"/>
              </a:ext>
            </a:extLst>
          </p:cNvPr>
          <p:cNvSpPr txBox="1">
            <a:spLocks noChangeArrowheads="1"/>
          </p:cNvSpPr>
          <p:nvPr/>
        </p:nvSpPr>
        <p:spPr bwMode="auto">
          <a:xfrm>
            <a:off x="5175561" y="4817527"/>
            <a:ext cx="3898738"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布尔逻辑运算符</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AND/ OR / NOT</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字段选项</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构建检索式时可用到的符号</a:t>
            </a:r>
            <a:endPar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44">
            <a:extLst>
              <a:ext uri="{FF2B5EF4-FFF2-40B4-BE49-F238E27FC236}">
                <a16:creationId xmlns:a16="http://schemas.microsoft.com/office/drawing/2014/main" id="{60047E4C-12F4-489C-8782-74976D590B9E}"/>
              </a:ext>
            </a:extLst>
          </p:cNvPr>
          <p:cNvSpPr/>
          <p:nvPr/>
        </p:nvSpPr>
        <p:spPr>
          <a:xfrm>
            <a:off x="9753172" y="171231"/>
            <a:ext cx="1599668" cy="773353"/>
          </a:xfrm>
          <a:prstGeom prst="rect">
            <a:avLst/>
          </a:prstGeom>
          <a:solidFill>
            <a:schemeClr val="accent5"/>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选定重要词汇并构建检索式</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9" name="그룹 37">
            <a:extLst>
              <a:ext uri="{FF2B5EF4-FFF2-40B4-BE49-F238E27FC236}">
                <a16:creationId xmlns:a16="http://schemas.microsoft.com/office/drawing/2014/main" id="{31A6EE92-2E46-4DEE-AF44-BFB03FC67DD8}"/>
              </a:ext>
            </a:extLst>
          </p:cNvPr>
          <p:cNvGrpSpPr>
            <a:grpSpLocks/>
          </p:cNvGrpSpPr>
          <p:nvPr/>
        </p:nvGrpSpPr>
        <p:grpSpPr bwMode="auto">
          <a:xfrm>
            <a:off x="2196330" y="3275012"/>
            <a:ext cx="312738" cy="307975"/>
            <a:chOff x="4219577" y="1055208"/>
            <a:chExt cx="312945" cy="307777"/>
          </a:xfrm>
        </p:grpSpPr>
        <p:sp>
          <p:nvSpPr>
            <p:cNvPr id="10" name="타원 50">
              <a:extLst>
                <a:ext uri="{FF2B5EF4-FFF2-40B4-BE49-F238E27FC236}">
                  <a16:creationId xmlns:a16="http://schemas.microsoft.com/office/drawing/2014/main" id="{A70C6FC4-8CE5-4C80-9C7F-9EA4FEF444F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74E028AB-F4DD-4037-B2B6-DA8D32390A88}"/>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AD0196E8-0E88-49FA-92B4-95FD871B3CEC}"/>
              </a:ext>
            </a:extLst>
          </p:cNvPr>
          <p:cNvGrpSpPr>
            <a:grpSpLocks/>
          </p:cNvGrpSpPr>
          <p:nvPr/>
        </p:nvGrpSpPr>
        <p:grpSpPr bwMode="auto">
          <a:xfrm>
            <a:off x="8102688" y="2967037"/>
            <a:ext cx="312738" cy="307975"/>
            <a:chOff x="4224660" y="1060284"/>
            <a:chExt cx="312945" cy="307777"/>
          </a:xfrm>
        </p:grpSpPr>
        <p:sp>
          <p:nvSpPr>
            <p:cNvPr id="14" name="타원 69">
              <a:extLst>
                <a:ext uri="{FF2B5EF4-FFF2-40B4-BE49-F238E27FC236}">
                  <a16:creationId xmlns:a16="http://schemas.microsoft.com/office/drawing/2014/main" id="{B14C0D34-B23A-4112-A8E3-1B25C414A431}"/>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C88F86F6-917E-4775-B39E-6DAA2848F2AB}"/>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0A125A30-4460-4F58-959A-EEF760BD8923}"/>
              </a:ext>
            </a:extLst>
          </p:cNvPr>
          <p:cNvGrpSpPr>
            <a:grpSpLocks/>
          </p:cNvGrpSpPr>
          <p:nvPr/>
        </p:nvGrpSpPr>
        <p:grpSpPr bwMode="auto">
          <a:xfrm>
            <a:off x="4284895" y="2714392"/>
            <a:ext cx="312738" cy="307975"/>
            <a:chOff x="4214493" y="1070437"/>
            <a:chExt cx="312945" cy="307777"/>
          </a:xfrm>
        </p:grpSpPr>
        <p:sp>
          <p:nvSpPr>
            <p:cNvPr id="17" name="타원 72">
              <a:extLst>
                <a:ext uri="{FF2B5EF4-FFF2-40B4-BE49-F238E27FC236}">
                  <a16:creationId xmlns:a16="http://schemas.microsoft.com/office/drawing/2014/main" id="{231871A0-4BA1-4E23-A0C5-117D05E7742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F68D651-D851-4E68-AD6B-5B5726D4EC1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6EB1231B-C1B8-40D7-A155-F95B3E744A66}"/>
              </a:ext>
            </a:extLst>
          </p:cNvPr>
          <p:cNvGrpSpPr>
            <a:grpSpLocks/>
          </p:cNvGrpSpPr>
          <p:nvPr/>
        </p:nvGrpSpPr>
        <p:grpSpPr bwMode="auto">
          <a:xfrm>
            <a:off x="5244915" y="4920867"/>
            <a:ext cx="312738" cy="307975"/>
            <a:chOff x="4219577" y="1065362"/>
            <a:chExt cx="312945" cy="307777"/>
          </a:xfrm>
          <a:solidFill>
            <a:schemeClr val="accent5"/>
          </a:solidFill>
        </p:grpSpPr>
        <p:sp>
          <p:nvSpPr>
            <p:cNvPr id="20" name="타원 75">
              <a:extLst>
                <a:ext uri="{FF2B5EF4-FFF2-40B4-BE49-F238E27FC236}">
                  <a16:creationId xmlns:a16="http://schemas.microsoft.com/office/drawing/2014/main" id="{087D2665-48E8-4B65-8B87-5D1ED3C7005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168A3334-3F4C-4073-9D62-A2C7973B6193}"/>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2F1C80C-56DA-4D15-85E3-638DFF4926C6}"/>
              </a:ext>
            </a:extLst>
          </p:cNvPr>
          <p:cNvGrpSpPr>
            <a:grpSpLocks/>
          </p:cNvGrpSpPr>
          <p:nvPr/>
        </p:nvGrpSpPr>
        <p:grpSpPr bwMode="auto">
          <a:xfrm>
            <a:off x="5243010" y="5248754"/>
            <a:ext cx="312738" cy="307975"/>
            <a:chOff x="4217671" y="1063458"/>
            <a:chExt cx="312945" cy="307777"/>
          </a:xfrm>
        </p:grpSpPr>
        <p:sp>
          <p:nvSpPr>
            <p:cNvPr id="23" name="타원 78">
              <a:extLst>
                <a:ext uri="{FF2B5EF4-FFF2-40B4-BE49-F238E27FC236}">
                  <a16:creationId xmlns:a16="http://schemas.microsoft.com/office/drawing/2014/main" id="{0C789906-FA41-496A-82BA-F019DDC4943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3BAE4BD0-3613-48BA-B057-B9E19A8A984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BC3FE426-F93D-41D5-87C4-047FAF8914BE}"/>
              </a:ext>
            </a:extLst>
          </p:cNvPr>
          <p:cNvGrpSpPr>
            <a:grpSpLocks/>
          </p:cNvGrpSpPr>
          <p:nvPr/>
        </p:nvGrpSpPr>
        <p:grpSpPr bwMode="auto">
          <a:xfrm>
            <a:off x="5243010" y="5597369"/>
            <a:ext cx="312738" cy="307975"/>
            <a:chOff x="4217671" y="1063458"/>
            <a:chExt cx="312945" cy="307777"/>
          </a:xfrm>
        </p:grpSpPr>
        <p:sp>
          <p:nvSpPr>
            <p:cNvPr id="26" name="타원 81">
              <a:extLst>
                <a:ext uri="{FF2B5EF4-FFF2-40B4-BE49-F238E27FC236}">
                  <a16:creationId xmlns:a16="http://schemas.microsoft.com/office/drawing/2014/main" id="{743B6643-3ADE-4473-9DEF-96D0494F089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BB62EBD7-B9CF-4BA1-81D2-C062077D05A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B0680CAA-6D3C-410F-9395-455DA5B39591}"/>
              </a:ext>
            </a:extLst>
          </p:cNvPr>
          <p:cNvSpPr txBox="1"/>
          <p:nvPr/>
        </p:nvSpPr>
        <p:spPr>
          <a:xfrm>
            <a:off x="396240" y="314960"/>
            <a:ext cx="2247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二 高级检索</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Advanced Search</a:t>
            </a:r>
            <a:endPar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81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nvGraphicFramePr>
        <p:xfrm>
          <a:off x="487680" y="1081089"/>
          <a:ext cx="11440158" cy="5624511"/>
        </p:xfrm>
        <a:graphic>
          <a:graphicData uri="http://schemas.openxmlformats.org/drawingml/2006/table">
            <a:tbl>
              <a:tblPr/>
              <a:tblGrid>
                <a:gridCol w="1424557">
                  <a:extLst>
                    <a:ext uri="{9D8B030D-6E8A-4147-A177-3AD203B41FA5}">
                      <a16:colId xmlns:a16="http://schemas.microsoft.com/office/drawing/2014/main" val="757696953"/>
                    </a:ext>
                  </a:extLst>
                </a:gridCol>
                <a:gridCol w="4095731">
                  <a:extLst>
                    <a:ext uri="{9D8B030D-6E8A-4147-A177-3AD203B41FA5}">
                      <a16:colId xmlns:a16="http://schemas.microsoft.com/office/drawing/2014/main" val="2963517728"/>
                    </a:ext>
                  </a:extLst>
                </a:gridCol>
                <a:gridCol w="3955252">
                  <a:extLst>
                    <a:ext uri="{9D8B030D-6E8A-4147-A177-3AD203B41FA5}">
                      <a16:colId xmlns:a16="http://schemas.microsoft.com/office/drawing/2014/main" val="3556845896"/>
                    </a:ext>
                  </a:extLst>
                </a:gridCol>
                <a:gridCol w="1964618">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462338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布尔逻辑运算符</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60612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通配符</a:t>
            </a:r>
            <a:endParaRPr lang="en-AU" altLang="zh-CN" sz="3200" dirty="0">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1828800" y="1385888"/>
            <a:ext cx="850392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截词符号</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用于检索变形体，单复数</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econ* </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economy, economic, economically, </a:t>
            </a:r>
            <a:r>
              <a:rPr lang="en-US" altLang="zh-CN" sz="1800" dirty="0" err="1">
                <a:solidFill>
                  <a:srgbClr val="000080"/>
                </a:solidFill>
                <a:latin typeface="宋体" panose="02010600030101010101" pitchFamily="2" charset="-122"/>
                <a:ea typeface="宋体" panose="02010600030101010101" pitchFamily="2" charset="-122"/>
              </a:rPr>
              <a:t>etc</a:t>
            </a:r>
            <a:endParaRPr lang="en-US" altLang="zh-CN" sz="1800" dirty="0">
              <a:solidFill>
                <a:srgbClr val="000080"/>
              </a:solidFill>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Student*</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student, students</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通配符：适用于一个字母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organi?ation</a:t>
            </a:r>
            <a:r>
              <a:rPr lang="en-US" altLang="zh-CN" sz="1800" dirty="0">
                <a:solidFill>
                  <a:srgbClr val="000080"/>
                </a:solidFill>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可以检索到 </a:t>
            </a:r>
            <a:r>
              <a:rPr lang="en-US" altLang="zh-CN" sz="1800" dirty="0" err="1">
                <a:solidFill>
                  <a:srgbClr val="000080"/>
                </a:solidFill>
                <a:latin typeface="宋体" panose="02010600030101010101" pitchFamily="2" charset="-122"/>
                <a:ea typeface="宋体" panose="02010600030101010101" pitchFamily="2" charset="-122"/>
              </a:rPr>
              <a:t>organi</a:t>
            </a:r>
            <a:r>
              <a:rPr lang="en-US" altLang="zh-CN" sz="1800" u="sng" dirty="0" err="1">
                <a:solidFill>
                  <a:srgbClr val="000080"/>
                </a:solidFill>
                <a:latin typeface="宋体" panose="02010600030101010101" pitchFamily="2" charset="-122"/>
                <a:ea typeface="宋体" panose="02010600030101010101" pitchFamily="2" charset="-122"/>
              </a:rPr>
              <a:t>s</a:t>
            </a:r>
            <a:r>
              <a:rPr lang="en-US" altLang="zh-CN" sz="1800" dirty="0" err="1">
                <a:solidFill>
                  <a:srgbClr val="000080"/>
                </a:solidFill>
                <a:latin typeface="宋体" panose="02010600030101010101" pitchFamily="2" charset="-122"/>
                <a:ea typeface="宋体" panose="02010600030101010101" pitchFamily="2" charset="-122"/>
              </a:rPr>
              <a:t>ation</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or </a:t>
            </a:r>
            <a:r>
              <a:rPr lang="en-US" altLang="zh-CN" sz="1800" dirty="0">
                <a:solidFill>
                  <a:srgbClr val="000080"/>
                </a:solidFill>
                <a:latin typeface="宋体" panose="02010600030101010101" pitchFamily="2" charset="-122"/>
                <a:ea typeface="宋体" panose="02010600030101010101" pitchFamily="2" charset="-122"/>
              </a:rPr>
              <a:t>organi</a:t>
            </a:r>
            <a:r>
              <a:rPr lang="en-US" altLang="zh-CN" sz="1800" u="sng" dirty="0">
                <a:solidFill>
                  <a:srgbClr val="000080"/>
                </a:solidFill>
                <a:latin typeface="宋体" panose="02010600030101010101" pitchFamily="2" charset="-122"/>
                <a:ea typeface="宋体" panose="02010600030101010101" pitchFamily="2" charset="-122"/>
              </a:rPr>
              <a:t>z</a:t>
            </a:r>
            <a:r>
              <a:rPr lang="en-US" altLang="zh-CN" sz="1800" dirty="0">
                <a:solidFill>
                  <a:srgbClr val="000080"/>
                </a:solidFill>
                <a:latin typeface="宋体" panose="02010600030101010101" pitchFamily="2" charset="-122"/>
                <a:ea typeface="宋体" panose="02010600030101010101" pitchFamily="2" charset="-122"/>
              </a:rPr>
              <a:t>ation</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通配符：适用于多个字母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behavi#r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will </a:t>
            </a:r>
            <a:r>
              <a:rPr lang="zh-CN" altLang="en-US" sz="1800" dirty="0">
                <a:latin typeface="宋体" panose="02010600030101010101" pitchFamily="2" charset="-122"/>
                <a:ea typeface="宋体" panose="02010600030101010101" pitchFamily="2" charset="-122"/>
              </a:rPr>
              <a:t>可以检索到 </a:t>
            </a:r>
            <a:r>
              <a:rPr lang="en-US" altLang="zh-CN" sz="1800" dirty="0">
                <a:solidFill>
                  <a:srgbClr val="000080"/>
                </a:solidFill>
                <a:latin typeface="宋体" panose="02010600030101010101" pitchFamily="2" charset="-122"/>
                <a:ea typeface="宋体" panose="02010600030101010101" pitchFamily="2" charset="-122"/>
              </a:rPr>
              <a:t>behavi</a:t>
            </a:r>
            <a:r>
              <a:rPr lang="en-US" altLang="zh-CN" sz="1800" u="sng" dirty="0">
                <a:solidFill>
                  <a:srgbClr val="000080"/>
                </a:solidFill>
                <a:latin typeface="宋体" panose="02010600030101010101" pitchFamily="2" charset="-122"/>
                <a:ea typeface="宋体" panose="02010600030101010101" pitchFamily="2" charset="-122"/>
              </a:rPr>
              <a:t>o</a:t>
            </a:r>
            <a:r>
              <a:rPr lang="en-US" altLang="zh-CN" sz="1800" dirty="0">
                <a:solidFill>
                  <a:srgbClr val="000080"/>
                </a:solidFill>
                <a:latin typeface="宋体" panose="02010600030101010101" pitchFamily="2" charset="-122"/>
                <a:ea typeface="宋体" panose="02010600030101010101" pitchFamily="2" charset="-122"/>
              </a:rPr>
              <a:t>r </a:t>
            </a:r>
            <a:r>
              <a:rPr lang="en-US" altLang="zh-CN" sz="1800" dirty="0">
                <a:latin typeface="宋体" panose="02010600030101010101" pitchFamily="2" charset="-122"/>
                <a:ea typeface="宋体" panose="02010600030101010101" pitchFamily="2" charset="-122"/>
              </a:rPr>
              <a:t>or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err="1">
                <a:solidFill>
                  <a:srgbClr val="000080"/>
                </a:solidFill>
                <a:latin typeface="宋体" panose="02010600030101010101" pitchFamily="2" charset="-122"/>
                <a:ea typeface="宋体" panose="02010600030101010101" pitchFamily="2" charset="-122"/>
              </a:rPr>
              <a:t>behavi</a:t>
            </a:r>
            <a:r>
              <a:rPr lang="en-US" altLang="zh-CN" sz="1800" u="sng" dirty="0" err="1">
                <a:solidFill>
                  <a:srgbClr val="000080"/>
                </a:solidFill>
                <a:latin typeface="宋体" panose="02010600030101010101" pitchFamily="2" charset="-122"/>
                <a:ea typeface="宋体" panose="02010600030101010101" pitchFamily="2" charset="-122"/>
              </a:rPr>
              <a:t>ou</a:t>
            </a:r>
            <a:r>
              <a:rPr lang="en-US" altLang="zh-CN" sz="1800" dirty="0" err="1">
                <a:solidFill>
                  <a:srgbClr val="000080"/>
                </a:solidFill>
                <a:latin typeface="宋体" panose="02010600030101010101" pitchFamily="2" charset="-122"/>
                <a:ea typeface="宋体" panose="02010600030101010101" pitchFamily="2" charset="-122"/>
              </a:rPr>
              <a:t>r</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sz="1800" dirty="0">
                <a:solidFill>
                  <a:srgbClr val="000080"/>
                </a:solidFill>
                <a:latin typeface="宋体" panose="02010600030101010101" pitchFamily="2" charset="-122"/>
                <a:ea typeface="宋体" panose="02010600030101010101" pitchFamily="2" charset="-122"/>
              </a:rPr>
              <a:t>“</a:t>
            </a:r>
            <a:r>
              <a:rPr lang="en-US" altLang="zh-CN" sz="1800" dirty="0">
                <a:solidFill>
                  <a:srgbClr val="000080"/>
                </a:solidFill>
                <a:latin typeface="宋体" panose="02010600030101010101" pitchFamily="2" charset="-122"/>
                <a:ea typeface="宋体" panose="02010600030101010101" pitchFamily="2" charset="-122"/>
              </a:rPr>
              <a:t>global warming” </a:t>
            </a:r>
            <a:r>
              <a:rPr lang="zh-CN" altLang="en-US" sz="1800" dirty="0">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885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nvGraphicFramePr>
        <p:xfrm>
          <a:off x="254000" y="830898"/>
          <a:ext cx="11541760" cy="5693665"/>
        </p:xfrm>
        <a:graphic>
          <a:graphicData uri="http://schemas.openxmlformats.org/drawingml/2006/table">
            <a:tbl>
              <a:tblPr firstRow="1" firstCol="1" bandRow="1">
                <a:tableStyleId>{5C22544A-7EE6-4342-B048-85BDC9FD1C3A}</a:tableStyleId>
              </a:tblPr>
              <a:tblGrid>
                <a:gridCol w="1744088">
                  <a:extLst>
                    <a:ext uri="{9D8B030D-6E8A-4147-A177-3AD203B41FA5}">
                      <a16:colId xmlns:a16="http://schemas.microsoft.com/office/drawing/2014/main" val="3976792867"/>
                    </a:ext>
                  </a:extLst>
                </a:gridCol>
                <a:gridCol w="7785992">
                  <a:extLst>
                    <a:ext uri="{9D8B030D-6E8A-4147-A177-3AD203B41FA5}">
                      <a16:colId xmlns:a16="http://schemas.microsoft.com/office/drawing/2014/main" val="1121476985"/>
                    </a:ext>
                  </a:extLst>
                </a:gridCol>
                <a:gridCol w="2011680">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616315">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711200">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660400">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640080">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 Fashion Focus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字段</a:t>
            </a:r>
            <a:endParaRPr lang="en-AU" altLang="zh-CN" sz="3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7340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9756BFFE-289D-4C0A-B8ED-B223C9A8B8E9}"/>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A5B07921-F66C-4851-9FF9-BE0F37A0C966}"/>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B75929FF-9978-4CF1-A6CE-14C0055D637C}"/>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BAF6FBA9-4580-4E41-BBB1-28F516F1BFCF}"/>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60990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7E8BE7F-4922-4F32-B049-053B718C4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656" y="747131"/>
            <a:ext cx="7937344" cy="6126809"/>
          </a:xfrm>
          <a:prstGeom prst="rect">
            <a:avLst/>
          </a:prstGeom>
          <a:ln>
            <a:solidFill>
              <a:schemeClr val="bg1">
                <a:lumMod val="75000"/>
              </a:schemeClr>
            </a:solidFill>
          </a:ln>
        </p:spPr>
      </p:pic>
      <p:grpSp>
        <p:nvGrpSpPr>
          <p:cNvPr id="8" name="그룹 37">
            <a:extLst>
              <a:ext uri="{FF2B5EF4-FFF2-40B4-BE49-F238E27FC236}">
                <a16:creationId xmlns:a16="http://schemas.microsoft.com/office/drawing/2014/main" id="{BB5631E5-7B07-4D24-BF14-1F57B4B9C576}"/>
              </a:ext>
            </a:extLst>
          </p:cNvPr>
          <p:cNvGrpSpPr>
            <a:grpSpLocks/>
          </p:cNvGrpSpPr>
          <p:nvPr/>
        </p:nvGrpSpPr>
        <p:grpSpPr bwMode="auto">
          <a:xfrm>
            <a:off x="8983465" y="1506615"/>
            <a:ext cx="312738" cy="307975"/>
            <a:chOff x="4224660" y="1060284"/>
            <a:chExt cx="312945" cy="307777"/>
          </a:xfrm>
        </p:grpSpPr>
        <p:sp>
          <p:nvSpPr>
            <p:cNvPr id="9" name="타원 69">
              <a:extLst>
                <a:ext uri="{FF2B5EF4-FFF2-40B4-BE49-F238E27FC236}">
                  <a16:creationId xmlns:a16="http://schemas.microsoft.com/office/drawing/2014/main" id="{ABBC5537-8190-43A2-8F7B-876C5440F3E9}"/>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TextBox 9">
              <a:extLst>
                <a:ext uri="{FF2B5EF4-FFF2-40B4-BE49-F238E27FC236}">
                  <a16:creationId xmlns:a16="http://schemas.microsoft.com/office/drawing/2014/main" id="{501883CE-5A46-4549-A236-14B2A5663185}"/>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1" name="그룹 37">
            <a:extLst>
              <a:ext uri="{FF2B5EF4-FFF2-40B4-BE49-F238E27FC236}">
                <a16:creationId xmlns:a16="http://schemas.microsoft.com/office/drawing/2014/main" id="{939C6937-F386-4ACF-B5AE-AF4F542E428D}"/>
              </a:ext>
            </a:extLst>
          </p:cNvPr>
          <p:cNvGrpSpPr>
            <a:grpSpLocks/>
          </p:cNvGrpSpPr>
          <p:nvPr/>
        </p:nvGrpSpPr>
        <p:grpSpPr bwMode="auto">
          <a:xfrm>
            <a:off x="9211309" y="6247301"/>
            <a:ext cx="312738" cy="307975"/>
            <a:chOff x="4214493" y="1070437"/>
            <a:chExt cx="312945" cy="307777"/>
          </a:xfrm>
        </p:grpSpPr>
        <p:sp>
          <p:nvSpPr>
            <p:cNvPr id="12" name="타원 72">
              <a:extLst>
                <a:ext uri="{FF2B5EF4-FFF2-40B4-BE49-F238E27FC236}">
                  <a16:creationId xmlns:a16="http://schemas.microsoft.com/office/drawing/2014/main" id="{9034AB33-3C96-4376-9E9D-7CFB18DE02A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3" name="TextBox 12">
              <a:extLst>
                <a:ext uri="{FF2B5EF4-FFF2-40B4-BE49-F238E27FC236}">
                  <a16:creationId xmlns:a16="http://schemas.microsoft.com/office/drawing/2014/main" id="{703AD6A5-3234-462A-B0ED-9884CA08DD4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76ABACD9-6B3A-476E-B7A8-AC7C216D7271}"/>
              </a:ext>
            </a:extLst>
          </p:cNvPr>
          <p:cNvGrpSpPr>
            <a:grpSpLocks/>
          </p:cNvGrpSpPr>
          <p:nvPr/>
        </p:nvGrpSpPr>
        <p:grpSpPr bwMode="auto">
          <a:xfrm>
            <a:off x="967642" y="925207"/>
            <a:ext cx="312738" cy="307975"/>
            <a:chOff x="4219577" y="1065362"/>
            <a:chExt cx="312945" cy="307777"/>
          </a:xfrm>
          <a:solidFill>
            <a:schemeClr val="accent5"/>
          </a:solidFill>
        </p:grpSpPr>
        <p:sp>
          <p:nvSpPr>
            <p:cNvPr id="16" name="타원 75">
              <a:extLst>
                <a:ext uri="{FF2B5EF4-FFF2-40B4-BE49-F238E27FC236}">
                  <a16:creationId xmlns:a16="http://schemas.microsoft.com/office/drawing/2014/main" id="{1124854E-8078-4761-BA95-5200E5E3469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17D97BF7-19F1-4875-A468-FE84CB71A12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FCC1C957-3FE4-4612-9887-FB578617AE0F}"/>
              </a:ext>
            </a:extLst>
          </p:cNvPr>
          <p:cNvGrpSpPr>
            <a:grpSpLocks/>
          </p:cNvGrpSpPr>
          <p:nvPr/>
        </p:nvGrpSpPr>
        <p:grpSpPr bwMode="auto">
          <a:xfrm>
            <a:off x="965737" y="1253094"/>
            <a:ext cx="312738" cy="307975"/>
            <a:chOff x="4217671" y="1063458"/>
            <a:chExt cx="312945" cy="307777"/>
          </a:xfrm>
        </p:grpSpPr>
        <p:sp>
          <p:nvSpPr>
            <p:cNvPr id="19" name="타원 78">
              <a:extLst>
                <a:ext uri="{FF2B5EF4-FFF2-40B4-BE49-F238E27FC236}">
                  <a16:creationId xmlns:a16="http://schemas.microsoft.com/office/drawing/2014/main" id="{AEFEECD6-CE68-4C00-ABC9-FE2B5BE76F6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26700CE-DA89-496C-9C4E-AEF3B7810F8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1" name="TextBox 20">
            <a:extLst>
              <a:ext uri="{FF2B5EF4-FFF2-40B4-BE49-F238E27FC236}">
                <a16:creationId xmlns:a16="http://schemas.microsoft.com/office/drawing/2014/main" id="{1A4CFC13-DD38-4A5B-BF1B-B1D150ED70AD}"/>
              </a:ext>
            </a:extLst>
          </p:cNvPr>
          <p:cNvSpPr txBox="1"/>
          <p:nvPr/>
        </p:nvSpPr>
        <p:spPr>
          <a:xfrm>
            <a:off x="1352590" y="883762"/>
            <a:ext cx="2667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点击篇名查看文章详情</a:t>
            </a:r>
          </a:p>
        </p:txBody>
      </p:sp>
      <p:sp>
        <p:nvSpPr>
          <p:cNvPr id="22" name="TextBox 21">
            <a:extLst>
              <a:ext uri="{FF2B5EF4-FFF2-40B4-BE49-F238E27FC236}">
                <a16:creationId xmlns:a16="http://schemas.microsoft.com/office/drawing/2014/main" id="{B782AD02-5575-4DD9-B685-585DD9518F28}"/>
              </a:ext>
            </a:extLst>
          </p:cNvPr>
          <p:cNvSpPr txBox="1"/>
          <p:nvPr/>
        </p:nvSpPr>
        <p:spPr>
          <a:xfrm>
            <a:off x="1352589" y="1234070"/>
            <a:ext cx="2667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点击全文链接查看全文</a:t>
            </a:r>
          </a:p>
        </p:txBody>
      </p:sp>
      <p:grpSp>
        <p:nvGrpSpPr>
          <p:cNvPr id="23" name="그룹 37">
            <a:extLst>
              <a:ext uri="{FF2B5EF4-FFF2-40B4-BE49-F238E27FC236}">
                <a16:creationId xmlns:a16="http://schemas.microsoft.com/office/drawing/2014/main" id="{749CADAD-8FAF-4380-85DB-435816FBF0E6}"/>
              </a:ext>
            </a:extLst>
          </p:cNvPr>
          <p:cNvGrpSpPr>
            <a:grpSpLocks/>
          </p:cNvGrpSpPr>
          <p:nvPr/>
        </p:nvGrpSpPr>
        <p:grpSpPr bwMode="auto">
          <a:xfrm>
            <a:off x="11349441" y="538470"/>
            <a:ext cx="312738" cy="307975"/>
            <a:chOff x="4214493" y="1070437"/>
            <a:chExt cx="312945" cy="307777"/>
          </a:xfrm>
        </p:grpSpPr>
        <p:sp>
          <p:nvSpPr>
            <p:cNvPr id="24" name="타원 72">
              <a:extLst>
                <a:ext uri="{FF2B5EF4-FFF2-40B4-BE49-F238E27FC236}">
                  <a16:creationId xmlns:a16="http://schemas.microsoft.com/office/drawing/2014/main" id="{67A247E3-ACA8-414E-B069-CDAABBE0CBD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6CA41DB7-3125-4992-950E-2E98BD4097B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C42D9C0A-772D-48C0-B913-2359C67F70E8}"/>
              </a:ext>
            </a:extLst>
          </p:cNvPr>
          <p:cNvGrpSpPr>
            <a:grpSpLocks/>
          </p:cNvGrpSpPr>
          <p:nvPr/>
        </p:nvGrpSpPr>
        <p:grpSpPr bwMode="auto">
          <a:xfrm>
            <a:off x="11625031" y="4230565"/>
            <a:ext cx="312738" cy="307975"/>
            <a:chOff x="4214493" y="1070437"/>
            <a:chExt cx="312945" cy="307777"/>
          </a:xfrm>
        </p:grpSpPr>
        <p:sp>
          <p:nvSpPr>
            <p:cNvPr id="27" name="타원 72">
              <a:extLst>
                <a:ext uri="{FF2B5EF4-FFF2-40B4-BE49-F238E27FC236}">
                  <a16:creationId xmlns:a16="http://schemas.microsoft.com/office/drawing/2014/main" id="{E900C436-A89A-4637-957B-9D428A855D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5495C301-9249-4BE9-8E50-9E811BF82AD2}"/>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5D418211-2CA9-4293-9FB1-6386FDAE2EBC}"/>
              </a:ext>
            </a:extLst>
          </p:cNvPr>
          <p:cNvGrpSpPr>
            <a:grpSpLocks/>
          </p:cNvGrpSpPr>
          <p:nvPr/>
        </p:nvGrpSpPr>
        <p:grpSpPr bwMode="auto">
          <a:xfrm>
            <a:off x="965737" y="1645735"/>
            <a:ext cx="312738" cy="307975"/>
            <a:chOff x="4217671" y="1063458"/>
            <a:chExt cx="312945" cy="307777"/>
          </a:xfrm>
        </p:grpSpPr>
        <p:sp>
          <p:nvSpPr>
            <p:cNvPr id="34" name="타원 78">
              <a:extLst>
                <a:ext uri="{FF2B5EF4-FFF2-40B4-BE49-F238E27FC236}">
                  <a16:creationId xmlns:a16="http://schemas.microsoft.com/office/drawing/2014/main" id="{CF15F511-7897-4DBC-88D8-3FA26186317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BF7BFD8-D7B2-4D8E-9E66-3BB80417E56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6" name="TextBox 35">
            <a:extLst>
              <a:ext uri="{FF2B5EF4-FFF2-40B4-BE49-F238E27FC236}">
                <a16:creationId xmlns:a16="http://schemas.microsoft.com/office/drawing/2014/main" id="{2B7E9C01-5EAB-40AB-BB1D-14557DCCA66E}"/>
              </a:ext>
            </a:extLst>
          </p:cNvPr>
          <p:cNvSpPr txBox="1"/>
          <p:nvPr/>
        </p:nvSpPr>
        <p:spPr>
          <a:xfrm>
            <a:off x="1352590" y="1626711"/>
            <a:ext cx="26671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保存检索结果或检索式</a:t>
            </a:r>
          </a:p>
        </p:txBody>
      </p:sp>
      <p:grpSp>
        <p:nvGrpSpPr>
          <p:cNvPr id="37" name="그룹 37">
            <a:extLst>
              <a:ext uri="{FF2B5EF4-FFF2-40B4-BE49-F238E27FC236}">
                <a16:creationId xmlns:a16="http://schemas.microsoft.com/office/drawing/2014/main" id="{531E1997-768C-4A4C-B716-88C5C3A0732B}"/>
              </a:ext>
            </a:extLst>
          </p:cNvPr>
          <p:cNvGrpSpPr>
            <a:grpSpLocks/>
          </p:cNvGrpSpPr>
          <p:nvPr/>
        </p:nvGrpSpPr>
        <p:grpSpPr bwMode="auto">
          <a:xfrm>
            <a:off x="970092" y="5543749"/>
            <a:ext cx="312738" cy="307975"/>
            <a:chOff x="4217671" y="1063458"/>
            <a:chExt cx="312945" cy="307777"/>
          </a:xfrm>
        </p:grpSpPr>
        <p:sp>
          <p:nvSpPr>
            <p:cNvPr id="38" name="타원 78">
              <a:extLst>
                <a:ext uri="{FF2B5EF4-FFF2-40B4-BE49-F238E27FC236}">
                  <a16:creationId xmlns:a16="http://schemas.microsoft.com/office/drawing/2014/main" id="{07EB89FC-568A-4239-A94C-F247E001791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999070AD-A3C5-4C05-85F3-700D0F07189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BAA2EC95-3B9C-4E9E-951F-4E7466D8B83A}"/>
              </a:ext>
            </a:extLst>
          </p:cNvPr>
          <p:cNvSpPr txBox="1"/>
          <p:nvPr/>
        </p:nvSpPr>
        <p:spPr>
          <a:xfrm>
            <a:off x="1356945" y="552472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保存单篇文章</a:t>
            </a:r>
          </a:p>
        </p:txBody>
      </p:sp>
      <p:pic>
        <p:nvPicPr>
          <p:cNvPr id="4" name="Picture 3">
            <a:extLst>
              <a:ext uri="{FF2B5EF4-FFF2-40B4-BE49-F238E27FC236}">
                <a16:creationId xmlns:a16="http://schemas.microsoft.com/office/drawing/2014/main" id="{76424C2F-463D-4A43-A5E2-AF2CC1CF6B9E}"/>
              </a:ext>
            </a:extLst>
          </p:cNvPr>
          <p:cNvPicPr>
            <a:picLocks noChangeAspect="1"/>
          </p:cNvPicPr>
          <p:nvPr/>
        </p:nvPicPr>
        <p:blipFill>
          <a:blip r:embed="rId3"/>
          <a:stretch>
            <a:fillRect/>
          </a:stretch>
        </p:blipFill>
        <p:spPr>
          <a:xfrm>
            <a:off x="1352589" y="2113279"/>
            <a:ext cx="2482978" cy="3118010"/>
          </a:xfrm>
          <a:prstGeom prst="rect">
            <a:avLst/>
          </a:prstGeom>
          <a:ln>
            <a:solidFill>
              <a:schemeClr val="bg1">
                <a:lumMod val="75000"/>
              </a:schemeClr>
            </a:solidFill>
          </a:ln>
        </p:spPr>
      </p:pic>
      <p:sp>
        <p:nvSpPr>
          <p:cNvPr id="42" name="TextBox 41">
            <a:extLst>
              <a:ext uri="{FF2B5EF4-FFF2-40B4-BE49-F238E27FC236}">
                <a16:creationId xmlns:a16="http://schemas.microsoft.com/office/drawing/2014/main" id="{EFFDB9C9-87CD-4415-A0DC-6BBC6DB65EFE}"/>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77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2895600" y="473336"/>
            <a:ext cx="4267200" cy="1023710"/>
          </a:xfrm>
        </p:spPr>
        <p:txBody>
          <a:bodyPr/>
          <a:lstStyle/>
          <a:p>
            <a:r>
              <a:rPr lang="zh-CN" altLang="en-US" dirty="0"/>
              <a:t>目录</a:t>
            </a:r>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2895600" y="1631981"/>
            <a:ext cx="5715000" cy="4351338"/>
          </a:xfrm>
        </p:spPr>
        <p:txBody>
          <a:bodyPr/>
          <a:lstStyle/>
          <a:p>
            <a:r>
              <a:rPr lang="zh-CN" altLang="en-US" dirty="0"/>
              <a:t>数据库介绍</a:t>
            </a:r>
            <a:endParaRPr lang="en-US" altLang="zh-CN" dirty="0"/>
          </a:p>
          <a:p>
            <a:r>
              <a:rPr lang="en-US" altLang="zh-CN" dirty="0"/>
              <a:t>EBSCOhost</a:t>
            </a:r>
            <a:r>
              <a:rPr lang="zh-CN" altLang="zh-CN" dirty="0"/>
              <a:t>平台操作指南</a:t>
            </a:r>
            <a:endParaRPr lang="en-US" altLang="zh-CN" dirty="0"/>
          </a:p>
          <a:p>
            <a:pPr marL="396000">
              <a:buFont typeface="Wingdings" panose="05000000000000000000" pitchFamily="2" charset="2"/>
              <a:buChar char="Ø"/>
            </a:pPr>
            <a:r>
              <a:rPr lang="zh-CN" altLang="en-US" sz="2000" dirty="0"/>
              <a:t>基本检索</a:t>
            </a:r>
            <a:endParaRPr lang="en-US" altLang="zh-CN" sz="2000" dirty="0"/>
          </a:p>
          <a:p>
            <a:pPr marL="396000">
              <a:buFont typeface="Wingdings" panose="05000000000000000000" pitchFamily="2" charset="2"/>
              <a:buChar char="Ø"/>
            </a:pPr>
            <a:r>
              <a:rPr lang="zh-CN" altLang="en-US" sz="2000" dirty="0"/>
              <a:t>高级检索技巧</a:t>
            </a:r>
            <a:endParaRPr lang="en-US" altLang="zh-CN" sz="2000" dirty="0"/>
          </a:p>
          <a:p>
            <a:pPr marL="396000">
              <a:buFont typeface="Wingdings" panose="05000000000000000000" pitchFamily="2" charset="2"/>
              <a:buChar char="Ø"/>
            </a:pPr>
            <a:r>
              <a:rPr lang="zh-CN" altLang="en-US" sz="2000" dirty="0"/>
              <a:t>工具的运用</a:t>
            </a:r>
            <a:endParaRPr lang="en-US" altLang="zh-CN" sz="2000" dirty="0"/>
          </a:p>
          <a:p>
            <a:pPr marL="396000">
              <a:buFont typeface="Wingdings" panose="05000000000000000000" pitchFamily="2" charset="2"/>
              <a:buChar char="Ø"/>
            </a:pPr>
            <a:r>
              <a:rPr lang="zh-CN" altLang="zh-CN" sz="2000" dirty="0"/>
              <a:t>期刊检索及创建期刊提醒</a:t>
            </a:r>
            <a:endParaRPr lang="en-US" altLang="zh-CN" sz="2000" dirty="0"/>
          </a:p>
          <a:p>
            <a:pPr marL="396000">
              <a:buFont typeface="Wingdings" panose="05000000000000000000" pitchFamily="2" charset="2"/>
              <a:buChar char="Ø"/>
            </a:pPr>
            <a:r>
              <a:rPr lang="zh-CN" altLang="en-US" sz="2000" dirty="0"/>
              <a:t>个人文件夹</a:t>
            </a:r>
            <a:endParaRPr lang="en-US" altLang="zh-CN" sz="2000" dirty="0"/>
          </a:p>
          <a:p>
            <a:pPr marL="396000">
              <a:buFont typeface="Wingdings" panose="05000000000000000000" pitchFamily="2" charset="2"/>
              <a:buChar char="Ø"/>
            </a:pPr>
            <a:r>
              <a:rPr lang="zh-CN" altLang="en-US" sz="2000" dirty="0"/>
              <a:t>查找非刊资源</a:t>
            </a:r>
            <a:endParaRPr lang="en-US" altLang="zh-CN" sz="2000" dirty="0"/>
          </a:p>
          <a:p>
            <a:r>
              <a:rPr lang="zh-CN" altLang="en-US" dirty="0"/>
              <a:t>支持网站</a:t>
            </a:r>
          </a:p>
        </p:txBody>
      </p:sp>
    </p:spTree>
    <p:extLst>
      <p:ext uri="{BB962C8B-B14F-4D97-AF65-F5344CB8AC3E}">
        <p14:creationId xmlns:p14="http://schemas.microsoft.com/office/powerpoint/2010/main" val="12145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A42A7DBD-F1E4-4EAF-A5E7-F9ED8C75F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442" y="720399"/>
            <a:ext cx="9509760" cy="4623445"/>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5BCC9515-EFA2-42CD-8887-DF9F76191979}"/>
              </a:ext>
            </a:extLst>
          </p:cNvPr>
          <p:cNvGrpSpPr>
            <a:grpSpLocks/>
          </p:cNvGrpSpPr>
          <p:nvPr/>
        </p:nvGrpSpPr>
        <p:grpSpPr bwMode="auto">
          <a:xfrm>
            <a:off x="3667863" y="1206181"/>
            <a:ext cx="312738" cy="307975"/>
            <a:chOff x="4224660" y="1060284"/>
            <a:chExt cx="312945" cy="307777"/>
          </a:xfrm>
        </p:grpSpPr>
        <p:sp>
          <p:nvSpPr>
            <p:cNvPr id="5" name="타원 69">
              <a:extLst>
                <a:ext uri="{FF2B5EF4-FFF2-40B4-BE49-F238E27FC236}">
                  <a16:creationId xmlns:a16="http://schemas.microsoft.com/office/drawing/2014/main" id="{B44041B0-1AB4-4EDE-A8DA-7105C9CAC24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ABE86E7E-392B-4CBB-9C63-7A8175A8E5C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899B886-1218-4DF0-9405-868383650777}"/>
              </a:ext>
            </a:extLst>
          </p:cNvPr>
          <p:cNvGrpSpPr>
            <a:grpSpLocks/>
          </p:cNvGrpSpPr>
          <p:nvPr/>
        </p:nvGrpSpPr>
        <p:grpSpPr bwMode="auto">
          <a:xfrm>
            <a:off x="7156504" y="3121025"/>
            <a:ext cx="312738" cy="307975"/>
            <a:chOff x="4214493" y="1070437"/>
            <a:chExt cx="312945" cy="307777"/>
          </a:xfrm>
        </p:grpSpPr>
        <p:sp>
          <p:nvSpPr>
            <p:cNvPr id="8" name="타원 72">
              <a:extLst>
                <a:ext uri="{FF2B5EF4-FFF2-40B4-BE49-F238E27FC236}">
                  <a16:creationId xmlns:a16="http://schemas.microsoft.com/office/drawing/2014/main" id="{554B91CF-7030-4314-86BE-E41FFE7BED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09A94D70-D963-419A-97BB-2CFEE215C5D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10D15742-5DE8-4E39-9024-BB127F99A928}"/>
              </a:ext>
            </a:extLst>
          </p:cNvPr>
          <p:cNvGrpSpPr>
            <a:grpSpLocks/>
          </p:cNvGrpSpPr>
          <p:nvPr/>
        </p:nvGrpSpPr>
        <p:grpSpPr bwMode="auto">
          <a:xfrm>
            <a:off x="10924011" y="712143"/>
            <a:ext cx="312738" cy="307975"/>
            <a:chOff x="4214493" y="1070437"/>
            <a:chExt cx="312945" cy="307777"/>
          </a:xfrm>
        </p:grpSpPr>
        <p:sp>
          <p:nvSpPr>
            <p:cNvPr id="11" name="타원 72">
              <a:extLst>
                <a:ext uri="{FF2B5EF4-FFF2-40B4-BE49-F238E27FC236}">
                  <a16:creationId xmlns:a16="http://schemas.microsoft.com/office/drawing/2014/main" id="{5ED59097-FD9D-4028-ADFD-39778E825CB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36FB380-5FE0-487B-AC17-60A74CE6F9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 Box 43">
            <a:extLst>
              <a:ext uri="{FF2B5EF4-FFF2-40B4-BE49-F238E27FC236}">
                <a16:creationId xmlns:a16="http://schemas.microsoft.com/office/drawing/2014/main" id="{F798299B-C06D-4E10-80CF-0FAFE116C152}"/>
              </a:ext>
            </a:extLst>
          </p:cNvPr>
          <p:cNvSpPr txBox="1">
            <a:spLocks noChangeArrowheads="1"/>
          </p:cNvSpPr>
          <p:nvPr/>
        </p:nvSpPr>
        <p:spPr bwMode="auto">
          <a:xfrm>
            <a:off x="993988" y="3528081"/>
            <a:ext cx="2673875" cy="115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全文链接</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点击超链接进行检索</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实用工具</a:t>
            </a:r>
            <a:endParaRPr kumimoji="0" lang="en-US" altLang="ko-KR"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17" name="그룹 37">
            <a:extLst>
              <a:ext uri="{FF2B5EF4-FFF2-40B4-BE49-F238E27FC236}">
                <a16:creationId xmlns:a16="http://schemas.microsoft.com/office/drawing/2014/main" id="{EA388652-945F-4F5B-997C-29D9804DA0C2}"/>
              </a:ext>
            </a:extLst>
          </p:cNvPr>
          <p:cNvGrpSpPr>
            <a:grpSpLocks/>
          </p:cNvGrpSpPr>
          <p:nvPr/>
        </p:nvGrpSpPr>
        <p:grpSpPr bwMode="auto">
          <a:xfrm>
            <a:off x="933244" y="3639916"/>
            <a:ext cx="312738" cy="307975"/>
            <a:chOff x="4219577" y="1065362"/>
            <a:chExt cx="312945" cy="307777"/>
          </a:xfrm>
        </p:grpSpPr>
        <p:sp>
          <p:nvSpPr>
            <p:cNvPr id="18" name="타원 60">
              <a:extLst>
                <a:ext uri="{FF2B5EF4-FFF2-40B4-BE49-F238E27FC236}">
                  <a16:creationId xmlns:a16="http://schemas.microsoft.com/office/drawing/2014/main" id="{CB5B5D39-5777-4B9F-8230-23B974C43DD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B7CCE078-066B-452A-BFFD-D61E2E0DF9C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D19CB4ED-8FD5-470C-8EE1-21919A31E72F}"/>
              </a:ext>
            </a:extLst>
          </p:cNvPr>
          <p:cNvGrpSpPr>
            <a:grpSpLocks/>
          </p:cNvGrpSpPr>
          <p:nvPr/>
        </p:nvGrpSpPr>
        <p:grpSpPr bwMode="auto">
          <a:xfrm>
            <a:off x="933244" y="4011067"/>
            <a:ext cx="312738" cy="307975"/>
            <a:chOff x="4219577" y="1065362"/>
            <a:chExt cx="312945" cy="307777"/>
          </a:xfrm>
        </p:grpSpPr>
        <p:sp>
          <p:nvSpPr>
            <p:cNvPr id="21" name="타원 68">
              <a:extLst>
                <a:ext uri="{FF2B5EF4-FFF2-40B4-BE49-F238E27FC236}">
                  <a16:creationId xmlns:a16="http://schemas.microsoft.com/office/drawing/2014/main" id="{BCBA5990-7A3E-4664-AAE6-DBD0C1A3B9F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7FB4C4E9-726E-4DB6-A96D-042E8BE38D82}"/>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616196EC-C8AA-465F-9F48-13C1A58F8C86}"/>
              </a:ext>
            </a:extLst>
          </p:cNvPr>
          <p:cNvGrpSpPr>
            <a:grpSpLocks/>
          </p:cNvGrpSpPr>
          <p:nvPr/>
        </p:nvGrpSpPr>
        <p:grpSpPr bwMode="auto">
          <a:xfrm>
            <a:off x="933244" y="4382218"/>
            <a:ext cx="312738" cy="307975"/>
            <a:chOff x="4219577" y="1065362"/>
            <a:chExt cx="312945" cy="307777"/>
          </a:xfrm>
        </p:grpSpPr>
        <p:sp>
          <p:nvSpPr>
            <p:cNvPr id="24" name="타원 71">
              <a:extLst>
                <a:ext uri="{FF2B5EF4-FFF2-40B4-BE49-F238E27FC236}">
                  <a16:creationId xmlns:a16="http://schemas.microsoft.com/office/drawing/2014/main" id="{8A4AF0A8-33A0-4CAE-A251-EE711050D6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2CA8F206-B59B-4C16-9B64-7356FB580579}"/>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7" name="TextBox 26">
            <a:extLst>
              <a:ext uri="{FF2B5EF4-FFF2-40B4-BE49-F238E27FC236}">
                <a16:creationId xmlns:a16="http://schemas.microsoft.com/office/drawing/2014/main" id="{88442FEA-9BCE-4A12-965A-A372D5C7141C}"/>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20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BE31FD5-17CE-47CE-9D07-5E8AA2AD7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579" y="2278353"/>
            <a:ext cx="632298" cy="7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직사각형 16">
            <a:extLst>
              <a:ext uri="{FF2B5EF4-FFF2-40B4-BE49-F238E27FC236}">
                <a16:creationId xmlns:a16="http://schemas.microsoft.com/office/drawing/2014/main" id="{B14E4AEB-DE85-441E-847D-9D5801666C42}"/>
              </a:ext>
            </a:extLst>
          </p:cNvPr>
          <p:cNvSpPr/>
          <p:nvPr/>
        </p:nvSpPr>
        <p:spPr>
          <a:xfrm>
            <a:off x="10445959" y="2265654"/>
            <a:ext cx="637378" cy="7715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cxnSp>
        <p:nvCxnSpPr>
          <p:cNvPr id="6" name="직선 연결선 5">
            <a:extLst>
              <a:ext uri="{FF2B5EF4-FFF2-40B4-BE49-F238E27FC236}">
                <a16:creationId xmlns:a16="http://schemas.microsoft.com/office/drawing/2014/main" id="{0317A4E8-DB50-437F-8896-400DF5BE7E87}"/>
              </a:ext>
            </a:extLst>
          </p:cNvPr>
          <p:cNvCxnSpPr>
            <a:cxnSpLocks/>
          </p:cNvCxnSpPr>
          <p:nvPr/>
        </p:nvCxnSpPr>
        <p:spPr>
          <a:xfrm flipV="1">
            <a:off x="9980430" y="2644719"/>
            <a:ext cx="411521" cy="258536"/>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AutoShape 12">
            <a:extLst>
              <a:ext uri="{FF2B5EF4-FFF2-40B4-BE49-F238E27FC236}">
                <a16:creationId xmlns:a16="http://schemas.microsoft.com/office/drawing/2014/main" id="{8AD9F20F-C490-4496-8493-FD203A0CAECE}"/>
              </a:ext>
            </a:extLst>
          </p:cNvPr>
          <p:cNvSpPr>
            <a:spLocks noChangeArrowheads="1"/>
          </p:cNvSpPr>
          <p:nvPr/>
        </p:nvSpPr>
        <p:spPr bwMode="auto">
          <a:xfrm>
            <a:off x="9980541" y="3330745"/>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引文格式</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C4B7F03E-E005-4C57-A5B3-27F0321B869A}"/>
              </a:ext>
            </a:extLst>
          </p:cNvPr>
          <p:cNvSpPr/>
          <p:nvPr/>
        </p:nvSpPr>
        <p:spPr>
          <a:xfrm>
            <a:off x="1825679" y="4571933"/>
            <a:ext cx="2875595"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9</a:t>
            </a: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种引文格式</a:t>
            </a:r>
            <a:r>
              <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(Reference Styles)</a:t>
            </a:r>
          </a:p>
        </p:txBody>
      </p:sp>
      <p:sp>
        <p:nvSpPr>
          <p:cNvPr id="9" name="직사각형 37">
            <a:extLst>
              <a:ext uri="{FF2B5EF4-FFF2-40B4-BE49-F238E27FC236}">
                <a16:creationId xmlns:a16="http://schemas.microsoft.com/office/drawing/2014/main" id="{E1FE2CAB-DEF6-46C3-99ED-B66795AEE64B}"/>
              </a:ext>
            </a:extLst>
          </p:cNvPr>
          <p:cNvSpPr>
            <a:spLocks noChangeArrowheads="1"/>
          </p:cNvSpPr>
          <p:nvPr/>
        </p:nvSpPr>
        <p:spPr bwMode="auto">
          <a:xfrm>
            <a:off x="1750169" y="4879710"/>
            <a:ext cx="4630455" cy="170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ABNT (Brazilian National Standards)</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AMA (American Medical Assoc.)</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APA (American Psychological Assoc.) </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Chicago/Turabian: Author-Date</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Chicago/Turabian: Humanities</a:t>
            </a:r>
            <a:endParaRPr kumimoji="0" lang="en-US" altLang="ko-KR" sz="16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직사각형 50">
            <a:extLst>
              <a:ext uri="{FF2B5EF4-FFF2-40B4-BE49-F238E27FC236}">
                <a16:creationId xmlns:a16="http://schemas.microsoft.com/office/drawing/2014/main" id="{3E59A8E1-1E13-4A3E-AD35-875BB211835A}"/>
              </a:ext>
            </a:extLst>
          </p:cNvPr>
          <p:cNvSpPr/>
          <p:nvPr/>
        </p:nvSpPr>
        <p:spPr>
          <a:xfrm>
            <a:off x="6706030" y="5033462"/>
            <a:ext cx="4021042" cy="1475853"/>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Harvard: Australian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 Harvard</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MLA(Modern Language Assoc.) </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Vancouver/ICMJE</a:t>
            </a:r>
          </a:p>
        </p:txBody>
      </p:sp>
      <p:pic>
        <p:nvPicPr>
          <p:cNvPr id="12" name="Picture 11" descr="A screenshot of a cell phone&#10;&#10;Description automatically generated">
            <a:extLst>
              <a:ext uri="{FF2B5EF4-FFF2-40B4-BE49-F238E27FC236}">
                <a16:creationId xmlns:a16="http://schemas.microsoft.com/office/drawing/2014/main" id="{A0A0DCFE-D2F1-44A8-ABDB-397C7388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61" y="772160"/>
            <a:ext cx="8743717" cy="3799773"/>
          </a:xfrm>
          <a:prstGeom prst="rect">
            <a:avLst/>
          </a:prstGeom>
          <a:ln>
            <a:solidFill>
              <a:schemeClr val="bg1">
                <a:lumMod val="75000"/>
              </a:schemeClr>
            </a:solidFill>
          </a:ln>
        </p:spPr>
      </p:pic>
      <p:sp>
        <p:nvSpPr>
          <p:cNvPr id="13" name="TextBox 12">
            <a:extLst>
              <a:ext uri="{FF2B5EF4-FFF2-40B4-BE49-F238E27FC236}">
                <a16:creationId xmlns:a16="http://schemas.microsoft.com/office/drawing/2014/main" id="{A8EACEA0-9C4B-4768-A542-A6EA5646503E}"/>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520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8A0C262F-06E2-489A-AC10-AEF962488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64" y="1281714"/>
            <a:ext cx="10381488" cy="4585482"/>
          </a:xfrm>
          <a:prstGeom prst="rect">
            <a:avLst/>
          </a:prstGeom>
          <a:ln>
            <a:solidFill>
              <a:schemeClr val="bg1">
                <a:lumMod val="75000"/>
              </a:schemeClr>
            </a:solidFill>
          </a:ln>
        </p:spPr>
      </p:pic>
      <p:pic>
        <p:nvPicPr>
          <p:cNvPr id="4" name="Picture 16">
            <a:extLst>
              <a:ext uri="{FF2B5EF4-FFF2-40B4-BE49-F238E27FC236}">
                <a16:creationId xmlns:a16="http://schemas.microsoft.com/office/drawing/2014/main" id="{E30A16E4-6E99-4C87-8E1E-B0A8AFB27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444" y="3500373"/>
            <a:ext cx="708714" cy="7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 name="직선 연결선 51">
            <a:extLst>
              <a:ext uri="{FF2B5EF4-FFF2-40B4-BE49-F238E27FC236}">
                <a16:creationId xmlns:a16="http://schemas.microsoft.com/office/drawing/2014/main" id="{5547D92A-29B0-4586-B588-9A750249923E}"/>
              </a:ext>
            </a:extLst>
          </p:cNvPr>
          <p:cNvCxnSpPr>
            <a:cxnSpLocks/>
          </p:cNvCxnSpPr>
          <p:nvPr/>
        </p:nvCxnSpPr>
        <p:spPr>
          <a:xfrm flipV="1">
            <a:off x="10351008" y="4095678"/>
            <a:ext cx="698373" cy="113409"/>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AutoShape 12">
            <a:extLst>
              <a:ext uri="{FF2B5EF4-FFF2-40B4-BE49-F238E27FC236}">
                <a16:creationId xmlns:a16="http://schemas.microsoft.com/office/drawing/2014/main" id="{D8D45681-B6EF-407B-9F31-C6F6335D1B43}"/>
              </a:ext>
            </a:extLst>
          </p:cNvPr>
          <p:cNvSpPr>
            <a:spLocks noChangeArrowheads="1"/>
          </p:cNvSpPr>
          <p:nvPr/>
        </p:nvSpPr>
        <p:spPr bwMode="auto">
          <a:xfrm>
            <a:off x="10618652" y="4535428"/>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导出</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직사각형 53">
            <a:extLst>
              <a:ext uri="{FF2B5EF4-FFF2-40B4-BE49-F238E27FC236}">
                <a16:creationId xmlns:a16="http://schemas.microsoft.com/office/drawing/2014/main" id="{5EA9B318-E489-44A3-B28D-0CD853704FEE}"/>
              </a:ext>
            </a:extLst>
          </p:cNvPr>
          <p:cNvSpPr/>
          <p:nvPr/>
        </p:nvSpPr>
        <p:spPr>
          <a:xfrm>
            <a:off x="11089028" y="3500373"/>
            <a:ext cx="695130" cy="7087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3B7666C0-DE68-46C6-95FB-1AD51F143215}"/>
              </a:ext>
            </a:extLst>
          </p:cNvPr>
          <p:cNvSpPr/>
          <p:nvPr/>
        </p:nvSpPr>
        <p:spPr>
          <a:xfrm>
            <a:off x="9608466" y="5268509"/>
            <a:ext cx="2518639"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轻松导出文章到文献管理工具</a:t>
            </a:r>
            <a:endPar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sp>
        <p:nvSpPr>
          <p:cNvPr id="11" name="TextBox 10">
            <a:extLst>
              <a:ext uri="{FF2B5EF4-FFF2-40B4-BE49-F238E27FC236}">
                <a16:creationId xmlns:a16="http://schemas.microsoft.com/office/drawing/2014/main" id="{4A8D6A6A-CB3C-4A64-8BC4-503B0FAEDE1D}"/>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811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0C146073-77C1-47D1-8D66-818DB0294F36}"/>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14F01F8C-AD2B-420A-B75A-ECAF0B479B12}"/>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CDF50914-F008-47D8-BF2A-EA3DD755736C}"/>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36EBD1DD-53EC-4C7C-A6AF-642AE4BF44B7}"/>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79062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9ECDE-5822-4926-90AD-B1693D7AAB2F}"/>
              </a:ext>
            </a:extLst>
          </p:cNvPr>
          <p:cNvPicPr>
            <a:picLocks noChangeAspect="1"/>
          </p:cNvPicPr>
          <p:nvPr/>
        </p:nvPicPr>
        <p:blipFill>
          <a:blip r:embed="rId2"/>
          <a:stretch>
            <a:fillRect/>
          </a:stretch>
        </p:blipFill>
        <p:spPr>
          <a:xfrm>
            <a:off x="236646" y="952500"/>
            <a:ext cx="8222958" cy="5295900"/>
          </a:xfrm>
          <a:prstGeom prst="rect">
            <a:avLst/>
          </a:prstGeom>
        </p:spPr>
      </p:pic>
      <p:grpSp>
        <p:nvGrpSpPr>
          <p:cNvPr id="9" name="그룹 37">
            <a:extLst>
              <a:ext uri="{FF2B5EF4-FFF2-40B4-BE49-F238E27FC236}">
                <a16:creationId xmlns:a16="http://schemas.microsoft.com/office/drawing/2014/main" id="{E1CC515B-8D42-460C-ACD4-2B3BDFBB1556}"/>
              </a:ext>
            </a:extLst>
          </p:cNvPr>
          <p:cNvGrpSpPr>
            <a:grpSpLocks/>
          </p:cNvGrpSpPr>
          <p:nvPr/>
        </p:nvGrpSpPr>
        <p:grpSpPr bwMode="auto">
          <a:xfrm>
            <a:off x="1181622" y="1387489"/>
            <a:ext cx="312738" cy="307975"/>
            <a:chOff x="4224660" y="1060284"/>
            <a:chExt cx="312945" cy="307777"/>
          </a:xfrm>
        </p:grpSpPr>
        <p:sp>
          <p:nvSpPr>
            <p:cNvPr id="10" name="타원 69">
              <a:extLst>
                <a:ext uri="{FF2B5EF4-FFF2-40B4-BE49-F238E27FC236}">
                  <a16:creationId xmlns:a16="http://schemas.microsoft.com/office/drawing/2014/main" id="{D3365F84-BCA5-45A6-A3B6-902498E86BE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1" name="TextBox 10">
              <a:extLst>
                <a:ext uri="{FF2B5EF4-FFF2-40B4-BE49-F238E27FC236}">
                  <a16:creationId xmlns:a16="http://schemas.microsoft.com/office/drawing/2014/main" id="{AF0CE33E-3B26-4623-8D61-E7A8E631AA5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2" name="그룹 37">
            <a:extLst>
              <a:ext uri="{FF2B5EF4-FFF2-40B4-BE49-F238E27FC236}">
                <a16:creationId xmlns:a16="http://schemas.microsoft.com/office/drawing/2014/main" id="{51306359-AAEF-4C9B-88E0-19E029CE8D1D}"/>
              </a:ext>
            </a:extLst>
          </p:cNvPr>
          <p:cNvGrpSpPr>
            <a:grpSpLocks/>
          </p:cNvGrpSpPr>
          <p:nvPr/>
        </p:nvGrpSpPr>
        <p:grpSpPr bwMode="auto">
          <a:xfrm>
            <a:off x="6424456" y="3525081"/>
            <a:ext cx="312738" cy="307975"/>
            <a:chOff x="4214493" y="1070437"/>
            <a:chExt cx="312945" cy="307777"/>
          </a:xfrm>
        </p:grpSpPr>
        <p:sp>
          <p:nvSpPr>
            <p:cNvPr id="13" name="타원 72">
              <a:extLst>
                <a:ext uri="{FF2B5EF4-FFF2-40B4-BE49-F238E27FC236}">
                  <a16:creationId xmlns:a16="http://schemas.microsoft.com/office/drawing/2014/main" id="{91B9A695-877C-483E-AE61-A0F5704057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D262C882-95FB-4CFF-B548-6A25D347A7B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2C52E9F7-E857-485F-AE77-444B61511B69}"/>
              </a:ext>
            </a:extLst>
          </p:cNvPr>
          <p:cNvGrpSpPr>
            <a:grpSpLocks/>
          </p:cNvGrpSpPr>
          <p:nvPr/>
        </p:nvGrpSpPr>
        <p:grpSpPr bwMode="auto">
          <a:xfrm>
            <a:off x="1181622" y="5144120"/>
            <a:ext cx="312738" cy="307975"/>
            <a:chOff x="4214493" y="1070437"/>
            <a:chExt cx="312945" cy="307777"/>
          </a:xfrm>
        </p:grpSpPr>
        <p:sp>
          <p:nvSpPr>
            <p:cNvPr id="16" name="타원 72">
              <a:extLst>
                <a:ext uri="{FF2B5EF4-FFF2-40B4-BE49-F238E27FC236}">
                  <a16:creationId xmlns:a16="http://schemas.microsoft.com/office/drawing/2014/main" id="{F583D44A-96CB-42C0-A349-E80C1435138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59D34B0C-57DE-40B7-88CA-7802D8B49B1D}"/>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301D7FD3-C608-48EE-B613-C00D588B81E5}"/>
              </a:ext>
            </a:extLst>
          </p:cNvPr>
          <p:cNvGrpSpPr>
            <a:grpSpLocks/>
          </p:cNvGrpSpPr>
          <p:nvPr/>
        </p:nvGrpSpPr>
        <p:grpSpPr bwMode="auto">
          <a:xfrm>
            <a:off x="2613608" y="4998388"/>
            <a:ext cx="312738" cy="307975"/>
            <a:chOff x="4214493" y="1070437"/>
            <a:chExt cx="312945" cy="307777"/>
          </a:xfrm>
        </p:grpSpPr>
        <p:sp>
          <p:nvSpPr>
            <p:cNvPr id="19" name="타원 72">
              <a:extLst>
                <a:ext uri="{FF2B5EF4-FFF2-40B4-BE49-F238E27FC236}">
                  <a16:creationId xmlns:a16="http://schemas.microsoft.com/office/drawing/2014/main" id="{B89B9296-5F83-4190-B229-EEC99F6D10C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DD28FC7-5F3D-48AB-9EEF-CC9986A5CC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1" name="그룹 37">
            <a:extLst>
              <a:ext uri="{FF2B5EF4-FFF2-40B4-BE49-F238E27FC236}">
                <a16:creationId xmlns:a16="http://schemas.microsoft.com/office/drawing/2014/main" id="{838D492B-9D0C-41DB-9C30-F66030E068B1}"/>
              </a:ext>
            </a:extLst>
          </p:cNvPr>
          <p:cNvGrpSpPr>
            <a:grpSpLocks/>
          </p:cNvGrpSpPr>
          <p:nvPr/>
        </p:nvGrpSpPr>
        <p:grpSpPr bwMode="auto">
          <a:xfrm>
            <a:off x="8090666" y="2086580"/>
            <a:ext cx="312738" cy="307975"/>
            <a:chOff x="4219577" y="1065362"/>
            <a:chExt cx="312945" cy="307777"/>
          </a:xfrm>
          <a:solidFill>
            <a:schemeClr val="accent5"/>
          </a:solidFill>
        </p:grpSpPr>
        <p:sp>
          <p:nvSpPr>
            <p:cNvPr id="22" name="타원 75">
              <a:extLst>
                <a:ext uri="{FF2B5EF4-FFF2-40B4-BE49-F238E27FC236}">
                  <a16:creationId xmlns:a16="http://schemas.microsoft.com/office/drawing/2014/main" id="{912D7DEC-9289-41EC-9A96-EA16CC09A43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E5C85845-A19F-4A34-9498-F508D6FFBDB0}"/>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CA8DAB02-93F8-419B-A4F1-0B143633D1AB}"/>
              </a:ext>
            </a:extLst>
          </p:cNvPr>
          <p:cNvGrpSpPr>
            <a:grpSpLocks/>
          </p:cNvGrpSpPr>
          <p:nvPr/>
        </p:nvGrpSpPr>
        <p:grpSpPr bwMode="auto">
          <a:xfrm>
            <a:off x="8088761" y="2414467"/>
            <a:ext cx="312738" cy="307975"/>
            <a:chOff x="4217671" y="1063458"/>
            <a:chExt cx="312945" cy="307777"/>
          </a:xfrm>
        </p:grpSpPr>
        <p:sp>
          <p:nvSpPr>
            <p:cNvPr id="25" name="타원 78">
              <a:extLst>
                <a:ext uri="{FF2B5EF4-FFF2-40B4-BE49-F238E27FC236}">
                  <a16:creationId xmlns:a16="http://schemas.microsoft.com/office/drawing/2014/main" id="{2A1C2D50-5AFA-4603-A206-B4787DDD947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863BE651-1626-49E6-BF0A-32E705649136}"/>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D74E0E2B-F683-41B1-AD23-7B6B349E9D0E}"/>
              </a:ext>
            </a:extLst>
          </p:cNvPr>
          <p:cNvGrpSpPr>
            <a:grpSpLocks/>
          </p:cNvGrpSpPr>
          <p:nvPr/>
        </p:nvGrpSpPr>
        <p:grpSpPr bwMode="auto">
          <a:xfrm>
            <a:off x="8088761" y="2763082"/>
            <a:ext cx="312738" cy="307975"/>
            <a:chOff x="4217671" y="1063458"/>
            <a:chExt cx="312945" cy="307777"/>
          </a:xfrm>
        </p:grpSpPr>
        <p:sp>
          <p:nvSpPr>
            <p:cNvPr id="28" name="타원 81">
              <a:extLst>
                <a:ext uri="{FF2B5EF4-FFF2-40B4-BE49-F238E27FC236}">
                  <a16:creationId xmlns:a16="http://schemas.microsoft.com/office/drawing/2014/main" id="{E63DE6F2-1405-47B7-B746-1FFE3C87BA1E}"/>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F268A00C-D6FB-4384-B55A-16009B4CA8C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0" name="그룹 37">
            <a:extLst>
              <a:ext uri="{FF2B5EF4-FFF2-40B4-BE49-F238E27FC236}">
                <a16:creationId xmlns:a16="http://schemas.microsoft.com/office/drawing/2014/main" id="{3B44CCC4-25FB-499E-B78C-A374B59CCD44}"/>
              </a:ext>
            </a:extLst>
          </p:cNvPr>
          <p:cNvGrpSpPr>
            <a:grpSpLocks/>
          </p:cNvGrpSpPr>
          <p:nvPr/>
        </p:nvGrpSpPr>
        <p:grpSpPr bwMode="auto">
          <a:xfrm>
            <a:off x="8096974" y="3121857"/>
            <a:ext cx="312738" cy="307975"/>
            <a:chOff x="4217671" y="1063458"/>
            <a:chExt cx="312945" cy="307777"/>
          </a:xfrm>
        </p:grpSpPr>
        <p:sp>
          <p:nvSpPr>
            <p:cNvPr id="31" name="타원 81">
              <a:extLst>
                <a:ext uri="{FF2B5EF4-FFF2-40B4-BE49-F238E27FC236}">
                  <a16:creationId xmlns:a16="http://schemas.microsoft.com/office/drawing/2014/main" id="{4A7EE688-D166-4D46-B01A-D1BEE1970FD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2" name="TextBox 31">
              <a:extLst>
                <a:ext uri="{FF2B5EF4-FFF2-40B4-BE49-F238E27FC236}">
                  <a16:creationId xmlns:a16="http://schemas.microsoft.com/office/drawing/2014/main" id="{AF3510F0-B43F-4318-A8D6-5579F81E801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3" name="TextBox 32">
            <a:extLst>
              <a:ext uri="{FF2B5EF4-FFF2-40B4-BE49-F238E27FC236}">
                <a16:creationId xmlns:a16="http://schemas.microsoft.com/office/drawing/2014/main" id="{89B00C6C-5E71-46ED-832C-04C5AC7A639B}"/>
              </a:ext>
            </a:extLst>
          </p:cNvPr>
          <p:cNvSpPr txBox="1"/>
          <p:nvPr/>
        </p:nvSpPr>
        <p:spPr>
          <a:xfrm>
            <a:off x="8475614" y="204513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选定“出版物”选项</a:t>
            </a:r>
          </a:p>
        </p:txBody>
      </p:sp>
      <p:sp>
        <p:nvSpPr>
          <p:cNvPr id="34" name="TextBox 33">
            <a:extLst>
              <a:ext uri="{FF2B5EF4-FFF2-40B4-BE49-F238E27FC236}">
                <a16:creationId xmlns:a16="http://schemas.microsoft.com/office/drawing/2014/main" id="{096502BD-E320-4B18-A917-2E9FC5685510}"/>
              </a:ext>
            </a:extLst>
          </p:cNvPr>
          <p:cNvSpPr txBox="1"/>
          <p:nvPr/>
        </p:nvSpPr>
        <p:spPr>
          <a:xfrm>
            <a:off x="8475614" y="2395443"/>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输入刊名或关键词检索</a:t>
            </a:r>
          </a:p>
        </p:txBody>
      </p:sp>
      <p:sp>
        <p:nvSpPr>
          <p:cNvPr id="35" name="TextBox 34">
            <a:extLst>
              <a:ext uri="{FF2B5EF4-FFF2-40B4-BE49-F238E27FC236}">
                <a16:creationId xmlns:a16="http://schemas.microsoft.com/office/drawing/2014/main" id="{6BC3516B-CE1F-448A-BC2C-ADE3AE989299}"/>
              </a:ext>
            </a:extLst>
          </p:cNvPr>
          <p:cNvSpPr txBox="1"/>
          <p:nvPr/>
        </p:nvSpPr>
        <p:spPr>
          <a:xfrm>
            <a:off x="8475613" y="274575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点击图标创建期刊快讯</a:t>
            </a:r>
          </a:p>
        </p:txBody>
      </p:sp>
      <p:sp>
        <p:nvSpPr>
          <p:cNvPr id="36" name="TextBox 35">
            <a:extLst>
              <a:ext uri="{FF2B5EF4-FFF2-40B4-BE49-F238E27FC236}">
                <a16:creationId xmlns:a16="http://schemas.microsoft.com/office/drawing/2014/main" id="{492955D1-79ED-4A95-9A0C-4A6BBCFD3C7C}"/>
              </a:ext>
            </a:extLst>
          </p:cNvPr>
          <p:cNvSpPr txBox="1"/>
          <p:nvPr/>
        </p:nvSpPr>
        <p:spPr>
          <a:xfrm>
            <a:off x="8475614" y="3096060"/>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点击刊名查看刊物详情</a:t>
            </a:r>
          </a:p>
        </p:txBody>
      </p:sp>
      <p:sp>
        <p:nvSpPr>
          <p:cNvPr id="38" name="TextBox 37">
            <a:extLst>
              <a:ext uri="{FF2B5EF4-FFF2-40B4-BE49-F238E27FC236}">
                <a16:creationId xmlns:a16="http://schemas.microsoft.com/office/drawing/2014/main" id="{842E5EF2-C27E-4ECB-B180-80F0F5220193}"/>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34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social media post&#10;&#10;Description automatically generated">
            <a:extLst>
              <a:ext uri="{FF2B5EF4-FFF2-40B4-BE49-F238E27FC236}">
                <a16:creationId xmlns:a16="http://schemas.microsoft.com/office/drawing/2014/main" id="{848C0BF0-081C-4A14-9D98-6DB469B54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1173922"/>
            <a:ext cx="9682480" cy="4903831"/>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48877033-3067-489E-8395-A087A1FE4F83}"/>
              </a:ext>
            </a:extLst>
          </p:cNvPr>
          <p:cNvGrpSpPr>
            <a:grpSpLocks/>
          </p:cNvGrpSpPr>
          <p:nvPr/>
        </p:nvGrpSpPr>
        <p:grpSpPr bwMode="auto">
          <a:xfrm>
            <a:off x="4284600" y="5293873"/>
            <a:ext cx="312738" cy="307975"/>
            <a:chOff x="4224660" y="1060284"/>
            <a:chExt cx="312945" cy="307777"/>
          </a:xfrm>
        </p:grpSpPr>
        <p:sp>
          <p:nvSpPr>
            <p:cNvPr id="5" name="타원 69">
              <a:extLst>
                <a:ext uri="{FF2B5EF4-FFF2-40B4-BE49-F238E27FC236}">
                  <a16:creationId xmlns:a16="http://schemas.microsoft.com/office/drawing/2014/main" id="{9FD7AA5E-C759-439B-8213-DBC624D1C2C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6F7F82EE-404E-4386-ADC9-BD646905B54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3E3DBCEA-FF60-4939-8CBE-5CCA5E4832CB}"/>
              </a:ext>
            </a:extLst>
          </p:cNvPr>
          <p:cNvGrpSpPr>
            <a:grpSpLocks/>
          </p:cNvGrpSpPr>
          <p:nvPr/>
        </p:nvGrpSpPr>
        <p:grpSpPr bwMode="auto">
          <a:xfrm>
            <a:off x="7235187" y="2260361"/>
            <a:ext cx="312738" cy="307975"/>
            <a:chOff x="4214493" y="1070437"/>
            <a:chExt cx="312945" cy="307777"/>
          </a:xfrm>
        </p:grpSpPr>
        <p:sp>
          <p:nvSpPr>
            <p:cNvPr id="8" name="타원 72">
              <a:extLst>
                <a:ext uri="{FF2B5EF4-FFF2-40B4-BE49-F238E27FC236}">
                  <a16:creationId xmlns:a16="http://schemas.microsoft.com/office/drawing/2014/main" id="{A5B6FA72-409A-4738-9CAA-2023F9A031D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14866B95-47C4-468A-804F-330360127B8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5D636C56-2E86-48B3-B920-4E207A097272}"/>
              </a:ext>
            </a:extLst>
          </p:cNvPr>
          <p:cNvGrpSpPr>
            <a:grpSpLocks/>
          </p:cNvGrpSpPr>
          <p:nvPr/>
        </p:nvGrpSpPr>
        <p:grpSpPr bwMode="auto">
          <a:xfrm>
            <a:off x="1303206" y="1821603"/>
            <a:ext cx="312738" cy="307975"/>
            <a:chOff x="4214493" y="1070437"/>
            <a:chExt cx="312945" cy="307777"/>
          </a:xfrm>
        </p:grpSpPr>
        <p:sp>
          <p:nvSpPr>
            <p:cNvPr id="11" name="타원 72">
              <a:extLst>
                <a:ext uri="{FF2B5EF4-FFF2-40B4-BE49-F238E27FC236}">
                  <a16:creationId xmlns:a16="http://schemas.microsoft.com/office/drawing/2014/main" id="{DAFD2FAF-0E1E-48E8-B41D-E99FC903671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889A0D82-F157-42AB-A29F-CA1D6710DC6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CC943AB5-B2A1-4F02-B98E-6FE739DC796C}"/>
              </a:ext>
            </a:extLst>
          </p:cNvPr>
          <p:cNvGrpSpPr>
            <a:grpSpLocks/>
          </p:cNvGrpSpPr>
          <p:nvPr/>
        </p:nvGrpSpPr>
        <p:grpSpPr bwMode="auto">
          <a:xfrm>
            <a:off x="9114014" y="1251890"/>
            <a:ext cx="312738" cy="307975"/>
            <a:chOff x="4214493" y="1070437"/>
            <a:chExt cx="312945" cy="307777"/>
          </a:xfrm>
        </p:grpSpPr>
        <p:sp>
          <p:nvSpPr>
            <p:cNvPr id="14" name="타원 72">
              <a:extLst>
                <a:ext uri="{FF2B5EF4-FFF2-40B4-BE49-F238E27FC236}">
                  <a16:creationId xmlns:a16="http://schemas.microsoft.com/office/drawing/2014/main" id="{361E39B0-7D92-4B03-B490-A4D56F75080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DA5D6DBE-7DA3-440F-B63D-33D56AEC475A}"/>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8" name="그룹 37">
            <a:extLst>
              <a:ext uri="{FF2B5EF4-FFF2-40B4-BE49-F238E27FC236}">
                <a16:creationId xmlns:a16="http://schemas.microsoft.com/office/drawing/2014/main" id="{F66C5A81-979B-4FD2-BE83-CA1C363A786E}"/>
              </a:ext>
            </a:extLst>
          </p:cNvPr>
          <p:cNvGrpSpPr>
            <a:grpSpLocks/>
          </p:cNvGrpSpPr>
          <p:nvPr/>
        </p:nvGrpSpPr>
        <p:grpSpPr bwMode="auto">
          <a:xfrm>
            <a:off x="9272288" y="2581512"/>
            <a:ext cx="312738" cy="307975"/>
            <a:chOff x="4219577" y="1065362"/>
            <a:chExt cx="312945" cy="307777"/>
          </a:xfrm>
          <a:solidFill>
            <a:schemeClr val="accent5"/>
          </a:solidFill>
        </p:grpSpPr>
        <p:sp>
          <p:nvSpPr>
            <p:cNvPr id="29" name="타원 75">
              <a:extLst>
                <a:ext uri="{FF2B5EF4-FFF2-40B4-BE49-F238E27FC236}">
                  <a16:creationId xmlns:a16="http://schemas.microsoft.com/office/drawing/2014/main" id="{D149717F-5687-4CBC-BF95-6C5CA0E6B58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0" name="TextBox 29">
              <a:extLst>
                <a:ext uri="{FF2B5EF4-FFF2-40B4-BE49-F238E27FC236}">
                  <a16:creationId xmlns:a16="http://schemas.microsoft.com/office/drawing/2014/main" id="{549A61FF-B41B-40C4-B6ED-A53CB94561FE}"/>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1" name="그룹 37">
            <a:extLst>
              <a:ext uri="{FF2B5EF4-FFF2-40B4-BE49-F238E27FC236}">
                <a16:creationId xmlns:a16="http://schemas.microsoft.com/office/drawing/2014/main" id="{5B114BF4-A015-433E-A627-BDC2AEE0CDA3}"/>
              </a:ext>
            </a:extLst>
          </p:cNvPr>
          <p:cNvGrpSpPr>
            <a:grpSpLocks/>
          </p:cNvGrpSpPr>
          <p:nvPr/>
        </p:nvGrpSpPr>
        <p:grpSpPr bwMode="auto">
          <a:xfrm>
            <a:off x="9270383" y="2909399"/>
            <a:ext cx="312738" cy="307975"/>
            <a:chOff x="4217671" y="1063458"/>
            <a:chExt cx="312945" cy="307777"/>
          </a:xfrm>
        </p:grpSpPr>
        <p:sp>
          <p:nvSpPr>
            <p:cNvPr id="32" name="타원 78">
              <a:extLst>
                <a:ext uri="{FF2B5EF4-FFF2-40B4-BE49-F238E27FC236}">
                  <a16:creationId xmlns:a16="http://schemas.microsoft.com/office/drawing/2014/main" id="{FD926B71-33F6-40DB-A09C-40A9638A096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3" name="TextBox 32">
              <a:extLst>
                <a:ext uri="{FF2B5EF4-FFF2-40B4-BE49-F238E27FC236}">
                  <a16:creationId xmlns:a16="http://schemas.microsoft.com/office/drawing/2014/main" id="{6544F2A0-3AA4-4066-AF7D-18698E19C35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4" name="그룹 37">
            <a:extLst>
              <a:ext uri="{FF2B5EF4-FFF2-40B4-BE49-F238E27FC236}">
                <a16:creationId xmlns:a16="http://schemas.microsoft.com/office/drawing/2014/main" id="{104FB94A-C89B-4500-81BC-75F5F298F497}"/>
              </a:ext>
            </a:extLst>
          </p:cNvPr>
          <p:cNvGrpSpPr>
            <a:grpSpLocks/>
          </p:cNvGrpSpPr>
          <p:nvPr/>
        </p:nvGrpSpPr>
        <p:grpSpPr bwMode="auto">
          <a:xfrm>
            <a:off x="9270383" y="3258014"/>
            <a:ext cx="312738" cy="307975"/>
            <a:chOff x="4217671" y="1063458"/>
            <a:chExt cx="312945" cy="307777"/>
          </a:xfrm>
        </p:grpSpPr>
        <p:sp>
          <p:nvSpPr>
            <p:cNvPr id="35" name="타원 81">
              <a:extLst>
                <a:ext uri="{FF2B5EF4-FFF2-40B4-BE49-F238E27FC236}">
                  <a16:creationId xmlns:a16="http://schemas.microsoft.com/office/drawing/2014/main" id="{72BC6B5C-AFC0-4F15-8E06-6DCAC85F6A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6" name="TextBox 35">
              <a:extLst>
                <a:ext uri="{FF2B5EF4-FFF2-40B4-BE49-F238E27FC236}">
                  <a16:creationId xmlns:a16="http://schemas.microsoft.com/office/drawing/2014/main" id="{AFBDE8FD-D6FB-4035-A0C1-B10DF2B63EF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7" name="그룹 37">
            <a:extLst>
              <a:ext uri="{FF2B5EF4-FFF2-40B4-BE49-F238E27FC236}">
                <a16:creationId xmlns:a16="http://schemas.microsoft.com/office/drawing/2014/main" id="{5EDBF0DF-3B40-49A2-84DC-6F4DB7AF87B2}"/>
              </a:ext>
            </a:extLst>
          </p:cNvPr>
          <p:cNvGrpSpPr>
            <a:grpSpLocks/>
          </p:cNvGrpSpPr>
          <p:nvPr/>
        </p:nvGrpSpPr>
        <p:grpSpPr bwMode="auto">
          <a:xfrm>
            <a:off x="9278596" y="3616789"/>
            <a:ext cx="312738" cy="307975"/>
            <a:chOff x="4217671" y="1063458"/>
            <a:chExt cx="312945" cy="307777"/>
          </a:xfrm>
        </p:grpSpPr>
        <p:sp>
          <p:nvSpPr>
            <p:cNvPr id="38" name="타원 81">
              <a:extLst>
                <a:ext uri="{FF2B5EF4-FFF2-40B4-BE49-F238E27FC236}">
                  <a16:creationId xmlns:a16="http://schemas.microsoft.com/office/drawing/2014/main" id="{817D4F47-A796-424C-AB94-5F31B497CC3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A7DE3F69-B251-4A1B-8CC4-DC9B62B294D8}"/>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1B6744A3-5F6F-4D4D-B4C2-28BF342E094F}"/>
              </a:ext>
            </a:extLst>
          </p:cNvPr>
          <p:cNvSpPr txBox="1"/>
          <p:nvPr/>
        </p:nvSpPr>
        <p:spPr>
          <a:xfrm>
            <a:off x="9657236" y="2540067"/>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出版物官网地址</a:t>
            </a:r>
          </a:p>
        </p:txBody>
      </p:sp>
      <p:sp>
        <p:nvSpPr>
          <p:cNvPr id="41" name="TextBox 40">
            <a:extLst>
              <a:ext uri="{FF2B5EF4-FFF2-40B4-BE49-F238E27FC236}">
                <a16:creationId xmlns:a16="http://schemas.microsoft.com/office/drawing/2014/main" id="{70B54A53-08BE-4611-8595-4F75D585A0CB}"/>
              </a:ext>
            </a:extLst>
          </p:cNvPr>
          <p:cNvSpPr txBox="1"/>
          <p:nvPr/>
        </p:nvSpPr>
        <p:spPr>
          <a:xfrm>
            <a:off x="9657236" y="289037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按年份查看文章</a:t>
            </a:r>
          </a:p>
        </p:txBody>
      </p:sp>
      <p:sp>
        <p:nvSpPr>
          <p:cNvPr id="42" name="TextBox 41">
            <a:extLst>
              <a:ext uri="{FF2B5EF4-FFF2-40B4-BE49-F238E27FC236}">
                <a16:creationId xmlns:a16="http://schemas.microsoft.com/office/drawing/2014/main" id="{6D20D845-E538-47BF-AE5B-AA7C85D51733}"/>
              </a:ext>
            </a:extLst>
          </p:cNvPr>
          <p:cNvSpPr txBox="1"/>
          <p:nvPr/>
        </p:nvSpPr>
        <p:spPr>
          <a:xfrm>
            <a:off x="9657235" y="3240683"/>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刊内检索</a:t>
            </a:r>
          </a:p>
        </p:txBody>
      </p:sp>
      <p:sp>
        <p:nvSpPr>
          <p:cNvPr id="43" name="TextBox 42">
            <a:extLst>
              <a:ext uri="{FF2B5EF4-FFF2-40B4-BE49-F238E27FC236}">
                <a16:creationId xmlns:a16="http://schemas.microsoft.com/office/drawing/2014/main" id="{A4E8B3DB-DB10-405F-AA72-B0CC0782F0D0}"/>
              </a:ext>
            </a:extLst>
          </p:cNvPr>
          <p:cNvSpPr txBox="1"/>
          <p:nvPr/>
        </p:nvSpPr>
        <p:spPr>
          <a:xfrm>
            <a:off x="9657236" y="359099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45" name="TextBox 44">
            <a:extLst>
              <a:ext uri="{FF2B5EF4-FFF2-40B4-BE49-F238E27FC236}">
                <a16:creationId xmlns:a16="http://schemas.microsoft.com/office/drawing/2014/main" id="{736162A6-C3CB-46F1-A366-E98B2A7E0989}"/>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290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3C3535E9-D5A1-49FF-9801-7ED804AE00D1}"/>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41DD9416-31C5-4EA2-A921-C8627E5AD191}"/>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DECE0115-1384-46FC-963D-0650403650D3}"/>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C678FF42-8A46-43F4-9B3B-97A610BE5485}"/>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28969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905C302-A2EB-4D98-A879-5476166FCBEB}"/>
              </a:ext>
            </a:extLst>
          </p:cNvPr>
          <p:cNvPicPr>
            <a:picLocks noChangeAspect="1"/>
          </p:cNvPicPr>
          <p:nvPr/>
        </p:nvPicPr>
        <p:blipFill>
          <a:blip r:embed="rId2"/>
          <a:stretch>
            <a:fillRect/>
          </a:stretch>
        </p:blipFill>
        <p:spPr>
          <a:xfrm>
            <a:off x="110817" y="937555"/>
            <a:ext cx="11970365" cy="401340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6065747D-6A1C-45E0-8758-5F7827F20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210" y="1570232"/>
            <a:ext cx="4056855" cy="5021381"/>
          </a:xfrm>
          <a:prstGeom prst="rect">
            <a:avLst/>
          </a:prstGeom>
          <a:ln>
            <a:solidFill>
              <a:schemeClr val="bg1">
                <a:lumMod val="75000"/>
              </a:schemeClr>
            </a:solidFill>
          </a:ln>
        </p:spPr>
      </p:pic>
      <p:grpSp>
        <p:nvGrpSpPr>
          <p:cNvPr id="21" name="그룹 37">
            <a:extLst>
              <a:ext uri="{FF2B5EF4-FFF2-40B4-BE49-F238E27FC236}">
                <a16:creationId xmlns:a16="http://schemas.microsoft.com/office/drawing/2014/main" id="{03EBC958-FC5A-405B-B263-738969E569B4}"/>
              </a:ext>
            </a:extLst>
          </p:cNvPr>
          <p:cNvGrpSpPr>
            <a:grpSpLocks/>
          </p:cNvGrpSpPr>
          <p:nvPr/>
        </p:nvGrpSpPr>
        <p:grpSpPr bwMode="auto">
          <a:xfrm>
            <a:off x="8666264" y="584425"/>
            <a:ext cx="312738" cy="307975"/>
            <a:chOff x="4227314" y="1060284"/>
            <a:chExt cx="312945" cy="307777"/>
          </a:xfrm>
        </p:grpSpPr>
        <p:sp>
          <p:nvSpPr>
            <p:cNvPr id="22" name="타원 69">
              <a:extLst>
                <a:ext uri="{FF2B5EF4-FFF2-40B4-BE49-F238E27FC236}">
                  <a16:creationId xmlns:a16="http://schemas.microsoft.com/office/drawing/2014/main" id="{81DB61A1-5E37-4299-A72D-311810A807F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303854DF-3D8D-481F-98A9-A60D56546E11}"/>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980CBD84-ED44-4E77-876F-A228FD58D1C4}"/>
              </a:ext>
            </a:extLst>
          </p:cNvPr>
          <p:cNvGrpSpPr>
            <a:grpSpLocks/>
          </p:cNvGrpSpPr>
          <p:nvPr/>
        </p:nvGrpSpPr>
        <p:grpSpPr bwMode="auto">
          <a:xfrm>
            <a:off x="10148376" y="6138033"/>
            <a:ext cx="312738" cy="307975"/>
            <a:chOff x="4214493" y="1070437"/>
            <a:chExt cx="312945" cy="307777"/>
          </a:xfrm>
        </p:grpSpPr>
        <p:sp>
          <p:nvSpPr>
            <p:cNvPr id="25" name="타원 72">
              <a:extLst>
                <a:ext uri="{FF2B5EF4-FFF2-40B4-BE49-F238E27FC236}">
                  <a16:creationId xmlns:a16="http://schemas.microsoft.com/office/drawing/2014/main" id="{BE260AB0-AD30-4750-8EE3-824F90091FB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5332F13D-64E6-48BA-85CD-BE7C413D559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1AA9BCFC-C789-4EDB-8B53-28C0B8553848}"/>
              </a:ext>
            </a:extLst>
          </p:cNvPr>
          <p:cNvGrpSpPr>
            <a:grpSpLocks/>
          </p:cNvGrpSpPr>
          <p:nvPr/>
        </p:nvGrpSpPr>
        <p:grpSpPr bwMode="auto">
          <a:xfrm>
            <a:off x="9798268" y="4008120"/>
            <a:ext cx="312738" cy="307975"/>
            <a:chOff x="4214493" y="1070437"/>
            <a:chExt cx="312945" cy="307777"/>
          </a:xfrm>
        </p:grpSpPr>
        <p:sp>
          <p:nvSpPr>
            <p:cNvPr id="28" name="타원 72">
              <a:extLst>
                <a:ext uri="{FF2B5EF4-FFF2-40B4-BE49-F238E27FC236}">
                  <a16:creationId xmlns:a16="http://schemas.microsoft.com/office/drawing/2014/main" id="{B034A0A9-3572-493D-B35B-44FBF33DD7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842877C5-A17A-4934-8E77-55C3F0719C5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2FD0E71E-30E0-473C-98AF-7DAB23F67FC3}"/>
              </a:ext>
            </a:extLst>
          </p:cNvPr>
          <p:cNvGrpSpPr>
            <a:grpSpLocks/>
          </p:cNvGrpSpPr>
          <p:nvPr/>
        </p:nvGrpSpPr>
        <p:grpSpPr bwMode="auto">
          <a:xfrm>
            <a:off x="2520759" y="5607136"/>
            <a:ext cx="312738" cy="307975"/>
            <a:chOff x="4219577" y="1065362"/>
            <a:chExt cx="312945" cy="307777"/>
          </a:xfrm>
          <a:solidFill>
            <a:schemeClr val="accent5"/>
          </a:solidFill>
        </p:grpSpPr>
        <p:sp>
          <p:nvSpPr>
            <p:cNvPr id="34" name="타원 75">
              <a:extLst>
                <a:ext uri="{FF2B5EF4-FFF2-40B4-BE49-F238E27FC236}">
                  <a16:creationId xmlns:a16="http://schemas.microsoft.com/office/drawing/2014/main" id="{506C21EF-562E-40DA-977D-4593F77038B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1E7DC28-A264-422D-AF47-B2E57694CE1B}"/>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0C07F24A-79A5-48FD-9623-D7D44ED6C66F}"/>
              </a:ext>
            </a:extLst>
          </p:cNvPr>
          <p:cNvGrpSpPr>
            <a:grpSpLocks/>
          </p:cNvGrpSpPr>
          <p:nvPr/>
        </p:nvGrpSpPr>
        <p:grpSpPr bwMode="auto">
          <a:xfrm>
            <a:off x="2518854" y="5935023"/>
            <a:ext cx="312738" cy="307975"/>
            <a:chOff x="4217671" y="1063458"/>
            <a:chExt cx="312945" cy="307777"/>
          </a:xfrm>
        </p:grpSpPr>
        <p:sp>
          <p:nvSpPr>
            <p:cNvPr id="37" name="타원 78">
              <a:extLst>
                <a:ext uri="{FF2B5EF4-FFF2-40B4-BE49-F238E27FC236}">
                  <a16:creationId xmlns:a16="http://schemas.microsoft.com/office/drawing/2014/main" id="{B5F8642F-CBE6-4782-ADD7-3DEB16D166A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7B87479D-1FEC-43EA-92A6-490ADC7FB7F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9" name="그룹 37">
            <a:extLst>
              <a:ext uri="{FF2B5EF4-FFF2-40B4-BE49-F238E27FC236}">
                <a16:creationId xmlns:a16="http://schemas.microsoft.com/office/drawing/2014/main" id="{DB4FA102-71FA-4C71-848A-9E00E1E5D867}"/>
              </a:ext>
            </a:extLst>
          </p:cNvPr>
          <p:cNvGrpSpPr>
            <a:grpSpLocks/>
          </p:cNvGrpSpPr>
          <p:nvPr/>
        </p:nvGrpSpPr>
        <p:grpSpPr bwMode="auto">
          <a:xfrm>
            <a:off x="2518854" y="6283638"/>
            <a:ext cx="312738" cy="307975"/>
            <a:chOff x="4217671" y="1063458"/>
            <a:chExt cx="312945" cy="307777"/>
          </a:xfrm>
        </p:grpSpPr>
        <p:sp>
          <p:nvSpPr>
            <p:cNvPr id="40" name="타원 81">
              <a:extLst>
                <a:ext uri="{FF2B5EF4-FFF2-40B4-BE49-F238E27FC236}">
                  <a16:creationId xmlns:a16="http://schemas.microsoft.com/office/drawing/2014/main" id="{314C8B81-218A-4F59-9317-1D4F2D19A7E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41" name="TextBox 40">
              <a:extLst>
                <a:ext uri="{FF2B5EF4-FFF2-40B4-BE49-F238E27FC236}">
                  <a16:creationId xmlns:a16="http://schemas.microsoft.com/office/drawing/2014/main" id="{0D017B42-7E36-4D30-99EA-17F51DB70C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5" name="TextBox 44">
            <a:extLst>
              <a:ext uri="{FF2B5EF4-FFF2-40B4-BE49-F238E27FC236}">
                <a16:creationId xmlns:a16="http://schemas.microsoft.com/office/drawing/2014/main" id="{1D81E05D-2F71-490A-8558-C3ACBA5C99B0}"/>
              </a:ext>
            </a:extLst>
          </p:cNvPr>
          <p:cNvSpPr txBox="1"/>
          <p:nvPr/>
        </p:nvSpPr>
        <p:spPr>
          <a:xfrm>
            <a:off x="2905707" y="5565691"/>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点击创建或登录文件夹账户</a:t>
            </a:r>
          </a:p>
        </p:txBody>
      </p:sp>
      <p:sp>
        <p:nvSpPr>
          <p:cNvPr id="46" name="TextBox 45">
            <a:extLst>
              <a:ext uri="{FF2B5EF4-FFF2-40B4-BE49-F238E27FC236}">
                <a16:creationId xmlns:a16="http://schemas.microsoft.com/office/drawing/2014/main" id="{1AF801AA-99C9-495A-BC1C-D81823398E1A}"/>
              </a:ext>
            </a:extLst>
          </p:cNvPr>
          <p:cNvSpPr txBox="1"/>
          <p:nvPr/>
        </p:nvSpPr>
        <p:spPr>
          <a:xfrm>
            <a:off x="2905707" y="591599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创建文件账户</a:t>
            </a:r>
          </a:p>
        </p:txBody>
      </p:sp>
      <p:sp>
        <p:nvSpPr>
          <p:cNvPr id="47" name="TextBox 46">
            <a:extLst>
              <a:ext uri="{FF2B5EF4-FFF2-40B4-BE49-F238E27FC236}">
                <a16:creationId xmlns:a16="http://schemas.microsoft.com/office/drawing/2014/main" id="{CD08BD4B-2461-467A-B98F-275E7701A5A6}"/>
              </a:ext>
            </a:extLst>
          </p:cNvPr>
          <p:cNvSpPr txBox="1"/>
          <p:nvPr/>
        </p:nvSpPr>
        <p:spPr>
          <a:xfrm>
            <a:off x="2905706" y="626630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登录至文件夹账户</a:t>
            </a:r>
          </a:p>
        </p:txBody>
      </p:sp>
      <p:sp>
        <p:nvSpPr>
          <p:cNvPr id="51" name="직사각형 3">
            <a:extLst>
              <a:ext uri="{FF2B5EF4-FFF2-40B4-BE49-F238E27FC236}">
                <a16:creationId xmlns:a16="http://schemas.microsoft.com/office/drawing/2014/main" id="{CC3A883A-48FA-476D-9A20-5CA1FB322817}"/>
              </a:ext>
            </a:extLst>
          </p:cNvPr>
          <p:cNvSpPr/>
          <p:nvPr/>
        </p:nvSpPr>
        <p:spPr>
          <a:xfrm>
            <a:off x="8159016" y="894847"/>
            <a:ext cx="1676400"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2" name="직사각형 3">
            <a:extLst>
              <a:ext uri="{FF2B5EF4-FFF2-40B4-BE49-F238E27FC236}">
                <a16:creationId xmlns:a16="http://schemas.microsoft.com/office/drawing/2014/main" id="{6DF5C5AB-2F2F-450D-9130-E14754DA8E7C}"/>
              </a:ext>
            </a:extLst>
          </p:cNvPr>
          <p:cNvSpPr/>
          <p:nvPr/>
        </p:nvSpPr>
        <p:spPr>
          <a:xfrm>
            <a:off x="8406853" y="3232775"/>
            <a:ext cx="3229825" cy="16427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2D6EADA7-C494-4CE6-963A-7CF802C090E4}"/>
              </a:ext>
            </a:extLst>
          </p:cNvPr>
          <p:cNvSpPr txBox="1"/>
          <p:nvPr/>
        </p:nvSpPr>
        <p:spPr>
          <a:xfrm>
            <a:off x="396239" y="152400"/>
            <a:ext cx="5913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635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47F9671-C79A-42A5-80E3-BA09D000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96" y="721360"/>
            <a:ext cx="8513691" cy="6858000"/>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EE58EAA0-C161-4B18-8F59-984FD561BBBA}"/>
              </a:ext>
            </a:extLst>
          </p:cNvPr>
          <p:cNvGrpSpPr>
            <a:grpSpLocks/>
          </p:cNvGrpSpPr>
          <p:nvPr/>
        </p:nvGrpSpPr>
        <p:grpSpPr bwMode="auto">
          <a:xfrm>
            <a:off x="1808228" y="1599182"/>
            <a:ext cx="312738" cy="307975"/>
            <a:chOff x="4227314" y="1060284"/>
            <a:chExt cx="312945" cy="307777"/>
          </a:xfrm>
        </p:grpSpPr>
        <p:sp>
          <p:nvSpPr>
            <p:cNvPr id="5" name="타원 69">
              <a:extLst>
                <a:ext uri="{FF2B5EF4-FFF2-40B4-BE49-F238E27FC236}">
                  <a16:creationId xmlns:a16="http://schemas.microsoft.com/office/drawing/2014/main" id="{3DDBFF2D-19AC-4E5E-8CD0-B1224BB2C3D0}"/>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808463FF-6153-4F99-AEEC-0BC93857D806}"/>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BC8CD204-8A6A-4D3D-BBFD-9117DE00D9DD}"/>
              </a:ext>
            </a:extLst>
          </p:cNvPr>
          <p:cNvGrpSpPr>
            <a:grpSpLocks/>
          </p:cNvGrpSpPr>
          <p:nvPr/>
        </p:nvGrpSpPr>
        <p:grpSpPr bwMode="auto">
          <a:xfrm>
            <a:off x="1495490" y="3941446"/>
            <a:ext cx="312738" cy="307975"/>
            <a:chOff x="4214493" y="1070437"/>
            <a:chExt cx="312945" cy="307777"/>
          </a:xfrm>
        </p:grpSpPr>
        <p:sp>
          <p:nvSpPr>
            <p:cNvPr id="8" name="타원 72">
              <a:extLst>
                <a:ext uri="{FF2B5EF4-FFF2-40B4-BE49-F238E27FC236}">
                  <a16:creationId xmlns:a16="http://schemas.microsoft.com/office/drawing/2014/main" id="{456360A0-5E64-4875-8430-4F46A1AF71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7933813D-7DF4-44FF-943E-C88FC60999E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3AF172B4-8F7B-4FD2-A0F8-29636611E660}"/>
              </a:ext>
            </a:extLst>
          </p:cNvPr>
          <p:cNvGrpSpPr>
            <a:grpSpLocks/>
          </p:cNvGrpSpPr>
          <p:nvPr/>
        </p:nvGrpSpPr>
        <p:grpSpPr bwMode="auto">
          <a:xfrm>
            <a:off x="1331362" y="6286881"/>
            <a:ext cx="312738" cy="307975"/>
            <a:chOff x="4214493" y="1070437"/>
            <a:chExt cx="312945" cy="307777"/>
          </a:xfrm>
        </p:grpSpPr>
        <p:sp>
          <p:nvSpPr>
            <p:cNvPr id="11" name="타원 72">
              <a:extLst>
                <a:ext uri="{FF2B5EF4-FFF2-40B4-BE49-F238E27FC236}">
                  <a16:creationId xmlns:a16="http://schemas.microsoft.com/office/drawing/2014/main" id="{F85A4B7E-3237-485D-B814-CAEAEA4025A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DA0D9EA8-4A16-4771-A1BF-861989CADBC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3" name="직사각형 3">
            <a:extLst>
              <a:ext uri="{FF2B5EF4-FFF2-40B4-BE49-F238E27FC236}">
                <a16:creationId xmlns:a16="http://schemas.microsoft.com/office/drawing/2014/main" id="{E455787A-AD05-4979-823D-26108B17298F}"/>
              </a:ext>
            </a:extLst>
          </p:cNvPr>
          <p:cNvSpPr/>
          <p:nvPr/>
        </p:nvSpPr>
        <p:spPr>
          <a:xfrm>
            <a:off x="1003155" y="1329285"/>
            <a:ext cx="1610146"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4" name="직사각형 3">
            <a:extLst>
              <a:ext uri="{FF2B5EF4-FFF2-40B4-BE49-F238E27FC236}">
                <a16:creationId xmlns:a16="http://schemas.microsoft.com/office/drawing/2014/main" id="{937DB69A-009D-45DC-8004-28567C7C5127}"/>
              </a:ext>
            </a:extLst>
          </p:cNvPr>
          <p:cNvSpPr/>
          <p:nvPr/>
        </p:nvSpPr>
        <p:spPr>
          <a:xfrm>
            <a:off x="223296" y="2283735"/>
            <a:ext cx="1701589" cy="3623399"/>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 name="직사각형 3">
            <a:extLst>
              <a:ext uri="{FF2B5EF4-FFF2-40B4-BE49-F238E27FC236}">
                <a16:creationId xmlns:a16="http://schemas.microsoft.com/office/drawing/2014/main" id="{44294C3A-029E-48B2-99F0-7CEE6FDD08F5}"/>
              </a:ext>
            </a:extLst>
          </p:cNvPr>
          <p:cNvSpPr/>
          <p:nvPr/>
        </p:nvSpPr>
        <p:spPr>
          <a:xfrm>
            <a:off x="223295" y="6016985"/>
            <a:ext cx="1701589" cy="84776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6" name="직사각형 3">
            <a:extLst>
              <a:ext uri="{FF2B5EF4-FFF2-40B4-BE49-F238E27FC236}">
                <a16:creationId xmlns:a16="http://schemas.microsoft.com/office/drawing/2014/main" id="{075A4085-78E6-4D8C-B0FF-129D51C21875}"/>
              </a:ext>
            </a:extLst>
          </p:cNvPr>
          <p:cNvSpPr/>
          <p:nvPr/>
        </p:nvSpPr>
        <p:spPr>
          <a:xfrm>
            <a:off x="7628351" y="2283734"/>
            <a:ext cx="1108636" cy="1665967"/>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7" name="그룹 37">
            <a:extLst>
              <a:ext uri="{FF2B5EF4-FFF2-40B4-BE49-F238E27FC236}">
                <a16:creationId xmlns:a16="http://schemas.microsoft.com/office/drawing/2014/main" id="{BC623BF2-8E5F-47FD-8BC4-9DA8C416E7B9}"/>
              </a:ext>
            </a:extLst>
          </p:cNvPr>
          <p:cNvGrpSpPr>
            <a:grpSpLocks/>
          </p:cNvGrpSpPr>
          <p:nvPr/>
        </p:nvGrpSpPr>
        <p:grpSpPr bwMode="auto">
          <a:xfrm>
            <a:off x="8416490" y="3379862"/>
            <a:ext cx="312738" cy="307975"/>
            <a:chOff x="4214493" y="1070437"/>
            <a:chExt cx="312945" cy="307777"/>
          </a:xfrm>
        </p:grpSpPr>
        <p:sp>
          <p:nvSpPr>
            <p:cNvPr id="18" name="타원 72">
              <a:extLst>
                <a:ext uri="{FF2B5EF4-FFF2-40B4-BE49-F238E27FC236}">
                  <a16:creationId xmlns:a16="http://schemas.microsoft.com/office/drawing/2014/main" id="{2327BC09-2482-4388-B9E2-15D7A48472F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4CA455D3-5864-470F-8265-185859C3406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5DF00332-32DB-4775-9851-079CFF82D8BB}"/>
              </a:ext>
            </a:extLst>
          </p:cNvPr>
          <p:cNvGrpSpPr>
            <a:grpSpLocks/>
          </p:cNvGrpSpPr>
          <p:nvPr/>
        </p:nvGrpSpPr>
        <p:grpSpPr bwMode="auto">
          <a:xfrm>
            <a:off x="9019107" y="2351359"/>
            <a:ext cx="312738" cy="307975"/>
            <a:chOff x="4219577" y="1065362"/>
            <a:chExt cx="312945" cy="307777"/>
          </a:xfrm>
          <a:solidFill>
            <a:schemeClr val="accent5"/>
          </a:solidFill>
        </p:grpSpPr>
        <p:sp>
          <p:nvSpPr>
            <p:cNvPr id="21" name="타원 75">
              <a:extLst>
                <a:ext uri="{FF2B5EF4-FFF2-40B4-BE49-F238E27FC236}">
                  <a16:creationId xmlns:a16="http://schemas.microsoft.com/office/drawing/2014/main" id="{1A724F1E-FEB2-4FBA-ADE6-F43CEE852069}"/>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C3BBD7AB-B930-4BC5-909B-8718BFBE567A}"/>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061062DE-118E-4AA2-A8F6-A92850AD8660}"/>
              </a:ext>
            </a:extLst>
          </p:cNvPr>
          <p:cNvGrpSpPr>
            <a:grpSpLocks/>
          </p:cNvGrpSpPr>
          <p:nvPr/>
        </p:nvGrpSpPr>
        <p:grpSpPr bwMode="auto">
          <a:xfrm>
            <a:off x="9017202" y="2679246"/>
            <a:ext cx="312738" cy="307975"/>
            <a:chOff x="4217671" y="1063458"/>
            <a:chExt cx="312945" cy="307777"/>
          </a:xfrm>
        </p:grpSpPr>
        <p:sp>
          <p:nvSpPr>
            <p:cNvPr id="24" name="타원 78">
              <a:extLst>
                <a:ext uri="{FF2B5EF4-FFF2-40B4-BE49-F238E27FC236}">
                  <a16:creationId xmlns:a16="http://schemas.microsoft.com/office/drawing/2014/main" id="{AC8161A1-FA61-4D8E-8694-7BD4D67B00C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4ED5C203-3F01-45D0-941F-31795C64F81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15184F04-455F-48DE-A43E-2CC2B0682BF4}"/>
              </a:ext>
            </a:extLst>
          </p:cNvPr>
          <p:cNvGrpSpPr>
            <a:grpSpLocks/>
          </p:cNvGrpSpPr>
          <p:nvPr/>
        </p:nvGrpSpPr>
        <p:grpSpPr bwMode="auto">
          <a:xfrm>
            <a:off x="9017202" y="3027861"/>
            <a:ext cx="312738" cy="307975"/>
            <a:chOff x="4217671" y="1063458"/>
            <a:chExt cx="312945" cy="307777"/>
          </a:xfrm>
        </p:grpSpPr>
        <p:sp>
          <p:nvSpPr>
            <p:cNvPr id="27" name="타원 81">
              <a:extLst>
                <a:ext uri="{FF2B5EF4-FFF2-40B4-BE49-F238E27FC236}">
                  <a16:creationId xmlns:a16="http://schemas.microsoft.com/office/drawing/2014/main" id="{4C72CA6E-2EC3-44F9-BBCC-DC5B56C14D8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1C95616C-2FE8-479D-86C7-800644E2298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6A046EA0-69FE-48D6-B99C-34F7C0B40668}"/>
              </a:ext>
            </a:extLst>
          </p:cNvPr>
          <p:cNvSpPr txBox="1"/>
          <p:nvPr/>
        </p:nvSpPr>
        <p:spPr>
          <a:xfrm>
            <a:off x="9404055" y="2309914"/>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个人文件夹用户么名</a:t>
            </a:r>
          </a:p>
        </p:txBody>
      </p:sp>
      <p:sp>
        <p:nvSpPr>
          <p:cNvPr id="30" name="TextBox 29">
            <a:extLst>
              <a:ext uri="{FF2B5EF4-FFF2-40B4-BE49-F238E27FC236}">
                <a16:creationId xmlns:a16="http://schemas.microsoft.com/office/drawing/2014/main" id="{1F6DD530-8CE4-43C3-B5D2-4A0B6F0291F8}"/>
              </a:ext>
            </a:extLst>
          </p:cNvPr>
          <p:cNvSpPr txBox="1"/>
          <p:nvPr/>
        </p:nvSpPr>
        <p:spPr>
          <a:xfrm>
            <a:off x="9404055" y="26602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查看已保存的内容</a:t>
            </a:r>
          </a:p>
        </p:txBody>
      </p:sp>
      <p:sp>
        <p:nvSpPr>
          <p:cNvPr id="31" name="TextBox 30">
            <a:extLst>
              <a:ext uri="{FF2B5EF4-FFF2-40B4-BE49-F238E27FC236}">
                <a16:creationId xmlns:a16="http://schemas.microsoft.com/office/drawing/2014/main" id="{C820EBDC-A06D-40C2-BC7C-B4B8BFFD81C2}"/>
              </a:ext>
            </a:extLst>
          </p:cNvPr>
          <p:cNvSpPr txBox="1"/>
          <p:nvPr/>
        </p:nvSpPr>
        <p:spPr>
          <a:xfrm>
            <a:off x="9404054" y="3010530"/>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创建子文件夹</a:t>
            </a:r>
          </a:p>
        </p:txBody>
      </p:sp>
      <p:grpSp>
        <p:nvGrpSpPr>
          <p:cNvPr id="32" name="그룹 37">
            <a:extLst>
              <a:ext uri="{FF2B5EF4-FFF2-40B4-BE49-F238E27FC236}">
                <a16:creationId xmlns:a16="http://schemas.microsoft.com/office/drawing/2014/main" id="{3957C1B2-C94E-490C-B8E1-AF449B365E51}"/>
              </a:ext>
            </a:extLst>
          </p:cNvPr>
          <p:cNvGrpSpPr>
            <a:grpSpLocks/>
          </p:cNvGrpSpPr>
          <p:nvPr/>
        </p:nvGrpSpPr>
        <p:grpSpPr bwMode="auto">
          <a:xfrm>
            <a:off x="9017202" y="3437833"/>
            <a:ext cx="312738" cy="307975"/>
            <a:chOff x="4217671" y="1063458"/>
            <a:chExt cx="312945" cy="307777"/>
          </a:xfrm>
        </p:grpSpPr>
        <p:sp>
          <p:nvSpPr>
            <p:cNvPr id="33" name="타원 81">
              <a:extLst>
                <a:ext uri="{FF2B5EF4-FFF2-40B4-BE49-F238E27FC236}">
                  <a16:creationId xmlns:a16="http://schemas.microsoft.com/office/drawing/2014/main" id="{A36EB8B7-C401-41A7-BDC6-F10B5AD0556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4" name="TextBox 33">
              <a:extLst>
                <a:ext uri="{FF2B5EF4-FFF2-40B4-BE49-F238E27FC236}">
                  <a16:creationId xmlns:a16="http://schemas.microsoft.com/office/drawing/2014/main" id="{5F9EF83E-4B05-49F0-AFE9-B062131D7B4B}"/>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5" name="TextBox 34">
            <a:extLst>
              <a:ext uri="{FF2B5EF4-FFF2-40B4-BE49-F238E27FC236}">
                <a16:creationId xmlns:a16="http://schemas.microsoft.com/office/drawing/2014/main" id="{622C3A3C-60FB-49A1-895A-A367D16F6D76}"/>
              </a:ext>
            </a:extLst>
          </p:cNvPr>
          <p:cNvSpPr txBox="1"/>
          <p:nvPr/>
        </p:nvSpPr>
        <p:spPr>
          <a:xfrm>
            <a:off x="9404054" y="3420502"/>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批量操作</a:t>
            </a:r>
          </a:p>
        </p:txBody>
      </p:sp>
      <p:sp>
        <p:nvSpPr>
          <p:cNvPr id="37" name="TextBox 36">
            <a:extLst>
              <a:ext uri="{FF2B5EF4-FFF2-40B4-BE49-F238E27FC236}">
                <a16:creationId xmlns:a16="http://schemas.microsoft.com/office/drawing/2014/main" id="{4B6CF332-BA15-43D4-9AA3-F7C3386A028C}"/>
              </a:ext>
            </a:extLst>
          </p:cNvPr>
          <p:cNvSpPr txBox="1"/>
          <p:nvPr/>
        </p:nvSpPr>
        <p:spPr>
          <a:xfrm>
            <a:off x="396239" y="152400"/>
            <a:ext cx="5913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34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C526DF-039C-47BC-AD53-D9B7CB96F6DF}"/>
              </a:ext>
            </a:extLst>
          </p:cNvPr>
          <p:cNvPicPr>
            <a:picLocks noChangeAspect="1"/>
          </p:cNvPicPr>
          <p:nvPr/>
        </p:nvPicPr>
        <p:blipFill>
          <a:blip r:embed="rId3"/>
          <a:stretch>
            <a:fillRect/>
          </a:stretch>
        </p:blipFill>
        <p:spPr>
          <a:xfrm>
            <a:off x="3165551" y="152400"/>
            <a:ext cx="8904529" cy="4117875"/>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18C26BDF-9080-43D3-B56C-A765F05C3C7D}"/>
              </a:ext>
            </a:extLst>
          </p:cNvPr>
          <p:cNvPicPr>
            <a:picLocks noChangeAspect="1"/>
          </p:cNvPicPr>
          <p:nvPr/>
        </p:nvPicPr>
        <p:blipFill>
          <a:blip r:embed="rId4"/>
          <a:stretch>
            <a:fillRect/>
          </a:stretch>
        </p:blipFill>
        <p:spPr>
          <a:xfrm>
            <a:off x="32015" y="2212813"/>
            <a:ext cx="8806241" cy="3854789"/>
          </a:xfrm>
          <a:prstGeom prst="rect">
            <a:avLst/>
          </a:prstGeom>
          <a:ln>
            <a:solidFill>
              <a:schemeClr val="bg1">
                <a:lumMod val="75000"/>
              </a:schemeClr>
            </a:solidFill>
          </a:ln>
        </p:spPr>
      </p:pic>
      <p:grpSp>
        <p:nvGrpSpPr>
          <p:cNvPr id="5" name="그룹 37">
            <a:extLst>
              <a:ext uri="{FF2B5EF4-FFF2-40B4-BE49-F238E27FC236}">
                <a16:creationId xmlns:a16="http://schemas.microsoft.com/office/drawing/2014/main" id="{6B52A491-2884-4DAE-8C67-25178B7E0197}"/>
              </a:ext>
            </a:extLst>
          </p:cNvPr>
          <p:cNvGrpSpPr>
            <a:grpSpLocks/>
          </p:cNvGrpSpPr>
          <p:nvPr/>
        </p:nvGrpSpPr>
        <p:grpSpPr bwMode="auto">
          <a:xfrm>
            <a:off x="9831752" y="2538439"/>
            <a:ext cx="312738" cy="307975"/>
            <a:chOff x="4227314" y="1060284"/>
            <a:chExt cx="312945" cy="307777"/>
          </a:xfrm>
        </p:grpSpPr>
        <p:sp>
          <p:nvSpPr>
            <p:cNvPr id="6" name="타원 69">
              <a:extLst>
                <a:ext uri="{FF2B5EF4-FFF2-40B4-BE49-F238E27FC236}">
                  <a16:creationId xmlns:a16="http://schemas.microsoft.com/office/drawing/2014/main" id="{2053376C-766B-410D-BDD9-76406613FF8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TextBox 6">
              <a:extLst>
                <a:ext uri="{FF2B5EF4-FFF2-40B4-BE49-F238E27FC236}">
                  <a16:creationId xmlns:a16="http://schemas.microsoft.com/office/drawing/2014/main" id="{EF106E65-CADF-4BDE-A29D-B2F5BE765F45}"/>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1" name="직사각형 3">
            <a:extLst>
              <a:ext uri="{FF2B5EF4-FFF2-40B4-BE49-F238E27FC236}">
                <a16:creationId xmlns:a16="http://schemas.microsoft.com/office/drawing/2014/main" id="{687855ED-858C-4FA8-8511-5EE2FC0BE4E9}"/>
              </a:ext>
            </a:extLst>
          </p:cNvPr>
          <p:cNvSpPr/>
          <p:nvPr/>
        </p:nvSpPr>
        <p:spPr>
          <a:xfrm>
            <a:off x="8980267" y="2543719"/>
            <a:ext cx="1429488" cy="653004"/>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2" name="그룹 37">
            <a:extLst>
              <a:ext uri="{FF2B5EF4-FFF2-40B4-BE49-F238E27FC236}">
                <a16:creationId xmlns:a16="http://schemas.microsoft.com/office/drawing/2014/main" id="{7D4CB4CE-374F-41C6-9270-5910EAADB467}"/>
              </a:ext>
            </a:extLst>
          </p:cNvPr>
          <p:cNvGrpSpPr>
            <a:grpSpLocks/>
          </p:cNvGrpSpPr>
          <p:nvPr/>
        </p:nvGrpSpPr>
        <p:grpSpPr bwMode="auto">
          <a:xfrm>
            <a:off x="7115960" y="3959966"/>
            <a:ext cx="312738" cy="307975"/>
            <a:chOff x="4227314" y="1060284"/>
            <a:chExt cx="312945" cy="307777"/>
          </a:xfrm>
        </p:grpSpPr>
        <p:sp>
          <p:nvSpPr>
            <p:cNvPr id="13" name="타원 69">
              <a:extLst>
                <a:ext uri="{FF2B5EF4-FFF2-40B4-BE49-F238E27FC236}">
                  <a16:creationId xmlns:a16="http://schemas.microsoft.com/office/drawing/2014/main" id="{6ECFE8ED-064D-4466-A7C4-BBF87163EC2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15EB1C32-DE36-4EF0-86FD-10E5211E06F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5" name="직사각형 3">
            <a:extLst>
              <a:ext uri="{FF2B5EF4-FFF2-40B4-BE49-F238E27FC236}">
                <a16:creationId xmlns:a16="http://schemas.microsoft.com/office/drawing/2014/main" id="{15BA7483-5C47-4634-B6EF-CA4DFE349F93}"/>
              </a:ext>
            </a:extLst>
          </p:cNvPr>
          <p:cNvSpPr/>
          <p:nvPr/>
        </p:nvSpPr>
        <p:spPr>
          <a:xfrm>
            <a:off x="6634480" y="3934765"/>
            <a:ext cx="1052395" cy="7185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6" name="그룹 37">
            <a:extLst>
              <a:ext uri="{FF2B5EF4-FFF2-40B4-BE49-F238E27FC236}">
                <a16:creationId xmlns:a16="http://schemas.microsoft.com/office/drawing/2014/main" id="{EA407267-2334-4C64-A84A-787D910B5664}"/>
              </a:ext>
            </a:extLst>
          </p:cNvPr>
          <p:cNvGrpSpPr>
            <a:grpSpLocks/>
          </p:cNvGrpSpPr>
          <p:nvPr/>
        </p:nvGrpSpPr>
        <p:grpSpPr bwMode="auto">
          <a:xfrm>
            <a:off x="8694222" y="4931959"/>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8590F78-5F62-4066-B3A7-4CD05D4B22C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0B655C8-0FE1-47EC-8EFA-198E05CA26DF}"/>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7BABC22-A44A-4539-BFA7-D80452FF8E82}"/>
              </a:ext>
            </a:extLst>
          </p:cNvPr>
          <p:cNvGrpSpPr>
            <a:grpSpLocks/>
          </p:cNvGrpSpPr>
          <p:nvPr/>
        </p:nvGrpSpPr>
        <p:grpSpPr bwMode="auto">
          <a:xfrm>
            <a:off x="8692317" y="5259846"/>
            <a:ext cx="312738" cy="307975"/>
            <a:chOff x="4217671" y="1063458"/>
            <a:chExt cx="312945" cy="307777"/>
          </a:xfrm>
        </p:grpSpPr>
        <p:sp>
          <p:nvSpPr>
            <p:cNvPr id="20" name="타원 78">
              <a:extLst>
                <a:ext uri="{FF2B5EF4-FFF2-40B4-BE49-F238E27FC236}">
                  <a16:creationId xmlns:a16="http://schemas.microsoft.com/office/drawing/2014/main" id="{C0B082E4-AE92-4DB2-B280-004AB73198D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92DF52E9-E469-4504-8E73-A4ACEB496FC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7F508497-3694-4302-A4E5-033CB03D63EB}"/>
              </a:ext>
            </a:extLst>
          </p:cNvPr>
          <p:cNvSpPr txBox="1"/>
          <p:nvPr/>
        </p:nvSpPr>
        <p:spPr>
          <a:xfrm>
            <a:off x="9079170" y="4890514"/>
            <a:ext cx="2259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创建检索快讯</a:t>
            </a:r>
          </a:p>
        </p:txBody>
      </p:sp>
      <p:sp>
        <p:nvSpPr>
          <p:cNvPr id="26" name="TextBox 25">
            <a:extLst>
              <a:ext uri="{FF2B5EF4-FFF2-40B4-BE49-F238E27FC236}">
                <a16:creationId xmlns:a16="http://schemas.microsoft.com/office/drawing/2014/main" id="{6263E57F-0DF0-4222-AF84-78A96C88DCAB}"/>
              </a:ext>
            </a:extLst>
          </p:cNvPr>
          <p:cNvSpPr txBox="1"/>
          <p:nvPr/>
        </p:nvSpPr>
        <p:spPr>
          <a:xfrm>
            <a:off x="9079170" y="52408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29" name="TextBox 28">
            <a:extLst>
              <a:ext uri="{FF2B5EF4-FFF2-40B4-BE49-F238E27FC236}">
                <a16:creationId xmlns:a16="http://schemas.microsoft.com/office/drawing/2014/main" id="{5E07C1DD-5A75-47A3-BFF3-7737BF91D6FF}"/>
              </a:ext>
            </a:extLst>
          </p:cNvPr>
          <p:cNvSpPr txBox="1"/>
          <p:nvPr/>
        </p:nvSpPr>
        <p:spPr>
          <a:xfrm>
            <a:off x="7924800" y="5615428"/>
            <a:ext cx="414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注：创建快讯必须先登录至个人文件夹账户</a:t>
            </a:r>
          </a:p>
        </p:txBody>
      </p:sp>
      <p:sp>
        <p:nvSpPr>
          <p:cNvPr id="22" name="TextBox 21">
            <a:extLst>
              <a:ext uri="{FF2B5EF4-FFF2-40B4-BE49-F238E27FC236}">
                <a16:creationId xmlns:a16="http://schemas.microsoft.com/office/drawing/2014/main" id="{4BEEEEAF-3E7F-4EFF-8B18-A32B8BFD71DD}"/>
              </a:ext>
            </a:extLst>
          </p:cNvPr>
          <p:cNvSpPr txBox="1"/>
          <p:nvPr/>
        </p:nvSpPr>
        <p:spPr>
          <a:xfrm>
            <a:off x="396239" y="152400"/>
            <a:ext cx="319024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704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473336"/>
            <a:ext cx="10287000" cy="669664"/>
          </a:xfrm>
        </p:spPr>
        <p:txBody>
          <a:bodyPr/>
          <a:lstStyle/>
          <a:p>
            <a:r>
              <a:rPr lang="zh-CN" altLang="en-US" dirty="0"/>
              <a:t>资源种类</a:t>
            </a:r>
            <a:br>
              <a:rPr lang="zh-CN" altLang="zh-CN" dirty="0"/>
            </a:br>
            <a:endParaRPr lang="zh-CN" altLang="en-US" dirty="0"/>
          </a:p>
        </p:txBody>
      </p:sp>
      <p:sp>
        <p:nvSpPr>
          <p:cNvPr id="5" name="Content Placeholder 4">
            <a:extLst>
              <a:ext uri="{FF2B5EF4-FFF2-40B4-BE49-F238E27FC236}">
                <a16:creationId xmlns:a16="http://schemas.microsoft.com/office/drawing/2014/main" id="{F7B86002-27B2-433C-967C-4490BDCF379D}"/>
              </a:ext>
            </a:extLst>
          </p:cNvPr>
          <p:cNvSpPr>
            <a:spLocks noGrp="1"/>
          </p:cNvSpPr>
          <p:nvPr>
            <p:ph idx="1"/>
          </p:nvPr>
        </p:nvSpPr>
        <p:spPr>
          <a:xfrm>
            <a:off x="838200" y="1371600"/>
            <a:ext cx="10668000" cy="1600200"/>
          </a:xfrm>
        </p:spPr>
        <p:txBody>
          <a:bodyPr numCol="3"/>
          <a:lstStyle/>
          <a:p>
            <a:pPr lvl="0">
              <a:buFont typeface="Wingdings" panose="05000000000000000000" pitchFamily="2" charset="2"/>
              <a:buChar char="Ø"/>
            </a:pPr>
            <a:r>
              <a:rPr lang="zh-CN" altLang="zh-CN" sz="2400" dirty="0"/>
              <a:t>书籍</a:t>
            </a:r>
          </a:p>
          <a:p>
            <a:pPr lvl="0">
              <a:buFont typeface="Wingdings" panose="05000000000000000000" pitchFamily="2" charset="2"/>
              <a:buChar char="Ø"/>
            </a:pPr>
            <a:r>
              <a:rPr lang="zh-CN" altLang="zh-CN" sz="2400" dirty="0"/>
              <a:t>商业期刊</a:t>
            </a:r>
          </a:p>
          <a:p>
            <a:pPr lvl="0">
              <a:buFont typeface="Wingdings" panose="05000000000000000000" pitchFamily="2" charset="2"/>
              <a:buChar char="Ø"/>
            </a:pPr>
            <a:r>
              <a:rPr lang="zh-CN" altLang="zh-CN" sz="2400" dirty="0"/>
              <a:t>公司档案</a:t>
            </a:r>
          </a:p>
          <a:p>
            <a:pPr lvl="0">
              <a:buFont typeface="Wingdings" panose="05000000000000000000" pitchFamily="2" charset="2"/>
              <a:buChar char="Ø"/>
            </a:pPr>
            <a:r>
              <a:rPr lang="zh-CN" altLang="zh-CN" sz="2400" dirty="0"/>
              <a:t>国家报告</a:t>
            </a:r>
          </a:p>
          <a:p>
            <a:pPr lvl="0">
              <a:buFont typeface="Wingdings" panose="05000000000000000000" pitchFamily="2" charset="2"/>
              <a:buChar char="Ø"/>
            </a:pPr>
            <a:r>
              <a:rPr lang="zh-CN" altLang="zh-CN" sz="2400" dirty="0"/>
              <a:t>财经数据</a:t>
            </a:r>
          </a:p>
          <a:p>
            <a:pPr lvl="0">
              <a:buFont typeface="Wingdings" panose="05000000000000000000" pitchFamily="2" charset="2"/>
              <a:buChar char="Ø"/>
            </a:pPr>
            <a:r>
              <a:rPr lang="zh-CN" altLang="zh-CN" sz="2400" dirty="0"/>
              <a:t>市场报告</a:t>
            </a:r>
          </a:p>
          <a:p>
            <a:pPr lvl="0">
              <a:buFont typeface="Wingdings" panose="05000000000000000000" pitchFamily="2" charset="2"/>
              <a:buChar char="Ø"/>
            </a:pPr>
            <a:r>
              <a:rPr lang="zh-CN" altLang="zh-CN" sz="2400" dirty="0"/>
              <a:t>行业概况</a:t>
            </a:r>
          </a:p>
          <a:p>
            <a:pPr lvl="0">
              <a:buFont typeface="Wingdings" panose="05000000000000000000" pitchFamily="2" charset="2"/>
              <a:buChar char="Ø"/>
            </a:pPr>
            <a:r>
              <a:rPr lang="en-US" altLang="zh-CN" sz="2400" dirty="0"/>
              <a:t>SWOT </a:t>
            </a:r>
            <a:r>
              <a:rPr lang="zh-CN" altLang="zh-CN" sz="2400" dirty="0"/>
              <a:t>分析</a:t>
            </a:r>
          </a:p>
          <a:p>
            <a:pPr>
              <a:buFont typeface="Wingdings" panose="05000000000000000000" pitchFamily="2" charset="2"/>
              <a:buChar char="Ø"/>
            </a:pPr>
            <a:r>
              <a:rPr lang="zh-CN" altLang="en-US" sz="2400" dirty="0"/>
              <a:t>哈佛商学院视频</a:t>
            </a:r>
          </a:p>
        </p:txBody>
      </p:sp>
      <p:sp>
        <p:nvSpPr>
          <p:cNvPr id="6" name="Title 1">
            <a:extLst>
              <a:ext uri="{FF2B5EF4-FFF2-40B4-BE49-F238E27FC236}">
                <a16:creationId xmlns:a16="http://schemas.microsoft.com/office/drawing/2014/main" id="{658A84D2-8D58-49BB-9679-4562C4E89CED}"/>
              </a:ext>
            </a:extLst>
          </p:cNvPr>
          <p:cNvSpPr txBox="1">
            <a:spLocks/>
          </p:cNvSpPr>
          <p:nvPr/>
        </p:nvSpPr>
        <p:spPr>
          <a:xfrm>
            <a:off x="838200" y="3368936"/>
            <a:ext cx="10287000" cy="669664"/>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r>
              <a:rPr lang="zh-CN" altLang="en-US" dirty="0"/>
              <a:t>涵盖领域</a:t>
            </a:r>
            <a:br>
              <a:rPr lang="zh-CN" altLang="zh-CN" dirty="0"/>
            </a:br>
            <a:endParaRPr lang="zh-CN" altLang="en-US" dirty="0"/>
          </a:p>
        </p:txBody>
      </p:sp>
      <p:sp>
        <p:nvSpPr>
          <p:cNvPr id="7" name="Content Placeholder 4">
            <a:extLst>
              <a:ext uri="{FF2B5EF4-FFF2-40B4-BE49-F238E27FC236}">
                <a16:creationId xmlns:a16="http://schemas.microsoft.com/office/drawing/2014/main" id="{6EC5270E-B2F7-40EA-9C69-E70508C5F762}"/>
              </a:ext>
            </a:extLst>
          </p:cNvPr>
          <p:cNvSpPr txBox="1">
            <a:spLocks/>
          </p:cNvSpPr>
          <p:nvPr/>
        </p:nvSpPr>
        <p:spPr>
          <a:xfrm>
            <a:off x="838200" y="4267200"/>
            <a:ext cx="10668000" cy="1600200"/>
          </a:xfrm>
          <a:prstGeom prst="rect">
            <a:avLst/>
          </a:prstGeom>
        </p:spPr>
        <p:txBody>
          <a:bodyPr vert="horz" lIns="91440" tIns="45720" rIns="91440" bIns="45720" numCol="3"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Ø"/>
            </a:pPr>
            <a:r>
              <a:rPr lang="zh-CN" altLang="zh-CN" sz="2400" dirty="0"/>
              <a:t>会计学</a:t>
            </a:r>
          </a:p>
          <a:p>
            <a:pPr lvl="0">
              <a:buFont typeface="Wingdings" panose="05000000000000000000" pitchFamily="2" charset="2"/>
              <a:buChar char="Ø"/>
            </a:pPr>
            <a:r>
              <a:rPr lang="zh-CN" altLang="zh-CN" sz="2400" dirty="0"/>
              <a:t>银行学与财经</a:t>
            </a:r>
          </a:p>
          <a:p>
            <a:pPr lvl="0">
              <a:buFont typeface="Wingdings" panose="05000000000000000000" pitchFamily="2" charset="2"/>
              <a:buChar char="Ø"/>
            </a:pPr>
            <a:r>
              <a:rPr lang="zh-CN" altLang="zh-CN" sz="2400" dirty="0"/>
              <a:t>商业新闻</a:t>
            </a:r>
          </a:p>
          <a:p>
            <a:pPr lvl="0">
              <a:buFont typeface="Wingdings" panose="05000000000000000000" pitchFamily="2" charset="2"/>
              <a:buChar char="Ø"/>
            </a:pPr>
            <a:r>
              <a:rPr lang="zh-CN" altLang="zh-CN" sz="2400" dirty="0"/>
              <a:t>商业策略</a:t>
            </a:r>
          </a:p>
          <a:p>
            <a:pPr lvl="0">
              <a:buFont typeface="Wingdings" panose="05000000000000000000" pitchFamily="2" charset="2"/>
              <a:buChar char="Ø"/>
            </a:pPr>
            <a:r>
              <a:rPr lang="zh-CN" altLang="zh-CN" sz="2400" dirty="0"/>
              <a:t>管理学</a:t>
            </a:r>
          </a:p>
          <a:p>
            <a:pPr lvl="0">
              <a:buFont typeface="Wingdings" panose="05000000000000000000" pitchFamily="2" charset="2"/>
              <a:buChar char="Ø"/>
            </a:pPr>
            <a:r>
              <a:rPr lang="zh-CN" altLang="zh-CN" sz="2400" dirty="0"/>
              <a:t>市场营销</a:t>
            </a:r>
          </a:p>
          <a:p>
            <a:pPr lvl="0">
              <a:buFont typeface="Wingdings" panose="05000000000000000000" pitchFamily="2" charset="2"/>
              <a:buChar char="Ø"/>
            </a:pPr>
            <a:r>
              <a:rPr lang="zh-CN" altLang="zh-CN" sz="2400" dirty="0"/>
              <a:t>地区商业</a:t>
            </a:r>
          </a:p>
          <a:p>
            <a:pPr marL="0" indent="0">
              <a:buNone/>
            </a:pPr>
            <a:br>
              <a:rPr lang="en-US" altLang="zh-CN" sz="2400" dirty="0"/>
            </a:br>
            <a:r>
              <a:rPr lang="en-US" altLang="zh-CN" sz="2400" dirty="0"/>
              <a:t> </a:t>
            </a:r>
            <a:endParaRPr lang="zh-CN" altLang="zh-CN" sz="2400" dirty="0"/>
          </a:p>
        </p:txBody>
      </p:sp>
    </p:spTree>
    <p:extLst>
      <p:ext uri="{BB962C8B-B14F-4D97-AF65-F5344CB8AC3E}">
        <p14:creationId xmlns:p14="http://schemas.microsoft.com/office/powerpoint/2010/main" val="3263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A0148-32E7-45E5-9784-357A302D6205}"/>
              </a:ext>
            </a:extLst>
          </p:cNvPr>
          <p:cNvPicPr>
            <a:picLocks noChangeAspect="1"/>
          </p:cNvPicPr>
          <p:nvPr/>
        </p:nvPicPr>
        <p:blipFill>
          <a:blip r:embed="rId2"/>
          <a:stretch>
            <a:fillRect/>
          </a:stretch>
        </p:blipFill>
        <p:spPr>
          <a:xfrm>
            <a:off x="421463" y="802640"/>
            <a:ext cx="11602019" cy="3243986"/>
          </a:xfrm>
          <a:prstGeom prst="rect">
            <a:avLst/>
          </a:prstGeom>
          <a:ln>
            <a:solidFill>
              <a:schemeClr val="bg1">
                <a:lumMod val="75000"/>
              </a:schemeClr>
            </a:solidFill>
          </a:ln>
        </p:spPr>
      </p:pic>
      <p:grpSp>
        <p:nvGrpSpPr>
          <p:cNvPr id="3" name="그룹 37">
            <a:extLst>
              <a:ext uri="{FF2B5EF4-FFF2-40B4-BE49-F238E27FC236}">
                <a16:creationId xmlns:a16="http://schemas.microsoft.com/office/drawing/2014/main" id="{6F70DCB7-DF49-4AB8-AAD7-2FD36A34B0AE}"/>
              </a:ext>
            </a:extLst>
          </p:cNvPr>
          <p:cNvGrpSpPr>
            <a:grpSpLocks/>
          </p:cNvGrpSpPr>
          <p:nvPr/>
        </p:nvGrpSpPr>
        <p:grpSpPr bwMode="auto">
          <a:xfrm>
            <a:off x="2293032" y="616719"/>
            <a:ext cx="312738" cy="307975"/>
            <a:chOff x="4227314" y="1060284"/>
            <a:chExt cx="312945" cy="307777"/>
          </a:xfrm>
        </p:grpSpPr>
        <p:sp>
          <p:nvSpPr>
            <p:cNvPr id="4" name="타원 69">
              <a:extLst>
                <a:ext uri="{FF2B5EF4-FFF2-40B4-BE49-F238E27FC236}">
                  <a16:creationId xmlns:a16="http://schemas.microsoft.com/office/drawing/2014/main" id="{240A0482-761D-405C-ADE6-BD066A99159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TextBox 4">
              <a:extLst>
                <a:ext uri="{FF2B5EF4-FFF2-40B4-BE49-F238E27FC236}">
                  <a16:creationId xmlns:a16="http://schemas.microsoft.com/office/drawing/2014/main" id="{5B19CC78-AD43-4D75-A3F9-7D2B689048DF}"/>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05BF3B46-8ED8-4594-9109-8D7374E30391}"/>
              </a:ext>
            </a:extLst>
          </p:cNvPr>
          <p:cNvGrpSpPr>
            <a:grpSpLocks/>
          </p:cNvGrpSpPr>
          <p:nvPr/>
        </p:nvGrpSpPr>
        <p:grpSpPr bwMode="auto">
          <a:xfrm>
            <a:off x="1662189" y="4445602"/>
            <a:ext cx="312738" cy="307975"/>
            <a:chOff x="4219577" y="1065362"/>
            <a:chExt cx="312945" cy="307777"/>
          </a:xfrm>
          <a:solidFill>
            <a:schemeClr val="accent5"/>
          </a:solidFill>
        </p:grpSpPr>
        <p:sp>
          <p:nvSpPr>
            <p:cNvPr id="8" name="타원 75">
              <a:extLst>
                <a:ext uri="{FF2B5EF4-FFF2-40B4-BE49-F238E27FC236}">
                  <a16:creationId xmlns:a16="http://schemas.microsoft.com/office/drawing/2014/main" id="{E5A97E1B-1F32-4C17-A237-4B8E47A6267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C5A678E2-1D0E-41F4-8F3B-65F332EDDA71}"/>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9BE2BF10-EE55-4920-A6D0-1D0A58EB4DE5}"/>
              </a:ext>
            </a:extLst>
          </p:cNvPr>
          <p:cNvGrpSpPr>
            <a:grpSpLocks/>
          </p:cNvGrpSpPr>
          <p:nvPr/>
        </p:nvGrpSpPr>
        <p:grpSpPr bwMode="auto">
          <a:xfrm>
            <a:off x="1660284" y="4773489"/>
            <a:ext cx="312738" cy="307975"/>
            <a:chOff x="4217671" y="1063458"/>
            <a:chExt cx="312945" cy="307777"/>
          </a:xfrm>
        </p:grpSpPr>
        <p:sp>
          <p:nvSpPr>
            <p:cNvPr id="11" name="타원 78">
              <a:extLst>
                <a:ext uri="{FF2B5EF4-FFF2-40B4-BE49-F238E27FC236}">
                  <a16:creationId xmlns:a16="http://schemas.microsoft.com/office/drawing/2014/main" id="{8606B9F3-16DF-4D51-806A-7792C16D98E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0C2F600D-2B05-4718-A089-A46537DA48F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D837CCCF-ECB6-4800-A3A4-8BABA715D927}"/>
              </a:ext>
            </a:extLst>
          </p:cNvPr>
          <p:cNvGrpSpPr>
            <a:grpSpLocks/>
          </p:cNvGrpSpPr>
          <p:nvPr/>
        </p:nvGrpSpPr>
        <p:grpSpPr bwMode="auto">
          <a:xfrm>
            <a:off x="1660284" y="5122104"/>
            <a:ext cx="312738" cy="307975"/>
            <a:chOff x="4217671" y="1063458"/>
            <a:chExt cx="312945" cy="307777"/>
          </a:xfrm>
        </p:grpSpPr>
        <p:sp>
          <p:nvSpPr>
            <p:cNvPr id="14" name="타원 81">
              <a:extLst>
                <a:ext uri="{FF2B5EF4-FFF2-40B4-BE49-F238E27FC236}">
                  <a16:creationId xmlns:a16="http://schemas.microsoft.com/office/drawing/2014/main" id="{94BEFFDE-0599-4CDF-B52B-D2B91E41AC5E}"/>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DCFDDC40-BB2C-4848-9D42-70A44F567C5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Box 15">
            <a:extLst>
              <a:ext uri="{FF2B5EF4-FFF2-40B4-BE49-F238E27FC236}">
                <a16:creationId xmlns:a16="http://schemas.microsoft.com/office/drawing/2014/main" id="{34527688-CD55-43F7-9537-1CDC54EAB9A0}"/>
              </a:ext>
            </a:extLst>
          </p:cNvPr>
          <p:cNvSpPr txBox="1"/>
          <p:nvPr/>
        </p:nvSpPr>
        <p:spPr>
          <a:xfrm>
            <a:off x="2047137" y="475446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检索公司报告</a:t>
            </a:r>
          </a:p>
        </p:txBody>
      </p:sp>
      <p:sp>
        <p:nvSpPr>
          <p:cNvPr id="17" name="TextBox 16">
            <a:extLst>
              <a:ext uri="{FF2B5EF4-FFF2-40B4-BE49-F238E27FC236}">
                <a16:creationId xmlns:a16="http://schemas.microsoft.com/office/drawing/2014/main" id="{8A583FE8-B453-4819-AE3C-BC4B87F6910B}"/>
              </a:ext>
            </a:extLst>
          </p:cNvPr>
          <p:cNvSpPr txBox="1"/>
          <p:nvPr/>
        </p:nvSpPr>
        <p:spPr>
          <a:xfrm>
            <a:off x="2047136" y="5104773"/>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检索哈佛商学院教学视频</a:t>
            </a:r>
          </a:p>
        </p:txBody>
      </p:sp>
      <p:sp>
        <p:nvSpPr>
          <p:cNvPr id="22" name="TextBox 21">
            <a:extLst>
              <a:ext uri="{FF2B5EF4-FFF2-40B4-BE49-F238E27FC236}">
                <a16:creationId xmlns:a16="http://schemas.microsoft.com/office/drawing/2014/main" id="{40ED9966-15F5-4DD3-BB3A-86A1435244B4}"/>
              </a:ext>
            </a:extLst>
          </p:cNvPr>
          <p:cNvSpPr txBox="1"/>
          <p:nvPr/>
        </p:nvSpPr>
        <p:spPr>
          <a:xfrm>
            <a:off x="2047136" y="4394645"/>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检索公司信息</a:t>
            </a:r>
          </a:p>
        </p:txBody>
      </p:sp>
      <p:grpSp>
        <p:nvGrpSpPr>
          <p:cNvPr id="23" name="그룹 37">
            <a:extLst>
              <a:ext uri="{FF2B5EF4-FFF2-40B4-BE49-F238E27FC236}">
                <a16:creationId xmlns:a16="http://schemas.microsoft.com/office/drawing/2014/main" id="{932A80CA-FF32-4DFF-9DE1-C6C14B35C165}"/>
              </a:ext>
            </a:extLst>
          </p:cNvPr>
          <p:cNvGrpSpPr>
            <a:grpSpLocks/>
          </p:cNvGrpSpPr>
          <p:nvPr/>
        </p:nvGrpSpPr>
        <p:grpSpPr bwMode="auto">
          <a:xfrm>
            <a:off x="4507912" y="1754639"/>
            <a:ext cx="312738" cy="307975"/>
            <a:chOff x="4227314" y="1060284"/>
            <a:chExt cx="312945" cy="307777"/>
          </a:xfrm>
        </p:grpSpPr>
        <p:sp>
          <p:nvSpPr>
            <p:cNvPr id="24" name="타원 69">
              <a:extLst>
                <a:ext uri="{FF2B5EF4-FFF2-40B4-BE49-F238E27FC236}">
                  <a16:creationId xmlns:a16="http://schemas.microsoft.com/office/drawing/2014/main" id="{B9197631-2C20-4292-8C40-8567C236662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A6D5EB0A-AEB0-48BA-9B3F-5903E02A756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8B621F85-34DA-4224-8851-713419958CA6}"/>
              </a:ext>
            </a:extLst>
          </p:cNvPr>
          <p:cNvGrpSpPr>
            <a:grpSpLocks/>
          </p:cNvGrpSpPr>
          <p:nvPr/>
        </p:nvGrpSpPr>
        <p:grpSpPr bwMode="auto">
          <a:xfrm>
            <a:off x="4823999" y="2230119"/>
            <a:ext cx="312738" cy="307975"/>
            <a:chOff x="4227314" y="1060284"/>
            <a:chExt cx="312945" cy="307777"/>
          </a:xfrm>
        </p:grpSpPr>
        <p:sp>
          <p:nvSpPr>
            <p:cNvPr id="27" name="타원 69">
              <a:extLst>
                <a:ext uri="{FF2B5EF4-FFF2-40B4-BE49-F238E27FC236}">
                  <a16:creationId xmlns:a16="http://schemas.microsoft.com/office/drawing/2014/main" id="{1B500BD8-6EB8-4B34-82D0-A92F8C5A8391}"/>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DA4A6357-1370-465D-89B6-D5CF941DDBB3}"/>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3C34FE11-D676-42DD-9890-F150CE760B1C}"/>
              </a:ext>
            </a:extLst>
          </p:cNvPr>
          <p:cNvSpPr txBox="1"/>
          <p:nvPr/>
        </p:nvSpPr>
        <p:spPr>
          <a:xfrm>
            <a:off x="396239" y="121920"/>
            <a:ext cx="64414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六 查找非刊资源</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Non-Journal Resources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73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C7433CA-2DB4-4199-BF28-AED1A213C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27" y="244406"/>
            <a:ext cx="6652340" cy="3773653"/>
          </a:xfrm>
          <a:prstGeom prst="rect">
            <a:avLst/>
          </a:prstGeom>
          <a:ln>
            <a:solidFill>
              <a:schemeClr val="bg1">
                <a:lumMod val="75000"/>
              </a:schemeClr>
            </a:solidFill>
          </a:ln>
        </p:spPr>
      </p:pic>
      <p:pic>
        <p:nvPicPr>
          <p:cNvPr id="6" name="Picture 5" descr="A screenshot of a social media post&#10;&#10;Description automatically generated">
            <a:extLst>
              <a:ext uri="{FF2B5EF4-FFF2-40B4-BE49-F238E27FC236}">
                <a16:creationId xmlns:a16="http://schemas.microsoft.com/office/drawing/2014/main" id="{EE8DF4D7-2DF8-434D-9016-300F89C50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444" y="2909935"/>
            <a:ext cx="6492240" cy="3510619"/>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351015A5-AEB1-423C-AE0C-BBCC1AF00D04}"/>
              </a:ext>
            </a:extLst>
          </p:cNvPr>
          <p:cNvPicPr>
            <a:picLocks noChangeAspect="1"/>
          </p:cNvPicPr>
          <p:nvPr/>
        </p:nvPicPr>
        <p:blipFill>
          <a:blip r:embed="rId4"/>
          <a:stretch>
            <a:fillRect/>
          </a:stretch>
        </p:blipFill>
        <p:spPr>
          <a:xfrm>
            <a:off x="8035904" y="68752"/>
            <a:ext cx="3918151" cy="4934204"/>
          </a:xfrm>
          <a:prstGeom prst="rect">
            <a:avLst/>
          </a:prstGeom>
        </p:spPr>
      </p:pic>
      <p:grpSp>
        <p:nvGrpSpPr>
          <p:cNvPr id="7" name="그룹 37">
            <a:extLst>
              <a:ext uri="{FF2B5EF4-FFF2-40B4-BE49-F238E27FC236}">
                <a16:creationId xmlns:a16="http://schemas.microsoft.com/office/drawing/2014/main" id="{6A676DC8-5CCA-4A0B-B04C-A588FF9CE918}"/>
              </a:ext>
            </a:extLst>
          </p:cNvPr>
          <p:cNvGrpSpPr>
            <a:grpSpLocks/>
          </p:cNvGrpSpPr>
          <p:nvPr/>
        </p:nvGrpSpPr>
        <p:grpSpPr bwMode="auto">
          <a:xfrm>
            <a:off x="3493528" y="1464040"/>
            <a:ext cx="312738" cy="307975"/>
            <a:chOff x="4227314" y="1060284"/>
            <a:chExt cx="312945" cy="307777"/>
          </a:xfrm>
        </p:grpSpPr>
        <p:sp>
          <p:nvSpPr>
            <p:cNvPr id="8" name="타원 69">
              <a:extLst>
                <a:ext uri="{FF2B5EF4-FFF2-40B4-BE49-F238E27FC236}">
                  <a16:creationId xmlns:a16="http://schemas.microsoft.com/office/drawing/2014/main" id="{1A07ACFB-5DD6-4E42-AA0F-3C01B213875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8CE7D733-D512-4CE9-B78F-B688D736F953}"/>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C4FD6A56-4618-4591-976A-52C7E3952295}"/>
              </a:ext>
            </a:extLst>
          </p:cNvPr>
          <p:cNvGrpSpPr>
            <a:grpSpLocks/>
          </p:cNvGrpSpPr>
          <p:nvPr/>
        </p:nvGrpSpPr>
        <p:grpSpPr bwMode="auto">
          <a:xfrm>
            <a:off x="6972217" y="3234604"/>
            <a:ext cx="312738" cy="307975"/>
            <a:chOff x="4227314" y="1060284"/>
            <a:chExt cx="312945" cy="307777"/>
          </a:xfrm>
        </p:grpSpPr>
        <p:sp>
          <p:nvSpPr>
            <p:cNvPr id="11" name="타원 69">
              <a:extLst>
                <a:ext uri="{FF2B5EF4-FFF2-40B4-BE49-F238E27FC236}">
                  <a16:creationId xmlns:a16="http://schemas.microsoft.com/office/drawing/2014/main" id="{81310E2B-B8C2-4D13-AA73-8E54880D4A1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19C05CB-F893-45F2-BC61-CEFBD98043EC}"/>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D7781CCB-2420-4F13-8369-A4DF53BC3EB9}"/>
              </a:ext>
            </a:extLst>
          </p:cNvPr>
          <p:cNvGrpSpPr>
            <a:grpSpLocks/>
          </p:cNvGrpSpPr>
          <p:nvPr/>
        </p:nvGrpSpPr>
        <p:grpSpPr bwMode="auto">
          <a:xfrm>
            <a:off x="8855667" y="1423183"/>
            <a:ext cx="312738" cy="307975"/>
            <a:chOff x="4227314" y="1060284"/>
            <a:chExt cx="312945" cy="307777"/>
          </a:xfrm>
        </p:grpSpPr>
        <p:sp>
          <p:nvSpPr>
            <p:cNvPr id="14" name="타원 69">
              <a:extLst>
                <a:ext uri="{FF2B5EF4-FFF2-40B4-BE49-F238E27FC236}">
                  <a16:creationId xmlns:a16="http://schemas.microsoft.com/office/drawing/2014/main" id="{2AA05934-EEA2-4BCC-97CB-AE94908FECA3}"/>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610CC6CC-B824-4894-A2DE-8C943355291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6F8A0954-CCA8-4537-BB0F-1DF584B60D8E}"/>
              </a:ext>
            </a:extLst>
          </p:cNvPr>
          <p:cNvGrpSpPr>
            <a:grpSpLocks/>
          </p:cNvGrpSpPr>
          <p:nvPr/>
        </p:nvGrpSpPr>
        <p:grpSpPr bwMode="auto">
          <a:xfrm>
            <a:off x="372827" y="4652308"/>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253E6ED-1CC6-4E3E-9580-A507497B851B}"/>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356CCAE2-BC49-4CE2-9606-B4EC43360211}"/>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3657990-CB26-440F-9834-F8F0780EB17B}"/>
              </a:ext>
            </a:extLst>
          </p:cNvPr>
          <p:cNvGrpSpPr>
            <a:grpSpLocks/>
          </p:cNvGrpSpPr>
          <p:nvPr/>
        </p:nvGrpSpPr>
        <p:grpSpPr bwMode="auto">
          <a:xfrm>
            <a:off x="370922" y="4980195"/>
            <a:ext cx="312738" cy="307975"/>
            <a:chOff x="4217671" y="1063458"/>
            <a:chExt cx="312945" cy="307777"/>
          </a:xfrm>
        </p:grpSpPr>
        <p:sp>
          <p:nvSpPr>
            <p:cNvPr id="20" name="타원 78">
              <a:extLst>
                <a:ext uri="{FF2B5EF4-FFF2-40B4-BE49-F238E27FC236}">
                  <a16:creationId xmlns:a16="http://schemas.microsoft.com/office/drawing/2014/main" id="{8006053A-655E-40D7-9F6E-C73892FD1C5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3617B4EA-E45C-4B6F-90AC-7DDDBFF5E24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27D96A67-28B9-4D7B-B69B-6F7D3621BE58}"/>
              </a:ext>
            </a:extLst>
          </p:cNvPr>
          <p:cNvGrpSpPr>
            <a:grpSpLocks/>
          </p:cNvGrpSpPr>
          <p:nvPr/>
        </p:nvGrpSpPr>
        <p:grpSpPr bwMode="auto">
          <a:xfrm>
            <a:off x="370922" y="5328810"/>
            <a:ext cx="312738" cy="307975"/>
            <a:chOff x="4217671" y="1063458"/>
            <a:chExt cx="312945" cy="307777"/>
          </a:xfrm>
        </p:grpSpPr>
        <p:sp>
          <p:nvSpPr>
            <p:cNvPr id="23" name="타원 81">
              <a:extLst>
                <a:ext uri="{FF2B5EF4-FFF2-40B4-BE49-F238E27FC236}">
                  <a16:creationId xmlns:a16="http://schemas.microsoft.com/office/drawing/2014/main" id="{3E21FC0B-04D1-4B83-9CBE-DA00A754185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D8286506-2A2C-4A50-9FE6-375D7FE4956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E9832E0F-CBAC-4984-8BDF-23A2AF1731E8}"/>
              </a:ext>
            </a:extLst>
          </p:cNvPr>
          <p:cNvSpPr txBox="1"/>
          <p:nvPr/>
        </p:nvSpPr>
        <p:spPr>
          <a:xfrm>
            <a:off x="757775" y="4961171"/>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分析</a:t>
            </a:r>
          </a:p>
        </p:txBody>
      </p:sp>
      <p:sp>
        <p:nvSpPr>
          <p:cNvPr id="26" name="TextBox 25">
            <a:extLst>
              <a:ext uri="{FF2B5EF4-FFF2-40B4-BE49-F238E27FC236}">
                <a16:creationId xmlns:a16="http://schemas.microsoft.com/office/drawing/2014/main" id="{6E677280-AE0F-4E2C-AE31-A4A492FD4710}"/>
              </a:ext>
            </a:extLst>
          </p:cNvPr>
          <p:cNvSpPr txBox="1"/>
          <p:nvPr/>
        </p:nvSpPr>
        <p:spPr>
          <a:xfrm>
            <a:off x="757775" y="5311479"/>
            <a:ext cx="2168306" cy="378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查看公司报告</a:t>
            </a:r>
          </a:p>
        </p:txBody>
      </p:sp>
      <p:sp>
        <p:nvSpPr>
          <p:cNvPr id="27" name="TextBox 26">
            <a:extLst>
              <a:ext uri="{FF2B5EF4-FFF2-40B4-BE49-F238E27FC236}">
                <a16:creationId xmlns:a16="http://schemas.microsoft.com/office/drawing/2014/main" id="{B96F9222-9592-4656-96D0-8446F1AAC593}"/>
              </a:ext>
            </a:extLst>
          </p:cNvPr>
          <p:cNvSpPr txBox="1"/>
          <p:nvPr/>
        </p:nvSpPr>
        <p:spPr>
          <a:xfrm>
            <a:off x="757774" y="460135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公司信息</a:t>
            </a:r>
          </a:p>
        </p:txBody>
      </p:sp>
    </p:spTree>
    <p:extLst>
      <p:ext uri="{BB962C8B-B14F-4D97-AF65-F5344CB8AC3E}">
        <p14:creationId xmlns:p14="http://schemas.microsoft.com/office/powerpoint/2010/main" val="85447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3">
            <a:extLst>
              <a:ext uri="{FF2B5EF4-FFF2-40B4-BE49-F238E27FC236}">
                <a16:creationId xmlns:a16="http://schemas.microsoft.com/office/drawing/2014/main" id="{D0364F22-860E-4FE7-83BD-C5F46D442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524000"/>
            <a:ext cx="12235128" cy="4685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5347" name="Title 1">
            <a:extLst>
              <a:ext uri="{FF2B5EF4-FFF2-40B4-BE49-F238E27FC236}">
                <a16:creationId xmlns:a16="http://schemas.microsoft.com/office/drawing/2014/main" id="{0265FDF5-29C2-4209-8341-6CBF554C92CC}"/>
              </a:ext>
            </a:extLst>
          </p:cNvPr>
          <p:cNvSpPr>
            <a:spLocks noGrp="1" noChangeArrowheads="1"/>
          </p:cNvSpPr>
          <p:nvPr>
            <p:ph type="title"/>
          </p:nvPr>
        </p:nvSpPr>
        <p:spPr>
          <a:xfrm>
            <a:off x="1447800" y="381000"/>
            <a:ext cx="9144000" cy="571500"/>
          </a:xfrm>
        </p:spPr>
        <p:txBody>
          <a:bodyPr/>
          <a:lstStyle/>
          <a:p>
            <a:r>
              <a:rPr lang="zh-CN" altLang="en-US" dirty="0">
                <a:ea typeface="宋体" panose="02010600030101010101" pitchFamily="2" charset="-122"/>
              </a:rPr>
              <a:t>公司概况</a:t>
            </a:r>
          </a:p>
        </p:txBody>
      </p:sp>
      <p:sp>
        <p:nvSpPr>
          <p:cNvPr id="147460" name="Speech Bubble: Rectangle 5">
            <a:extLst>
              <a:ext uri="{FF2B5EF4-FFF2-40B4-BE49-F238E27FC236}">
                <a16:creationId xmlns:a16="http://schemas.microsoft.com/office/drawing/2014/main" id="{626A6BB8-6539-478C-A8DB-827E70CBCA4A}"/>
              </a:ext>
            </a:extLst>
          </p:cNvPr>
          <p:cNvSpPr>
            <a:spLocks noChangeArrowheads="1"/>
          </p:cNvSpPr>
          <p:nvPr/>
        </p:nvSpPr>
        <p:spPr bwMode="auto">
          <a:xfrm>
            <a:off x="7010400" y="2743200"/>
            <a:ext cx="1390650" cy="552449"/>
          </a:xfrm>
          <a:prstGeom prst="wedgeRectCallout">
            <a:avLst>
              <a:gd name="adj1" fmla="val -149407"/>
              <a:gd name="adj2" fmla="val 41023"/>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1400" b="1" kern="0" dirty="0">
                <a:solidFill>
                  <a:schemeClr val="bg1"/>
                </a:solidFill>
                <a:latin typeface="等线" panose="02010600030101010101" pitchFamily="2" charset="-122"/>
                <a:ea typeface="等线" panose="02010600030101010101" pitchFamily="2" charset="-122"/>
              </a:rPr>
              <a:t>按公司字母或关键字查找</a:t>
            </a:r>
          </a:p>
        </p:txBody>
      </p:sp>
      <p:sp>
        <p:nvSpPr>
          <p:cNvPr id="185349" name="Rectangle 2">
            <a:extLst>
              <a:ext uri="{FF2B5EF4-FFF2-40B4-BE49-F238E27FC236}">
                <a16:creationId xmlns:a16="http://schemas.microsoft.com/office/drawing/2014/main" id="{89C73141-47AD-4D5D-A77D-18C2EC5FDD0E}"/>
              </a:ext>
            </a:extLst>
          </p:cNvPr>
          <p:cNvSpPr>
            <a:spLocks noChangeArrowheads="1"/>
          </p:cNvSpPr>
          <p:nvPr/>
        </p:nvSpPr>
        <p:spPr bwMode="auto">
          <a:xfrm>
            <a:off x="2286000" y="2341563"/>
            <a:ext cx="542925" cy="230188"/>
          </a:xfrm>
          <a:prstGeom prst="rect">
            <a:avLst/>
          </a:prstGeom>
          <a:noFill/>
          <a:ln w="19050" algn="ctr">
            <a:solidFill>
              <a:srgbClr val="ED7D31"/>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685800">
              <a:defRPr sz="2400" baseline="-25000">
                <a:solidFill>
                  <a:schemeClr val="tx1"/>
                </a:solidFill>
                <a:latin typeface="Times New Roman" panose="02020603050405020304" pitchFamily="18" charset="0"/>
                <a:cs typeface="Arial" panose="020B0604020202020204" pitchFamily="34" charset="0"/>
              </a:defRPr>
            </a:lvl1pPr>
            <a:lvl2pPr marL="742950" indent="-285750" defTabSz="685800">
              <a:defRPr sz="2400" baseline="-25000">
                <a:solidFill>
                  <a:schemeClr val="tx1"/>
                </a:solidFill>
                <a:latin typeface="Times New Roman" panose="02020603050405020304" pitchFamily="18" charset="0"/>
                <a:cs typeface="Arial" panose="020B0604020202020204" pitchFamily="34" charset="0"/>
              </a:defRPr>
            </a:lvl2pPr>
            <a:lvl3pPr marL="1143000" indent="-228600" defTabSz="685800">
              <a:defRPr sz="2400" baseline="-25000">
                <a:solidFill>
                  <a:schemeClr val="tx1"/>
                </a:solidFill>
                <a:latin typeface="Times New Roman" panose="02020603050405020304" pitchFamily="18" charset="0"/>
                <a:cs typeface="Arial" panose="020B0604020202020204" pitchFamily="34" charset="0"/>
              </a:defRPr>
            </a:lvl3pPr>
            <a:lvl4pPr marL="1600200" indent="-228600" defTabSz="685800">
              <a:defRPr sz="2400" baseline="-25000">
                <a:solidFill>
                  <a:schemeClr val="tx1"/>
                </a:solidFill>
                <a:latin typeface="Times New Roman" panose="02020603050405020304" pitchFamily="18" charset="0"/>
                <a:cs typeface="Arial" panose="020B0604020202020204" pitchFamily="34" charset="0"/>
              </a:defRPr>
            </a:lvl4pPr>
            <a:lvl5pPr marL="2057400" indent="-228600" defTabSz="685800">
              <a:defRPr sz="2400" baseline="-25000">
                <a:solidFill>
                  <a:schemeClr val="tx1"/>
                </a:solidFill>
                <a:latin typeface="Times New Roman" panose="02020603050405020304" pitchFamily="18" charset="0"/>
                <a:cs typeface="Arial" panose="020B0604020202020204" pitchFamily="34" charset="0"/>
              </a:defRPr>
            </a:lvl5pPr>
            <a:lvl6pPr marL="2514600" indent="-228600" defTabSz="6858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defTabSz="6858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defTabSz="6858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defTabSz="6858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eaLnBrk="1" hangingPunct="1"/>
            <a:endParaRPr lang="zh-CN" altLang="en-US" sz="1800">
              <a:ea typeface="宋体" panose="02010600030101010101" pitchFamily="2" charset="-122"/>
            </a:endParaRPr>
          </a:p>
        </p:txBody>
      </p:sp>
    </p:spTree>
    <p:extLst>
      <p:ext uri="{BB962C8B-B14F-4D97-AF65-F5344CB8AC3E}">
        <p14:creationId xmlns:p14="http://schemas.microsoft.com/office/powerpoint/2010/main" val="28240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3">
            <a:extLst>
              <a:ext uri="{FF2B5EF4-FFF2-40B4-BE49-F238E27FC236}">
                <a16:creationId xmlns:a16="http://schemas.microsoft.com/office/drawing/2014/main" id="{9E9B29A0-2803-44E1-B5D7-7A30D69C385B}"/>
              </a:ext>
            </a:extLst>
          </p:cNvPr>
          <p:cNvPicPr>
            <a:picLocks noChangeAspect="1"/>
          </p:cNvPicPr>
          <p:nvPr/>
        </p:nvPicPr>
        <p:blipFill>
          <a:blip r:embed="rId2">
            <a:extLst>
              <a:ext uri="{28A0092B-C50C-407E-A947-70E740481C1C}">
                <a14:useLocalDpi xmlns:a14="http://schemas.microsoft.com/office/drawing/2010/main" val="0"/>
              </a:ext>
            </a:extLst>
          </a:blip>
          <a:srcRect r="37140"/>
          <a:stretch>
            <a:fillRect/>
          </a:stretch>
        </p:blipFill>
        <p:spPr bwMode="auto">
          <a:xfrm>
            <a:off x="609600" y="81929"/>
            <a:ext cx="10985988" cy="62327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8483" name="Speech Bubble: Rectangle 5">
            <a:extLst>
              <a:ext uri="{FF2B5EF4-FFF2-40B4-BE49-F238E27FC236}">
                <a16:creationId xmlns:a16="http://schemas.microsoft.com/office/drawing/2014/main" id="{94D97A8A-C224-41BD-A182-1B788218FD27}"/>
              </a:ext>
            </a:extLst>
          </p:cNvPr>
          <p:cNvSpPr>
            <a:spLocks noChangeArrowheads="1"/>
          </p:cNvSpPr>
          <p:nvPr/>
        </p:nvSpPr>
        <p:spPr bwMode="auto">
          <a:xfrm>
            <a:off x="7772400" y="5059363"/>
            <a:ext cx="1219200" cy="441325"/>
          </a:xfrm>
          <a:prstGeom prst="wedgeRectCallout">
            <a:avLst>
              <a:gd name="adj1" fmla="val -85023"/>
              <a:gd name="adj2" fmla="val -186931"/>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1400" b="1" kern="0">
                <a:solidFill>
                  <a:schemeClr val="bg1"/>
                </a:solidFill>
                <a:latin typeface="等线" panose="02010600030101010101" pitchFamily="2" charset="-122"/>
                <a:ea typeface="等线" panose="02010600030101010101" pitchFamily="2" charset="-122"/>
              </a:rPr>
              <a:t>点击查看报告</a:t>
            </a:r>
          </a:p>
        </p:txBody>
      </p:sp>
      <p:sp>
        <p:nvSpPr>
          <p:cNvPr id="148484" name="Speech Bubble: Rectangle 5">
            <a:extLst>
              <a:ext uri="{FF2B5EF4-FFF2-40B4-BE49-F238E27FC236}">
                <a16:creationId xmlns:a16="http://schemas.microsoft.com/office/drawing/2014/main" id="{A9E06BF0-1D34-4D43-9D46-C71F40C7CFAB}"/>
              </a:ext>
            </a:extLst>
          </p:cNvPr>
          <p:cNvSpPr>
            <a:spLocks noChangeArrowheads="1"/>
          </p:cNvSpPr>
          <p:nvPr/>
        </p:nvSpPr>
        <p:spPr bwMode="auto">
          <a:xfrm>
            <a:off x="2362200" y="4740276"/>
            <a:ext cx="1371600" cy="539750"/>
          </a:xfrm>
          <a:prstGeom prst="wedgeRectCallout">
            <a:avLst>
              <a:gd name="adj1" fmla="val -51157"/>
              <a:gd name="adj2" fmla="val -121325"/>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1400" b="1" kern="0" dirty="0">
                <a:solidFill>
                  <a:schemeClr val="bg1"/>
                </a:solidFill>
                <a:latin typeface="等线" panose="02010600030101010101" pitchFamily="2" charset="-122"/>
                <a:ea typeface="等线" panose="02010600030101010101" pitchFamily="2" charset="-122"/>
              </a:rPr>
              <a:t>点击查看信息</a:t>
            </a:r>
          </a:p>
        </p:txBody>
      </p:sp>
      <p:sp>
        <p:nvSpPr>
          <p:cNvPr id="5" name="Speech Bubble: Rectangle 5">
            <a:extLst>
              <a:ext uri="{FF2B5EF4-FFF2-40B4-BE49-F238E27FC236}">
                <a16:creationId xmlns:a16="http://schemas.microsoft.com/office/drawing/2014/main" id="{4398017A-664A-40BB-868A-DEAC3741C76D}"/>
              </a:ext>
            </a:extLst>
          </p:cNvPr>
          <p:cNvSpPr>
            <a:spLocks noChangeArrowheads="1"/>
          </p:cNvSpPr>
          <p:nvPr/>
        </p:nvSpPr>
        <p:spPr bwMode="auto">
          <a:xfrm>
            <a:off x="3962400" y="1600200"/>
            <a:ext cx="1295400" cy="609600"/>
          </a:xfrm>
          <a:prstGeom prst="wedgeRectCallout">
            <a:avLst>
              <a:gd name="adj1" fmla="val -126758"/>
              <a:gd name="adj2" fmla="val 5606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1400" b="1" kern="0" dirty="0">
                <a:solidFill>
                  <a:schemeClr val="bg1"/>
                </a:solidFill>
                <a:latin typeface="等线" panose="02010600030101010101" pitchFamily="2" charset="-122"/>
                <a:ea typeface="等线" panose="02010600030101010101" pitchFamily="2" charset="-122"/>
              </a:rPr>
              <a:t>输入公司名称以检索</a:t>
            </a:r>
          </a:p>
        </p:txBody>
      </p:sp>
    </p:spTree>
    <p:extLst>
      <p:ext uri="{BB962C8B-B14F-4D97-AF65-F5344CB8AC3E}">
        <p14:creationId xmlns:p14="http://schemas.microsoft.com/office/powerpoint/2010/main" val="333630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5322AFAE-20C6-4EE2-AACC-548BC06D0FEF}"/>
              </a:ext>
            </a:extLst>
          </p:cNvPr>
          <p:cNvSpPr>
            <a:spLocks noGrp="1" noChangeArrowheads="1"/>
          </p:cNvSpPr>
          <p:nvPr>
            <p:ph type="title"/>
          </p:nvPr>
        </p:nvSpPr>
        <p:spPr>
          <a:xfrm>
            <a:off x="2590800" y="228600"/>
            <a:ext cx="6858000" cy="571500"/>
          </a:xfrm>
        </p:spPr>
        <p:txBody>
          <a:bodyPr/>
          <a:lstStyle/>
          <a:p>
            <a:r>
              <a:rPr lang="zh-CN" altLang="en-US" dirty="0">
                <a:ea typeface="宋体" panose="02010600030101010101" pitchFamily="2" charset="-122"/>
              </a:rPr>
              <a:t>公司信息</a:t>
            </a:r>
          </a:p>
        </p:txBody>
      </p:sp>
      <p:pic>
        <p:nvPicPr>
          <p:cNvPr id="190467" name="Picture 2">
            <a:extLst>
              <a:ext uri="{FF2B5EF4-FFF2-40B4-BE49-F238E27FC236}">
                <a16:creationId xmlns:a16="http://schemas.microsoft.com/office/drawing/2014/main" id="{04E95C22-F482-42ED-A962-A92C32FD0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666" b="26989"/>
          <a:stretch/>
        </p:blipFill>
        <p:spPr bwMode="auto">
          <a:xfrm>
            <a:off x="1981200" y="902115"/>
            <a:ext cx="8077200" cy="43556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490" name="Group 9">
            <a:extLst>
              <a:ext uri="{FF2B5EF4-FFF2-40B4-BE49-F238E27FC236}">
                <a16:creationId xmlns:a16="http://schemas.microsoft.com/office/drawing/2014/main" id="{C1E272F6-5AFD-4DC7-ABC2-7E6815B887E7}"/>
              </a:ext>
            </a:extLst>
          </p:cNvPr>
          <p:cNvGrpSpPr>
            <a:grpSpLocks/>
          </p:cNvGrpSpPr>
          <p:nvPr/>
        </p:nvGrpSpPr>
        <p:grpSpPr bwMode="auto">
          <a:xfrm>
            <a:off x="381000" y="762000"/>
            <a:ext cx="11201400" cy="5257800"/>
            <a:chOff x="0" y="1698397"/>
            <a:chExt cx="8305800" cy="3461205"/>
          </a:xfrm>
        </p:grpSpPr>
        <p:pic>
          <p:nvPicPr>
            <p:cNvPr id="191491" name="Picture 5">
              <a:extLst>
                <a:ext uri="{FF2B5EF4-FFF2-40B4-BE49-F238E27FC236}">
                  <a16:creationId xmlns:a16="http://schemas.microsoft.com/office/drawing/2014/main" id="{3E90E43F-5C28-4136-B538-2F2E351CC23E}"/>
                </a:ext>
              </a:extLst>
            </p:cNvPr>
            <p:cNvPicPr>
              <a:picLocks noChangeAspect="1"/>
            </p:cNvPicPr>
            <p:nvPr/>
          </p:nvPicPr>
          <p:blipFill>
            <a:blip r:embed="rId2">
              <a:extLst>
                <a:ext uri="{28A0092B-C50C-407E-A947-70E740481C1C}">
                  <a14:useLocalDpi xmlns:a14="http://schemas.microsoft.com/office/drawing/2010/main" val="0"/>
                </a:ext>
              </a:extLst>
            </a:blip>
            <a:srcRect r="9167"/>
            <a:stretch>
              <a:fillRect/>
            </a:stretch>
          </p:blipFill>
          <p:spPr bwMode="auto">
            <a:xfrm>
              <a:off x="0" y="1698397"/>
              <a:ext cx="8305800" cy="3461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5655" name="Speech Bubble: Rectangle 5">
              <a:extLst>
                <a:ext uri="{FF2B5EF4-FFF2-40B4-BE49-F238E27FC236}">
                  <a16:creationId xmlns:a16="http://schemas.microsoft.com/office/drawing/2014/main" id="{2B74FD6C-EBA0-47FF-96D3-A3DDFCD83123}"/>
                </a:ext>
              </a:extLst>
            </p:cNvPr>
            <p:cNvSpPr>
              <a:spLocks noChangeArrowheads="1"/>
            </p:cNvSpPr>
            <p:nvPr/>
          </p:nvSpPr>
          <p:spPr bwMode="auto">
            <a:xfrm>
              <a:off x="2742825" y="2919742"/>
              <a:ext cx="1482293" cy="482992"/>
            </a:xfrm>
            <a:prstGeom prst="wedgeRectCallout">
              <a:avLst>
                <a:gd name="adj1" fmla="val -132874"/>
                <a:gd name="adj2" fmla="val -116115"/>
              </a:avLst>
            </a:prstGeom>
            <a:solidFill>
              <a:srgbClr val="0070C0"/>
            </a:solidFill>
            <a:ln w="9525" algn="ctr">
              <a:solidFill>
                <a:srgbClr val="0070C0"/>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b="1" kern="0" dirty="0">
                  <a:solidFill>
                    <a:schemeClr val="bg1"/>
                  </a:solidFill>
                  <a:latin typeface="等线" panose="02010600030101010101" pitchFamily="2" charset="-122"/>
                  <a:ea typeface="等线" panose="02010600030101010101" pitchFamily="2" charset="-122"/>
                </a:rPr>
                <a:t>选择检索字段</a:t>
              </a:r>
            </a:p>
          </p:txBody>
        </p:sp>
        <p:sp>
          <p:nvSpPr>
            <p:cNvPr id="155656" name="Rectangle 7">
              <a:extLst>
                <a:ext uri="{FF2B5EF4-FFF2-40B4-BE49-F238E27FC236}">
                  <a16:creationId xmlns:a16="http://schemas.microsoft.com/office/drawing/2014/main" id="{017AC638-37A5-4EFC-AC14-4CE0395F193E}"/>
                </a:ext>
              </a:extLst>
            </p:cNvPr>
            <p:cNvSpPr>
              <a:spLocks noChangeArrowheads="1"/>
            </p:cNvSpPr>
            <p:nvPr/>
          </p:nvSpPr>
          <p:spPr bwMode="auto">
            <a:xfrm>
              <a:off x="838896" y="3504878"/>
              <a:ext cx="1599009" cy="229094"/>
            </a:xfrm>
            <a:prstGeom prst="rect">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endParaRPr lang="zh-CN" altLang="en-US" b="1" kern="0">
                <a:latin typeface="等线" panose="02010600030101010101" pitchFamily="2" charset="-122"/>
                <a:ea typeface="等线" panose="02010600030101010101" pitchFamily="2" charset="-122"/>
              </a:endParaRPr>
            </a:p>
          </p:txBody>
        </p:sp>
      </p:grpSp>
    </p:spTree>
    <p:extLst>
      <p:ext uri="{BB962C8B-B14F-4D97-AF65-F5344CB8AC3E}">
        <p14:creationId xmlns:p14="http://schemas.microsoft.com/office/powerpoint/2010/main" val="21952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7D00-BFFA-4CB9-853D-B1F1285F51EE}"/>
              </a:ext>
            </a:extLst>
          </p:cNvPr>
          <p:cNvSpPr>
            <a:spLocks noGrp="1"/>
          </p:cNvSpPr>
          <p:nvPr>
            <p:ph type="title"/>
          </p:nvPr>
        </p:nvSpPr>
        <p:spPr/>
        <p:txBody>
          <a:bodyPr/>
          <a:lstStyle/>
          <a:p>
            <a:r>
              <a:rPr lang="zh-CN" altLang="en-US" dirty="0"/>
              <a:t>哈佛大学知名教授的</a:t>
            </a:r>
            <a:r>
              <a:rPr lang="en-US" altLang="zh-CN" dirty="0"/>
              <a:t>57</a:t>
            </a:r>
            <a:r>
              <a:rPr lang="zh-CN" altLang="en-US" dirty="0"/>
              <a:t>段研讨会视频</a:t>
            </a:r>
          </a:p>
        </p:txBody>
      </p:sp>
      <p:pic>
        <p:nvPicPr>
          <p:cNvPr id="5" name="Picture 4">
            <a:extLst>
              <a:ext uri="{FF2B5EF4-FFF2-40B4-BE49-F238E27FC236}">
                <a16:creationId xmlns:a16="http://schemas.microsoft.com/office/drawing/2014/main" id="{B2C91626-5439-442F-8B17-6EA4561B8D07}"/>
              </a:ext>
            </a:extLst>
          </p:cNvPr>
          <p:cNvPicPr>
            <a:picLocks noChangeAspect="1"/>
          </p:cNvPicPr>
          <p:nvPr/>
        </p:nvPicPr>
        <p:blipFill>
          <a:blip r:embed="rId2"/>
          <a:stretch>
            <a:fillRect/>
          </a:stretch>
        </p:blipFill>
        <p:spPr>
          <a:xfrm>
            <a:off x="1776710" y="1690688"/>
            <a:ext cx="8014112" cy="5004057"/>
          </a:xfrm>
          <a:prstGeom prst="rect">
            <a:avLst/>
          </a:prstGeom>
          <a:ln>
            <a:solidFill>
              <a:srgbClr val="0070C0"/>
            </a:solidFill>
          </a:ln>
        </p:spPr>
      </p:pic>
      <p:sp>
        <p:nvSpPr>
          <p:cNvPr id="6" name="Rectangle 5">
            <a:extLst>
              <a:ext uri="{FF2B5EF4-FFF2-40B4-BE49-F238E27FC236}">
                <a16:creationId xmlns:a16="http://schemas.microsoft.com/office/drawing/2014/main" id="{DBF34A24-E2F2-4373-8C41-9208D816E6C7}"/>
              </a:ext>
            </a:extLst>
          </p:cNvPr>
          <p:cNvSpPr/>
          <p:nvPr/>
        </p:nvSpPr>
        <p:spPr>
          <a:xfrm>
            <a:off x="4181707" y="-211873"/>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28603DEC-8D79-41E0-967F-06BDAAE01FA9}"/>
              </a:ext>
            </a:extLst>
          </p:cNvPr>
          <p:cNvSpPr/>
          <p:nvPr/>
        </p:nvSpPr>
        <p:spPr>
          <a:xfrm>
            <a:off x="5508702" y="3016251"/>
            <a:ext cx="1761893" cy="2845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E2209931-8AB4-4053-BE2C-853876C820DE}"/>
              </a:ext>
            </a:extLst>
          </p:cNvPr>
          <p:cNvSpPr/>
          <p:nvPr/>
        </p:nvSpPr>
        <p:spPr>
          <a:xfrm>
            <a:off x="7467600" y="6410235"/>
            <a:ext cx="1761893" cy="2845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peech Bubble: Rectangle 8">
            <a:extLst>
              <a:ext uri="{FF2B5EF4-FFF2-40B4-BE49-F238E27FC236}">
                <a16:creationId xmlns:a16="http://schemas.microsoft.com/office/drawing/2014/main" id="{713D5A83-3505-455E-AB82-B1830C4523E1}"/>
              </a:ext>
            </a:extLst>
          </p:cNvPr>
          <p:cNvSpPr/>
          <p:nvPr/>
        </p:nvSpPr>
        <p:spPr>
          <a:xfrm>
            <a:off x="8231702" y="2442539"/>
            <a:ext cx="3575503" cy="1972921"/>
          </a:xfrm>
          <a:prstGeom prst="wedgeRectCallout">
            <a:avLst>
              <a:gd name="adj1" fmla="val -47655"/>
              <a:gd name="adj2" fmla="val 31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a:t>
            </a:r>
            <a:r>
              <a:rPr lang="en-US" altLang="zh-CN" dirty="0"/>
              <a:t>EBSCOhost</a:t>
            </a:r>
            <a:r>
              <a:rPr lang="zh-CN" altLang="en-US" dirty="0"/>
              <a:t>平台上导航部分“</a:t>
            </a:r>
            <a:r>
              <a:rPr lang="en-US" altLang="zh-CN" dirty="0"/>
              <a:t>More</a:t>
            </a:r>
            <a:r>
              <a:rPr lang="zh-CN" altLang="en-US" dirty="0"/>
              <a:t>”下拉列表下选择“</a:t>
            </a:r>
            <a:r>
              <a:rPr lang="en-US" altLang="zh-CN" dirty="0"/>
              <a:t>Images/Business Videos</a:t>
            </a:r>
            <a:r>
              <a:rPr lang="zh-CN" altLang="en-US" dirty="0"/>
              <a:t>”</a:t>
            </a:r>
            <a:r>
              <a:rPr lang="en-US" altLang="zh-CN" dirty="0"/>
              <a:t>,</a:t>
            </a:r>
            <a:r>
              <a:rPr lang="zh-CN" altLang="en-US" dirty="0"/>
              <a:t>然后在“</a:t>
            </a:r>
            <a:r>
              <a:rPr lang="en-US" altLang="zh-CN" dirty="0"/>
              <a:t>Limit your results</a:t>
            </a:r>
            <a:r>
              <a:rPr lang="zh-CN" altLang="en-US" dirty="0"/>
              <a:t>”下去除“</a:t>
            </a:r>
            <a:r>
              <a:rPr lang="en-US" altLang="zh-CN" dirty="0"/>
              <a:t>Images</a:t>
            </a:r>
            <a:r>
              <a:rPr lang="zh-CN" altLang="en-US" dirty="0"/>
              <a:t>”前面的复选框</a:t>
            </a:r>
          </a:p>
        </p:txBody>
      </p:sp>
    </p:spTree>
    <p:extLst>
      <p:ext uri="{BB962C8B-B14F-4D97-AF65-F5344CB8AC3E}">
        <p14:creationId xmlns:p14="http://schemas.microsoft.com/office/powerpoint/2010/main" val="86653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A55E1-9EF2-4534-95FC-41E2BE6DF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56" y="0"/>
            <a:ext cx="7403888" cy="6858000"/>
          </a:xfrm>
          <a:prstGeom prst="rect">
            <a:avLst/>
          </a:prstGeom>
          <a:ln>
            <a:solidFill>
              <a:srgbClr val="0070C0"/>
            </a:solidFill>
          </a:ln>
        </p:spPr>
      </p:pic>
      <p:sp>
        <p:nvSpPr>
          <p:cNvPr id="6" name="Speech Bubble: Rectangle 5">
            <a:extLst>
              <a:ext uri="{FF2B5EF4-FFF2-40B4-BE49-F238E27FC236}">
                <a16:creationId xmlns:a16="http://schemas.microsoft.com/office/drawing/2014/main" id="{29C629CC-55DB-4109-A775-D811B097614E}"/>
              </a:ext>
            </a:extLst>
          </p:cNvPr>
          <p:cNvSpPr/>
          <p:nvPr/>
        </p:nvSpPr>
        <p:spPr>
          <a:xfrm>
            <a:off x="8231702" y="2442539"/>
            <a:ext cx="3575503" cy="1972921"/>
          </a:xfrm>
          <a:prstGeom prst="wedgeRectCallout">
            <a:avLst>
              <a:gd name="adj1" fmla="val -47655"/>
              <a:gd name="adj2" fmla="val 31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您可直接输入关键词查询视频，如果输入关键词“</a:t>
            </a:r>
            <a:r>
              <a:rPr lang="en-US" altLang="zh-CN" dirty="0"/>
              <a:t>business</a:t>
            </a:r>
            <a:r>
              <a:rPr lang="zh-CN" altLang="en-US" dirty="0"/>
              <a:t>”则可查看全部</a:t>
            </a:r>
            <a:r>
              <a:rPr lang="en-US" altLang="zh-CN" dirty="0"/>
              <a:t>57</a:t>
            </a:r>
            <a:r>
              <a:rPr lang="zh-CN" altLang="en-US" dirty="0"/>
              <a:t>部视频。点击“</a:t>
            </a:r>
            <a:r>
              <a:rPr lang="en-US" altLang="zh-CN" dirty="0"/>
              <a:t>video</a:t>
            </a:r>
            <a:r>
              <a:rPr lang="zh-CN" altLang="en-US" dirty="0"/>
              <a:t>”链接播放视频。</a:t>
            </a:r>
          </a:p>
        </p:txBody>
      </p:sp>
    </p:spTree>
    <p:extLst>
      <p:ext uri="{BB962C8B-B14F-4D97-AF65-F5344CB8AC3E}">
        <p14:creationId xmlns:p14="http://schemas.microsoft.com/office/powerpoint/2010/main" val="389018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1447800" y="2438400"/>
            <a:ext cx="10591800" cy="2895600"/>
          </a:xfrm>
        </p:spPr>
        <p:txBody>
          <a:bodyPr>
            <a:normAutofit/>
          </a:bodyPr>
          <a:lstStyle/>
          <a:p>
            <a:r>
              <a:rPr lang="zh-CN" altLang="en-US" sz="2800" dirty="0"/>
              <a:t>检索平台：</a:t>
            </a:r>
            <a:r>
              <a:rPr lang="en-US" altLang="zh-CN" sz="2800" dirty="0">
                <a:solidFill>
                  <a:srgbClr val="3E3E3E"/>
                </a:solidFill>
                <a:latin typeface="Helvetica Neue"/>
                <a:ea typeface="ＭＳ Ｐゴシック" charset="-128"/>
              </a:rPr>
              <a:t>https://search.ebscohost.com/</a:t>
            </a:r>
            <a:br>
              <a:rPr lang="en-US" altLang="zh-CN" sz="2800" dirty="0"/>
            </a:br>
            <a:r>
              <a:rPr lang="en-US" altLang="zh-CN" sz="2800" dirty="0"/>
              <a:t>EBSCO </a:t>
            </a:r>
            <a:r>
              <a:rPr lang="zh-CN" altLang="zh-CN" sz="2800" dirty="0"/>
              <a:t>支持站点</a:t>
            </a:r>
            <a:r>
              <a:rPr lang="en-US" altLang="zh-CN" sz="2800" dirty="0"/>
              <a:t>:  http://connect.ebsco.com</a:t>
            </a:r>
            <a:br>
              <a:rPr lang="zh-CN" altLang="zh-CN" sz="2800" dirty="0"/>
            </a:br>
            <a:r>
              <a:rPr lang="en-US" altLang="zh-CN" sz="2800" dirty="0"/>
              <a:t>EBSCO</a:t>
            </a:r>
            <a:r>
              <a:rPr lang="en-US" altLang="zh-CN" sz="2800" i="1" dirty="0"/>
              <a:t>host</a:t>
            </a:r>
            <a:r>
              <a:rPr lang="en-US" altLang="zh-CN" sz="2800" dirty="0"/>
              <a:t> </a:t>
            </a:r>
            <a:r>
              <a:rPr lang="zh-CN" altLang="zh-CN" sz="2800" dirty="0"/>
              <a:t>中文教程下载</a:t>
            </a:r>
            <a:r>
              <a:rPr lang="en-US" altLang="zh-CN" sz="2800" dirty="0"/>
              <a:t>:  </a:t>
            </a:r>
            <a:br>
              <a:rPr lang="en-US" altLang="zh-CN" sz="2800" dirty="0"/>
            </a:br>
            <a:r>
              <a:rPr lang="en-US" altLang="zh-CN" sz="2800" dirty="0"/>
              <a:t>https://connect.ebsco.com/s/article/EBSCO</a:t>
            </a:r>
            <a:r>
              <a:rPr lang="zh-CN" altLang="zh-CN" sz="2800" dirty="0"/>
              <a:t>平台中文使用指南</a:t>
            </a:r>
          </a:p>
        </p:txBody>
      </p:sp>
      <p:sp>
        <p:nvSpPr>
          <p:cNvPr id="4" name="Title 1">
            <a:extLst>
              <a:ext uri="{FF2B5EF4-FFF2-40B4-BE49-F238E27FC236}">
                <a16:creationId xmlns:a16="http://schemas.microsoft.com/office/drawing/2014/main" id="{19A0244A-E514-4743-991B-42E2A2A0527F}"/>
              </a:ext>
            </a:extLst>
          </p:cNvPr>
          <p:cNvSpPr txBox="1">
            <a:spLocks/>
          </p:cNvSpPr>
          <p:nvPr/>
        </p:nvSpPr>
        <p:spPr>
          <a:xfrm>
            <a:off x="685800" y="1143000"/>
            <a:ext cx="10515600" cy="1023710"/>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pPr algn="ctr"/>
            <a:r>
              <a:rPr lang="zh-CN" altLang="en-US" dirty="0"/>
              <a:t> 支持网站</a:t>
            </a:r>
          </a:p>
        </p:txBody>
      </p:sp>
    </p:spTree>
    <p:extLst>
      <p:ext uri="{BB962C8B-B14F-4D97-AF65-F5344CB8AC3E}">
        <p14:creationId xmlns:p14="http://schemas.microsoft.com/office/powerpoint/2010/main" val="1988953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4409758" y="3371850"/>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2200" dirty="0">
                <a:ea typeface="宋体" panose="02010600030101010101" pitchFamily="2" charset="-122"/>
              </a:rPr>
              <a:t>访问更多信息参见</a:t>
            </a:r>
            <a:r>
              <a:rPr lang="en-US" altLang="zh-CN" sz="2200" u="sng" dirty="0">
                <a:solidFill>
                  <a:srgbClr val="2D2DB9"/>
                </a:solidFill>
                <a:ea typeface="宋体" panose="02010600030101010101" pitchFamily="2" charset="-122"/>
                <a:hlinkClick r:id="rId2"/>
              </a:rPr>
              <a:t>http://connect.ebsco.com/</a:t>
            </a:r>
            <a:br>
              <a:rPr lang="en-US" altLang="zh-CN" sz="2200" u="sng" dirty="0">
                <a:solidFill>
                  <a:srgbClr val="2D2DB9"/>
                </a:solidFill>
                <a:ea typeface="宋体" panose="02010600030101010101" pitchFamily="2" charset="-122"/>
              </a:rPr>
            </a:br>
            <a:br>
              <a:rPr lang="en-US" altLang="zh-CN" sz="2200" u="sng" dirty="0">
                <a:solidFill>
                  <a:srgbClr val="2D2DB9"/>
                </a:solidFill>
                <a:ea typeface="宋体" panose="02010600030101010101" pitchFamily="2" charset="-122"/>
              </a:rPr>
            </a:br>
            <a:br>
              <a:rPr lang="en-US" altLang="zh-CN" sz="2200" dirty="0">
                <a:ea typeface="宋体" panose="02010600030101010101" pitchFamily="2" charset="-122"/>
              </a:rPr>
            </a:br>
            <a:endParaRPr lang="en-US" altLang="zh-CN" sz="2200"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045" y="841375"/>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595620" y="523875"/>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EBSCO</a:t>
            </a:r>
            <a:r>
              <a:rPr kumimoji="0" lang="zh-CN" altLang="en-US"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官方微信</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p:txBody>
          <a:bodyPr/>
          <a:lstStyle/>
          <a:p>
            <a:r>
              <a:rPr lang="en-US" altLang="zh-CN" i="1" dirty="0"/>
              <a:t>Business Source </a:t>
            </a:r>
            <a:r>
              <a:rPr lang="zh-CN" altLang="zh-CN" dirty="0"/>
              <a:t>中的五种关键资源帮您进行商学研究：</a:t>
            </a:r>
            <a:br>
              <a:rPr lang="zh-CN" altLang="zh-CN" dirty="0"/>
            </a:br>
            <a:endParaRPr lang="zh-CN" altLang="en-US" dirty="0"/>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838200" y="1497046"/>
            <a:ext cx="10515600" cy="4827553"/>
          </a:xfrm>
        </p:spPr>
        <p:txBody>
          <a:bodyPr/>
          <a:lstStyle/>
          <a:p>
            <a:pPr marL="514350" lvl="0" indent="-514350">
              <a:buFont typeface="+mj-lt"/>
              <a:buAutoNum type="arabicPeriod"/>
            </a:pPr>
            <a:r>
              <a:rPr lang="zh-CN" altLang="zh-CN" dirty="0">
                <a:latin typeface="等线" panose="02010600030101010101" pitchFamily="2" charset="-122"/>
                <a:ea typeface="等线" panose="02010600030101010101" pitchFamily="2" charset="-122"/>
              </a:rPr>
              <a:t>哈佛大学研讨会系列视频： 观看哈佛商学院的相关视频，视频会显示在您的检索结果中。</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适用于</a:t>
            </a:r>
            <a:r>
              <a:rPr lang="en-US" altLang="zh-CN" dirty="0">
                <a:latin typeface="等线" panose="02010600030101010101" pitchFamily="2" charset="-122"/>
                <a:ea typeface="等线" panose="02010600030101010101" pitchFamily="2" charset="-122"/>
              </a:rPr>
              <a:t> Business Source Complete</a:t>
            </a:r>
            <a:r>
              <a:rPr lang="zh-CN" altLang="zh-CN" dirty="0">
                <a:latin typeface="等线" panose="02010600030101010101" pitchFamily="2" charset="-122"/>
                <a:ea typeface="等线" panose="02010600030101010101" pitchFamily="2" charset="-122"/>
              </a:rPr>
              <a:t>和</a:t>
            </a:r>
            <a:r>
              <a:rPr lang="en-US" altLang="zh-CN" dirty="0">
                <a:latin typeface="等线" panose="02010600030101010101" pitchFamily="2" charset="-122"/>
                <a:ea typeface="等线" panose="02010600030101010101" pitchFamily="2" charset="-122"/>
              </a:rPr>
              <a:t> Business Source Ultimate)</a:t>
            </a:r>
            <a:endParaRPr lang="zh-CN" altLang="zh-CN" dirty="0">
              <a:latin typeface="等线" panose="02010600030101010101" pitchFamily="2" charset="-122"/>
              <a:ea typeface="等线" panose="02010600030101010101" pitchFamily="2" charset="-122"/>
            </a:endParaRPr>
          </a:p>
          <a:p>
            <a:pPr marL="514350" lvl="0" indent="-514350">
              <a:buFont typeface="+mj-lt"/>
              <a:buAutoNum type="arabicPeriod"/>
            </a:pPr>
            <a:r>
              <a:rPr lang="zh-CN" altLang="zh-CN" dirty="0">
                <a:latin typeface="等线" panose="02010600030101010101" pitchFamily="2" charset="-122"/>
                <a:ea typeface="等线" panose="02010600030101010101" pitchFamily="2" charset="-122"/>
              </a:rPr>
              <a:t>公司档案</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获取关于主要执行官、竞争对手、主要产品和服务、营业额和市场价值的资讯。</a:t>
            </a:r>
          </a:p>
          <a:p>
            <a:pPr marL="514350" lvl="0" indent="-514350">
              <a:buFont typeface="+mj-lt"/>
              <a:buAutoNum type="arabicPeriod"/>
            </a:pPr>
            <a:r>
              <a:rPr lang="en-US" altLang="zh-CN" dirty="0">
                <a:latin typeface="等线" panose="02010600030101010101" pitchFamily="2" charset="-122"/>
                <a:ea typeface="等线" panose="02010600030101010101" pitchFamily="2" charset="-122"/>
              </a:rPr>
              <a:t>SWOT </a:t>
            </a:r>
            <a:r>
              <a:rPr lang="zh-CN" altLang="zh-CN" dirty="0">
                <a:latin typeface="等线" panose="02010600030101010101" pitchFamily="2" charset="-122"/>
                <a:ea typeface="等线" panose="02010600030101010101" pitchFamily="2" charset="-122"/>
              </a:rPr>
              <a:t>分析</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了解某一公司的优势、劣势、机会与危机。</a:t>
            </a:r>
          </a:p>
          <a:p>
            <a:pPr marL="514350" lvl="0" indent="-514350">
              <a:buFont typeface="+mj-lt"/>
              <a:buAutoNum type="arabicPeriod"/>
            </a:pPr>
            <a:r>
              <a:rPr lang="zh-CN" altLang="zh-CN" dirty="0">
                <a:latin typeface="等线" panose="02010600030101010101" pitchFamily="2" charset="-122"/>
                <a:ea typeface="等线" panose="02010600030101010101" pitchFamily="2" charset="-122"/>
              </a:rPr>
              <a:t>国家报告</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获取有关一个国家的政治风向、经济状况、政府支出、您所查找的公司所在地区的国内生产总值的信息。</a:t>
            </a:r>
          </a:p>
          <a:p>
            <a:pPr marL="514350" lvl="0" indent="-514350">
              <a:buFont typeface="+mj-lt"/>
              <a:buAutoNum type="arabicPeriod"/>
            </a:pPr>
            <a:r>
              <a:rPr lang="zh-CN" altLang="zh-CN" dirty="0">
                <a:latin typeface="等线" panose="02010600030101010101" pitchFamily="2" charset="-122"/>
                <a:ea typeface="等线" panose="02010600030101010101" pitchFamily="2" charset="-122"/>
              </a:rPr>
              <a:t>行业概况</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查看与某一公司相关的行业概况。</a:t>
            </a:r>
          </a:p>
          <a:p>
            <a:pPr marL="514350" indent="-514350">
              <a:buFont typeface="+mj-lt"/>
              <a:buAutoNum type="arabicPeriod"/>
            </a:pPr>
            <a:endParaRPr lang="zh-CN" altLang="en-US"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7611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818-AB76-49FC-8B60-01699EBFCE68}"/>
              </a:ext>
            </a:extLst>
          </p:cNvPr>
          <p:cNvSpPr>
            <a:spLocks noGrp="1"/>
          </p:cNvSpPr>
          <p:nvPr>
            <p:ph type="title"/>
          </p:nvPr>
        </p:nvSpPr>
        <p:spPr/>
        <p:txBody>
          <a:bodyPr/>
          <a:lstStyle/>
          <a:p>
            <a:r>
              <a:rPr lang="zh-CN" altLang="en-US" dirty="0"/>
              <a:t>特色资源</a:t>
            </a:r>
          </a:p>
        </p:txBody>
      </p:sp>
      <p:sp>
        <p:nvSpPr>
          <p:cNvPr id="3" name="Content Placeholder 2">
            <a:extLst>
              <a:ext uri="{FF2B5EF4-FFF2-40B4-BE49-F238E27FC236}">
                <a16:creationId xmlns:a16="http://schemas.microsoft.com/office/drawing/2014/main" id="{24034E73-01E8-46D4-81BC-39BEC5F72E37}"/>
              </a:ext>
            </a:extLst>
          </p:cNvPr>
          <p:cNvSpPr>
            <a:spLocks noGrp="1"/>
          </p:cNvSpPr>
          <p:nvPr>
            <p:ph idx="1"/>
          </p:nvPr>
        </p:nvSpPr>
        <p:spPr/>
        <p:txBody>
          <a:bodyPr>
            <a:normAutofit lnSpcReduction="10000"/>
          </a:bodyPr>
          <a:lstStyle/>
          <a:p>
            <a:r>
              <a:rPr lang="en-US" altLang="zh-CN" dirty="0"/>
              <a:t>Bernstein Financial Data </a:t>
            </a:r>
            <a:r>
              <a:rPr lang="zh-CN" altLang="en-US" dirty="0"/>
              <a:t>伯恩斯坦金融数据</a:t>
            </a:r>
          </a:p>
          <a:p>
            <a:r>
              <a:rPr lang="en-US" altLang="zh-CN" dirty="0"/>
              <a:t>Economist Intelligence Unit</a:t>
            </a:r>
            <a:r>
              <a:rPr lang="zh-CN" altLang="en-US" dirty="0"/>
              <a:t>全文出版品</a:t>
            </a:r>
          </a:p>
          <a:p>
            <a:r>
              <a:rPr lang="zh-CN" altLang="en-US" dirty="0"/>
              <a:t>晨星基金股票分析出版品</a:t>
            </a:r>
          </a:p>
          <a:p>
            <a:r>
              <a:rPr lang="zh-CN" altLang="en-US" dirty="0"/>
              <a:t>美国会计师协会出版品</a:t>
            </a:r>
          </a:p>
          <a:p>
            <a:r>
              <a:rPr lang="en-US" altLang="zh-CN" dirty="0"/>
              <a:t>Richard K. Miller &amp; Associates </a:t>
            </a:r>
            <a:r>
              <a:rPr lang="zh-CN" altLang="en-US" dirty="0"/>
              <a:t>市场研究报告</a:t>
            </a:r>
          </a:p>
          <a:p>
            <a:r>
              <a:rPr lang="zh-CN" altLang="en-US" dirty="0"/>
              <a:t>非英语系国家的商学文献资源</a:t>
            </a:r>
          </a:p>
          <a:p>
            <a:r>
              <a:rPr lang="en-US" altLang="zh-CN" dirty="0">
                <a:solidFill>
                  <a:schemeClr val="tx1"/>
                </a:solidFill>
              </a:rPr>
              <a:t>15,000</a:t>
            </a:r>
            <a:r>
              <a:rPr lang="zh-CN" altLang="en-US" dirty="0"/>
              <a:t>多份案例分析</a:t>
            </a:r>
            <a:r>
              <a:rPr lang="en-US" altLang="zh-CN" dirty="0"/>
              <a:t>case studies</a:t>
            </a:r>
          </a:p>
          <a:p>
            <a:r>
              <a:rPr lang="zh-CN" altLang="en-US" dirty="0"/>
              <a:t>特别收录哈佛大学知名教授的</a:t>
            </a:r>
            <a:r>
              <a:rPr lang="en-US" altLang="zh-CN" dirty="0"/>
              <a:t>57</a:t>
            </a:r>
            <a:r>
              <a:rPr lang="zh-CN" altLang="en-US" dirty="0"/>
              <a:t>段研讨会视频（</a:t>
            </a:r>
            <a:r>
              <a:rPr lang="en-US" altLang="zh-CN" dirty="0"/>
              <a:t>seminar video</a:t>
            </a:r>
            <a:r>
              <a:rPr lang="zh-CN" altLang="en-US" dirty="0"/>
              <a:t>）</a:t>
            </a:r>
          </a:p>
          <a:p>
            <a:endParaRPr lang="zh-CN" altLang="en-US" dirty="0"/>
          </a:p>
        </p:txBody>
      </p:sp>
    </p:spTree>
    <p:extLst>
      <p:ext uri="{BB962C8B-B14F-4D97-AF65-F5344CB8AC3E}">
        <p14:creationId xmlns:p14="http://schemas.microsoft.com/office/powerpoint/2010/main" val="20121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6C5977-71C0-45A2-85F3-9826C5DF1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581" r="3226" b="4570"/>
          <a:stretch/>
        </p:blipFill>
        <p:spPr>
          <a:xfrm>
            <a:off x="2540" y="4387273"/>
            <a:ext cx="12189460" cy="2146949"/>
          </a:xfrm>
          <a:prstGeom prst="rect">
            <a:avLst/>
          </a:prstGeom>
        </p:spPr>
      </p:pic>
      <p:sp>
        <p:nvSpPr>
          <p:cNvPr id="17" name="Freeform: Shape 16">
            <a:extLst>
              <a:ext uri="{FF2B5EF4-FFF2-40B4-BE49-F238E27FC236}">
                <a16:creationId xmlns:a16="http://schemas.microsoft.com/office/drawing/2014/main" id="{3169C0F0-2FB4-4DF2-9703-1DDE57FD357C}"/>
              </a:ext>
            </a:extLst>
          </p:cNvPr>
          <p:cNvSpPr/>
          <p:nvPr/>
        </p:nvSpPr>
        <p:spPr>
          <a:xfrm>
            <a:off x="1250302" y="1815839"/>
            <a:ext cx="10087896" cy="4475036"/>
          </a:xfrm>
          <a:custGeom>
            <a:avLst/>
            <a:gdLst>
              <a:gd name="connsiteX0" fmla="*/ 8631936 w 10506456"/>
              <a:gd name="connsiteY0" fmla="*/ 0 h 3653282"/>
              <a:gd name="connsiteX1" fmla="*/ 10506456 w 10506456"/>
              <a:gd name="connsiteY1" fmla="*/ 0 h 3653282"/>
              <a:gd name="connsiteX2" fmla="*/ 10506456 w 10506456"/>
              <a:gd name="connsiteY2" fmla="*/ 2322577 h 3653282"/>
              <a:gd name="connsiteX3" fmla="*/ 10506456 w 10506456"/>
              <a:gd name="connsiteY3" fmla="*/ 3493009 h 3653282"/>
              <a:gd name="connsiteX4" fmla="*/ 10506456 w 10506456"/>
              <a:gd name="connsiteY4" fmla="*/ 3653282 h 3653282"/>
              <a:gd name="connsiteX5" fmla="*/ 0 w 10506456"/>
              <a:gd name="connsiteY5" fmla="*/ 3653282 h 3653282"/>
              <a:gd name="connsiteX6" fmla="*/ 0 w 10506456"/>
              <a:gd name="connsiteY6" fmla="*/ 2322577 h 3653282"/>
              <a:gd name="connsiteX7" fmla="*/ 8631936 w 10506456"/>
              <a:gd name="connsiteY7" fmla="*/ 2322577 h 365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6456" h="3653282">
                <a:moveTo>
                  <a:pt x="8631936" y="0"/>
                </a:moveTo>
                <a:lnTo>
                  <a:pt x="10506456" y="0"/>
                </a:lnTo>
                <a:lnTo>
                  <a:pt x="10506456" y="2322577"/>
                </a:lnTo>
                <a:lnTo>
                  <a:pt x="10506456" y="3493009"/>
                </a:lnTo>
                <a:lnTo>
                  <a:pt x="10506456" y="3653282"/>
                </a:lnTo>
                <a:lnTo>
                  <a:pt x="0" y="3653282"/>
                </a:lnTo>
                <a:lnTo>
                  <a:pt x="0" y="2322577"/>
                </a:lnTo>
                <a:lnTo>
                  <a:pt x="8631936" y="2322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Title 1"/>
          <p:cNvSpPr>
            <a:spLocks noGrp="1"/>
          </p:cNvSpPr>
          <p:nvPr>
            <p:ph type="title"/>
          </p:nvPr>
        </p:nvSpPr>
        <p:spPr>
          <a:xfrm>
            <a:off x="838200" y="473336"/>
            <a:ext cx="10956636" cy="1023710"/>
          </a:xfrm>
        </p:spPr>
        <p:txBody>
          <a:bodyPr/>
          <a:lstStyle/>
          <a:p>
            <a:r>
              <a:rPr lang="en-US" i="1" dirty="0"/>
              <a:t>Business Source series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35816440"/>
              </p:ext>
            </p:extLst>
          </p:nvPr>
        </p:nvGraphicFramePr>
        <p:xfrm>
          <a:off x="1052052" y="1631950"/>
          <a:ext cx="10087896" cy="4436882"/>
        </p:xfrm>
        <a:graphic>
          <a:graphicData uri="http://schemas.openxmlformats.org/drawingml/2006/table">
            <a:tbl>
              <a:tblPr>
                <a:tableStyleId>{5C22544A-7EE6-4342-B048-85BDC9FD1C3A}</a:tableStyleId>
              </a:tblPr>
              <a:tblGrid>
                <a:gridCol w="4389120">
                  <a:extLst>
                    <a:ext uri="{9D8B030D-6E8A-4147-A177-3AD203B41FA5}">
                      <a16:colId xmlns:a16="http://schemas.microsoft.com/office/drawing/2014/main" val="20000"/>
                    </a:ext>
                  </a:extLst>
                </a:gridCol>
                <a:gridCol w="1899592">
                  <a:extLst>
                    <a:ext uri="{9D8B030D-6E8A-4147-A177-3AD203B41FA5}">
                      <a16:colId xmlns:a16="http://schemas.microsoft.com/office/drawing/2014/main" val="20001"/>
                    </a:ext>
                  </a:extLst>
                </a:gridCol>
                <a:gridCol w="1899592">
                  <a:extLst>
                    <a:ext uri="{9D8B030D-6E8A-4147-A177-3AD203B41FA5}">
                      <a16:colId xmlns:a16="http://schemas.microsoft.com/office/drawing/2014/main" val="20002"/>
                    </a:ext>
                  </a:extLst>
                </a:gridCol>
                <a:gridCol w="1899592">
                  <a:extLst>
                    <a:ext uri="{9D8B030D-6E8A-4147-A177-3AD203B41FA5}">
                      <a16:colId xmlns:a16="http://schemas.microsoft.com/office/drawing/2014/main" val="20003"/>
                    </a:ext>
                  </a:extLst>
                </a:gridCol>
              </a:tblGrid>
              <a:tr h="2086085">
                <a:tc>
                  <a:txBody>
                    <a:bodyPr/>
                    <a:lstStyle/>
                    <a:p>
                      <a:pPr marL="0" marR="0" algn="r">
                        <a:spcBef>
                          <a:spcPts val="0"/>
                        </a:spcBef>
                        <a:spcAft>
                          <a:spcPts val="0"/>
                        </a:spcAft>
                      </a:pPr>
                      <a:r>
                        <a:rPr lang="en-US" sz="2400" b="0" i="1" kern="1200" dirty="0">
                          <a:solidFill>
                            <a:schemeClr val="tx2"/>
                          </a:solidFill>
                          <a:effectLst/>
                          <a:latin typeface="+mn-lt"/>
                          <a:ea typeface="+mn-ea"/>
                          <a:cs typeface="+mn-cs"/>
                        </a:rPr>
                        <a:t>Business Source</a:t>
                      </a:r>
                      <a:br>
                        <a:rPr lang="en-US" sz="2400" b="0" dirty="0">
                          <a:solidFill>
                            <a:schemeClr val="tx2"/>
                          </a:solidFill>
                          <a:effectLst/>
                          <a:latin typeface="+mj-lt"/>
                        </a:rPr>
                      </a:br>
                      <a:r>
                        <a:rPr lang="en-US" sz="2400" b="0" dirty="0">
                          <a:solidFill>
                            <a:schemeClr val="tx2"/>
                          </a:solidFill>
                          <a:effectLst/>
                          <a:latin typeface="+mj-lt"/>
                        </a:rPr>
                        <a:t>Version</a:t>
                      </a:r>
                      <a:endParaRPr lang="en-US" sz="2400" b="0" dirty="0">
                        <a:solidFill>
                          <a:schemeClr val="tx2"/>
                        </a:solidFill>
                        <a:effectLst/>
                        <a:latin typeface="+mj-lt"/>
                        <a:ea typeface="Calibri" panose="020F0502020204030204" pitchFamily="34" charset="0"/>
                        <a:cs typeface="Times New Roman" panose="02020603050405020304" pitchFamily="18" charset="0"/>
                      </a:endParaRPr>
                    </a:p>
                  </a:txBody>
                  <a:tcPr marL="182880" marR="182880" marT="73152" marB="73152" anchor="b">
                    <a:noFill/>
                  </a:tcPr>
                </a:tc>
                <a:tc>
                  <a:txBody>
                    <a:bodyPr/>
                    <a:lstStyle/>
                    <a:p>
                      <a:pPr marL="0" marR="0" algn="ctr">
                        <a:spcBef>
                          <a:spcPts val="0"/>
                        </a:spcBef>
                        <a:spcAft>
                          <a:spcPts val="0"/>
                        </a:spcAft>
                      </a:pPr>
                      <a:r>
                        <a:rPr lang="en-US" sz="1900" b="0" dirty="0">
                          <a:solidFill>
                            <a:schemeClr val="bg1"/>
                          </a:solidFill>
                          <a:effectLst/>
                          <a:latin typeface="+mj-lt"/>
                        </a:rPr>
                        <a:t>Journals &amp; Magazines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tc>
                  <a:txBody>
                    <a:bodyPr/>
                    <a:lstStyle/>
                    <a:p>
                      <a:pPr marL="0" marR="0" algn="ctr">
                        <a:spcBef>
                          <a:spcPts val="0"/>
                        </a:spcBef>
                        <a:spcAft>
                          <a:spcPts val="0"/>
                        </a:spcAft>
                      </a:pPr>
                      <a:r>
                        <a:rPr lang="en-US" sz="1900" b="0" dirty="0">
                          <a:solidFill>
                            <a:schemeClr val="bg1"/>
                          </a:solidFill>
                          <a:effectLst/>
                          <a:latin typeface="+mj-lt"/>
                        </a:rPr>
                        <a:t> </a:t>
                      </a:r>
                    </a:p>
                    <a:p>
                      <a:pPr marL="0" marR="0" algn="ctr">
                        <a:spcBef>
                          <a:spcPts val="0"/>
                        </a:spcBef>
                        <a:spcAft>
                          <a:spcPts val="0"/>
                        </a:spcAft>
                      </a:pPr>
                      <a:r>
                        <a:rPr lang="en-US" sz="1900" b="0" dirty="0">
                          <a:solidFill>
                            <a:schemeClr val="bg1"/>
                          </a:solidFill>
                          <a:effectLst/>
                          <a:latin typeface="+mj-lt"/>
                        </a:rPr>
                        <a:t>Full-Text</a:t>
                      </a:r>
                    </a:p>
                    <a:p>
                      <a:pPr marL="0" marR="0" algn="ctr">
                        <a:spcBef>
                          <a:spcPts val="0"/>
                        </a:spcBef>
                        <a:spcAft>
                          <a:spcPts val="0"/>
                        </a:spcAft>
                      </a:pPr>
                      <a:r>
                        <a:rPr lang="en-US" sz="1900" b="0" dirty="0">
                          <a:solidFill>
                            <a:schemeClr val="bg1"/>
                          </a:solidFill>
                          <a:effectLst/>
                          <a:latin typeface="+mj-lt"/>
                        </a:rPr>
                        <a:t>Journals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tc>
                  <a:txBody>
                    <a:bodyPr/>
                    <a:lstStyle/>
                    <a:p>
                      <a:pPr marL="0" marR="0" algn="ctr">
                        <a:spcBef>
                          <a:spcPts val="0"/>
                        </a:spcBef>
                        <a:spcAft>
                          <a:spcPts val="0"/>
                        </a:spcAft>
                      </a:pPr>
                      <a:br>
                        <a:rPr lang="en-US" sz="1900" b="0" dirty="0">
                          <a:solidFill>
                            <a:schemeClr val="bg1"/>
                          </a:solidFill>
                          <a:effectLst/>
                          <a:latin typeface="+mj-lt"/>
                        </a:rPr>
                      </a:br>
                      <a:r>
                        <a:rPr lang="en-US" sz="1900" b="0" dirty="0">
                          <a:solidFill>
                            <a:schemeClr val="bg1"/>
                          </a:solidFill>
                          <a:effectLst/>
                          <a:latin typeface="+mj-lt"/>
                        </a:rPr>
                        <a:t>Full-Text </a:t>
                      </a:r>
                      <a:br>
                        <a:rPr lang="en-US" sz="1900" b="0" dirty="0">
                          <a:solidFill>
                            <a:schemeClr val="bg1"/>
                          </a:solidFill>
                          <a:effectLst/>
                          <a:latin typeface="+mj-lt"/>
                        </a:rPr>
                      </a:br>
                      <a:r>
                        <a:rPr lang="en-US" sz="1900" b="0" dirty="0">
                          <a:solidFill>
                            <a:schemeClr val="bg1"/>
                          </a:solidFill>
                          <a:effectLst/>
                          <a:latin typeface="+mj-lt"/>
                        </a:rPr>
                        <a:t>Peer-Reviewed Journals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extLst>
                  <a:ext uri="{0D108BD9-81ED-4DB2-BD59-A6C34878D82A}">
                    <a16:rowId xmlns:a16="http://schemas.microsoft.com/office/drawing/2014/main" val="10000"/>
                  </a:ext>
                </a:extLst>
              </a:tr>
              <a:tr h="783599">
                <a:tc>
                  <a:txBody>
                    <a:bodyPr/>
                    <a:lstStyle/>
                    <a:p>
                      <a:pPr marL="0" marR="0" algn="r">
                        <a:spcBef>
                          <a:spcPts val="0"/>
                        </a:spcBef>
                        <a:spcAft>
                          <a:spcPts val="0"/>
                        </a:spcAft>
                      </a:pPr>
                      <a:r>
                        <a:rPr lang="en-US" sz="2400" b="0" i="1" dirty="0">
                          <a:solidFill>
                            <a:schemeClr val="bg1"/>
                          </a:solidFill>
                          <a:effectLst/>
                          <a:latin typeface="+mj-lt"/>
                        </a:rPr>
                        <a:t>Business Source Premier</a:t>
                      </a:r>
                      <a:endParaRPr lang="en-US" sz="2400" b="0" i="1" dirty="0">
                        <a:solidFill>
                          <a:schemeClr val="bg1"/>
                        </a:solidFill>
                        <a:effectLst/>
                        <a:latin typeface="+mj-lt"/>
                        <a:ea typeface="Calibri" panose="020F0502020204030204" pitchFamily="34" charset="0"/>
                        <a:cs typeface="Times New Roman" panose="02020603050405020304" pitchFamily="18" charset="0"/>
                      </a:endParaRPr>
                    </a:p>
                  </a:txBody>
                  <a:tcPr marL="182880" marR="182880" marT="73152" marB="73152" anchor="ctr">
                    <a:solidFill>
                      <a:schemeClr val="accent1"/>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6,801</a:t>
                      </a:r>
                    </a:p>
                  </a:txBody>
                  <a:tcPr marL="182880" marR="182880" marT="73152" marB="73152" anchor="ct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2,167</a:t>
                      </a:r>
                    </a:p>
                  </a:txBody>
                  <a:tcPr marL="182880" marR="182880" marT="73152" marB="73152" anchor="ct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1,075</a:t>
                      </a:r>
                    </a:p>
                  </a:txBody>
                  <a:tcPr marL="182880" marR="182880" marT="73152" marB="73152" anchor="ctr"/>
                </a:tc>
                <a:extLst>
                  <a:ext uri="{0D108BD9-81ED-4DB2-BD59-A6C34878D82A}">
                    <a16:rowId xmlns:a16="http://schemas.microsoft.com/office/drawing/2014/main" val="10003"/>
                  </a:ext>
                </a:extLst>
              </a:tr>
              <a:tr h="783599">
                <a:tc>
                  <a:txBody>
                    <a:bodyPr/>
                    <a:lstStyle/>
                    <a:p>
                      <a:pPr marL="0" marR="0" algn="r">
                        <a:spcBef>
                          <a:spcPts val="0"/>
                        </a:spcBef>
                        <a:spcAft>
                          <a:spcPts val="0"/>
                        </a:spcAft>
                      </a:pPr>
                      <a:r>
                        <a:rPr lang="en-US" sz="2400" b="0" i="1" dirty="0">
                          <a:solidFill>
                            <a:schemeClr val="bg1"/>
                          </a:solidFill>
                          <a:effectLst/>
                          <a:latin typeface="+mj-lt"/>
                        </a:rPr>
                        <a:t>Business Source Complete</a:t>
                      </a:r>
                      <a:endParaRPr lang="en-US" sz="2400" b="0" i="1" dirty="0">
                        <a:solidFill>
                          <a:schemeClr val="bg1"/>
                        </a:solidFill>
                        <a:effectLst/>
                        <a:latin typeface="+mj-lt"/>
                        <a:ea typeface="Calibri" panose="020F0502020204030204" pitchFamily="34" charset="0"/>
                        <a:cs typeface="Times New Roman" panose="02020603050405020304" pitchFamily="18" charset="0"/>
                      </a:endParaRPr>
                    </a:p>
                  </a:txBody>
                  <a:tcPr marL="182880" marR="182880" marT="73152" marB="73152" anchor="ctr">
                    <a:solidFill>
                      <a:schemeClr val="accent1"/>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6,801</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3,778</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1,878</a:t>
                      </a:r>
                    </a:p>
                  </a:txBody>
                  <a:tcPr marL="182880" marR="182880" marT="73152" marB="73152" anchor="ctr">
                    <a:solidFill>
                      <a:schemeClr val="bg1">
                        <a:lumMod val="85000"/>
                      </a:schemeClr>
                    </a:solidFill>
                  </a:tcPr>
                </a:tc>
                <a:extLst>
                  <a:ext uri="{0D108BD9-81ED-4DB2-BD59-A6C34878D82A}">
                    <a16:rowId xmlns:a16="http://schemas.microsoft.com/office/drawing/2014/main" val="1649677104"/>
                  </a:ext>
                </a:extLst>
              </a:tr>
              <a:tr h="783599">
                <a:tc>
                  <a:txBody>
                    <a:bodyPr/>
                    <a:lstStyle/>
                    <a:p>
                      <a:pPr marL="0" marR="0" algn="r" defTabSz="914400" rtl="0" eaLnBrk="1" latinLnBrk="0" hangingPunct="1">
                        <a:spcBef>
                          <a:spcPts val="0"/>
                        </a:spcBef>
                        <a:spcAft>
                          <a:spcPts val="0"/>
                        </a:spcAft>
                      </a:pPr>
                      <a:r>
                        <a:rPr lang="en-US" sz="2400" b="0" i="1" kern="1200" dirty="0">
                          <a:solidFill>
                            <a:schemeClr val="bg1"/>
                          </a:solidFill>
                          <a:effectLst/>
                          <a:latin typeface="+mj-lt"/>
                          <a:ea typeface="+mn-ea"/>
                          <a:cs typeface="+mn-cs"/>
                        </a:rPr>
                        <a:t>Business Source Ultimate</a:t>
                      </a:r>
                    </a:p>
                  </a:txBody>
                  <a:tcPr marL="182880" marR="182880" marT="73152" marB="73152" anchor="ctr">
                    <a:solidFill>
                      <a:schemeClr val="accent1"/>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6,809</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5,335</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2,780</a:t>
                      </a:r>
                    </a:p>
                  </a:txBody>
                  <a:tcPr marL="182880" marR="182880" marT="73152" marB="73152"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0B3B9DA7-15B5-43A4-9736-75B030EABB76}"/>
              </a:ext>
            </a:extLst>
          </p:cNvPr>
          <p:cNvSpPr/>
          <p:nvPr/>
        </p:nvSpPr>
        <p:spPr>
          <a:xfrm>
            <a:off x="5379469" y="6558803"/>
            <a:ext cx="1433061"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B9"/>
                </a:solidFill>
                <a:effectLst/>
                <a:uLnTx/>
                <a:uFillTx/>
                <a:latin typeface="Times New Roman"/>
                <a:ea typeface="+mn-ea"/>
                <a:cs typeface="+mn-cs"/>
              </a:rPr>
              <a:t>February 2021</a:t>
            </a:r>
          </a:p>
        </p:txBody>
      </p:sp>
    </p:spTree>
    <p:extLst>
      <p:ext uri="{BB962C8B-B14F-4D97-AF65-F5344CB8AC3E}">
        <p14:creationId xmlns:p14="http://schemas.microsoft.com/office/powerpoint/2010/main" val="237805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2514600"/>
            <a:ext cx="10515600" cy="1023710"/>
          </a:xfrm>
        </p:spPr>
        <p:txBody>
          <a:bodyPr/>
          <a:lstStyle/>
          <a:p>
            <a:pPr algn="ctr"/>
            <a:r>
              <a:rPr lang="en-US" altLang="zh-CN" sz="4000" dirty="0"/>
              <a:t>EBSCOhost</a:t>
            </a:r>
            <a:r>
              <a:rPr lang="zh-CN" altLang="zh-CN" sz="4000" dirty="0"/>
              <a:t>平台操作指南</a:t>
            </a:r>
            <a:br>
              <a:rPr lang="zh-CN" altLang="zh-CN" sz="4000" dirty="0"/>
            </a:br>
            <a:endParaRPr lang="zh-CN" altLang="en-US" sz="4000" dirty="0"/>
          </a:p>
        </p:txBody>
      </p:sp>
    </p:spTree>
    <p:extLst>
      <p:ext uri="{BB962C8B-B14F-4D97-AF65-F5344CB8AC3E}">
        <p14:creationId xmlns:p14="http://schemas.microsoft.com/office/powerpoint/2010/main" val="7152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192329" cy="520655"/>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텍스트 개체 틀 2">
            <a:extLst>
              <a:ext uri="{FF2B5EF4-FFF2-40B4-BE49-F238E27FC236}">
                <a16:creationId xmlns:a16="http://schemas.microsoft.com/office/drawing/2014/main" id="{87E39128-078C-4832-86B0-EC13FD7A3362}"/>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9" name="텍스트 개체 틀 2">
            <a:extLst>
              <a:ext uri="{FF2B5EF4-FFF2-40B4-BE49-F238E27FC236}">
                <a16:creationId xmlns:a16="http://schemas.microsoft.com/office/drawing/2014/main" id="{49093D41-BDF9-43FC-8B42-BCB429F73E02}"/>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Rectangle 19">
            <a:extLst>
              <a:ext uri="{FF2B5EF4-FFF2-40B4-BE49-F238E27FC236}">
                <a16:creationId xmlns:a16="http://schemas.microsoft.com/office/drawing/2014/main" id="{CD80DB48-E1E2-4B30-9E04-099A7240D486}"/>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240144"/>
            <a:ext cx="7192329" cy="520655"/>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1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Need to find articles about a theme</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196299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2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Want to find articles </a:t>
            </a:r>
            <a:r>
              <a:rPr kumimoji="0" lang="en-US" altLang="zh-CN" sz="1800" b="0" i="0" u="none" strike="noStrike" kern="1200" cap="none" spc="0" normalizeH="0" baseline="0" noProof="0" dirty="0" err="1">
                <a:ln>
                  <a:noFill/>
                </a:ln>
                <a:solidFill>
                  <a:prstClr val="black">
                    <a:lumMod val="75000"/>
                    <a:lumOff val="25000"/>
                  </a:prstClr>
                </a:solidFill>
                <a:effectLst/>
                <a:uLnTx/>
                <a:uFillTx/>
                <a:latin typeface="Calibri" pitchFamily="34" charset="0"/>
                <a:ea typeface="宋体" panose="02010600030101010101" pitchFamily="2" charset="-122"/>
                <a:cs typeface="+mn-cs"/>
              </a:rPr>
              <a:t>presicely</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268585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3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R</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ead Articles, save or export articles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340870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4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Submit for Publication, find publication information</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13155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5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5:Create search alert &amp; journal alert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800316" y="627669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24014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Basic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196299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Advanced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268585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Tools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340870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Publications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13155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텍스트 개체 틀 2">
            <a:extLst>
              <a:ext uri="{FF2B5EF4-FFF2-40B4-BE49-F238E27FC236}">
                <a16:creationId xmlns:a16="http://schemas.microsoft.com/office/drawing/2014/main" id="{8AF36EBB-129E-45BA-9EBF-CF88E96BF18A}"/>
              </a:ext>
            </a:extLst>
          </p:cNvPr>
          <p:cNvSpPr txBox="1">
            <a:spLocks/>
          </p:cNvSpPr>
          <p:nvPr/>
        </p:nvSpPr>
        <p:spPr>
          <a:xfrm>
            <a:off x="204152" y="4926976"/>
            <a:ext cx="7192329"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6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Need</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find</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 analysis information</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of a company</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9" name="텍스트 개체 틀 2">
            <a:extLst>
              <a:ext uri="{FF2B5EF4-FFF2-40B4-BE49-F238E27FC236}">
                <a16:creationId xmlns:a16="http://schemas.microsoft.com/office/drawing/2014/main" id="{9934DF98-EFAF-4A44-B384-3F1C080DB14D}"/>
              </a:ext>
            </a:extLst>
          </p:cNvPr>
          <p:cNvSpPr txBox="1">
            <a:spLocks/>
          </p:cNvSpPr>
          <p:nvPr/>
        </p:nvSpPr>
        <p:spPr>
          <a:xfrm>
            <a:off x="7396481" y="492697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Non-Journal Resources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Rectangle 19">
            <a:extLst>
              <a:ext uri="{FF2B5EF4-FFF2-40B4-BE49-F238E27FC236}">
                <a16:creationId xmlns:a16="http://schemas.microsoft.com/office/drawing/2014/main" id="{FC71480C-13B5-457B-A932-14575EABEA77}"/>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ebb81aa25f6b948d4fed38c33271df1ac9e2f"/>
</p:tagLst>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Update xmlns="5f255bb2-3992-4ef0-aeca-1e379827fd79">2015-05-26T04:00:00+00:00</LastUpdate>
    <Notes1 xmlns="5f255bb2-3992-4ef0-aeca-1e379827fd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34B630FFA53245B411A657E2B120A6" ma:contentTypeVersion="11" ma:contentTypeDescription="Create a new document." ma:contentTypeScope="" ma:versionID="975b8d580e7d50f68abd9559d12e05b9">
  <xsd:schema xmlns:xsd="http://www.w3.org/2001/XMLSchema" xmlns:p="http://schemas.microsoft.com/office/2006/metadata/properties" xmlns:ns2="5f255bb2-3992-4ef0-aeca-1e379827fd79" targetNamespace="http://schemas.microsoft.com/office/2006/metadata/properties" ma:root="true" ma:fieldsID="079970f0a1d17ed4c7f939eb2cdd4aa3" ns2:_="">
    <xsd:import namespace="5f255bb2-3992-4ef0-aeca-1e379827fd79"/>
    <xsd:element name="properties">
      <xsd:complexType>
        <xsd:sequence>
          <xsd:element name="documentManagement">
            <xsd:complexType>
              <xsd:all>
                <xsd:element ref="ns2:LastUpdate" minOccurs="0"/>
                <xsd:element ref="ns2:Notes1" minOccurs="0"/>
              </xsd:all>
            </xsd:complexType>
          </xsd:element>
        </xsd:sequence>
      </xsd:complexType>
    </xsd:element>
  </xsd:schema>
  <xsd:schema xmlns:xsd="http://www.w3.org/2001/XMLSchema" xmlns:dms="http://schemas.microsoft.com/office/2006/documentManagement/types" targetNamespace="5f255bb2-3992-4ef0-aeca-1e379827fd79" elementFormDefault="qualified">
    <xsd:import namespace="http://schemas.microsoft.com/office/2006/documentManagement/types"/>
    <xsd:element name="LastUpdate" ma:index="2" nillable="true" ma:displayName="Last Update" ma:default="[today]" ma:format="DateOnly" ma:internalName="LastUpdate">
      <xsd:simpleType>
        <xsd:restriction base="dms:DateTime"/>
      </xsd:simpleType>
    </xsd:element>
    <xsd:element name="Notes1" ma:index="9" nillable="true" ma:displayName="Notes" ma:description="Specific notes regarding the PPT results per management. Must include initials and date of Note." ma:internalName="Notes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352937F-9832-416F-8248-FCE3443DC6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f255bb2-3992-4ef0-aeca-1e379827fd79"/>
    <ds:schemaRef ds:uri="http://purl.org/dc/dcmitype/"/>
    <ds:schemaRef ds:uri="http://www.w3.org/XML/1998/namespace"/>
  </ds:schemaRefs>
</ds:datastoreItem>
</file>

<file path=customXml/itemProps2.xml><?xml version="1.0" encoding="utf-8"?>
<ds:datastoreItem xmlns:ds="http://schemas.openxmlformats.org/officeDocument/2006/customXml" ds:itemID="{C1746943-2D50-4AF3-A951-054E621D076A}">
  <ds:schemaRefs>
    <ds:schemaRef ds:uri="http://schemas.microsoft.com/sharepoint/v3/contenttype/forms"/>
  </ds:schemaRefs>
</ds:datastoreItem>
</file>

<file path=customXml/itemProps3.xml><?xml version="1.0" encoding="utf-8"?>
<ds:datastoreItem xmlns:ds="http://schemas.openxmlformats.org/officeDocument/2006/customXml" ds:itemID="{11237835-E130-4B3B-B702-7738DB765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55bb2-3992-4ef0-aeca-1e379827fd7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4567</TotalTime>
  <Words>2256</Words>
  <Application>Microsoft Office PowerPoint</Application>
  <PresentationFormat>宽屏</PresentationFormat>
  <Paragraphs>411</Paragraphs>
  <Slides>39</Slides>
  <Notes>10</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39</vt:i4>
      </vt:variant>
    </vt:vector>
  </HeadingPairs>
  <TitlesOfParts>
    <vt:vector size="53" baseType="lpstr">
      <vt:lpstr>Helvetica Neue</vt:lpstr>
      <vt:lpstr>等线</vt:lpstr>
      <vt:lpstr>나눔스퀘어라운드 Regular</vt:lpstr>
      <vt:lpstr>宋体</vt:lpstr>
      <vt:lpstr>Arial</vt:lpstr>
      <vt:lpstr>Arial Narrow</vt:lpstr>
      <vt:lpstr>Calibri</vt:lpstr>
      <vt:lpstr>Georgia</vt:lpstr>
      <vt:lpstr>Times New Roman</vt:lpstr>
      <vt:lpstr>Wingdings</vt:lpstr>
      <vt:lpstr>1_EBSCO General - Body</vt:lpstr>
      <vt:lpstr>2_EBSCO General - Body</vt:lpstr>
      <vt:lpstr>Default Design</vt:lpstr>
      <vt:lpstr>1_Office Theme</vt:lpstr>
      <vt:lpstr>PowerPoint 演示文稿</vt:lpstr>
      <vt:lpstr>目录</vt:lpstr>
      <vt:lpstr>资源种类 </vt:lpstr>
      <vt:lpstr>Business Source 中的五种关键资源帮您进行商学研究： </vt:lpstr>
      <vt:lpstr>特色资源</vt:lpstr>
      <vt:lpstr>Business Source series</vt:lpstr>
      <vt:lpstr>EBSCOhost平台操作指南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高级检索——通配符</vt:lpstr>
      <vt:lpstr>高级检索——字段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公司概况</vt:lpstr>
      <vt:lpstr>PowerPoint 演示文稿</vt:lpstr>
      <vt:lpstr>公司信息</vt:lpstr>
      <vt:lpstr>PowerPoint 演示文稿</vt:lpstr>
      <vt:lpstr>哈佛大学知名教授的57段研讨会视频</vt:lpstr>
      <vt:lpstr>PowerPoint 演示文稿</vt:lpstr>
      <vt:lpstr>检索平台：https://search.ebscohost.com/ EBSCO 支持站点:  http://connect.ebsco.com EBSCOhost 中文教程下载:   https://connect.ebsco.com/s/article/EBSCO平台中文使用指南</vt:lpstr>
      <vt:lpstr>Thank You!  访问更多信息参见http://connect.ebsco.com/   </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Source</dc:title>
  <dc:creator>MHobart</dc:creator>
  <cp:lastModifiedBy>Chengfang Wang</cp:lastModifiedBy>
  <cp:revision>173</cp:revision>
  <dcterms:created xsi:type="dcterms:W3CDTF">2013-10-10T14:22:08Z</dcterms:created>
  <dcterms:modified xsi:type="dcterms:W3CDTF">2021-02-01T03:43:48Z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0x010100ED34B630FFA53245B411A657E2B120A6</vt:lpwstr>
  </property>
</Properties>
</file>