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 id="2147483791" r:id="rId5"/>
    <p:sldMasterId id="2147483823" r:id="rId6"/>
    <p:sldMasterId id="2147483831" r:id="rId7"/>
  </p:sldMasterIdLst>
  <p:notesMasterIdLst>
    <p:notesMasterId r:id="rId37"/>
  </p:notesMasterIdLst>
  <p:handoutMasterIdLst>
    <p:handoutMasterId r:id="rId38"/>
  </p:handoutMasterIdLst>
  <p:sldIdLst>
    <p:sldId id="475" r:id="rId8"/>
    <p:sldId id="1732" r:id="rId9"/>
    <p:sldId id="553" r:id="rId10"/>
    <p:sldId id="554" r:id="rId11"/>
    <p:sldId id="1733" r:id="rId12"/>
    <p:sldId id="556" r:id="rId13"/>
    <p:sldId id="1674" r:id="rId14"/>
    <p:sldId id="1715" r:id="rId15"/>
    <p:sldId id="1716" r:id="rId16"/>
    <p:sldId id="1730" r:id="rId17"/>
    <p:sldId id="1717" r:id="rId18"/>
    <p:sldId id="332" r:id="rId19"/>
    <p:sldId id="1672" r:id="rId20"/>
    <p:sldId id="1673" r:id="rId21"/>
    <p:sldId id="485" r:id="rId22"/>
    <p:sldId id="1718" r:id="rId23"/>
    <p:sldId id="1719" r:id="rId24"/>
    <p:sldId id="1720" r:id="rId25"/>
    <p:sldId id="1721" r:id="rId26"/>
    <p:sldId id="1722" r:id="rId27"/>
    <p:sldId id="1723" r:id="rId28"/>
    <p:sldId id="1724" r:id="rId29"/>
    <p:sldId id="1725" r:id="rId30"/>
    <p:sldId id="1726" r:id="rId31"/>
    <p:sldId id="1727" r:id="rId32"/>
    <p:sldId id="1729" r:id="rId33"/>
    <p:sldId id="1731" r:id="rId34"/>
    <p:sldId id="1625" r:id="rId35"/>
    <p:sldId id="1705" r:id="rId36"/>
  </p:sldIdLst>
  <p:sldSz cx="12192000" cy="6858000"/>
  <p:notesSz cx="6858000" cy="92964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3737"/>
    <a:srgbClr val="FF0066"/>
    <a:srgbClr val="E6E6E6"/>
    <a:srgbClr val="ABC7E3"/>
    <a:srgbClr val="08A46F"/>
    <a:srgbClr val="375C82"/>
    <a:srgbClr val="EBEBEB"/>
    <a:srgbClr val="D2CF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1115D7-5CBC-41C6-AC23-3BC0D3974059}" v="3" dt="2021-02-01T03:34:18.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804" y="52"/>
      </p:cViewPr>
      <p:guideLst>
        <p:guide orient="horz" pos="2160"/>
        <p:guide pos="3840"/>
      </p:guideLst>
    </p:cSldViewPr>
  </p:slideViewPr>
  <p:notesTextViewPr>
    <p:cViewPr>
      <p:scale>
        <a:sx n="100" d="100"/>
        <a:sy n="100" d="100"/>
      </p:scale>
      <p:origin x="0" y="0"/>
    </p:cViewPr>
  </p:notesTextViewPr>
  <p:notesViewPr>
    <p:cSldViewPr>
      <p:cViewPr varScale="1">
        <p:scale>
          <a:sx n="70" d="100"/>
          <a:sy n="70" d="100"/>
        </p:scale>
        <p:origin x="-3294"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gs" Target="tags/tag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gfang Wang" userId="8ac6f599-abed-4944-8e27-555af41f975a" providerId="ADAL" clId="{461115D7-5CBC-41C6-AC23-3BC0D3974059}"/>
    <pc:docChg chg="undo custSel addSld delSld modSld">
      <pc:chgData name="Chengfang Wang" userId="8ac6f599-abed-4944-8e27-555af41f975a" providerId="ADAL" clId="{461115D7-5CBC-41C6-AC23-3BC0D3974059}" dt="2021-02-01T03:38:55.652" v="82" actId="47"/>
      <pc:docMkLst>
        <pc:docMk/>
      </pc:docMkLst>
      <pc:sldChg chg="del">
        <pc:chgData name="Chengfang Wang" userId="8ac6f599-abed-4944-8e27-555af41f975a" providerId="ADAL" clId="{461115D7-5CBC-41C6-AC23-3BC0D3974059}" dt="2021-02-01T03:38:55.652" v="82" actId="47"/>
        <pc:sldMkLst>
          <pc:docMk/>
          <pc:sldMk cId="2245542365" sldId="266"/>
        </pc:sldMkLst>
      </pc:sldChg>
      <pc:sldChg chg="add del">
        <pc:chgData name="Chengfang Wang" userId="8ac6f599-abed-4944-8e27-555af41f975a" providerId="ADAL" clId="{461115D7-5CBC-41C6-AC23-3BC0D3974059}" dt="2021-02-01T01:57:16.686" v="3"/>
        <pc:sldMkLst>
          <pc:docMk/>
          <pc:sldMk cId="198895379" sldId="512"/>
        </pc:sldMkLst>
      </pc:sldChg>
      <pc:sldChg chg="modSp add del mod">
        <pc:chgData name="Chengfang Wang" userId="8ac6f599-abed-4944-8e27-555af41f975a" providerId="ADAL" clId="{461115D7-5CBC-41C6-AC23-3BC0D3974059}" dt="2021-02-01T01:57:22.066" v="5" actId="6549"/>
        <pc:sldMkLst>
          <pc:docMk/>
          <pc:sldMk cId="2960735261" sldId="1625"/>
        </pc:sldMkLst>
        <pc:spChg chg="mod">
          <ac:chgData name="Chengfang Wang" userId="8ac6f599-abed-4944-8e27-555af41f975a" providerId="ADAL" clId="{461115D7-5CBC-41C6-AC23-3BC0D3974059}" dt="2021-02-01T01:57:22.066" v="5" actId="6549"/>
          <ac:spMkLst>
            <pc:docMk/>
            <pc:sldMk cId="2960735261" sldId="1625"/>
            <ac:spMk id="3" creationId="{C95B8870-E585-4261-A4FB-B3C0933A04BB}"/>
          </ac:spMkLst>
        </pc:spChg>
      </pc:sldChg>
      <pc:sldChg chg="modSp add mod">
        <pc:chgData name="Chengfang Wang" userId="8ac6f599-abed-4944-8e27-555af41f975a" providerId="ADAL" clId="{461115D7-5CBC-41C6-AC23-3BC0D3974059}" dt="2021-02-01T03:38:48.866" v="81" actId="20577"/>
        <pc:sldMkLst>
          <pc:docMk/>
          <pc:sldMk cId="4290188429" sldId="1733"/>
        </pc:sldMkLst>
        <pc:spChg chg="mod">
          <ac:chgData name="Chengfang Wang" userId="8ac6f599-abed-4944-8e27-555af41f975a" providerId="ADAL" clId="{461115D7-5CBC-41C6-AC23-3BC0D3974059}" dt="2021-02-01T03:38:48.866" v="81" actId="20577"/>
          <ac:spMkLst>
            <pc:docMk/>
            <pc:sldMk cId="4290188429" sldId="1733"/>
            <ac:spMk id="10" creationId="{0B3B9DA7-15B5-43A4-9736-75B030EABB76}"/>
          </ac:spMkLst>
        </pc:spChg>
        <pc:graphicFrameChg chg="modGraphic">
          <ac:chgData name="Chengfang Wang" userId="8ac6f599-abed-4944-8e27-555af41f975a" providerId="ADAL" clId="{461115D7-5CBC-41C6-AC23-3BC0D3974059}" dt="2021-02-01T03:38:13.135" v="72" actId="20577"/>
          <ac:graphicFrameMkLst>
            <pc:docMk/>
            <pc:sldMk cId="4290188429" sldId="1733"/>
            <ac:graphicFrameMk id="7"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72646CF-FA7F-43FF-B96A-0188E3787AEF}" type="datetimeFigureOut">
              <a:rPr lang="en-US" smtClean="0"/>
              <a:pPr/>
              <a:t>2/1/2021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ABEC9283-081D-46A7-83BC-F1214701ED0A}" type="slidenum">
              <a:rPr lang="en-US" smtClean="0"/>
              <a:pPr/>
              <a:t>‹#›</a:t>
            </a:fld>
            <a:endParaRPr lang="en-US"/>
          </a:p>
        </p:txBody>
      </p:sp>
    </p:spTree>
    <p:extLst>
      <p:ext uri="{BB962C8B-B14F-4D97-AF65-F5344CB8AC3E}">
        <p14:creationId xmlns:p14="http://schemas.microsoft.com/office/powerpoint/2010/main" val="35016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7CB29E2B-5E7E-CE4E-8DAE-D0DE51A35BF7}" type="datetimeFigureOut">
              <a:rPr lang="en-US" smtClean="0"/>
              <a:pPr/>
              <a:t>2/1/2021</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BA19F20E-F00A-924F-BFCD-9A1E033A44D9}" type="slidenum">
              <a:rPr lang="en-US" smtClean="0"/>
              <a:pPr/>
              <a:t>‹#›</a:t>
            </a:fld>
            <a:endParaRPr lang="en-US"/>
          </a:p>
        </p:txBody>
      </p:sp>
    </p:spTree>
    <p:extLst>
      <p:ext uri="{BB962C8B-B14F-4D97-AF65-F5344CB8AC3E}">
        <p14:creationId xmlns:p14="http://schemas.microsoft.com/office/powerpoint/2010/main" val="2620603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8563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7226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470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8D1F9B-4AFA-4376-B0B7-D356B8ECE869}" type="slidenum">
              <a:rPr kumimoji="0" lang="zh-CN" altLang="en-US" sz="1800" b="0" i="0" u="none" strike="noStrike" kern="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47258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9628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66842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02834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3670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5823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189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9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57937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297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483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36484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4964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userDrawn="1"/>
        </p:nvSpPr>
        <p:spPr>
          <a:xfrm flipH="1">
            <a:off x="-1" y="1"/>
            <a:ext cx="12192000" cy="2124222"/>
          </a:xfrm>
          <a:prstGeom prst="triangle">
            <a:avLst>
              <a:gd name="adj" fmla="val 0"/>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a:solidFill>
                  <a:schemeClr val="bg1"/>
                </a:solidFill>
              </a:defRPr>
            </a:lvl1pPr>
          </a:lstStyle>
          <a:p>
            <a:r>
              <a:rPr lang="en-US" dirty="0"/>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404822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55590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416226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5534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88506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84357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4253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75213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229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4378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05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dirty="0"/>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Email</a:t>
            </a:r>
          </a:p>
        </p:txBody>
      </p:sp>
    </p:spTree>
    <p:extLst>
      <p:ext uri="{BB962C8B-B14F-4D97-AF65-F5344CB8AC3E}">
        <p14:creationId xmlns:p14="http://schemas.microsoft.com/office/powerpoint/2010/main" val="270706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60EFE5-9AA2-49B3-AC23-ACA9E2A9E591}"/>
              </a:ext>
            </a:extLst>
          </p:cNvPr>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baseline="0">
              <a:solidFill>
                <a:srgbClr val="000000"/>
              </a:solidFill>
              <a:cs typeface="+mn-cs"/>
            </a:endParaRPr>
          </a:p>
        </p:txBody>
      </p:sp>
      <p:sp>
        <p:nvSpPr>
          <p:cNvPr id="4" name="Hexagon 9">
            <a:extLst>
              <a:ext uri="{FF2B5EF4-FFF2-40B4-BE49-F238E27FC236}">
                <a16:creationId xmlns:a16="http://schemas.microsoft.com/office/drawing/2014/main" id="{8735468E-8B31-40A1-9A06-361BB8C524EB}"/>
              </a:ext>
            </a:extLst>
          </p:cNvPr>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baseline="0">
              <a:solidFill>
                <a:srgbClr val="000000"/>
              </a:solidFill>
              <a:cs typeface="+mn-cs"/>
            </a:endParaRPr>
          </a:p>
        </p:txBody>
      </p:sp>
      <p:sp>
        <p:nvSpPr>
          <p:cNvPr id="5" name="Hexagon 10">
            <a:extLst>
              <a:ext uri="{FF2B5EF4-FFF2-40B4-BE49-F238E27FC236}">
                <a16:creationId xmlns:a16="http://schemas.microsoft.com/office/drawing/2014/main" id="{5E6CFCA2-289D-48A8-9AEA-2C5BB18E4CBE}"/>
              </a:ext>
            </a:extLst>
          </p:cNvPr>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baseline="0">
              <a:solidFill>
                <a:srgbClr val="000000"/>
              </a:solidFill>
              <a:cs typeface="+mn-cs"/>
            </a:endParaRPr>
          </a:p>
        </p:txBody>
      </p:sp>
      <p:pic>
        <p:nvPicPr>
          <p:cNvPr id="6" name="Picture 11" descr="EBSCO logo.png">
            <a:extLst>
              <a:ext uri="{FF2B5EF4-FFF2-40B4-BE49-F238E27FC236}">
                <a16:creationId xmlns:a16="http://schemas.microsoft.com/office/drawing/2014/main" id="{4A1F4D69-8897-42DE-9D17-AC77500F54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a:extLst>
              <a:ext uri="{FF2B5EF4-FFF2-40B4-BE49-F238E27FC236}">
                <a16:creationId xmlns:a16="http://schemas.microsoft.com/office/drawing/2014/main" id="{461CB7D1-D8F6-4891-A11E-FE69AD946FDE}"/>
              </a:ext>
            </a:extLst>
          </p:cNvPr>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baseline="0">
              <a:solidFill>
                <a:srgbClr val="FFFFFF"/>
              </a:solidFill>
              <a:latin typeface="Calibri" pitchFamily="34" charset="0"/>
              <a:ea typeface="宋体" pitchFamily="2" charset="-122"/>
              <a:cs typeface="+mn-cs"/>
            </a:endParaRPr>
          </a:p>
        </p:txBody>
      </p:sp>
      <p:sp>
        <p:nvSpPr>
          <p:cNvPr id="8" name="Hexagon 13">
            <a:extLst>
              <a:ext uri="{FF2B5EF4-FFF2-40B4-BE49-F238E27FC236}">
                <a16:creationId xmlns:a16="http://schemas.microsoft.com/office/drawing/2014/main" id="{24D7B63E-1F46-4C36-95AE-5F3C6FF228EB}"/>
              </a:ext>
            </a:extLst>
          </p:cNvPr>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baseline="0">
              <a:solidFill>
                <a:srgbClr val="FFFFFF"/>
              </a:solidFill>
              <a:latin typeface="Calibri" pitchFamily="34" charset="0"/>
              <a:ea typeface="宋体" pitchFamily="2" charset="-122"/>
              <a:cs typeface="+mn-cs"/>
            </a:endParaRPr>
          </a:p>
        </p:txBody>
      </p:sp>
      <p:sp>
        <p:nvSpPr>
          <p:cNvPr id="9" name="Hexagon 14">
            <a:extLst>
              <a:ext uri="{FF2B5EF4-FFF2-40B4-BE49-F238E27FC236}">
                <a16:creationId xmlns:a16="http://schemas.microsoft.com/office/drawing/2014/main" id="{BCE1135E-091A-4D4F-8E77-25B37324E86D}"/>
              </a:ext>
            </a:extLst>
          </p:cNvPr>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baseline="0">
              <a:solidFill>
                <a:srgbClr val="FFFFFF"/>
              </a:solidFill>
              <a:latin typeface="Calibri" pitchFamily="34" charset="0"/>
              <a:ea typeface="宋体" pitchFamily="2" charset="-122"/>
              <a:cs typeface="+mn-cs"/>
            </a:endParaRPr>
          </a:p>
        </p:txBody>
      </p:sp>
      <p:sp>
        <p:nvSpPr>
          <p:cNvPr id="2" name="Title 1"/>
          <p:cNvSpPr>
            <a:spLocks noGrp="1"/>
          </p:cNvSpPr>
          <p:nvPr>
            <p:ph type="ctrTitle"/>
          </p:nvPr>
        </p:nvSpPr>
        <p:spPr>
          <a:xfrm>
            <a:off x="0" y="2667001"/>
            <a:ext cx="12192000" cy="784225"/>
          </a:xfr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26096054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29795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1772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66753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800">
                <a:solidFill>
                  <a:schemeClr val="tx2"/>
                </a:solidFill>
              </a:defRPr>
            </a:lvl1pPr>
          </a:lstStyle>
          <a:p>
            <a:r>
              <a:rPr lang="en-US"/>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86124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369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60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73196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64411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25476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a:t>Click to edit Master title style</a:t>
            </a:r>
          </a:p>
        </p:txBody>
      </p:sp>
    </p:spTree>
    <p:extLst>
      <p:ext uri="{BB962C8B-B14F-4D97-AF65-F5344CB8AC3E}">
        <p14:creationId xmlns:p14="http://schemas.microsoft.com/office/powerpoint/2010/main" val="361940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50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397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519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413164"/>
            <a:ext cx="3543300" cy="4752782"/>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413164"/>
            <a:ext cx="3543300" cy="4752782"/>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782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729046"/>
            <a:ext cx="3543300" cy="4436899"/>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24349" y="1729046"/>
            <a:ext cx="3543300" cy="4436899"/>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10" hasCustomPrompt="1"/>
          </p:nvPr>
        </p:nvSpPr>
        <p:spPr>
          <a:xfrm>
            <a:off x="838200" y="1122216"/>
            <a:ext cx="10515599" cy="473827"/>
          </a:xfrm>
        </p:spPr>
        <p:txBody>
          <a:bodyPr/>
          <a:lstStyle>
            <a:lvl1pPr marL="0" indent="0">
              <a:buNone/>
              <a:defRPr sz="2400">
                <a:solidFill>
                  <a:schemeClr val="accent2"/>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a:t>
            </a:r>
          </a:p>
        </p:txBody>
      </p:sp>
    </p:spTree>
    <p:extLst>
      <p:ext uri="{BB962C8B-B14F-4D97-AF65-F5344CB8AC3E}">
        <p14:creationId xmlns:p14="http://schemas.microsoft.com/office/powerpoint/2010/main" val="21557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7034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94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994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44904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195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userDrawn="1"/>
        </p:nvSpPr>
        <p:spPr>
          <a:xfrm flipH="1">
            <a:off x="-1" y="1"/>
            <a:ext cx="12192000" cy="2124222"/>
          </a:xfrm>
          <a:prstGeom prst="triangle">
            <a:avLst>
              <a:gd name="adj" fmla="val 0"/>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a:solidFill>
                  <a:schemeClr val="bg1"/>
                </a:solidFill>
              </a:defRPr>
            </a:lvl1pPr>
          </a:lstStyle>
          <a:p>
            <a:r>
              <a:rPr lang="en-US"/>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5825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90866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965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0688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04733"/>
            <a:ext cx="10515600" cy="648127"/>
          </a:xfrm>
        </p:spPr>
        <p:txBody>
          <a:bodyPr/>
          <a:lstStyle>
            <a:lvl1pPr algn="ctr">
              <a:defRPr sz="32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177745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7955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1178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085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304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7038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76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Email</a:t>
            </a:r>
          </a:p>
        </p:txBody>
      </p:sp>
    </p:spTree>
    <p:extLst>
      <p:ext uri="{BB962C8B-B14F-4D97-AF65-F5344CB8AC3E}">
        <p14:creationId xmlns:p14="http://schemas.microsoft.com/office/powerpoint/2010/main" val="415271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ullets">
    <p:bg>
      <p:bgPr>
        <a:solidFill>
          <a:schemeClr val="bg2"/>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857213" y="958851"/>
            <a:ext cx="10972800" cy="634020"/>
          </a:xfrm>
          <a:noFill/>
          <a:ln w="9525">
            <a:noFill/>
            <a:miter lim="800000"/>
            <a:headEnd/>
            <a:tailEnd/>
          </a:ln>
        </p:spPr>
        <p:txBody>
          <a:bodyPr>
            <a:spAutoFit/>
          </a:bodyPr>
          <a:lstStyle>
            <a:lvl1pPr algn="l" defTabSz="457200" rtl="0" fontAlgn="base">
              <a:spcBef>
                <a:spcPct val="0"/>
              </a:spcBef>
              <a:spcAft>
                <a:spcPct val="0"/>
              </a:spcAft>
              <a:defRPr lang="en-GB" sz="3200" kern="1200" dirty="0">
                <a:solidFill>
                  <a:schemeClr val="tx1"/>
                </a:solidFill>
                <a:latin typeface="Arial Narrow" pitchFamily="-112" charset="0"/>
                <a:ea typeface="ＭＳ Ｐゴシック" pitchFamily="-112" charset="-128"/>
                <a:cs typeface="+mn-cs"/>
              </a:defRPr>
            </a:lvl1pPr>
          </a:lstStyle>
          <a:p>
            <a:r>
              <a:rPr lang="en-US"/>
              <a:t>Click to edit Master title style</a:t>
            </a:r>
            <a:endParaRPr lang="en-GB"/>
          </a:p>
        </p:txBody>
      </p:sp>
      <p:sp>
        <p:nvSpPr>
          <p:cNvPr id="13" name="Text Placeholder 12"/>
          <p:cNvSpPr>
            <a:spLocks noGrp="1"/>
          </p:cNvSpPr>
          <p:nvPr>
            <p:ph type="body" sz="quarter" idx="10"/>
          </p:nvPr>
        </p:nvSpPr>
        <p:spPr>
          <a:xfrm>
            <a:off x="857251" y="1928814"/>
            <a:ext cx="10477500" cy="3786187"/>
          </a:xfrm>
        </p:spPr>
        <p:txBody>
          <a:bodyPr/>
          <a:lstStyle>
            <a:lvl1pPr>
              <a:defRPr sz="2800">
                <a:solidFill>
                  <a:schemeClr val="tx2"/>
                </a:solidFill>
              </a:defRPr>
            </a:lvl1pPr>
            <a:lvl2pPr>
              <a:buFont typeface="Arial" pitchFamily="34" charset="0"/>
              <a:buChar char="•"/>
              <a:defRPr>
                <a:solidFill>
                  <a:schemeClr val="tx2"/>
                </a:solidFill>
              </a:defRPr>
            </a:lvl2pPr>
            <a:lvl3pPr>
              <a:defRPr sz="2800">
                <a:solidFill>
                  <a:schemeClr val="tx2"/>
                </a:solidFill>
              </a:defRPr>
            </a:lvl3pPr>
            <a:lvl4pPr>
              <a:buFont typeface="Arial" pitchFamily="34" charset="0"/>
              <a:buChar char="•"/>
              <a:defRPr sz="2800">
                <a:solidFill>
                  <a:schemeClr val="tx2"/>
                </a:solidFill>
              </a:defRPr>
            </a:lvl4pPr>
            <a:lvl5pPr>
              <a:buFont typeface="Arial" pitchFamily="34" charset="0"/>
              <a:buChar char="•"/>
              <a:defRPr sz="2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81" y="5872275"/>
            <a:ext cx="2119824" cy="978616"/>
          </a:xfrm>
          <a:prstGeom prst="rect">
            <a:avLst/>
          </a:prstGeom>
        </p:spPr>
      </p:pic>
      <p:pic>
        <p:nvPicPr>
          <p:cNvPr id="6" name="Picture 3" descr="G:\InternalDocs\Communications\Resources\Logos\OpenAthens\OpenAthens logos_FINAL\OpenAthens\OpenAthens Logo_RGB_highre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00256" y="263202"/>
            <a:ext cx="3360373" cy="58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88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99636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_Title and 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DC4DEC-F8AC-4C95-8B9A-B7FC04ED49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6739" b="4722"/>
          <a:stretch/>
        </p:blipFill>
        <p:spPr>
          <a:xfrm>
            <a:off x="6918746" y="0"/>
            <a:ext cx="5273255" cy="6534223"/>
          </a:xfrm>
          <a:custGeom>
            <a:avLst/>
            <a:gdLst>
              <a:gd name="connsiteX0" fmla="*/ 3363614 w 5273255"/>
              <a:gd name="connsiteY0" fmla="*/ 0 h 6534223"/>
              <a:gd name="connsiteX1" fmla="*/ 5273255 w 5273255"/>
              <a:gd name="connsiteY1" fmla="*/ 0 h 6534223"/>
              <a:gd name="connsiteX2" fmla="*/ 5273255 w 5273255"/>
              <a:gd name="connsiteY2" fmla="*/ 6534223 h 6534223"/>
              <a:gd name="connsiteX3" fmla="*/ 0 w 5273255"/>
              <a:gd name="connsiteY3" fmla="*/ 6534223 h 6534223"/>
            </a:gdLst>
            <a:ahLst/>
            <a:cxnLst>
              <a:cxn ang="0">
                <a:pos x="connsiteX0" y="connsiteY0"/>
              </a:cxn>
              <a:cxn ang="0">
                <a:pos x="connsiteX1" y="connsiteY1"/>
              </a:cxn>
              <a:cxn ang="0">
                <a:pos x="connsiteX2" y="connsiteY2"/>
              </a:cxn>
              <a:cxn ang="0">
                <a:pos x="connsiteX3" y="connsiteY3"/>
              </a:cxn>
            </a:cxnLst>
            <a:rect l="l" t="t" r="r" b="b"/>
            <a:pathLst>
              <a:path w="5273255" h="6534223">
                <a:moveTo>
                  <a:pt x="3363614" y="0"/>
                </a:moveTo>
                <a:lnTo>
                  <a:pt x="5273255" y="0"/>
                </a:lnTo>
                <a:lnTo>
                  <a:pt x="5273255" y="6534223"/>
                </a:lnTo>
                <a:lnTo>
                  <a:pt x="0" y="6534223"/>
                </a:lnTo>
                <a:close/>
              </a:path>
            </a:pathLst>
          </a:cu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21608" y="1273320"/>
            <a:ext cx="7632192" cy="45819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273319"/>
            <a:ext cx="2755392" cy="525430"/>
          </a:xfrm>
        </p:spPr>
        <p:txBody>
          <a:bodyPr/>
          <a:lstStyle>
            <a:lvl1pPr marL="0" indent="0">
              <a:buNone/>
              <a:defRPr sz="2400" b="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135781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4" name="Hexagon 9"/>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5" name="Hexagon 10"/>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pic>
        <p:nvPicPr>
          <p:cNvPr id="6" name="Picture 11" descr="EBSCO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8" name="Hexagon 13"/>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9" name="Hexagon 14"/>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2" name="Title 1"/>
          <p:cNvSpPr>
            <a:spLocks noGrp="1"/>
          </p:cNvSpPr>
          <p:nvPr>
            <p:ph type="ctrTitle"/>
          </p:nvPr>
        </p:nvSpPr>
        <p:spPr>
          <a:xfrm>
            <a:off x="0" y="2667001"/>
            <a:ext cx="12192000" cy="784225"/>
          </a:xfr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282271291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Screen shot 2013-02-04 at 12.56.36 PM.png"/>
          <p:cNvPicPr>
            <a:picLocks noChangeAspect="1"/>
          </p:cNvPicPr>
          <p:nvPr userDrawn="1"/>
        </p:nvPicPr>
        <p:blipFill>
          <a:blip r:embed="rId2">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EBSCO_PMS29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a:solidFill>
                  <a:srgbClr val="376092"/>
                </a:solidFill>
              </a:rPr>
              <a:t>www.ebsco.com</a:t>
            </a:r>
          </a:p>
        </p:txBody>
      </p:sp>
      <p:sp>
        <p:nvSpPr>
          <p:cNvPr id="2" name="Title 1"/>
          <p:cNvSpPr>
            <a:spLocks noGrp="1"/>
          </p:cNvSpPr>
          <p:nvPr>
            <p:ph type="title"/>
          </p:nvPr>
        </p:nvSpPr>
        <p:spPr>
          <a:xfrm>
            <a:off x="0" y="914400"/>
            <a:ext cx="12192000" cy="762000"/>
          </a:xfrm>
        </p:spPr>
        <p:txBody>
          <a:bodyPr/>
          <a:lstStyle/>
          <a:p>
            <a:r>
              <a:rPr lang="en-US" dirty="0"/>
              <a:t>Click to edit Master title style</a:t>
            </a:r>
          </a:p>
        </p:txBody>
      </p:sp>
      <p:sp>
        <p:nvSpPr>
          <p:cNvPr id="3" name="Content Placeholder 2"/>
          <p:cNvSpPr>
            <a:spLocks noGrp="1"/>
          </p:cNvSpPr>
          <p:nvPr>
            <p:ph idx="1"/>
          </p:nvPr>
        </p:nvSpPr>
        <p:spPr>
          <a:xfrm>
            <a:off x="609600" y="1828801"/>
            <a:ext cx="10972800" cy="4525963"/>
          </a:xfrm>
          <a:prstGeom prst="rect">
            <a:avLst/>
          </a:prstGeom>
        </p:spPr>
        <p:txBody>
          <a:bodyPr/>
          <a:lstStyle>
            <a:lvl1pPr marL="282575" indent="-282575">
              <a:defRPr>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803336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4" name="Hexagon 9"/>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5" name="Hexagon 10"/>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pic>
        <p:nvPicPr>
          <p:cNvPr id="6" name="Picture 11" descr="EBSCO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8" name="Hexagon 13"/>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9" name="Hexagon 14"/>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2" name="Title 1"/>
          <p:cNvSpPr>
            <a:spLocks noGrp="1"/>
          </p:cNvSpPr>
          <p:nvPr>
            <p:ph type="ctrTitle"/>
          </p:nvPr>
        </p:nvSpPr>
        <p:spPr>
          <a:xfrm>
            <a:off x="0" y="2667001"/>
            <a:ext cx="12192000" cy="784225"/>
          </a:xfrm>
          <a:prstGeom prst="rect">
            <a:avLst/>
          </a:prstGeo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1657521680"/>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a:xfrm>
            <a:off x="0" y="0"/>
            <a:ext cx="0" cy="0"/>
          </a:xfrm>
        </p:spPr>
        <p:txBody>
          <a:bodyPr/>
          <a:lstStyle>
            <a:lvl1pPr>
              <a:defRPr/>
            </a:lvl1pPr>
          </a:lstStyle>
          <a:p>
            <a:pPr>
              <a:defRPr/>
            </a:pPr>
            <a:fld id="{B0C523E1-AB0D-4DD0-BD2D-9A6F4ADB77A4}" type="datetimeFigureOut">
              <a:rPr lang="zh-CN" altLang="en-US"/>
              <a:pPr>
                <a:defRPr/>
              </a:pPr>
              <a:t>2021/2/1</a:t>
            </a:fld>
            <a:endParaRPr lang="zh-CN" altLang="en-US"/>
          </a:p>
        </p:txBody>
      </p:sp>
      <p:sp>
        <p:nvSpPr>
          <p:cNvPr id="5" name="页脚占位符 4"/>
          <p:cNvSpPr>
            <a:spLocks noGrp="1"/>
          </p:cNvSpPr>
          <p:nvPr>
            <p:ph type="ftr" sz="quarter" idx="11"/>
          </p:nvPr>
        </p:nvSpPr>
        <p:spPr>
          <a:xfrm>
            <a:off x="0" y="0"/>
            <a:ext cx="0" cy="0"/>
          </a:xfr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0" y="0"/>
            <a:ext cx="0" cy="0"/>
          </a:xfrm>
        </p:spPr>
        <p:txBody>
          <a:bodyPr/>
          <a:lstStyle>
            <a:lvl1pPr>
              <a:defRPr/>
            </a:lvl1pPr>
          </a:lstStyle>
          <a:p>
            <a:pPr>
              <a:defRPr/>
            </a:pPr>
            <a:fld id="{5277EBB0-6983-48BF-A1EA-62B0AC07377C}" type="slidenum">
              <a:rPr lang="zh-CN" altLang="en-US"/>
              <a:pPr>
                <a:defRPr/>
              </a:pPr>
              <a:t>‹#›</a:t>
            </a:fld>
            <a:endParaRPr lang="zh-CN" altLang="en-US"/>
          </a:p>
        </p:txBody>
      </p:sp>
    </p:spTree>
    <p:extLst>
      <p:ext uri="{BB962C8B-B14F-4D97-AF65-F5344CB8AC3E}">
        <p14:creationId xmlns:p14="http://schemas.microsoft.com/office/powerpoint/2010/main" val="1386251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2162287"/>
            <a:ext cx="10515600" cy="38210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529319"/>
            <a:ext cx="10515600" cy="525430"/>
          </a:xfrm>
        </p:spPr>
        <p:txBody>
          <a:bodyPr/>
          <a:lstStyle>
            <a:lvl1pPr marL="0" indent="0">
              <a:buNone/>
              <a:defRPr sz="2000" b="1"/>
            </a:lvl1pPr>
          </a:lstStyle>
          <a:p>
            <a:pPr lvl="0"/>
            <a:r>
              <a:rPr lang="en-US" dirty="0"/>
              <a:t>Click to edit Master text styles</a:t>
            </a:r>
          </a:p>
        </p:txBody>
      </p:sp>
    </p:spTree>
    <p:extLst>
      <p:ext uri="{BB962C8B-B14F-4D97-AF65-F5344CB8AC3E}">
        <p14:creationId xmlns:p14="http://schemas.microsoft.com/office/powerpoint/2010/main" val="238838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766"/>
            <a:ext cx="10607213" cy="415710"/>
          </a:xfrm>
        </p:spPr>
        <p:txBody>
          <a:bodyPr/>
          <a:lstStyle>
            <a:lvl1pPr algn="l">
              <a:defRPr sz="1800" b="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1933630213"/>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264123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A164D59-D74B-4273-BB6D-77B88787171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435F3C3-2F62-4F6A-AB0B-65821DDF5DD3}" type="datetimeFigureOut">
              <a:rPr lang="en-US" altLang="zh-CN"/>
              <a:pPr>
                <a:defRPr/>
              </a:pPr>
              <a:t>2/1/2021</a:t>
            </a:fld>
            <a:endParaRPr lang="en-US" altLang="zh-CN"/>
          </a:p>
        </p:txBody>
      </p:sp>
      <p:sp>
        <p:nvSpPr>
          <p:cNvPr id="5" name="Footer Placeholder 4">
            <a:extLst>
              <a:ext uri="{FF2B5EF4-FFF2-40B4-BE49-F238E27FC236}">
                <a16:creationId xmlns:a16="http://schemas.microsoft.com/office/drawing/2014/main" id="{69AB94F9-3DA1-4253-9624-D2CC21A914F7}"/>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C0667221-D434-46A4-AED9-D8DC0E843604}"/>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529966FF-1C7A-4C83-AFF1-79338A755D42}" type="slidenum">
              <a:rPr lang="en-US" altLang="zh-CN"/>
              <a:pPr>
                <a:defRPr/>
              </a:pPr>
              <a:t>‹#›</a:t>
            </a:fld>
            <a:endParaRPr lang="en-US" altLang="zh-CN"/>
          </a:p>
        </p:txBody>
      </p:sp>
    </p:spTree>
    <p:extLst>
      <p:ext uri="{BB962C8B-B14F-4D97-AF65-F5344CB8AC3E}">
        <p14:creationId xmlns:p14="http://schemas.microsoft.com/office/powerpoint/2010/main" val="2351009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Screen shot 2013-02-04 at 12.55.12 PM.png">
            <a:extLst>
              <a:ext uri="{FF2B5EF4-FFF2-40B4-BE49-F238E27FC236}">
                <a16:creationId xmlns:a16="http://schemas.microsoft.com/office/drawing/2014/main" id="{D27BDE4F-3F62-47D0-A054-7DF7061B08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9688"/>
            <a:ext cx="587586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Screen shot 2013-02-04 at 12.56.36 PM.png">
            <a:extLst>
              <a:ext uri="{FF2B5EF4-FFF2-40B4-BE49-F238E27FC236}">
                <a16:creationId xmlns:a16="http://schemas.microsoft.com/office/drawing/2014/main" id="{98CF8FF0-62CA-418A-83BC-B9FC7EF855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29867" y="6257925"/>
            <a:ext cx="606213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EBSCO_PMS294.png">
            <a:extLst>
              <a:ext uri="{FF2B5EF4-FFF2-40B4-BE49-F238E27FC236}">
                <a16:creationId xmlns:a16="http://schemas.microsoft.com/office/drawing/2014/main" id="{D6248933-793A-47B8-B03F-DFED8380FE3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97118" y="6537325"/>
            <a:ext cx="844549"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00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00745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3CE610-A378-445F-84AA-BF1AEE1096E2}"/>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14A29823-1C0D-4F17-A0EA-2D50FEA93C26}" type="datetimeFigureOut">
              <a:rPr lang="en-US" altLang="zh-CN"/>
              <a:pPr>
                <a:defRPr/>
              </a:pPr>
              <a:t>2/1/2021</a:t>
            </a:fld>
            <a:endParaRPr lang="en-US" altLang="zh-CN"/>
          </a:p>
        </p:txBody>
      </p:sp>
      <p:sp>
        <p:nvSpPr>
          <p:cNvPr id="5" name="Footer Placeholder 4">
            <a:extLst>
              <a:ext uri="{FF2B5EF4-FFF2-40B4-BE49-F238E27FC236}">
                <a16:creationId xmlns:a16="http://schemas.microsoft.com/office/drawing/2014/main" id="{27E65F42-7D7F-4BE2-B96B-64D5E4714F8C}"/>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BB703CCC-3EEC-4F2E-97EF-454EE3DA730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09173978-4D8D-4AC2-BAF2-445F9A5064FA}" type="slidenum">
              <a:rPr lang="en-US" altLang="zh-CN"/>
              <a:pPr>
                <a:defRPr/>
              </a:pPr>
              <a:t>‹#›</a:t>
            </a:fld>
            <a:endParaRPr lang="en-US" altLang="zh-CN"/>
          </a:p>
        </p:txBody>
      </p:sp>
    </p:spTree>
    <p:extLst>
      <p:ext uri="{BB962C8B-B14F-4D97-AF65-F5344CB8AC3E}">
        <p14:creationId xmlns:p14="http://schemas.microsoft.com/office/powerpoint/2010/main" val="16651572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6DCE44-D358-4018-8023-09915C11A02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11C38239-27DA-4A3C-BF8D-4AECED847348}" type="datetimeFigureOut">
              <a:rPr lang="en-US" altLang="zh-CN"/>
              <a:pPr>
                <a:defRPr/>
              </a:pPr>
              <a:t>2/1/2021</a:t>
            </a:fld>
            <a:endParaRPr lang="en-US" altLang="zh-CN"/>
          </a:p>
        </p:txBody>
      </p:sp>
      <p:sp>
        <p:nvSpPr>
          <p:cNvPr id="6" name="Footer Placeholder 5">
            <a:extLst>
              <a:ext uri="{FF2B5EF4-FFF2-40B4-BE49-F238E27FC236}">
                <a16:creationId xmlns:a16="http://schemas.microsoft.com/office/drawing/2014/main" id="{E4E64277-B5A2-44E4-A23C-4E3062EEBA72}"/>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7" name="Slide Number Placeholder 6">
            <a:extLst>
              <a:ext uri="{FF2B5EF4-FFF2-40B4-BE49-F238E27FC236}">
                <a16:creationId xmlns:a16="http://schemas.microsoft.com/office/drawing/2014/main" id="{5588C329-BE3E-4BD6-BD27-274184ADD63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3754D1EC-1890-4DF3-81EF-36EC1BE239B4}" type="slidenum">
              <a:rPr lang="en-US" altLang="zh-CN"/>
              <a:pPr>
                <a:defRPr/>
              </a:pPr>
              <a:t>‹#›</a:t>
            </a:fld>
            <a:endParaRPr lang="en-US" altLang="zh-CN"/>
          </a:p>
        </p:txBody>
      </p:sp>
    </p:spTree>
    <p:extLst>
      <p:ext uri="{BB962C8B-B14F-4D97-AF65-F5344CB8AC3E}">
        <p14:creationId xmlns:p14="http://schemas.microsoft.com/office/powerpoint/2010/main" val="22260693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8342C6-AA61-4F76-8E80-059317C9BC6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F40FEDB0-01C6-4FE9-8142-14CA37712AF6}" type="datetimeFigureOut">
              <a:rPr lang="en-US" altLang="zh-CN"/>
              <a:pPr>
                <a:defRPr/>
              </a:pPr>
              <a:t>2/1/2021</a:t>
            </a:fld>
            <a:endParaRPr lang="en-US" altLang="zh-CN"/>
          </a:p>
        </p:txBody>
      </p:sp>
      <p:sp>
        <p:nvSpPr>
          <p:cNvPr id="8" name="Footer Placeholder 7">
            <a:extLst>
              <a:ext uri="{FF2B5EF4-FFF2-40B4-BE49-F238E27FC236}">
                <a16:creationId xmlns:a16="http://schemas.microsoft.com/office/drawing/2014/main" id="{27AC8F2C-D840-4010-8441-15DC023660A8}"/>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9" name="Slide Number Placeholder 8">
            <a:extLst>
              <a:ext uri="{FF2B5EF4-FFF2-40B4-BE49-F238E27FC236}">
                <a16:creationId xmlns:a16="http://schemas.microsoft.com/office/drawing/2014/main" id="{848FC369-5F87-40EA-9C03-E8F6D93AF5C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66FB994E-BE1F-40E6-A6E1-5DB16CA47BED}" type="slidenum">
              <a:rPr lang="en-US" altLang="zh-CN"/>
              <a:pPr>
                <a:defRPr/>
              </a:pPr>
              <a:t>‹#›</a:t>
            </a:fld>
            <a:endParaRPr lang="en-US" altLang="zh-CN"/>
          </a:p>
        </p:txBody>
      </p:sp>
    </p:spTree>
    <p:extLst>
      <p:ext uri="{BB962C8B-B14F-4D97-AF65-F5344CB8AC3E}">
        <p14:creationId xmlns:p14="http://schemas.microsoft.com/office/powerpoint/2010/main" val="34273878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DE0CF51-372A-4DD7-9073-496D0268272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349E690-863F-4AC1-8BA7-FCDEB311BDE3}" type="datetimeFigureOut">
              <a:rPr lang="en-US" altLang="zh-CN"/>
              <a:pPr>
                <a:defRPr/>
              </a:pPr>
              <a:t>2/1/2021</a:t>
            </a:fld>
            <a:endParaRPr lang="en-US" altLang="zh-CN"/>
          </a:p>
        </p:txBody>
      </p:sp>
      <p:sp>
        <p:nvSpPr>
          <p:cNvPr id="4" name="Footer Placeholder 3">
            <a:extLst>
              <a:ext uri="{FF2B5EF4-FFF2-40B4-BE49-F238E27FC236}">
                <a16:creationId xmlns:a16="http://schemas.microsoft.com/office/drawing/2014/main" id="{B8D54196-11DF-48E6-A482-2D5F65FC5D5C}"/>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5" name="Slide Number Placeholder 4">
            <a:extLst>
              <a:ext uri="{FF2B5EF4-FFF2-40B4-BE49-F238E27FC236}">
                <a16:creationId xmlns:a16="http://schemas.microsoft.com/office/drawing/2014/main" id="{BD5B839C-6E8E-4390-B247-AA26AC586945}"/>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AE9B971B-AA56-419E-B9A6-2BB10A5B8DBA}" type="slidenum">
              <a:rPr lang="en-US" altLang="zh-CN"/>
              <a:pPr>
                <a:defRPr/>
              </a:pPr>
              <a:t>‹#›</a:t>
            </a:fld>
            <a:endParaRPr lang="en-US" altLang="zh-CN"/>
          </a:p>
        </p:txBody>
      </p:sp>
    </p:spTree>
    <p:extLst>
      <p:ext uri="{BB962C8B-B14F-4D97-AF65-F5344CB8AC3E}">
        <p14:creationId xmlns:p14="http://schemas.microsoft.com/office/powerpoint/2010/main" val="5874000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C9F1F-D0F7-4B82-8013-9E8D86A401B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A0340E1D-4353-442D-8222-1B6BAED3C835}" type="datetimeFigureOut">
              <a:rPr lang="en-US" altLang="zh-CN"/>
              <a:pPr>
                <a:defRPr/>
              </a:pPr>
              <a:t>2/1/2021</a:t>
            </a:fld>
            <a:endParaRPr lang="en-US" altLang="zh-CN"/>
          </a:p>
        </p:txBody>
      </p:sp>
      <p:sp>
        <p:nvSpPr>
          <p:cNvPr id="3" name="Footer Placeholder 2">
            <a:extLst>
              <a:ext uri="{FF2B5EF4-FFF2-40B4-BE49-F238E27FC236}">
                <a16:creationId xmlns:a16="http://schemas.microsoft.com/office/drawing/2014/main" id="{27C14EA2-8F2E-418C-8446-47E28C8F3DB7}"/>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4" name="Slide Number Placeholder 3">
            <a:extLst>
              <a:ext uri="{FF2B5EF4-FFF2-40B4-BE49-F238E27FC236}">
                <a16:creationId xmlns:a16="http://schemas.microsoft.com/office/drawing/2014/main" id="{B1D92FB5-38A2-4EB3-BDC2-913857528F81}"/>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12B78D52-C602-4030-9F81-161420DEEBD4}" type="slidenum">
              <a:rPr lang="en-US" altLang="zh-CN"/>
              <a:pPr>
                <a:defRPr/>
              </a:pPr>
              <a:t>‹#›</a:t>
            </a:fld>
            <a:endParaRPr lang="en-US" altLang="zh-CN"/>
          </a:p>
        </p:txBody>
      </p:sp>
    </p:spTree>
    <p:extLst>
      <p:ext uri="{BB962C8B-B14F-4D97-AF65-F5344CB8AC3E}">
        <p14:creationId xmlns:p14="http://schemas.microsoft.com/office/powerpoint/2010/main" val="7981843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7D911EC-7AE9-4957-9484-655E42E80890}"/>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0DA9704-32EE-4725-B67D-E207AC0A229F}" type="datetimeFigureOut">
              <a:rPr lang="en-US" altLang="zh-CN"/>
              <a:pPr>
                <a:defRPr/>
              </a:pPr>
              <a:t>2/1/2021</a:t>
            </a:fld>
            <a:endParaRPr lang="en-US" altLang="zh-CN"/>
          </a:p>
        </p:txBody>
      </p:sp>
      <p:sp>
        <p:nvSpPr>
          <p:cNvPr id="6" name="Footer Placeholder 5">
            <a:extLst>
              <a:ext uri="{FF2B5EF4-FFF2-40B4-BE49-F238E27FC236}">
                <a16:creationId xmlns:a16="http://schemas.microsoft.com/office/drawing/2014/main" id="{766F8104-80AE-4A92-80E1-361A8D90124E}"/>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7" name="Slide Number Placeholder 6">
            <a:extLst>
              <a:ext uri="{FF2B5EF4-FFF2-40B4-BE49-F238E27FC236}">
                <a16:creationId xmlns:a16="http://schemas.microsoft.com/office/drawing/2014/main" id="{1BCCF007-E23E-4C5D-B861-9D3FA5C54302}"/>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EF6B3C70-C198-4EC2-8BCC-7B4732F8859E}" type="slidenum">
              <a:rPr lang="en-US" altLang="zh-CN"/>
              <a:pPr>
                <a:defRPr/>
              </a:pPr>
              <a:t>‹#›</a:t>
            </a:fld>
            <a:endParaRPr lang="en-US" altLang="zh-CN"/>
          </a:p>
        </p:txBody>
      </p:sp>
    </p:spTree>
    <p:extLst>
      <p:ext uri="{BB962C8B-B14F-4D97-AF65-F5344CB8AC3E}">
        <p14:creationId xmlns:p14="http://schemas.microsoft.com/office/powerpoint/2010/main" val="33531340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1B739C4-1540-49F8-990D-4983E7085FBF}"/>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829EFCA-B717-44CF-ABA6-F3B85C1E7B15}" type="datetimeFigureOut">
              <a:rPr lang="en-US" altLang="zh-CN"/>
              <a:pPr>
                <a:defRPr/>
              </a:pPr>
              <a:t>2/1/2021</a:t>
            </a:fld>
            <a:endParaRPr lang="en-US" altLang="zh-CN"/>
          </a:p>
        </p:txBody>
      </p:sp>
      <p:sp>
        <p:nvSpPr>
          <p:cNvPr id="6" name="Footer Placeholder 5">
            <a:extLst>
              <a:ext uri="{FF2B5EF4-FFF2-40B4-BE49-F238E27FC236}">
                <a16:creationId xmlns:a16="http://schemas.microsoft.com/office/drawing/2014/main" id="{E6C53E9C-65D9-4CC9-9A30-6E9E7758E7BE}"/>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7" name="Slide Number Placeholder 6">
            <a:extLst>
              <a:ext uri="{FF2B5EF4-FFF2-40B4-BE49-F238E27FC236}">
                <a16:creationId xmlns:a16="http://schemas.microsoft.com/office/drawing/2014/main" id="{7C8A9791-13F6-4476-9BDE-68D1C60449E4}"/>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F3C0F9A4-6B38-4856-AD02-B02A71297CE6}" type="slidenum">
              <a:rPr lang="en-US" altLang="zh-CN"/>
              <a:pPr>
                <a:defRPr/>
              </a:pPr>
              <a:t>‹#›</a:t>
            </a:fld>
            <a:endParaRPr lang="en-US" altLang="zh-CN"/>
          </a:p>
        </p:txBody>
      </p:sp>
    </p:spTree>
    <p:extLst>
      <p:ext uri="{BB962C8B-B14F-4D97-AF65-F5344CB8AC3E}">
        <p14:creationId xmlns:p14="http://schemas.microsoft.com/office/powerpoint/2010/main" val="13767908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D7F7B-9C35-4CD8-9DAB-E99A3BDBA39D}"/>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FD6942D6-8F65-4C49-9946-943FEBC5664B}" type="datetimeFigureOut">
              <a:rPr lang="en-US" altLang="zh-CN"/>
              <a:pPr>
                <a:defRPr/>
              </a:pPr>
              <a:t>2/1/2021</a:t>
            </a:fld>
            <a:endParaRPr lang="en-US" altLang="zh-CN"/>
          </a:p>
        </p:txBody>
      </p:sp>
      <p:sp>
        <p:nvSpPr>
          <p:cNvPr id="5" name="Footer Placeholder 4">
            <a:extLst>
              <a:ext uri="{FF2B5EF4-FFF2-40B4-BE49-F238E27FC236}">
                <a16:creationId xmlns:a16="http://schemas.microsoft.com/office/drawing/2014/main" id="{0A6FD2D7-3CB3-4BA1-B13C-9FE44D3B119D}"/>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840CB223-25A1-4524-8E0C-15FA5F65EC5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916FE7A1-BF0D-46D9-AB2E-24A2598F4D9B}" type="slidenum">
              <a:rPr lang="en-US" altLang="zh-CN"/>
              <a:pPr>
                <a:defRPr/>
              </a:pPr>
              <a:t>‹#›</a:t>
            </a:fld>
            <a:endParaRPr lang="en-US" altLang="zh-CN"/>
          </a:p>
        </p:txBody>
      </p:sp>
    </p:spTree>
    <p:extLst>
      <p:ext uri="{BB962C8B-B14F-4D97-AF65-F5344CB8AC3E}">
        <p14:creationId xmlns:p14="http://schemas.microsoft.com/office/powerpoint/2010/main" val="42278139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05687-EB10-47D4-B1E0-259CBF854471}"/>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9B8D7E21-2481-4390-B5B8-42CDEA6A37F0}" type="datetimeFigureOut">
              <a:rPr lang="en-US" altLang="zh-CN"/>
              <a:pPr>
                <a:defRPr/>
              </a:pPr>
              <a:t>2/1/2021</a:t>
            </a:fld>
            <a:endParaRPr lang="en-US" altLang="zh-CN"/>
          </a:p>
        </p:txBody>
      </p:sp>
      <p:sp>
        <p:nvSpPr>
          <p:cNvPr id="5" name="Footer Placeholder 4">
            <a:extLst>
              <a:ext uri="{FF2B5EF4-FFF2-40B4-BE49-F238E27FC236}">
                <a16:creationId xmlns:a16="http://schemas.microsoft.com/office/drawing/2014/main" id="{3984C3E7-2A8D-478B-8AFF-BB8AC2DF8A58}"/>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62B16AAC-CD72-4E63-BD50-DDE8876DE6B5}"/>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4B5F93DE-AF05-4526-8F82-9E2EB7F3E1D9}" type="slidenum">
              <a:rPr lang="en-US" altLang="zh-CN"/>
              <a:pPr>
                <a:defRPr/>
              </a:pPr>
              <a:t>‹#›</a:t>
            </a:fld>
            <a:endParaRPr lang="en-US" altLang="zh-CN"/>
          </a:p>
        </p:txBody>
      </p:sp>
    </p:spTree>
    <p:extLst>
      <p:ext uri="{BB962C8B-B14F-4D97-AF65-F5344CB8AC3E}">
        <p14:creationId xmlns:p14="http://schemas.microsoft.com/office/powerpoint/2010/main" val="9449372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766"/>
            <a:ext cx="10607213" cy="415710"/>
          </a:xfrm>
        </p:spPr>
        <p:txBody>
          <a:bodyPr/>
          <a:lstStyle>
            <a:lvl1pPr algn="l">
              <a:defRPr sz="1350" b="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259325738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215152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360971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3.pn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heme" Target="../theme/theme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10" Type="http://schemas.openxmlformats.org/officeDocument/2006/relationships/image" Target="../media/image8.png"/><Relationship Id="rId4" Type="http://schemas.openxmlformats.org/officeDocument/2006/relationships/slideLayout" Target="../slideLayouts/slideLayout64.xml"/><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4.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9.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8.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116394974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82"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a:solidFill>
                  <a:srgbClr val="0E316B"/>
                </a:solidFill>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a:solidFill>
                <a:schemeClr val="tx2"/>
              </a:solidFill>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2923186291"/>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812" r:id="rId21"/>
    <p:sldLayoutId id="2147483813" r:id="rId22"/>
    <p:sldLayoutId id="2147483814" r:id="rId23"/>
    <p:sldLayoutId id="2147483815" r:id="rId24"/>
    <p:sldLayoutId id="2147483816" r:id="rId25"/>
    <p:sldLayoutId id="2147483817" r:id="rId26"/>
    <p:sldLayoutId id="2147483818" r:id="rId27"/>
    <p:sldLayoutId id="2147483819" r:id="rId28"/>
    <p:sldLayoutId id="2147483820" r:id="rId29"/>
    <p:sldLayoutId id="2147483821" r:id="rId30"/>
    <p:sldLayoutId id="2147483822"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21920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lvl="0"/>
            <a:r>
              <a:rPr lang="en-US" altLang="zh-CN"/>
              <a:t>Click to edit Master title style</a:t>
            </a:r>
          </a:p>
        </p:txBody>
      </p:sp>
      <p:pic>
        <p:nvPicPr>
          <p:cNvPr id="1027" name="Picture 6" descr="Screen shot 2013-02-04 at 12.56.36 PM.png"/>
          <p:cNvPicPr>
            <a:picLocks noChangeAspect="1"/>
          </p:cNvPicPr>
          <p:nvPr userDrawn="1"/>
        </p:nvPicPr>
        <p:blipFill>
          <a:blip r:embed="rId9">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descr="EBSCO_PMS294.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8"/>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a:solidFill>
                  <a:srgbClr val="376092"/>
                </a:solidFill>
              </a:rPr>
              <a:t>www.ebsco.com</a:t>
            </a:r>
          </a:p>
        </p:txBody>
      </p:sp>
    </p:spTree>
    <p:extLst>
      <p:ext uri="{BB962C8B-B14F-4D97-AF65-F5344CB8AC3E}">
        <p14:creationId xmlns:p14="http://schemas.microsoft.com/office/powerpoint/2010/main" val="1772687077"/>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Lst>
  <p:transition>
    <p:fade/>
  </p:transition>
  <p:txStyles>
    <p:titleStyle>
      <a:lvl1pPr algn="ctr" rtl="0" eaLnBrk="0" fontAlgn="base" hangingPunct="0">
        <a:spcBef>
          <a:spcPct val="0"/>
        </a:spcBef>
        <a:spcAft>
          <a:spcPct val="0"/>
        </a:spcAft>
        <a:defRPr sz="3600">
          <a:solidFill>
            <a:srgbClr val="376092"/>
          </a:solidFill>
          <a:latin typeface="Georgia" pitchFamily="18" charset="0"/>
          <a:ea typeface="+mj-ea"/>
          <a:cs typeface="+mj-cs"/>
        </a:defRPr>
      </a:lvl1pPr>
      <a:lvl2pPr algn="ctr" rtl="0" eaLnBrk="0" fontAlgn="base" hangingPunct="0">
        <a:spcBef>
          <a:spcPct val="0"/>
        </a:spcBef>
        <a:spcAft>
          <a:spcPct val="0"/>
        </a:spcAft>
        <a:defRPr sz="3600">
          <a:solidFill>
            <a:srgbClr val="376092"/>
          </a:solidFill>
          <a:latin typeface="Georgia" pitchFamily="18" charset="0"/>
        </a:defRPr>
      </a:lvl2pPr>
      <a:lvl3pPr algn="ctr" rtl="0" eaLnBrk="0" fontAlgn="base" hangingPunct="0">
        <a:spcBef>
          <a:spcPct val="0"/>
        </a:spcBef>
        <a:spcAft>
          <a:spcPct val="0"/>
        </a:spcAft>
        <a:defRPr sz="3600">
          <a:solidFill>
            <a:srgbClr val="376092"/>
          </a:solidFill>
          <a:latin typeface="Georgia" pitchFamily="18" charset="0"/>
        </a:defRPr>
      </a:lvl3pPr>
      <a:lvl4pPr algn="ctr" rtl="0" eaLnBrk="0" fontAlgn="base" hangingPunct="0">
        <a:spcBef>
          <a:spcPct val="0"/>
        </a:spcBef>
        <a:spcAft>
          <a:spcPct val="0"/>
        </a:spcAft>
        <a:defRPr sz="3600">
          <a:solidFill>
            <a:srgbClr val="376092"/>
          </a:solidFill>
          <a:latin typeface="Georgia" pitchFamily="18" charset="0"/>
        </a:defRPr>
      </a:lvl4pPr>
      <a:lvl5pPr algn="ctr" rtl="0" eaLnBrk="0" fontAlgn="base" hangingPunct="0">
        <a:spcBef>
          <a:spcPct val="0"/>
        </a:spcBef>
        <a:spcAft>
          <a:spcPct val="0"/>
        </a:spcAft>
        <a:defRPr sz="3600">
          <a:solidFill>
            <a:srgbClr val="376092"/>
          </a:solidFill>
          <a:latin typeface="Georgia" pitchFamily="18" charset="0"/>
        </a:defRPr>
      </a:lvl5pPr>
      <a:lvl6pPr marL="457200" algn="ctr" rtl="0" fontAlgn="base">
        <a:spcBef>
          <a:spcPct val="0"/>
        </a:spcBef>
        <a:spcAft>
          <a:spcPct val="0"/>
        </a:spcAft>
        <a:defRPr sz="2100" b="1">
          <a:solidFill>
            <a:schemeClr val="tx2"/>
          </a:solidFill>
          <a:latin typeface="Arial" charset="0"/>
        </a:defRPr>
      </a:lvl6pPr>
      <a:lvl7pPr marL="914400" algn="ctr" rtl="0" fontAlgn="base">
        <a:spcBef>
          <a:spcPct val="0"/>
        </a:spcBef>
        <a:spcAft>
          <a:spcPct val="0"/>
        </a:spcAft>
        <a:defRPr sz="2100" b="1">
          <a:solidFill>
            <a:schemeClr val="tx2"/>
          </a:solidFill>
          <a:latin typeface="Arial" charset="0"/>
        </a:defRPr>
      </a:lvl7pPr>
      <a:lvl8pPr marL="1371600" algn="ctr" rtl="0" fontAlgn="base">
        <a:spcBef>
          <a:spcPct val="0"/>
        </a:spcBef>
        <a:spcAft>
          <a:spcPct val="0"/>
        </a:spcAft>
        <a:defRPr sz="2100" b="1">
          <a:solidFill>
            <a:schemeClr val="tx2"/>
          </a:solidFill>
          <a:latin typeface="Arial" charset="0"/>
        </a:defRPr>
      </a:lvl8pPr>
      <a:lvl9pPr marL="1828800" algn="ctr" rtl="0" fontAlgn="base">
        <a:spcBef>
          <a:spcPct val="0"/>
        </a:spcBef>
        <a:spcAft>
          <a:spcPct val="0"/>
        </a:spcAft>
        <a:defRPr sz="2100" b="1">
          <a:solidFill>
            <a:schemeClr val="tx2"/>
          </a:solidFill>
          <a:latin typeface="Arial" charset="0"/>
        </a:defRPr>
      </a:lvl9pPr>
    </p:titleStyle>
    <p:bodyStyle>
      <a:lvl1pPr marL="176213" indent="-176213" algn="l" rtl="0" eaLnBrk="0" fontAlgn="base" hangingPunct="0">
        <a:spcBef>
          <a:spcPct val="20000"/>
        </a:spcBef>
        <a:spcAft>
          <a:spcPct val="0"/>
        </a:spcAft>
        <a:buChar char="•"/>
        <a:defRPr sz="2200">
          <a:solidFill>
            <a:schemeClr val="tx1"/>
          </a:solidFill>
          <a:latin typeface="+mn-lt"/>
          <a:ea typeface="+mn-ea"/>
          <a:cs typeface="+mn-cs"/>
        </a:defRPr>
      </a:lvl1pPr>
      <a:lvl2pPr marL="681038" indent="-223838" algn="l" rtl="0" eaLnBrk="0" fontAlgn="base" hangingPunct="0">
        <a:spcBef>
          <a:spcPct val="20000"/>
        </a:spcBef>
        <a:spcAft>
          <a:spcPct val="0"/>
        </a:spcAft>
        <a:buChar char="–"/>
        <a:defRPr sz="2000">
          <a:solidFill>
            <a:schemeClr val="tx1"/>
          </a:solidFill>
          <a:latin typeface="+mn-lt"/>
        </a:defRPr>
      </a:lvl2pPr>
      <a:lvl3pPr marL="1089025" indent="-174625"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00250" indent="-171450" algn="l" rtl="0" eaLnBrk="0" fontAlgn="base" hangingPunct="0">
        <a:spcBef>
          <a:spcPct val="20000"/>
        </a:spcBef>
        <a:spcAft>
          <a:spcPct val="0"/>
        </a:spcAft>
        <a:buChar char="»"/>
        <a:defRPr sz="2000">
          <a:solidFill>
            <a:schemeClr val="tx1"/>
          </a:solidFill>
          <a:latin typeface="+mn-lt"/>
        </a:defRPr>
      </a:lvl5pPr>
      <a:lvl6pPr marL="2457450" indent="-171450" algn="l" rtl="0" fontAlgn="base">
        <a:spcBef>
          <a:spcPct val="20000"/>
        </a:spcBef>
        <a:spcAft>
          <a:spcPct val="0"/>
        </a:spcAft>
        <a:buChar char="»"/>
        <a:defRPr sz="2000">
          <a:solidFill>
            <a:schemeClr val="tx1"/>
          </a:solidFill>
          <a:latin typeface="+mn-lt"/>
        </a:defRPr>
      </a:lvl6pPr>
      <a:lvl7pPr marL="2914650" indent="-171450" algn="l" rtl="0" fontAlgn="base">
        <a:spcBef>
          <a:spcPct val="20000"/>
        </a:spcBef>
        <a:spcAft>
          <a:spcPct val="0"/>
        </a:spcAft>
        <a:buChar char="»"/>
        <a:defRPr sz="2000">
          <a:solidFill>
            <a:schemeClr val="tx1"/>
          </a:solidFill>
          <a:latin typeface="+mn-lt"/>
        </a:defRPr>
      </a:lvl7pPr>
      <a:lvl8pPr marL="3371850" indent="-171450" algn="l" rtl="0" fontAlgn="base">
        <a:spcBef>
          <a:spcPct val="20000"/>
        </a:spcBef>
        <a:spcAft>
          <a:spcPct val="0"/>
        </a:spcAft>
        <a:buChar char="»"/>
        <a:defRPr sz="2000">
          <a:solidFill>
            <a:schemeClr val="tx1"/>
          </a:solidFill>
          <a:latin typeface="+mn-lt"/>
        </a:defRPr>
      </a:lvl8pPr>
      <a:lvl9pPr marL="3829050" indent="-17145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descr="Screen shot 2013-02-04 at 12.56.36 PM.png">
            <a:extLst>
              <a:ext uri="{FF2B5EF4-FFF2-40B4-BE49-F238E27FC236}">
                <a16:creationId xmlns:a16="http://schemas.microsoft.com/office/drawing/2014/main" id="{C20E7CF6-8760-457B-94B0-DD4A9546752F}"/>
              </a:ext>
            </a:extLst>
          </p:cNvPr>
          <p:cNvPicPr>
            <a:picLocks noChangeAspect="1"/>
          </p:cNvPicPr>
          <p:nvPr userDrawn="1"/>
        </p:nvPicPr>
        <p:blipFill>
          <a:blip r:embed="rId14">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8" descr="EBSCO_PMS294.png">
            <a:extLst>
              <a:ext uri="{FF2B5EF4-FFF2-40B4-BE49-F238E27FC236}">
                <a16:creationId xmlns:a16="http://schemas.microsoft.com/office/drawing/2014/main" id="{9E365E2E-DF71-4407-8A6D-1F2AFC0E7294}"/>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9">
            <a:extLst>
              <a:ext uri="{FF2B5EF4-FFF2-40B4-BE49-F238E27FC236}">
                <a16:creationId xmlns:a16="http://schemas.microsoft.com/office/drawing/2014/main" id="{A27FA34A-94AA-4921-9167-479B44137061}"/>
              </a:ext>
            </a:extLst>
          </p:cNvPr>
          <p:cNvSpPr txBox="1">
            <a:spLocks noChangeArrowheads="1"/>
          </p:cNvSpPr>
          <p:nvPr userDrawn="1"/>
        </p:nvSpPr>
        <p:spPr bwMode="auto">
          <a:xfrm>
            <a:off x="1079500" y="6470651"/>
            <a:ext cx="1217769" cy="276999"/>
          </a:xfrm>
          <a:prstGeom prst="rect">
            <a:avLst/>
          </a:prstGeom>
          <a:noFill/>
          <a:ln>
            <a:noFill/>
          </a:ln>
        </p:spPr>
        <p:txBody>
          <a:bodyPr wrap="none">
            <a:spAutoFit/>
          </a:bodyPr>
          <a:lstStyle>
            <a:lvl1pPr defTabSz="457200">
              <a:defRPr>
                <a:solidFill>
                  <a:schemeClr val="tx1"/>
                </a:solidFill>
                <a:latin typeface="Times New Roman" pitchFamily="18" charset="0"/>
              </a:defRPr>
            </a:lvl1pPr>
            <a:lvl2pPr marL="742950" indent="-285750" defTabSz="457200">
              <a:defRPr>
                <a:solidFill>
                  <a:schemeClr val="tx1"/>
                </a:solidFill>
                <a:latin typeface="Times New Roman" pitchFamily="18" charset="0"/>
              </a:defRPr>
            </a:lvl2pPr>
            <a:lvl3pPr marL="1143000" indent="-228600" defTabSz="457200">
              <a:defRPr>
                <a:solidFill>
                  <a:schemeClr val="tx1"/>
                </a:solidFill>
                <a:latin typeface="Times New Roman" pitchFamily="18" charset="0"/>
              </a:defRPr>
            </a:lvl3pPr>
            <a:lvl4pPr marL="1600200" indent="-228600" defTabSz="457200">
              <a:defRPr>
                <a:solidFill>
                  <a:schemeClr val="tx1"/>
                </a:solidFill>
                <a:latin typeface="Times New Roman" pitchFamily="18" charset="0"/>
              </a:defRPr>
            </a:lvl4pPr>
            <a:lvl5pPr marL="2057400" indent="-228600" defTabSz="457200">
              <a:defRPr>
                <a:solidFill>
                  <a:schemeClr val="tx1"/>
                </a:solidFill>
                <a:latin typeface="Times New Roman" pitchFamily="18" charset="0"/>
              </a:defRPr>
            </a:lvl5pPr>
            <a:lvl6pPr marL="2514600" indent="-228600" defTabSz="457200" fontAlgn="base">
              <a:spcBef>
                <a:spcPct val="0"/>
              </a:spcBef>
              <a:spcAft>
                <a:spcPct val="0"/>
              </a:spcAft>
              <a:defRPr>
                <a:solidFill>
                  <a:schemeClr val="tx1"/>
                </a:solidFill>
                <a:latin typeface="Times New Roman" pitchFamily="18" charset="0"/>
              </a:defRPr>
            </a:lvl6pPr>
            <a:lvl7pPr marL="2971800" indent="-228600" defTabSz="457200" fontAlgn="base">
              <a:spcBef>
                <a:spcPct val="0"/>
              </a:spcBef>
              <a:spcAft>
                <a:spcPct val="0"/>
              </a:spcAft>
              <a:defRPr>
                <a:solidFill>
                  <a:schemeClr val="tx1"/>
                </a:solidFill>
                <a:latin typeface="Times New Roman" pitchFamily="18" charset="0"/>
              </a:defRPr>
            </a:lvl7pPr>
            <a:lvl8pPr marL="3429000" indent="-228600" defTabSz="457200" fontAlgn="base">
              <a:spcBef>
                <a:spcPct val="0"/>
              </a:spcBef>
              <a:spcAft>
                <a:spcPct val="0"/>
              </a:spcAft>
              <a:defRPr>
                <a:solidFill>
                  <a:schemeClr val="tx1"/>
                </a:solidFill>
                <a:latin typeface="Times New Roman" pitchFamily="18" charset="0"/>
              </a:defRPr>
            </a:lvl8pPr>
            <a:lvl9pPr marL="3886200" indent="-228600" defTabSz="4572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baseline="0">
                <a:solidFill>
                  <a:srgbClr val="376092"/>
                </a:solidFill>
                <a:latin typeface="Calibri" pitchFamily="34" charset="0"/>
                <a:cs typeface="+mn-cs"/>
              </a:rPr>
              <a:t>www.ebsco.com</a:t>
            </a:r>
          </a:p>
        </p:txBody>
      </p:sp>
      <p:pic>
        <p:nvPicPr>
          <p:cNvPr id="4101" name="Picture 10" descr="Screen shot 2013-02-04 at 12.56.36 PM.png">
            <a:extLst>
              <a:ext uri="{FF2B5EF4-FFF2-40B4-BE49-F238E27FC236}">
                <a16:creationId xmlns:a16="http://schemas.microsoft.com/office/drawing/2014/main" id="{AA95671E-503B-447D-BF81-325F7FE6AEF8}"/>
              </a:ext>
            </a:extLst>
          </p:cNvPr>
          <p:cNvPicPr>
            <a:picLocks noChangeAspect="1"/>
          </p:cNvPicPr>
          <p:nvPr userDrawn="1"/>
        </p:nvPicPr>
        <p:blipFill>
          <a:blip r:embed="rId16">
            <a:extLst>
              <a:ext uri="{28A0092B-C50C-407E-A947-70E740481C1C}">
                <a14:useLocalDpi xmlns:a14="http://schemas.microsoft.com/office/drawing/2010/main" val="0"/>
              </a:ext>
            </a:extLst>
          </a:blip>
          <a:srcRect l="7448" r="8180"/>
          <a:stretch>
            <a:fillRect/>
          </a:stretch>
        </p:blipFill>
        <p:spPr bwMode="auto">
          <a:xfrm>
            <a:off x="0" y="0"/>
            <a:ext cx="12192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158198"/>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3" Type="http://schemas.openxmlformats.org/officeDocument/2006/relationships/hyperlink" Target="http://connect.ebsco.com/" TargetMode="External"/><Relationship Id="rId2" Type="http://schemas.openxmlformats.org/officeDocument/2006/relationships/hyperlink" Target="https://search.ebscohost.com/" TargetMode="Externa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help.ebsco.com/" TargetMode="Externa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61FCEBFA-FCDC-40D0-946C-FDA2AD45CC1A}"/>
              </a:ext>
            </a:extLst>
          </p:cNvPr>
          <p:cNvSpPr txBox="1">
            <a:spLocks/>
          </p:cNvSpPr>
          <p:nvPr/>
        </p:nvSpPr>
        <p:spPr bwMode="auto">
          <a:xfrm>
            <a:off x="1524000" y="2057400"/>
            <a:ext cx="9144000" cy="198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baseline="-25000">
                <a:solidFill>
                  <a:schemeClr val="tx1"/>
                </a:solidFill>
                <a:latin typeface="Times New Roman" panose="02020603050405020304" pitchFamily="18" charset="0"/>
                <a:cs typeface="Arial" panose="020B0604020202020204" pitchFamily="34" charset="0"/>
              </a:defRPr>
            </a:lvl1pPr>
            <a:lvl2pPr marL="742950" indent="-285750" defTabSz="457200">
              <a:defRPr sz="2400" baseline="-25000">
                <a:solidFill>
                  <a:schemeClr val="tx1"/>
                </a:solidFill>
                <a:latin typeface="Times New Roman" panose="02020603050405020304" pitchFamily="18" charset="0"/>
                <a:cs typeface="Arial" panose="020B0604020202020204" pitchFamily="34" charset="0"/>
              </a:defRPr>
            </a:lvl2pPr>
            <a:lvl3pPr marL="1143000" indent="-228600" defTabSz="457200">
              <a:defRPr sz="2400" baseline="-25000">
                <a:solidFill>
                  <a:schemeClr val="tx1"/>
                </a:solidFill>
                <a:latin typeface="Times New Roman" panose="02020603050405020304" pitchFamily="18" charset="0"/>
                <a:cs typeface="Arial" panose="020B0604020202020204" pitchFamily="34" charset="0"/>
              </a:defRPr>
            </a:lvl3pPr>
            <a:lvl4pPr marL="1600200" indent="-228600" defTabSz="457200">
              <a:defRPr sz="2400" baseline="-25000">
                <a:solidFill>
                  <a:schemeClr val="tx1"/>
                </a:solidFill>
                <a:latin typeface="Times New Roman" panose="02020603050405020304" pitchFamily="18" charset="0"/>
                <a:cs typeface="Arial" panose="020B0604020202020204" pitchFamily="34" charset="0"/>
              </a:defRPr>
            </a:lvl4pPr>
            <a:lvl5pPr marL="2057400" indent="-228600" defTabSz="457200">
              <a:defRPr sz="2400" baseline="-250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9pPr>
          </a:lstStyle>
          <a:p>
            <a:pPr algn="ctr"/>
            <a:r>
              <a:rPr lang="en-US" altLang="zh-CN" sz="6000" dirty="0"/>
              <a:t>Academic Search Databases</a:t>
            </a:r>
            <a:endParaRPr lang="zh-CN" altLang="zh-CN" sz="6000" dirty="0"/>
          </a:p>
          <a:p>
            <a:pPr algn="ctr">
              <a:lnSpc>
                <a:spcPct val="150000"/>
              </a:lnSpc>
            </a:pPr>
            <a:r>
              <a:rPr lang="zh-CN" altLang="en-US" sz="6000" dirty="0">
                <a:ea typeface="宋体" panose="02010600030101010101" pitchFamily="2" charset="-122"/>
              </a:rPr>
              <a:t>使用指南</a:t>
            </a:r>
            <a:r>
              <a:rPr lang="zh-CN" altLang="en-US" sz="6000" i="1" baseline="0" dirty="0">
                <a:solidFill>
                  <a:srgbClr val="376092"/>
                </a:solidFill>
                <a:latin typeface="Georgia" panose="02040502050405020303" pitchFamily="18" charset="0"/>
                <a:ea typeface="宋体" panose="02010600030101010101" pitchFamily="2" charset="-122"/>
              </a:rPr>
              <a:t> </a:t>
            </a:r>
          </a:p>
          <a:p>
            <a:pPr algn="ctr" eaLnBrk="1" hangingPunct="1">
              <a:lnSpc>
                <a:spcPct val="150000"/>
              </a:lnSpc>
            </a:pPr>
            <a:endParaRPr lang="en-US" altLang="zh-CN" sz="4400" i="1" baseline="0" dirty="0">
              <a:solidFill>
                <a:srgbClr val="376092"/>
              </a:solidFill>
              <a:latin typeface="Georgia" panose="02040502050405020303" pitchFamily="18" charset="0"/>
              <a:ea typeface="宋体" panose="02010600030101010101" pitchFamily="2" charset="-122"/>
            </a:endParaRPr>
          </a:p>
        </p:txBody>
      </p:sp>
      <p:cxnSp>
        <p:nvCxnSpPr>
          <p:cNvPr id="3" name="Straight Connector 2">
            <a:extLst>
              <a:ext uri="{FF2B5EF4-FFF2-40B4-BE49-F238E27FC236}">
                <a16:creationId xmlns:a16="http://schemas.microsoft.com/office/drawing/2014/main" id="{3E8B1591-17E6-4E1A-9668-2827649B3904}"/>
              </a:ext>
            </a:extLst>
          </p:cNvPr>
          <p:cNvCxnSpPr/>
          <p:nvPr/>
        </p:nvCxnSpPr>
        <p:spPr>
          <a:xfrm>
            <a:off x="3200400" y="1981200"/>
            <a:ext cx="5943600" cy="0"/>
          </a:xfrm>
          <a:prstGeom prst="line">
            <a:avLst/>
          </a:prstGeom>
          <a:ln w="31750" cap="rnd" cmpd="sng">
            <a:solidFill>
              <a:srgbClr val="376092"/>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0F89A07-E63D-472A-BE8F-5F8BAF89F587}"/>
              </a:ext>
            </a:extLst>
          </p:cNvPr>
          <p:cNvCxnSpPr/>
          <p:nvPr/>
        </p:nvCxnSpPr>
        <p:spPr>
          <a:xfrm>
            <a:off x="3200400" y="4191000"/>
            <a:ext cx="5943600" cy="0"/>
          </a:xfrm>
          <a:prstGeom prst="line">
            <a:avLst/>
          </a:prstGeom>
          <a:ln w="31750" cap="rnd" cmpd="sng">
            <a:solidFill>
              <a:srgbClr val="37609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3315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39F47754-4C20-4F75-8D51-979203B6C0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8420" y="0"/>
            <a:ext cx="5253080" cy="6858000"/>
          </a:xfrm>
          <a:prstGeom prst="rect">
            <a:avLst/>
          </a:prstGeom>
        </p:spPr>
      </p:pic>
      <p:grpSp>
        <p:nvGrpSpPr>
          <p:cNvPr id="4" name="그룹 37">
            <a:extLst>
              <a:ext uri="{FF2B5EF4-FFF2-40B4-BE49-F238E27FC236}">
                <a16:creationId xmlns:a16="http://schemas.microsoft.com/office/drawing/2014/main" id="{132569FA-8C53-4508-BDBC-78D2125194D3}"/>
              </a:ext>
            </a:extLst>
          </p:cNvPr>
          <p:cNvGrpSpPr>
            <a:grpSpLocks/>
          </p:cNvGrpSpPr>
          <p:nvPr/>
        </p:nvGrpSpPr>
        <p:grpSpPr bwMode="auto">
          <a:xfrm>
            <a:off x="8423974" y="457626"/>
            <a:ext cx="312738" cy="307975"/>
            <a:chOff x="4219577" y="1055208"/>
            <a:chExt cx="312945" cy="307777"/>
          </a:xfrm>
        </p:grpSpPr>
        <p:sp>
          <p:nvSpPr>
            <p:cNvPr id="5" name="타원 50">
              <a:extLst>
                <a:ext uri="{FF2B5EF4-FFF2-40B4-BE49-F238E27FC236}">
                  <a16:creationId xmlns:a16="http://schemas.microsoft.com/office/drawing/2014/main" id="{C2CF45B2-9EC0-44AC-8945-D3CE88F663ED}"/>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6" name="TextBox 5">
              <a:extLst>
                <a:ext uri="{FF2B5EF4-FFF2-40B4-BE49-F238E27FC236}">
                  <a16:creationId xmlns:a16="http://schemas.microsoft.com/office/drawing/2014/main" id="{B6031EFF-860B-43A7-9823-9344CA29D59D}"/>
                </a:ext>
              </a:extLst>
            </p:cNvPr>
            <p:cNvSpPr txBox="1"/>
            <p:nvPr/>
          </p:nvSpPr>
          <p:spPr>
            <a:xfrm>
              <a:off x="4219577" y="105520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7" name="그룹 37">
            <a:extLst>
              <a:ext uri="{FF2B5EF4-FFF2-40B4-BE49-F238E27FC236}">
                <a16:creationId xmlns:a16="http://schemas.microsoft.com/office/drawing/2014/main" id="{E6C4C0D7-C1E5-408F-A3D9-9F2FF06A8A31}"/>
              </a:ext>
            </a:extLst>
          </p:cNvPr>
          <p:cNvGrpSpPr>
            <a:grpSpLocks/>
          </p:cNvGrpSpPr>
          <p:nvPr/>
        </p:nvGrpSpPr>
        <p:grpSpPr bwMode="auto">
          <a:xfrm>
            <a:off x="7934960" y="989465"/>
            <a:ext cx="312738" cy="307975"/>
            <a:chOff x="4224660" y="1060284"/>
            <a:chExt cx="312945" cy="307777"/>
          </a:xfrm>
        </p:grpSpPr>
        <p:sp>
          <p:nvSpPr>
            <p:cNvPr id="8" name="타원 69">
              <a:extLst>
                <a:ext uri="{FF2B5EF4-FFF2-40B4-BE49-F238E27FC236}">
                  <a16:creationId xmlns:a16="http://schemas.microsoft.com/office/drawing/2014/main" id="{2BDA79DE-6BD8-4FA0-AD2F-D95040500D2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9" name="TextBox 8">
              <a:extLst>
                <a:ext uri="{FF2B5EF4-FFF2-40B4-BE49-F238E27FC236}">
                  <a16:creationId xmlns:a16="http://schemas.microsoft.com/office/drawing/2014/main" id="{B4570B5C-1B43-4C1E-BCF3-719C90F33EB4}"/>
                </a:ext>
              </a:extLst>
            </p:cNvPr>
            <p:cNvSpPr txBox="1"/>
            <p:nvPr/>
          </p:nvSpPr>
          <p:spPr>
            <a:xfrm>
              <a:off x="4224660"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0" name="그룹 37">
            <a:extLst>
              <a:ext uri="{FF2B5EF4-FFF2-40B4-BE49-F238E27FC236}">
                <a16:creationId xmlns:a16="http://schemas.microsoft.com/office/drawing/2014/main" id="{A7EBB907-F8A7-4516-9711-5DC82B223C87}"/>
              </a:ext>
            </a:extLst>
          </p:cNvPr>
          <p:cNvGrpSpPr>
            <a:grpSpLocks/>
          </p:cNvGrpSpPr>
          <p:nvPr/>
        </p:nvGrpSpPr>
        <p:grpSpPr bwMode="auto">
          <a:xfrm>
            <a:off x="6096000" y="1836231"/>
            <a:ext cx="312738" cy="307975"/>
            <a:chOff x="4214493" y="1070437"/>
            <a:chExt cx="312945" cy="307777"/>
          </a:xfrm>
        </p:grpSpPr>
        <p:sp>
          <p:nvSpPr>
            <p:cNvPr id="11" name="타원 72">
              <a:extLst>
                <a:ext uri="{FF2B5EF4-FFF2-40B4-BE49-F238E27FC236}">
                  <a16:creationId xmlns:a16="http://schemas.microsoft.com/office/drawing/2014/main" id="{559A488B-D092-44A6-8EF5-F886E9896D62}"/>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2" name="TextBox 11">
              <a:extLst>
                <a:ext uri="{FF2B5EF4-FFF2-40B4-BE49-F238E27FC236}">
                  <a16:creationId xmlns:a16="http://schemas.microsoft.com/office/drawing/2014/main" id="{F92383EF-E1A6-4127-AE19-CD2AC73A9599}"/>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3" name="그룹 37">
            <a:extLst>
              <a:ext uri="{FF2B5EF4-FFF2-40B4-BE49-F238E27FC236}">
                <a16:creationId xmlns:a16="http://schemas.microsoft.com/office/drawing/2014/main" id="{8B6A8C34-5541-496B-B63C-A2C8234F14FA}"/>
              </a:ext>
            </a:extLst>
          </p:cNvPr>
          <p:cNvGrpSpPr>
            <a:grpSpLocks/>
          </p:cNvGrpSpPr>
          <p:nvPr/>
        </p:nvGrpSpPr>
        <p:grpSpPr bwMode="auto">
          <a:xfrm>
            <a:off x="842920" y="1467704"/>
            <a:ext cx="312738" cy="307975"/>
            <a:chOff x="4219577" y="1065362"/>
            <a:chExt cx="312945" cy="307777"/>
          </a:xfrm>
          <a:solidFill>
            <a:schemeClr val="accent5"/>
          </a:solidFill>
        </p:grpSpPr>
        <p:sp>
          <p:nvSpPr>
            <p:cNvPr id="14" name="타원 75">
              <a:extLst>
                <a:ext uri="{FF2B5EF4-FFF2-40B4-BE49-F238E27FC236}">
                  <a16:creationId xmlns:a16="http://schemas.microsoft.com/office/drawing/2014/main" id="{ED78F513-2B0D-4AC5-B327-998E356A74FA}"/>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5" name="TextBox 14">
              <a:extLst>
                <a:ext uri="{FF2B5EF4-FFF2-40B4-BE49-F238E27FC236}">
                  <a16:creationId xmlns:a16="http://schemas.microsoft.com/office/drawing/2014/main" id="{813FF022-0BC1-4454-8C51-89A406EA3194}"/>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6" name="그룹 37">
            <a:extLst>
              <a:ext uri="{FF2B5EF4-FFF2-40B4-BE49-F238E27FC236}">
                <a16:creationId xmlns:a16="http://schemas.microsoft.com/office/drawing/2014/main" id="{9DC20D8C-02A1-4BD3-83E5-67D5E032035D}"/>
              </a:ext>
            </a:extLst>
          </p:cNvPr>
          <p:cNvGrpSpPr>
            <a:grpSpLocks/>
          </p:cNvGrpSpPr>
          <p:nvPr/>
        </p:nvGrpSpPr>
        <p:grpSpPr bwMode="auto">
          <a:xfrm>
            <a:off x="841015" y="1795591"/>
            <a:ext cx="312738" cy="307975"/>
            <a:chOff x="4217671" y="1063458"/>
            <a:chExt cx="312945" cy="307777"/>
          </a:xfrm>
        </p:grpSpPr>
        <p:sp>
          <p:nvSpPr>
            <p:cNvPr id="17" name="타원 78">
              <a:extLst>
                <a:ext uri="{FF2B5EF4-FFF2-40B4-BE49-F238E27FC236}">
                  <a16:creationId xmlns:a16="http://schemas.microsoft.com/office/drawing/2014/main" id="{9F6B2E2E-45E2-40F9-9791-DE3658141FA3}"/>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8" name="TextBox 17">
              <a:extLst>
                <a:ext uri="{FF2B5EF4-FFF2-40B4-BE49-F238E27FC236}">
                  <a16:creationId xmlns:a16="http://schemas.microsoft.com/office/drawing/2014/main" id="{BFCE1F64-9756-407B-AFE1-39E6CE2C9D74}"/>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9" name="그룹 37">
            <a:extLst>
              <a:ext uri="{FF2B5EF4-FFF2-40B4-BE49-F238E27FC236}">
                <a16:creationId xmlns:a16="http://schemas.microsoft.com/office/drawing/2014/main" id="{8C6FFDA5-28C1-419C-AA41-11F9265A6268}"/>
              </a:ext>
            </a:extLst>
          </p:cNvPr>
          <p:cNvGrpSpPr>
            <a:grpSpLocks/>
          </p:cNvGrpSpPr>
          <p:nvPr/>
        </p:nvGrpSpPr>
        <p:grpSpPr bwMode="auto">
          <a:xfrm>
            <a:off x="841015" y="2144206"/>
            <a:ext cx="312738" cy="307975"/>
            <a:chOff x="4217671" y="1063458"/>
            <a:chExt cx="312945" cy="307777"/>
          </a:xfrm>
        </p:grpSpPr>
        <p:sp>
          <p:nvSpPr>
            <p:cNvPr id="20" name="타원 81">
              <a:extLst>
                <a:ext uri="{FF2B5EF4-FFF2-40B4-BE49-F238E27FC236}">
                  <a16:creationId xmlns:a16="http://schemas.microsoft.com/office/drawing/2014/main" id="{D621742A-1358-4EA3-9502-E3F5A848C6A7}"/>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1" name="TextBox 20">
              <a:extLst>
                <a:ext uri="{FF2B5EF4-FFF2-40B4-BE49-F238E27FC236}">
                  <a16:creationId xmlns:a16="http://schemas.microsoft.com/office/drawing/2014/main" id="{4F3BCE2B-6B3F-4757-BD31-670DD0583C25}"/>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2" name="그룹 37">
            <a:extLst>
              <a:ext uri="{FF2B5EF4-FFF2-40B4-BE49-F238E27FC236}">
                <a16:creationId xmlns:a16="http://schemas.microsoft.com/office/drawing/2014/main" id="{48D2AB6D-E1F4-4C61-A6B8-5246FDBB5714}"/>
              </a:ext>
            </a:extLst>
          </p:cNvPr>
          <p:cNvGrpSpPr>
            <a:grpSpLocks/>
          </p:cNvGrpSpPr>
          <p:nvPr/>
        </p:nvGrpSpPr>
        <p:grpSpPr bwMode="auto">
          <a:xfrm>
            <a:off x="5939631" y="2577911"/>
            <a:ext cx="312738" cy="307975"/>
            <a:chOff x="4214493" y="1070437"/>
            <a:chExt cx="312945" cy="307777"/>
          </a:xfrm>
        </p:grpSpPr>
        <p:sp>
          <p:nvSpPr>
            <p:cNvPr id="23" name="타원 72">
              <a:extLst>
                <a:ext uri="{FF2B5EF4-FFF2-40B4-BE49-F238E27FC236}">
                  <a16:creationId xmlns:a16="http://schemas.microsoft.com/office/drawing/2014/main" id="{4C2AC697-8264-492A-BDBD-A876175CB7FB}"/>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4" name="TextBox 23">
              <a:extLst>
                <a:ext uri="{FF2B5EF4-FFF2-40B4-BE49-F238E27FC236}">
                  <a16:creationId xmlns:a16="http://schemas.microsoft.com/office/drawing/2014/main" id="{B727FB7C-A11C-46AE-B021-A3D926957E1C}"/>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5" name="그룹 37">
            <a:extLst>
              <a:ext uri="{FF2B5EF4-FFF2-40B4-BE49-F238E27FC236}">
                <a16:creationId xmlns:a16="http://schemas.microsoft.com/office/drawing/2014/main" id="{017083C7-D4FE-4575-807A-97A1377D700A}"/>
              </a:ext>
            </a:extLst>
          </p:cNvPr>
          <p:cNvGrpSpPr>
            <a:grpSpLocks/>
          </p:cNvGrpSpPr>
          <p:nvPr/>
        </p:nvGrpSpPr>
        <p:grpSpPr bwMode="auto">
          <a:xfrm>
            <a:off x="849228" y="2502981"/>
            <a:ext cx="312738" cy="307975"/>
            <a:chOff x="4217671" y="1063458"/>
            <a:chExt cx="312945" cy="307777"/>
          </a:xfrm>
        </p:grpSpPr>
        <p:sp>
          <p:nvSpPr>
            <p:cNvPr id="26" name="타원 81">
              <a:extLst>
                <a:ext uri="{FF2B5EF4-FFF2-40B4-BE49-F238E27FC236}">
                  <a16:creationId xmlns:a16="http://schemas.microsoft.com/office/drawing/2014/main" id="{832B1AA2-63F8-4983-9BFE-A3E33C45361D}"/>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7" name="TextBox 26">
              <a:extLst>
                <a:ext uri="{FF2B5EF4-FFF2-40B4-BE49-F238E27FC236}">
                  <a16:creationId xmlns:a16="http://schemas.microsoft.com/office/drawing/2014/main" id="{A4EFBD8D-44F9-4A37-B2C6-6A5F9D2D91BD}"/>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8" name="TextBox 27">
            <a:extLst>
              <a:ext uri="{FF2B5EF4-FFF2-40B4-BE49-F238E27FC236}">
                <a16:creationId xmlns:a16="http://schemas.microsoft.com/office/drawing/2014/main" id="{FBEF1CAD-36F0-4DB5-AC49-A6FE1E96DE64}"/>
              </a:ext>
            </a:extLst>
          </p:cNvPr>
          <p:cNvSpPr txBox="1"/>
          <p:nvPr/>
        </p:nvSpPr>
        <p:spPr>
          <a:xfrm>
            <a:off x="1227868" y="1426259"/>
            <a:ext cx="221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构建检索式并检索</a:t>
            </a:r>
          </a:p>
        </p:txBody>
      </p:sp>
      <p:sp>
        <p:nvSpPr>
          <p:cNvPr id="29" name="TextBox 28">
            <a:extLst>
              <a:ext uri="{FF2B5EF4-FFF2-40B4-BE49-F238E27FC236}">
                <a16:creationId xmlns:a16="http://schemas.microsoft.com/office/drawing/2014/main" id="{EB4F80C9-6BCD-40BF-A4BF-C152502398DE}"/>
              </a:ext>
            </a:extLst>
          </p:cNvPr>
          <p:cNvSpPr txBox="1"/>
          <p:nvPr/>
        </p:nvSpPr>
        <p:spPr>
          <a:xfrm>
            <a:off x="1227868" y="1776567"/>
            <a:ext cx="221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查看检索结果数量</a:t>
            </a:r>
          </a:p>
        </p:txBody>
      </p:sp>
      <p:sp>
        <p:nvSpPr>
          <p:cNvPr id="30" name="TextBox 29">
            <a:extLst>
              <a:ext uri="{FF2B5EF4-FFF2-40B4-BE49-F238E27FC236}">
                <a16:creationId xmlns:a16="http://schemas.microsoft.com/office/drawing/2014/main" id="{A169691A-D7A0-465E-A788-508A4BA7AA88}"/>
              </a:ext>
            </a:extLst>
          </p:cNvPr>
          <p:cNvSpPr txBox="1"/>
          <p:nvPr/>
        </p:nvSpPr>
        <p:spPr>
          <a:xfrm>
            <a:off x="1227868" y="2126875"/>
            <a:ext cx="221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查看当前检索式</a:t>
            </a:r>
          </a:p>
        </p:txBody>
      </p:sp>
      <p:sp>
        <p:nvSpPr>
          <p:cNvPr id="31" name="TextBox 30">
            <a:extLst>
              <a:ext uri="{FF2B5EF4-FFF2-40B4-BE49-F238E27FC236}">
                <a16:creationId xmlns:a16="http://schemas.microsoft.com/office/drawing/2014/main" id="{C7E1691C-48A2-4669-9B33-6BB12A23E861}"/>
              </a:ext>
            </a:extLst>
          </p:cNvPr>
          <p:cNvSpPr txBox="1"/>
          <p:nvPr/>
        </p:nvSpPr>
        <p:spPr>
          <a:xfrm>
            <a:off x="1227868" y="2477184"/>
            <a:ext cx="221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筛选检索结果</a:t>
            </a:r>
          </a:p>
        </p:txBody>
      </p:sp>
      <p:sp>
        <p:nvSpPr>
          <p:cNvPr id="32" name="직사각형 3">
            <a:extLst>
              <a:ext uri="{FF2B5EF4-FFF2-40B4-BE49-F238E27FC236}">
                <a16:creationId xmlns:a16="http://schemas.microsoft.com/office/drawing/2014/main" id="{F71C3685-F0D5-47E6-A614-3D3DC19B2DC0}"/>
              </a:ext>
            </a:extLst>
          </p:cNvPr>
          <p:cNvSpPr/>
          <p:nvPr/>
        </p:nvSpPr>
        <p:spPr>
          <a:xfrm>
            <a:off x="8890000" y="1007881"/>
            <a:ext cx="965201" cy="418378"/>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pSp>
        <p:nvGrpSpPr>
          <p:cNvPr id="33" name="그룹 37">
            <a:extLst>
              <a:ext uri="{FF2B5EF4-FFF2-40B4-BE49-F238E27FC236}">
                <a16:creationId xmlns:a16="http://schemas.microsoft.com/office/drawing/2014/main" id="{B0CA9132-5281-4B16-8D90-1651474238A5}"/>
              </a:ext>
            </a:extLst>
          </p:cNvPr>
          <p:cNvGrpSpPr>
            <a:grpSpLocks/>
          </p:cNvGrpSpPr>
          <p:nvPr/>
        </p:nvGrpSpPr>
        <p:grpSpPr bwMode="auto">
          <a:xfrm>
            <a:off x="9216231" y="1315080"/>
            <a:ext cx="312738" cy="307975"/>
            <a:chOff x="4214493" y="1070437"/>
            <a:chExt cx="312945" cy="307777"/>
          </a:xfrm>
        </p:grpSpPr>
        <p:sp>
          <p:nvSpPr>
            <p:cNvPr id="34" name="타원 72">
              <a:extLst>
                <a:ext uri="{FF2B5EF4-FFF2-40B4-BE49-F238E27FC236}">
                  <a16:creationId xmlns:a16="http://schemas.microsoft.com/office/drawing/2014/main" id="{4D0229A5-D40A-4B7C-AEB7-9998BA156C1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5" name="TextBox 34">
              <a:extLst>
                <a:ext uri="{FF2B5EF4-FFF2-40B4-BE49-F238E27FC236}">
                  <a16:creationId xmlns:a16="http://schemas.microsoft.com/office/drawing/2014/main" id="{92730A12-CA64-4807-9DB0-C9DFFA7FB2C5}"/>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5</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6" name="그룹 37">
            <a:extLst>
              <a:ext uri="{FF2B5EF4-FFF2-40B4-BE49-F238E27FC236}">
                <a16:creationId xmlns:a16="http://schemas.microsoft.com/office/drawing/2014/main" id="{9F43D473-E85C-4518-A1D8-4E425A3A0A53}"/>
              </a:ext>
            </a:extLst>
          </p:cNvPr>
          <p:cNvGrpSpPr>
            <a:grpSpLocks/>
          </p:cNvGrpSpPr>
          <p:nvPr/>
        </p:nvGrpSpPr>
        <p:grpSpPr bwMode="auto">
          <a:xfrm>
            <a:off x="841015" y="2879974"/>
            <a:ext cx="312738" cy="307975"/>
            <a:chOff x="4217671" y="1063458"/>
            <a:chExt cx="312945" cy="307777"/>
          </a:xfrm>
        </p:grpSpPr>
        <p:sp>
          <p:nvSpPr>
            <p:cNvPr id="37" name="타원 81">
              <a:extLst>
                <a:ext uri="{FF2B5EF4-FFF2-40B4-BE49-F238E27FC236}">
                  <a16:creationId xmlns:a16="http://schemas.microsoft.com/office/drawing/2014/main" id="{48D8F308-62FB-4B01-A2DC-61B9F40BAD07}"/>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8" name="TextBox 37">
              <a:extLst>
                <a:ext uri="{FF2B5EF4-FFF2-40B4-BE49-F238E27FC236}">
                  <a16:creationId xmlns:a16="http://schemas.microsoft.com/office/drawing/2014/main" id="{DDA5A727-BF35-499C-A608-2AA1362D9F3F}"/>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5</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39" name="TextBox 38">
            <a:extLst>
              <a:ext uri="{FF2B5EF4-FFF2-40B4-BE49-F238E27FC236}">
                <a16:creationId xmlns:a16="http://schemas.microsoft.com/office/drawing/2014/main" id="{E6C55B39-0946-47D9-B1A2-0F2EE39B3308}"/>
              </a:ext>
            </a:extLst>
          </p:cNvPr>
          <p:cNvSpPr txBox="1"/>
          <p:nvPr/>
        </p:nvSpPr>
        <p:spPr>
          <a:xfrm>
            <a:off x="1219655" y="2854177"/>
            <a:ext cx="2801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结果排序，页面显示设置</a:t>
            </a:r>
          </a:p>
        </p:txBody>
      </p:sp>
      <p:sp>
        <p:nvSpPr>
          <p:cNvPr id="41" name="TextBox 40">
            <a:extLst>
              <a:ext uri="{FF2B5EF4-FFF2-40B4-BE49-F238E27FC236}">
                <a16:creationId xmlns:a16="http://schemas.microsoft.com/office/drawing/2014/main" id="{798CB55F-D2F1-4696-BB2F-98679BA0266C}"/>
              </a:ext>
            </a:extLst>
          </p:cNvPr>
          <p:cNvSpPr txBox="1"/>
          <p:nvPr/>
        </p:nvSpPr>
        <p:spPr>
          <a:xfrm>
            <a:off x="396240" y="314960"/>
            <a:ext cx="47142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一 基本检索 </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Basic Search</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43236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2" y="1971664"/>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1: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选定课题“”，需查阅文献了解课题相关领域的研究情况</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269451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感觉检索不充分或不准确，担心漏检错检</a:t>
            </a: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341737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3: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阅读文章，保存或导出重要文章</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414022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4: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选定投稿期刊，查看期刊信息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86307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5: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批量导出文献，针对检索式创建检索快讯</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2" name="Rectangle 11">
            <a:extLst>
              <a:ext uri="{FF2B5EF4-FFF2-40B4-BE49-F238E27FC236}">
                <a16:creationId xmlns:a16="http://schemas.microsoft.com/office/drawing/2014/main" id="{6775346E-3BA1-489C-83A9-58EC93DA2B9B}"/>
              </a:ext>
            </a:extLst>
          </p:cNvPr>
          <p:cNvSpPr/>
          <p:nvPr/>
        </p:nvSpPr>
        <p:spPr>
          <a:xfrm>
            <a:off x="3927792" y="5785537"/>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97166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基本检索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269451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高级检索</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341737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工具的运用</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414022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查找期刊及刊内检索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86307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My EBSCOhost Folder</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8" name="Rectangle 17">
            <a:extLst>
              <a:ext uri="{FF2B5EF4-FFF2-40B4-BE49-F238E27FC236}">
                <a16:creationId xmlns:a16="http://schemas.microsoft.com/office/drawing/2014/main" id="{CC30AD3B-8732-4AEF-B14C-D5877F211820}"/>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Tree>
    <p:extLst>
      <p:ext uri="{BB962C8B-B14F-4D97-AF65-F5344CB8AC3E}">
        <p14:creationId xmlns:p14="http://schemas.microsoft.com/office/powerpoint/2010/main" val="1705913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43370" y="159764"/>
            <a:ext cx="68663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Text" lastClr="000000"/>
                </a:solidFill>
                <a:effectLst/>
                <a:uLnTx/>
                <a:uFillTx/>
                <a:latin typeface="等线" panose="02010600030101010101" pitchFamily="2" charset="-122"/>
                <a:ea typeface="等线" panose="02010600030101010101" pitchFamily="2" charset="-122"/>
                <a:cs typeface="+mn-cs"/>
              </a:rPr>
              <a:t>检索举例：基于互联网用户数据保护的反垄断法功能研究</a:t>
            </a:r>
          </a:p>
        </p:txBody>
      </p:sp>
      <p:sp>
        <p:nvSpPr>
          <p:cNvPr id="5" name="TextBox 4">
            <a:extLst>
              <a:ext uri="{FF2B5EF4-FFF2-40B4-BE49-F238E27FC236}">
                <a16:creationId xmlns:a16="http://schemas.microsoft.com/office/drawing/2014/main" id="{0C0A256F-95B7-4C42-BAA3-8FC714B53A05}"/>
              </a:ext>
            </a:extLst>
          </p:cNvPr>
          <p:cNvSpPr txBox="1"/>
          <p:nvPr/>
        </p:nvSpPr>
        <p:spPr>
          <a:xfrm>
            <a:off x="2643370" y="738884"/>
            <a:ext cx="68663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Text" lastClr="000000"/>
                </a:solidFill>
                <a:effectLst/>
                <a:uLnTx/>
                <a:uFillTx/>
                <a:latin typeface="等线" panose="02010600030101010101" pitchFamily="2" charset="-122"/>
                <a:ea typeface="等线" panose="02010600030101010101" pitchFamily="2" charset="-122"/>
                <a:cs typeface="+mn-cs"/>
              </a:rPr>
              <a:t>重点词汇：基于</a:t>
            </a:r>
            <a:r>
              <a:rPr kumimoji="0" lang="zh-CN" altLang="en-US" sz="2000" b="1" i="0" u="none" strike="noStrike" kern="0" cap="none" spc="0" normalizeH="0" baseline="0" noProof="0" dirty="0">
                <a:ln>
                  <a:noFill/>
                </a:ln>
                <a:solidFill>
                  <a:srgbClr val="FF0000"/>
                </a:solidFill>
                <a:effectLst/>
                <a:uLnTx/>
                <a:uFillTx/>
                <a:latin typeface="等线" panose="02010600030101010101" pitchFamily="2" charset="-122"/>
                <a:ea typeface="等线" panose="02010600030101010101" pitchFamily="2" charset="-122"/>
                <a:cs typeface="+mn-cs"/>
              </a:rPr>
              <a:t>互联网</a:t>
            </a:r>
            <a:r>
              <a:rPr kumimoji="0" lang="zh-CN" altLang="en-US" sz="2000" b="1" i="0" u="none" strike="noStrike" kern="0" cap="none" spc="0" normalizeH="0" baseline="0" noProof="0" dirty="0">
                <a:ln>
                  <a:noFill/>
                </a:ln>
                <a:solidFill>
                  <a:sysClr val="windowText" lastClr="000000"/>
                </a:solidFill>
                <a:effectLst/>
                <a:uLnTx/>
                <a:uFillTx/>
                <a:latin typeface="等线" panose="02010600030101010101" pitchFamily="2" charset="-122"/>
                <a:ea typeface="等线" panose="02010600030101010101" pitchFamily="2" charset="-122"/>
                <a:cs typeface="+mn-cs"/>
              </a:rPr>
              <a:t>用户</a:t>
            </a:r>
            <a:r>
              <a:rPr kumimoji="0" lang="zh-CN" altLang="en-US" sz="2000" b="1" i="0" u="none" strike="noStrike" kern="0" cap="none" spc="0" normalizeH="0" baseline="0" noProof="0" dirty="0">
                <a:ln>
                  <a:noFill/>
                </a:ln>
                <a:solidFill>
                  <a:srgbClr val="FF0000"/>
                </a:solidFill>
                <a:effectLst/>
                <a:uLnTx/>
                <a:uFillTx/>
                <a:latin typeface="等线" panose="02010600030101010101" pitchFamily="2" charset="-122"/>
                <a:ea typeface="等线" panose="02010600030101010101" pitchFamily="2" charset="-122"/>
                <a:cs typeface="+mn-cs"/>
              </a:rPr>
              <a:t>数据保护</a:t>
            </a:r>
            <a:r>
              <a:rPr kumimoji="0" lang="zh-CN" altLang="en-US" sz="2000" b="1" i="0" u="none" strike="noStrike" kern="0" cap="none" spc="0" normalizeH="0" baseline="0" noProof="0" dirty="0">
                <a:ln>
                  <a:noFill/>
                </a:ln>
                <a:solidFill>
                  <a:sysClr val="windowText" lastClr="000000"/>
                </a:solidFill>
                <a:effectLst/>
                <a:uLnTx/>
                <a:uFillTx/>
                <a:latin typeface="等线" panose="02010600030101010101" pitchFamily="2" charset="-122"/>
                <a:ea typeface="等线" panose="02010600030101010101" pitchFamily="2" charset="-122"/>
                <a:cs typeface="+mn-cs"/>
              </a:rPr>
              <a:t>的</a:t>
            </a:r>
            <a:r>
              <a:rPr kumimoji="0" lang="zh-CN" altLang="en-US" sz="2000" b="1" i="0" u="none" strike="noStrike" kern="0" cap="none" spc="0" normalizeH="0" baseline="0" noProof="0" dirty="0">
                <a:ln>
                  <a:noFill/>
                </a:ln>
                <a:solidFill>
                  <a:srgbClr val="FF0000"/>
                </a:solidFill>
                <a:effectLst/>
                <a:uLnTx/>
                <a:uFillTx/>
                <a:latin typeface="等线" panose="02010600030101010101" pitchFamily="2" charset="-122"/>
                <a:ea typeface="等线" panose="02010600030101010101" pitchFamily="2" charset="-122"/>
                <a:cs typeface="+mn-cs"/>
              </a:rPr>
              <a:t>反垄断法</a:t>
            </a:r>
            <a:r>
              <a:rPr kumimoji="0" lang="zh-CN" altLang="en-US" sz="2000" b="1" i="0" u="none" strike="noStrike" kern="0" cap="none" spc="0" normalizeH="0" baseline="0" noProof="0" dirty="0">
                <a:ln>
                  <a:noFill/>
                </a:ln>
                <a:solidFill>
                  <a:sysClr val="windowText" lastClr="000000"/>
                </a:solidFill>
                <a:effectLst/>
                <a:uLnTx/>
                <a:uFillTx/>
                <a:latin typeface="等线" panose="02010600030101010101" pitchFamily="2" charset="-122"/>
                <a:ea typeface="等线" panose="02010600030101010101" pitchFamily="2" charset="-122"/>
                <a:cs typeface="+mn-cs"/>
              </a:rPr>
              <a:t>功能研究</a:t>
            </a:r>
          </a:p>
        </p:txBody>
      </p:sp>
      <p:pic>
        <p:nvPicPr>
          <p:cNvPr id="2" name="Picture 1">
            <a:extLst>
              <a:ext uri="{FF2B5EF4-FFF2-40B4-BE49-F238E27FC236}">
                <a16:creationId xmlns:a16="http://schemas.microsoft.com/office/drawing/2014/main" id="{DECFC16A-BBC0-44BA-83BF-5E51F0809EFA}"/>
              </a:ext>
            </a:extLst>
          </p:cNvPr>
          <p:cNvPicPr>
            <a:picLocks noChangeAspect="1"/>
          </p:cNvPicPr>
          <p:nvPr/>
        </p:nvPicPr>
        <p:blipFill>
          <a:blip r:embed="rId3"/>
          <a:stretch>
            <a:fillRect/>
          </a:stretch>
        </p:blipFill>
        <p:spPr>
          <a:xfrm>
            <a:off x="241189" y="1237368"/>
            <a:ext cx="11709622" cy="3659752"/>
          </a:xfrm>
          <a:prstGeom prst="rect">
            <a:avLst/>
          </a:prstGeom>
        </p:spPr>
      </p:pic>
      <p:sp>
        <p:nvSpPr>
          <p:cNvPr id="6" name="Text Box 8">
            <a:extLst>
              <a:ext uri="{FF2B5EF4-FFF2-40B4-BE49-F238E27FC236}">
                <a16:creationId xmlns:a16="http://schemas.microsoft.com/office/drawing/2014/main" id="{2A971102-6271-44DD-9307-7FD5A7A7F5E0}"/>
              </a:ext>
            </a:extLst>
          </p:cNvPr>
          <p:cNvSpPr txBox="1">
            <a:spLocks noChangeArrowheads="1"/>
          </p:cNvSpPr>
          <p:nvPr/>
        </p:nvSpPr>
        <p:spPr bwMode="auto">
          <a:xfrm>
            <a:off x="5175561" y="4817527"/>
            <a:ext cx="3898738" cy="10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indent="-34290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marL="457200" marR="0" lvl="1" indent="-342900" algn="l" defTabSz="914400" rtl="0" eaLnBrk="1" fontAlgn="auto" latinLnBrk="0" hangingPunct="1">
              <a:lnSpc>
                <a:spcPct val="150000"/>
              </a:lnSpc>
              <a:spcBef>
                <a:spcPts val="0"/>
              </a:spcBef>
              <a:spcAft>
                <a:spcPts val="0"/>
              </a:spcAft>
              <a:buClr>
                <a:srgbClr val="C0504D"/>
              </a:buClr>
              <a:buSzPct val="70000"/>
              <a:buFont typeface="Wingdings" panose="05000000000000000000" pitchFamily="2" charset="2"/>
              <a:buNone/>
              <a:tabLst/>
              <a:defRPr/>
            </a:pPr>
            <a:r>
              <a:rPr kumimoji="0" lang="en-US" altLang="ko-KR"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a:t>
            </a:r>
            <a:r>
              <a:rPr kumimoji="0" lang="ko-KR" altLang="en-US"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   </a:t>
            </a:r>
            <a:r>
              <a:rPr kumimoji="0" lang="zh-CN" altLang="en-US"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布尔逻辑运算符</a:t>
            </a:r>
            <a:r>
              <a:rPr kumimoji="0" lang="ko-KR" altLang="en-US"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  </a:t>
            </a:r>
            <a:r>
              <a:rPr kumimoji="0" lang="en-US" altLang="ko-KR"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AND/ OR / NOT</a:t>
            </a:r>
          </a:p>
          <a:p>
            <a:pPr marL="457200" marR="0" lvl="1" indent="-342900" algn="l" defTabSz="914400" rtl="0" eaLnBrk="1" fontAlgn="auto" latinLnBrk="0" hangingPunct="1">
              <a:lnSpc>
                <a:spcPct val="150000"/>
              </a:lnSpc>
              <a:spcBef>
                <a:spcPts val="0"/>
              </a:spcBef>
              <a:spcAft>
                <a:spcPts val="0"/>
              </a:spcAft>
              <a:buClr>
                <a:srgbClr val="C0504D"/>
              </a:buClr>
              <a:buSzPct val="70000"/>
              <a:buFont typeface="Wingdings" panose="05000000000000000000" pitchFamily="2" charset="2"/>
              <a:buNone/>
              <a:tabLst/>
              <a:defRPr/>
            </a:pPr>
            <a:r>
              <a:rPr kumimoji="0" lang="en-US" altLang="ko-KR"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    </a:t>
            </a:r>
            <a:r>
              <a:rPr kumimoji="0" lang="zh-CN" altLang="en-US"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字段选项</a:t>
            </a:r>
            <a:r>
              <a:rPr kumimoji="0" lang="en-US" altLang="ko-KR"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 </a:t>
            </a:r>
          </a:p>
          <a:p>
            <a:pPr marL="457200" marR="0" lvl="1" indent="-342900" algn="l" defTabSz="914400" rtl="0" eaLnBrk="1" fontAlgn="auto" latinLnBrk="0" hangingPunct="1">
              <a:lnSpc>
                <a:spcPct val="150000"/>
              </a:lnSpc>
              <a:spcBef>
                <a:spcPts val="0"/>
              </a:spcBef>
              <a:spcAft>
                <a:spcPts val="0"/>
              </a:spcAft>
              <a:buClr>
                <a:srgbClr val="C0504D"/>
              </a:buClr>
              <a:buSzPct val="70000"/>
              <a:buFont typeface="Wingdings" panose="05000000000000000000" pitchFamily="2" charset="2"/>
              <a:buNone/>
              <a:tabLst/>
              <a:defRPr/>
            </a:pPr>
            <a:r>
              <a:rPr kumimoji="0" lang="en-US" altLang="ko-KR"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a:t>
            </a:r>
            <a:r>
              <a:rPr kumimoji="0" lang="ko-KR" altLang="en-US"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   </a:t>
            </a:r>
            <a:r>
              <a:rPr kumimoji="0" lang="zh-CN" altLang="en-US"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构建检索式时可用到的符号</a:t>
            </a:r>
            <a:endParaRPr kumimoji="0" lang="en-US" altLang="ko-KR"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8" name="직사각형 44">
            <a:extLst>
              <a:ext uri="{FF2B5EF4-FFF2-40B4-BE49-F238E27FC236}">
                <a16:creationId xmlns:a16="http://schemas.microsoft.com/office/drawing/2014/main" id="{60047E4C-12F4-489C-8782-74976D590B9E}"/>
              </a:ext>
            </a:extLst>
          </p:cNvPr>
          <p:cNvSpPr/>
          <p:nvPr/>
        </p:nvSpPr>
        <p:spPr>
          <a:xfrm>
            <a:off x="9753172" y="171231"/>
            <a:ext cx="1599668" cy="773353"/>
          </a:xfrm>
          <a:prstGeom prst="rect">
            <a:avLst/>
          </a:prstGeom>
          <a:solidFill>
            <a:schemeClr val="accent5"/>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选定重要词汇并构建检索式</a:t>
            </a:r>
            <a:endParaRPr kumimoji="0" lang="ko-KR"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endParaRPr>
          </a:p>
        </p:txBody>
      </p:sp>
      <p:grpSp>
        <p:nvGrpSpPr>
          <p:cNvPr id="9" name="그룹 37">
            <a:extLst>
              <a:ext uri="{FF2B5EF4-FFF2-40B4-BE49-F238E27FC236}">
                <a16:creationId xmlns:a16="http://schemas.microsoft.com/office/drawing/2014/main" id="{31A6EE92-2E46-4DEE-AF44-BFB03FC67DD8}"/>
              </a:ext>
            </a:extLst>
          </p:cNvPr>
          <p:cNvGrpSpPr>
            <a:grpSpLocks/>
          </p:cNvGrpSpPr>
          <p:nvPr/>
        </p:nvGrpSpPr>
        <p:grpSpPr bwMode="auto">
          <a:xfrm>
            <a:off x="1403850" y="3275012"/>
            <a:ext cx="312738" cy="307975"/>
            <a:chOff x="4219577" y="1055208"/>
            <a:chExt cx="312945" cy="307777"/>
          </a:xfrm>
        </p:grpSpPr>
        <p:sp>
          <p:nvSpPr>
            <p:cNvPr id="10" name="타원 50">
              <a:extLst>
                <a:ext uri="{FF2B5EF4-FFF2-40B4-BE49-F238E27FC236}">
                  <a16:creationId xmlns:a16="http://schemas.microsoft.com/office/drawing/2014/main" id="{A70C6FC4-8CE5-4C80-9C7F-9EA4FEF444F7}"/>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2" name="TextBox 11">
              <a:extLst>
                <a:ext uri="{FF2B5EF4-FFF2-40B4-BE49-F238E27FC236}">
                  <a16:creationId xmlns:a16="http://schemas.microsoft.com/office/drawing/2014/main" id="{74E028AB-F4DD-4037-B2B6-DA8D32390A88}"/>
                </a:ext>
              </a:extLst>
            </p:cNvPr>
            <p:cNvSpPr txBox="1"/>
            <p:nvPr/>
          </p:nvSpPr>
          <p:spPr>
            <a:xfrm>
              <a:off x="4219577" y="105520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3" name="그룹 37">
            <a:extLst>
              <a:ext uri="{FF2B5EF4-FFF2-40B4-BE49-F238E27FC236}">
                <a16:creationId xmlns:a16="http://schemas.microsoft.com/office/drawing/2014/main" id="{AD0196E8-0E88-49FA-92B4-95FD871B3CEC}"/>
              </a:ext>
            </a:extLst>
          </p:cNvPr>
          <p:cNvGrpSpPr>
            <a:grpSpLocks/>
          </p:cNvGrpSpPr>
          <p:nvPr/>
        </p:nvGrpSpPr>
        <p:grpSpPr bwMode="auto">
          <a:xfrm>
            <a:off x="10183051" y="2592789"/>
            <a:ext cx="312738" cy="307975"/>
            <a:chOff x="4224660" y="1060284"/>
            <a:chExt cx="312945" cy="307777"/>
          </a:xfrm>
        </p:grpSpPr>
        <p:sp>
          <p:nvSpPr>
            <p:cNvPr id="14" name="타원 69">
              <a:extLst>
                <a:ext uri="{FF2B5EF4-FFF2-40B4-BE49-F238E27FC236}">
                  <a16:creationId xmlns:a16="http://schemas.microsoft.com/office/drawing/2014/main" id="{B14C0D34-B23A-4112-A8E3-1B25C414A431}"/>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5" name="TextBox 14">
              <a:extLst>
                <a:ext uri="{FF2B5EF4-FFF2-40B4-BE49-F238E27FC236}">
                  <a16:creationId xmlns:a16="http://schemas.microsoft.com/office/drawing/2014/main" id="{C88F86F6-917E-4775-B39E-6DAA2848F2AB}"/>
                </a:ext>
              </a:extLst>
            </p:cNvPr>
            <p:cNvSpPr txBox="1"/>
            <p:nvPr/>
          </p:nvSpPr>
          <p:spPr>
            <a:xfrm>
              <a:off x="4224660"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6" name="그룹 37">
            <a:extLst>
              <a:ext uri="{FF2B5EF4-FFF2-40B4-BE49-F238E27FC236}">
                <a16:creationId xmlns:a16="http://schemas.microsoft.com/office/drawing/2014/main" id="{0A125A30-4460-4F58-959A-EEF760BD8923}"/>
              </a:ext>
            </a:extLst>
          </p:cNvPr>
          <p:cNvGrpSpPr>
            <a:grpSpLocks/>
          </p:cNvGrpSpPr>
          <p:nvPr/>
        </p:nvGrpSpPr>
        <p:grpSpPr bwMode="auto">
          <a:xfrm>
            <a:off x="5798735" y="2583423"/>
            <a:ext cx="312738" cy="307975"/>
            <a:chOff x="4214493" y="1070437"/>
            <a:chExt cx="312945" cy="307777"/>
          </a:xfrm>
        </p:grpSpPr>
        <p:sp>
          <p:nvSpPr>
            <p:cNvPr id="17" name="타원 72">
              <a:extLst>
                <a:ext uri="{FF2B5EF4-FFF2-40B4-BE49-F238E27FC236}">
                  <a16:creationId xmlns:a16="http://schemas.microsoft.com/office/drawing/2014/main" id="{231871A0-4BA1-4E23-A0C5-117D05E7742B}"/>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8" name="TextBox 17">
              <a:extLst>
                <a:ext uri="{FF2B5EF4-FFF2-40B4-BE49-F238E27FC236}">
                  <a16:creationId xmlns:a16="http://schemas.microsoft.com/office/drawing/2014/main" id="{5F68D651-D851-4E68-AD6B-5B5726D4EC11}"/>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9" name="그룹 37">
            <a:extLst>
              <a:ext uri="{FF2B5EF4-FFF2-40B4-BE49-F238E27FC236}">
                <a16:creationId xmlns:a16="http://schemas.microsoft.com/office/drawing/2014/main" id="{6EB1231B-C1B8-40D7-A155-F95B3E744A66}"/>
              </a:ext>
            </a:extLst>
          </p:cNvPr>
          <p:cNvGrpSpPr>
            <a:grpSpLocks/>
          </p:cNvGrpSpPr>
          <p:nvPr/>
        </p:nvGrpSpPr>
        <p:grpSpPr bwMode="auto">
          <a:xfrm>
            <a:off x="5244915" y="4920867"/>
            <a:ext cx="312738" cy="307975"/>
            <a:chOff x="4219577" y="1065362"/>
            <a:chExt cx="312945" cy="307777"/>
          </a:xfrm>
          <a:solidFill>
            <a:schemeClr val="accent5"/>
          </a:solidFill>
        </p:grpSpPr>
        <p:sp>
          <p:nvSpPr>
            <p:cNvPr id="20" name="타원 75">
              <a:extLst>
                <a:ext uri="{FF2B5EF4-FFF2-40B4-BE49-F238E27FC236}">
                  <a16:creationId xmlns:a16="http://schemas.microsoft.com/office/drawing/2014/main" id="{087D2665-48E8-4B65-8B87-5D1ED3C7005F}"/>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1" name="TextBox 20">
              <a:extLst>
                <a:ext uri="{FF2B5EF4-FFF2-40B4-BE49-F238E27FC236}">
                  <a16:creationId xmlns:a16="http://schemas.microsoft.com/office/drawing/2014/main" id="{168A3334-3F4C-4073-9D62-A2C7973B6193}"/>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2" name="그룹 37">
            <a:extLst>
              <a:ext uri="{FF2B5EF4-FFF2-40B4-BE49-F238E27FC236}">
                <a16:creationId xmlns:a16="http://schemas.microsoft.com/office/drawing/2014/main" id="{42F1C80C-56DA-4D15-85E3-638DFF4926C6}"/>
              </a:ext>
            </a:extLst>
          </p:cNvPr>
          <p:cNvGrpSpPr>
            <a:grpSpLocks/>
          </p:cNvGrpSpPr>
          <p:nvPr/>
        </p:nvGrpSpPr>
        <p:grpSpPr bwMode="auto">
          <a:xfrm>
            <a:off x="5243010" y="5248754"/>
            <a:ext cx="312738" cy="307975"/>
            <a:chOff x="4217671" y="1063458"/>
            <a:chExt cx="312945" cy="307777"/>
          </a:xfrm>
        </p:grpSpPr>
        <p:sp>
          <p:nvSpPr>
            <p:cNvPr id="23" name="타원 78">
              <a:extLst>
                <a:ext uri="{FF2B5EF4-FFF2-40B4-BE49-F238E27FC236}">
                  <a16:creationId xmlns:a16="http://schemas.microsoft.com/office/drawing/2014/main" id="{0C789906-FA41-496A-82BA-F019DDC4943D}"/>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4" name="TextBox 23">
              <a:extLst>
                <a:ext uri="{FF2B5EF4-FFF2-40B4-BE49-F238E27FC236}">
                  <a16:creationId xmlns:a16="http://schemas.microsoft.com/office/drawing/2014/main" id="{3BAE4BD0-3613-48BA-B057-B9E19A8A9840}"/>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5" name="그룹 37">
            <a:extLst>
              <a:ext uri="{FF2B5EF4-FFF2-40B4-BE49-F238E27FC236}">
                <a16:creationId xmlns:a16="http://schemas.microsoft.com/office/drawing/2014/main" id="{BC3FE426-F93D-41D5-87C4-047FAF8914BE}"/>
              </a:ext>
            </a:extLst>
          </p:cNvPr>
          <p:cNvGrpSpPr>
            <a:grpSpLocks/>
          </p:cNvGrpSpPr>
          <p:nvPr/>
        </p:nvGrpSpPr>
        <p:grpSpPr bwMode="auto">
          <a:xfrm>
            <a:off x="5243010" y="5597369"/>
            <a:ext cx="312738" cy="307975"/>
            <a:chOff x="4217671" y="1063458"/>
            <a:chExt cx="312945" cy="307777"/>
          </a:xfrm>
        </p:grpSpPr>
        <p:sp>
          <p:nvSpPr>
            <p:cNvPr id="26" name="타원 81">
              <a:extLst>
                <a:ext uri="{FF2B5EF4-FFF2-40B4-BE49-F238E27FC236}">
                  <a16:creationId xmlns:a16="http://schemas.microsoft.com/office/drawing/2014/main" id="{743B6643-3ADE-4473-9DEF-96D0494F0898}"/>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7" name="TextBox 26">
              <a:extLst>
                <a:ext uri="{FF2B5EF4-FFF2-40B4-BE49-F238E27FC236}">
                  <a16:creationId xmlns:a16="http://schemas.microsoft.com/office/drawing/2014/main" id="{BB62EBD7-B9CF-4BA1-81D2-C062077D05A0}"/>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8" name="TextBox 27">
            <a:extLst>
              <a:ext uri="{FF2B5EF4-FFF2-40B4-BE49-F238E27FC236}">
                <a16:creationId xmlns:a16="http://schemas.microsoft.com/office/drawing/2014/main" id="{B0680CAA-6D3C-410F-9395-455DA5B39591}"/>
              </a:ext>
            </a:extLst>
          </p:cNvPr>
          <p:cNvSpPr txBox="1"/>
          <p:nvPr/>
        </p:nvSpPr>
        <p:spPr>
          <a:xfrm>
            <a:off x="396240" y="314960"/>
            <a:ext cx="22471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二 高级检索</a:t>
            </a:r>
            <a:endPar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Advanced Search</a:t>
            </a:r>
            <a:endParaRPr kumimoji="0" lang="zh-CN" altLang="en-US"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814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5753373-CE1A-4737-A79F-F07EA0509486}"/>
              </a:ext>
            </a:extLst>
          </p:cNvPr>
          <p:cNvSpPr txBox="1">
            <a:spLocks/>
          </p:cNvSpPr>
          <p:nvPr/>
        </p:nvSpPr>
        <p:spPr bwMode="auto">
          <a:xfrm>
            <a:off x="7608888" y="2041525"/>
            <a:ext cx="2786062" cy="374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932" tIns="14467" rIns="28932" bIns="14467"/>
          <a:lst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675"/>
              </a:spcBef>
              <a:spcAft>
                <a:spcPts val="0"/>
              </a:spcAft>
              <a:buClrTx/>
              <a:buSzTx/>
              <a:buFont typeface="Arial" panose="020B0604020202020204" pitchFamily="34" charset="0"/>
              <a:buNone/>
              <a:tabLst/>
              <a:defRPr/>
            </a:pPr>
            <a:endParaRPr kumimoji="0" lang="en-US" altLang="zh-CN" sz="1350" b="0" i="0" u="none" strike="noStrike" kern="1200" cap="none" spc="0" normalizeH="0" baseline="0" noProof="0" dirty="0">
              <a:ln>
                <a:noFill/>
              </a:ln>
              <a:solidFill>
                <a:srgbClr val="FF0000"/>
              </a:solidFill>
              <a:effectLst/>
              <a:uLnTx/>
              <a:uFillTx/>
              <a:latin typeface="等线" panose="020F0502020204030204"/>
              <a:ea typeface="宋体" panose="02010600030101010101" pitchFamily="2" charset="-122"/>
              <a:cs typeface="+mn-cs"/>
            </a:endParaRPr>
          </a:p>
        </p:txBody>
      </p:sp>
      <p:graphicFrame>
        <p:nvGraphicFramePr>
          <p:cNvPr id="5" name="Table 4">
            <a:extLst>
              <a:ext uri="{FF2B5EF4-FFF2-40B4-BE49-F238E27FC236}">
                <a16:creationId xmlns:a16="http://schemas.microsoft.com/office/drawing/2014/main" id="{881F3275-4B0D-4E6B-AD9B-5F45E232D448}"/>
              </a:ext>
            </a:extLst>
          </p:cNvPr>
          <p:cNvGraphicFramePr>
            <a:graphicFrameLocks noGrp="1"/>
          </p:cNvGraphicFramePr>
          <p:nvPr/>
        </p:nvGraphicFramePr>
        <p:xfrm>
          <a:off x="487680" y="1081089"/>
          <a:ext cx="11440158" cy="5624511"/>
        </p:xfrm>
        <a:graphic>
          <a:graphicData uri="http://schemas.openxmlformats.org/drawingml/2006/table">
            <a:tbl>
              <a:tblPr/>
              <a:tblGrid>
                <a:gridCol w="1424557">
                  <a:extLst>
                    <a:ext uri="{9D8B030D-6E8A-4147-A177-3AD203B41FA5}">
                      <a16:colId xmlns:a16="http://schemas.microsoft.com/office/drawing/2014/main" val="757696953"/>
                    </a:ext>
                  </a:extLst>
                </a:gridCol>
                <a:gridCol w="4095731">
                  <a:extLst>
                    <a:ext uri="{9D8B030D-6E8A-4147-A177-3AD203B41FA5}">
                      <a16:colId xmlns:a16="http://schemas.microsoft.com/office/drawing/2014/main" val="2963517728"/>
                    </a:ext>
                  </a:extLst>
                </a:gridCol>
                <a:gridCol w="3955252">
                  <a:extLst>
                    <a:ext uri="{9D8B030D-6E8A-4147-A177-3AD203B41FA5}">
                      <a16:colId xmlns:a16="http://schemas.microsoft.com/office/drawing/2014/main" val="3556845896"/>
                    </a:ext>
                  </a:extLst>
                </a:gridCol>
                <a:gridCol w="1964618">
                  <a:extLst>
                    <a:ext uri="{9D8B030D-6E8A-4147-A177-3AD203B41FA5}">
                      <a16:colId xmlns:a16="http://schemas.microsoft.com/office/drawing/2014/main" val="57595328"/>
                    </a:ext>
                  </a:extLst>
                </a:gridCol>
              </a:tblGrid>
              <a:tr h="342958">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运算符</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说明</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示例</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备注</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075789159"/>
                  </a:ext>
                </a:extLst>
              </a:tr>
              <a:tr h="891691">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AND</a:t>
                      </a: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用于缩小检索范围，类似于“交集”概念</a:t>
                      </a:r>
                      <a:endPar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coffee </a:t>
                      </a:r>
                      <a:r>
                        <a:rPr kumimoji="0" lang="en-US" altLang="zh-CN" sz="1800" b="0" i="1" u="sng"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and</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tea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检索到的结果中既包含</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coffee</a:t>
                      </a:r>
                      <a:r>
                        <a:rPr kumimoji="0" lang="zh-CN"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也包含</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tea</a:t>
                      </a:r>
                      <a:r>
                        <a:rPr kumimoji="0" lang="zh-CN"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t>
                      </a:r>
                      <a:endParaRPr kumimoji="0" lang="en-US"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rowSpan="3">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accent1"/>
                          </a:solidFill>
                          <a:effectLst/>
                          <a:latin typeface="等线" panose="02010600030101010101" pitchFamily="2" charset="-122"/>
                          <a:ea typeface="宋体" panose="02010600030101010101" pitchFamily="2" charset="-122"/>
                          <a:cs typeface="Arial" panose="020B0604020202020204" pitchFamily="34" charset="0"/>
                        </a:rPr>
                        <a:t>运算优先级：（）</a:t>
                      </a:r>
                      <a:r>
                        <a:rPr kumimoji="0" lang="en-US" altLang="zh-CN" sz="1800" b="0" i="0" u="none" strike="noStrike" cap="none" normalizeH="0" baseline="0">
                          <a:ln>
                            <a:noFill/>
                          </a:ln>
                          <a:solidFill>
                            <a:schemeClr val="accent1"/>
                          </a:solidFill>
                          <a:effectLst/>
                          <a:latin typeface="等线" panose="02010600030101010101" pitchFamily="2" charset="-122"/>
                          <a:ea typeface="宋体" panose="02010600030101010101" pitchFamily="2" charset="-122"/>
                          <a:cs typeface="Arial" panose="020B0604020202020204" pitchFamily="34" charset="0"/>
                        </a:rPr>
                        <a:t>&gt;not &gt;and &gt;or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2879027777"/>
                  </a:ext>
                </a:extLst>
              </a:tr>
              <a:tr h="1166057">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OR</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用于扩大检索范围，类似于“并集”概</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college </a:t>
                      </a:r>
                      <a:r>
                        <a:rPr kumimoji="0" lang="en-US" altLang="zh-CN" sz="1800" b="0" i="1" u="sng"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or</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university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检索的结果中或者包含</a:t>
                      </a: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college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，或者包含</a:t>
                      </a: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university</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t>
                      </a:r>
                      <a:endPar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vMerge="1">
                  <a:txBody>
                    <a:bodyPr/>
                    <a:lstStyle/>
                    <a:p>
                      <a:endParaRPr lang="zh-CN" altLang="en-US"/>
                    </a:p>
                  </a:txBody>
                  <a:tcPr/>
                </a:tc>
                <a:extLst>
                  <a:ext uri="{0D108BD9-81ED-4DB2-BD59-A6C34878D82A}">
                    <a16:rowId xmlns:a16="http://schemas.microsoft.com/office/drawing/2014/main" val="1241385595"/>
                  </a:ext>
                </a:extLst>
              </a:tr>
              <a:tr h="1166057">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NOT</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用于排除检索结果中不需要的项，类似于“非”的概念</a:t>
                      </a:r>
                      <a:endPar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Cookies</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a:t>
                      </a:r>
                      <a:r>
                        <a:rPr kumimoji="0" lang="en-US" altLang="zh-CN" sz="1800" b="0" i="1" u="sng"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not</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computer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检索的结果只和</a:t>
                      </a:r>
                      <a:r>
                        <a:rPr kumimoji="0" lang="en-US"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Cookies</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相关，不包含</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computer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t>
                      </a:r>
                      <a:endPar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vMerge="1">
                  <a:txBody>
                    <a:bodyPr/>
                    <a:lstStyle/>
                    <a:p>
                      <a:endParaRPr lang="zh-CN" altLang="en-US"/>
                    </a:p>
                  </a:txBody>
                  <a:tcPr/>
                </a:tc>
                <a:extLst>
                  <a:ext uri="{0D108BD9-81ED-4DB2-BD59-A6C34878D82A}">
                    <a16:rowId xmlns:a16="http://schemas.microsoft.com/office/drawing/2014/main" val="3404115720"/>
                  </a:ext>
                </a:extLst>
              </a:tr>
              <a:tr h="1166057">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Near Operator (N) </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查找包含间隔指定数量字词的两个检索词（任意顺序） 的文档。两词顺序可以颠倒</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tax N5 reform</a:t>
                      </a:r>
                      <a:endParaRPr kumimoji="0" lang="zh-CN" altLang="en-US"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2412178522"/>
                  </a:ext>
                </a:extLst>
              </a:tr>
              <a:tr h="891691">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Georgia" panose="02040502050405020303" pitchFamily="18" charset="0"/>
                          <a:ea typeface="等线" panose="02010600030101010101" pitchFamily="2" charset="-122"/>
                          <a:cs typeface="Arial" panose="020B0604020202020204" pitchFamily="34" charset="0"/>
                        </a:rPr>
                        <a:t>Within Operator (W) </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查找包含间隔指定数量字词的两个检索词（任意顺序） 的文档。两词顺序不能改变</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tax W8 reform</a:t>
                      </a:r>
                      <a:endParaRPr kumimoji="0" lang="zh-CN" altLang="en-US"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781398215"/>
                  </a:ext>
                </a:extLst>
              </a:tr>
            </a:tbl>
          </a:graphicData>
        </a:graphic>
      </p:graphicFrame>
      <p:sp>
        <p:nvSpPr>
          <p:cNvPr id="6" name="Rectangle 5">
            <a:extLst>
              <a:ext uri="{FF2B5EF4-FFF2-40B4-BE49-F238E27FC236}">
                <a16:creationId xmlns:a16="http://schemas.microsoft.com/office/drawing/2014/main" id="{F7FD80A5-3891-4715-BF94-AB6F74DF9A4F}"/>
              </a:ext>
            </a:extLst>
          </p:cNvPr>
          <p:cNvSpPr/>
          <p:nvPr/>
        </p:nvSpPr>
        <p:spPr>
          <a:xfrm>
            <a:off x="1676400" y="76200"/>
            <a:ext cx="4623382" cy="502702"/>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高级检索</a:t>
            </a:r>
            <a:r>
              <a:rPr kumimoji="0" lang="en-US" altLang="zh-CN"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a:t>
            </a:r>
            <a:r>
              <a:rPr kumimoji="0" lang="zh-CN" altLang="en-US"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布尔逻辑运算符</a:t>
            </a:r>
            <a:endParaRPr kumimoji="0" lang="en-US" altLang="zh-CN"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2606123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CC6B4E92-5DFC-4B22-AC64-7CCDD44AB3A4}"/>
              </a:ext>
            </a:extLst>
          </p:cNvPr>
          <p:cNvSpPr>
            <a:spLocks noGrp="1" noChangeArrowheads="1"/>
          </p:cNvSpPr>
          <p:nvPr>
            <p:ph type="title"/>
          </p:nvPr>
        </p:nvSpPr>
        <p:spPr>
          <a:xfrm>
            <a:off x="2209800" y="457200"/>
            <a:ext cx="6172200" cy="857250"/>
          </a:xfrm>
        </p:spPr>
        <p:txBody>
          <a:bodyPr>
            <a:normAutofit/>
          </a:bodyPr>
          <a:lstStyle/>
          <a:p>
            <a:pPr algn="l" eaLnBrk="1" hangingPunct="1"/>
            <a:r>
              <a:rPr lang="zh-CN" altLang="en-US" sz="3200" dirty="0">
                <a:latin typeface="Arial" panose="020B0604020202020204" pitchFamily="34" charset="0"/>
                <a:ea typeface="宋体" panose="02010600030101010101" pitchFamily="2" charset="-122"/>
              </a:rPr>
              <a:t>高级检索</a:t>
            </a:r>
            <a:r>
              <a:rPr lang="en-US" altLang="zh-CN" sz="3200" dirty="0">
                <a:latin typeface="Arial" panose="020B0604020202020204" pitchFamily="34" charset="0"/>
                <a:ea typeface="宋体" panose="02010600030101010101" pitchFamily="2" charset="-122"/>
              </a:rPr>
              <a:t>——</a:t>
            </a:r>
            <a:r>
              <a:rPr lang="zh-CN" altLang="en-US" sz="3200" dirty="0">
                <a:latin typeface="Arial" panose="020B0604020202020204" pitchFamily="34" charset="0"/>
                <a:ea typeface="宋体" panose="02010600030101010101" pitchFamily="2" charset="-122"/>
              </a:rPr>
              <a:t>通配符</a:t>
            </a:r>
            <a:endParaRPr lang="en-AU" altLang="zh-CN" sz="3200" dirty="0">
              <a:latin typeface="Arial" panose="020B0604020202020204" pitchFamily="34" charset="0"/>
              <a:ea typeface="宋体" panose="02010600030101010101" pitchFamily="2" charset="-122"/>
            </a:endParaRPr>
          </a:p>
        </p:txBody>
      </p:sp>
      <p:sp>
        <p:nvSpPr>
          <p:cNvPr id="166915" name="Content Placeholder 2">
            <a:extLst>
              <a:ext uri="{FF2B5EF4-FFF2-40B4-BE49-F238E27FC236}">
                <a16:creationId xmlns:a16="http://schemas.microsoft.com/office/drawing/2014/main" id="{8069395D-962D-4A6F-A83A-BBB6790969B6}"/>
              </a:ext>
            </a:extLst>
          </p:cNvPr>
          <p:cNvSpPr>
            <a:spLocks noGrp="1" noChangeArrowheads="1"/>
          </p:cNvSpPr>
          <p:nvPr>
            <p:ph idx="1"/>
          </p:nvPr>
        </p:nvSpPr>
        <p:spPr>
          <a:xfrm>
            <a:off x="1828800" y="1385888"/>
            <a:ext cx="8503920" cy="4862512"/>
          </a:xfrm>
        </p:spPr>
        <p:txBody>
          <a:bodyPr vert="horz" wrap="square" lIns="38576" tIns="19289" rIns="38576" bIns="19289" numCol="1" anchor="t" anchorCtr="0" compatLnSpc="1">
            <a:prstTxWarp prst="textNoShape">
              <a:avLst/>
            </a:prstTxWarp>
          </a:bodyPr>
          <a:lstStyle/>
          <a:p>
            <a:pPr eaLnBrk="1" hangingPunct="1">
              <a:lnSpc>
                <a:spcPct val="150000"/>
              </a:lnSpc>
            </a:pPr>
            <a:r>
              <a:rPr lang="zh-CN" altLang="en-US" sz="1800" dirty="0">
                <a:latin typeface="宋体" panose="02010600030101010101" pitchFamily="2" charset="-122"/>
                <a:ea typeface="宋体" panose="02010600030101010101" pitchFamily="2" charset="-122"/>
              </a:rPr>
              <a:t>截词符号</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用于检索变形体，单复数</a:t>
            </a:r>
            <a:endParaRPr lang="en-US" altLang="zh-CN" sz="1800" dirty="0">
              <a:latin typeface="宋体" panose="02010600030101010101" pitchFamily="2" charset="-122"/>
              <a:ea typeface="宋体" panose="02010600030101010101" pitchFamily="2" charset="-122"/>
            </a:endParaRPr>
          </a:p>
          <a:p>
            <a:pPr lvl="1" eaLnBrk="1" hangingPunct="1">
              <a:lnSpc>
                <a:spcPct val="150000"/>
              </a:lnSpc>
            </a:pPr>
            <a:r>
              <a:rPr lang="en-US" altLang="zh-CN" sz="1800" dirty="0">
                <a:solidFill>
                  <a:srgbClr val="000080"/>
                </a:solidFill>
                <a:latin typeface="宋体" panose="02010600030101010101" pitchFamily="2" charset="-122"/>
                <a:ea typeface="宋体" panose="02010600030101010101" pitchFamily="2" charset="-122"/>
              </a:rPr>
              <a:t>econ* </a:t>
            </a:r>
            <a:r>
              <a:rPr lang="zh-CN" altLang="en-US" sz="1800" dirty="0">
                <a:latin typeface="宋体" panose="02010600030101010101" pitchFamily="2" charset="-122"/>
                <a:ea typeface="宋体" panose="02010600030101010101" pitchFamily="2" charset="-122"/>
              </a:rPr>
              <a:t>可以检索到</a:t>
            </a:r>
            <a:r>
              <a:rPr lang="en-US" altLang="zh-CN" sz="1800" dirty="0">
                <a:solidFill>
                  <a:srgbClr val="000080"/>
                </a:solidFill>
                <a:latin typeface="宋体" panose="02010600030101010101" pitchFamily="2" charset="-122"/>
                <a:ea typeface="宋体" panose="02010600030101010101" pitchFamily="2" charset="-122"/>
              </a:rPr>
              <a:t>economy, economic, economically, </a:t>
            </a:r>
            <a:r>
              <a:rPr lang="en-US" altLang="zh-CN" sz="1800" dirty="0" err="1">
                <a:solidFill>
                  <a:srgbClr val="000080"/>
                </a:solidFill>
                <a:latin typeface="宋体" panose="02010600030101010101" pitchFamily="2" charset="-122"/>
                <a:ea typeface="宋体" panose="02010600030101010101" pitchFamily="2" charset="-122"/>
              </a:rPr>
              <a:t>etc</a:t>
            </a:r>
            <a:endParaRPr lang="en-US" altLang="zh-CN" sz="1800" dirty="0">
              <a:solidFill>
                <a:srgbClr val="000080"/>
              </a:solidFill>
              <a:latin typeface="宋体" panose="02010600030101010101" pitchFamily="2" charset="-122"/>
              <a:ea typeface="宋体" panose="02010600030101010101" pitchFamily="2" charset="-122"/>
            </a:endParaRPr>
          </a:p>
          <a:p>
            <a:pPr lvl="1" eaLnBrk="1" hangingPunct="1">
              <a:lnSpc>
                <a:spcPct val="150000"/>
              </a:lnSpc>
            </a:pPr>
            <a:r>
              <a:rPr lang="en-US" altLang="zh-CN" sz="1800" dirty="0">
                <a:solidFill>
                  <a:srgbClr val="000080"/>
                </a:solidFill>
                <a:latin typeface="宋体" panose="02010600030101010101" pitchFamily="2" charset="-122"/>
                <a:ea typeface="宋体" panose="02010600030101010101" pitchFamily="2" charset="-122"/>
              </a:rPr>
              <a:t>Student*</a:t>
            </a:r>
            <a:r>
              <a:rPr lang="zh-CN" altLang="en-US" sz="1800" dirty="0">
                <a:latin typeface="宋体" panose="02010600030101010101" pitchFamily="2" charset="-122"/>
                <a:ea typeface="宋体" panose="02010600030101010101" pitchFamily="2" charset="-122"/>
              </a:rPr>
              <a:t>可以检索到</a:t>
            </a:r>
            <a:r>
              <a:rPr lang="en-US" altLang="zh-CN" sz="1800" dirty="0">
                <a:solidFill>
                  <a:srgbClr val="000080"/>
                </a:solidFill>
                <a:latin typeface="宋体" panose="02010600030101010101" pitchFamily="2" charset="-122"/>
                <a:ea typeface="宋体" panose="02010600030101010101" pitchFamily="2" charset="-122"/>
              </a:rPr>
              <a:t>student, students</a:t>
            </a:r>
            <a:endParaRPr lang="en-US" altLang="zh-CN" sz="1800" dirty="0">
              <a:latin typeface="宋体" panose="02010600030101010101" pitchFamily="2" charset="-122"/>
              <a:ea typeface="宋体" panose="02010600030101010101" pitchFamily="2" charset="-122"/>
            </a:endParaRPr>
          </a:p>
          <a:p>
            <a:pPr eaLnBrk="1" hangingPunct="1">
              <a:lnSpc>
                <a:spcPct val="150000"/>
              </a:lnSpc>
            </a:pPr>
            <a:r>
              <a:rPr lang="zh-CN" altLang="en-US" sz="1800" dirty="0">
                <a:latin typeface="宋体" panose="02010600030101010101" pitchFamily="2" charset="-122"/>
                <a:ea typeface="宋体" panose="02010600030101010101" pitchFamily="2" charset="-122"/>
              </a:rPr>
              <a:t>通配符：适用于一个字母</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用于检索英美单词拼写差异</a:t>
            </a:r>
            <a:endParaRPr lang="en-US" altLang="zh-CN" sz="1800" dirty="0">
              <a:latin typeface="宋体" panose="02010600030101010101" pitchFamily="2" charset="-122"/>
              <a:ea typeface="宋体" panose="02010600030101010101" pitchFamily="2" charset="-122"/>
            </a:endParaRPr>
          </a:p>
          <a:p>
            <a:pPr lvl="1" eaLnBrk="1" hangingPunct="1">
              <a:lnSpc>
                <a:spcPct val="150000"/>
              </a:lnSpc>
            </a:pPr>
            <a:r>
              <a:rPr lang="en-US" altLang="zh-CN" sz="1800" dirty="0" err="1">
                <a:solidFill>
                  <a:srgbClr val="000080"/>
                </a:solidFill>
                <a:latin typeface="宋体" panose="02010600030101010101" pitchFamily="2" charset="-122"/>
                <a:ea typeface="宋体" panose="02010600030101010101" pitchFamily="2" charset="-122"/>
              </a:rPr>
              <a:t>organi?ation</a:t>
            </a:r>
            <a:r>
              <a:rPr lang="en-US" altLang="zh-CN" sz="1800" dirty="0">
                <a:solidFill>
                  <a:srgbClr val="000080"/>
                </a:solidFill>
                <a:latin typeface="宋体" panose="02010600030101010101" pitchFamily="2" charset="-122"/>
                <a:ea typeface="宋体" panose="02010600030101010101" pitchFamily="2" charset="-122"/>
              </a:rPr>
              <a:t> </a:t>
            </a:r>
            <a:r>
              <a:rPr lang="zh-CN" altLang="en-US" sz="1800" dirty="0">
                <a:latin typeface="宋体" panose="02010600030101010101" pitchFamily="2" charset="-122"/>
                <a:ea typeface="宋体" panose="02010600030101010101" pitchFamily="2" charset="-122"/>
              </a:rPr>
              <a:t>可以检索到 </a:t>
            </a:r>
            <a:r>
              <a:rPr lang="en-US" altLang="zh-CN" sz="1800" dirty="0" err="1">
                <a:solidFill>
                  <a:srgbClr val="000080"/>
                </a:solidFill>
                <a:latin typeface="宋体" panose="02010600030101010101" pitchFamily="2" charset="-122"/>
                <a:ea typeface="宋体" panose="02010600030101010101" pitchFamily="2" charset="-122"/>
              </a:rPr>
              <a:t>organi</a:t>
            </a:r>
            <a:r>
              <a:rPr lang="en-US" altLang="zh-CN" sz="1800" u="sng" dirty="0" err="1">
                <a:solidFill>
                  <a:srgbClr val="000080"/>
                </a:solidFill>
                <a:latin typeface="宋体" panose="02010600030101010101" pitchFamily="2" charset="-122"/>
                <a:ea typeface="宋体" panose="02010600030101010101" pitchFamily="2" charset="-122"/>
              </a:rPr>
              <a:t>s</a:t>
            </a:r>
            <a:r>
              <a:rPr lang="en-US" altLang="zh-CN" sz="1800" dirty="0" err="1">
                <a:solidFill>
                  <a:srgbClr val="000080"/>
                </a:solidFill>
                <a:latin typeface="宋体" panose="02010600030101010101" pitchFamily="2" charset="-122"/>
                <a:ea typeface="宋体" panose="02010600030101010101" pitchFamily="2" charset="-122"/>
              </a:rPr>
              <a:t>ation</a:t>
            </a:r>
            <a:r>
              <a:rPr lang="en-US" altLang="zh-CN" sz="1800" dirty="0">
                <a:solidFill>
                  <a:srgbClr val="000080"/>
                </a:solidFill>
                <a:latin typeface="宋体" panose="02010600030101010101" pitchFamily="2" charset="-122"/>
                <a:ea typeface="宋体" panose="02010600030101010101" pitchFamily="2" charset="-122"/>
              </a:rPr>
              <a:t> </a:t>
            </a:r>
            <a:r>
              <a:rPr lang="en-US" altLang="zh-CN" sz="1800" dirty="0">
                <a:latin typeface="宋体" panose="02010600030101010101" pitchFamily="2" charset="-122"/>
                <a:ea typeface="宋体" panose="02010600030101010101" pitchFamily="2" charset="-122"/>
              </a:rPr>
              <a:t>or </a:t>
            </a:r>
            <a:r>
              <a:rPr lang="en-US" altLang="zh-CN" sz="1800" dirty="0">
                <a:solidFill>
                  <a:srgbClr val="000080"/>
                </a:solidFill>
                <a:latin typeface="宋体" panose="02010600030101010101" pitchFamily="2" charset="-122"/>
                <a:ea typeface="宋体" panose="02010600030101010101" pitchFamily="2" charset="-122"/>
              </a:rPr>
              <a:t>organi</a:t>
            </a:r>
            <a:r>
              <a:rPr lang="en-US" altLang="zh-CN" sz="1800" u="sng" dirty="0">
                <a:solidFill>
                  <a:srgbClr val="000080"/>
                </a:solidFill>
                <a:latin typeface="宋体" panose="02010600030101010101" pitchFamily="2" charset="-122"/>
                <a:ea typeface="宋体" panose="02010600030101010101" pitchFamily="2" charset="-122"/>
              </a:rPr>
              <a:t>z</a:t>
            </a:r>
            <a:r>
              <a:rPr lang="en-US" altLang="zh-CN" sz="1800" dirty="0">
                <a:solidFill>
                  <a:srgbClr val="000080"/>
                </a:solidFill>
                <a:latin typeface="宋体" panose="02010600030101010101" pitchFamily="2" charset="-122"/>
                <a:ea typeface="宋体" panose="02010600030101010101" pitchFamily="2" charset="-122"/>
              </a:rPr>
              <a:t>ation</a:t>
            </a:r>
            <a:endParaRPr lang="en-US" altLang="zh-CN" sz="1800" dirty="0">
              <a:latin typeface="宋体" panose="02010600030101010101" pitchFamily="2" charset="-122"/>
              <a:ea typeface="宋体" panose="02010600030101010101" pitchFamily="2" charset="-122"/>
            </a:endParaRPr>
          </a:p>
          <a:p>
            <a:pPr eaLnBrk="1" hangingPunct="1">
              <a:lnSpc>
                <a:spcPct val="150000"/>
              </a:lnSpc>
            </a:pPr>
            <a:r>
              <a:rPr lang="zh-CN" altLang="en-US" sz="1800" dirty="0">
                <a:latin typeface="宋体" panose="02010600030101010101" pitchFamily="2" charset="-122"/>
                <a:ea typeface="宋体" panose="02010600030101010101" pitchFamily="2" charset="-122"/>
              </a:rPr>
              <a:t>通配符：适用于多个字母</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用于检索英美单词拼写差异</a:t>
            </a:r>
            <a:endParaRPr lang="en-US" altLang="zh-CN" sz="1800" dirty="0">
              <a:latin typeface="宋体" panose="02010600030101010101" pitchFamily="2" charset="-122"/>
              <a:ea typeface="宋体" panose="02010600030101010101" pitchFamily="2" charset="-122"/>
            </a:endParaRPr>
          </a:p>
          <a:p>
            <a:pPr lvl="1" eaLnBrk="1" hangingPunct="1">
              <a:lnSpc>
                <a:spcPct val="150000"/>
              </a:lnSpc>
            </a:pPr>
            <a:r>
              <a:rPr lang="en-US" altLang="zh-CN" sz="1800" dirty="0" err="1">
                <a:solidFill>
                  <a:srgbClr val="000080"/>
                </a:solidFill>
                <a:latin typeface="宋体" panose="02010600030101010101" pitchFamily="2" charset="-122"/>
                <a:ea typeface="宋体" panose="02010600030101010101" pitchFamily="2" charset="-122"/>
              </a:rPr>
              <a:t>behavi#r</a:t>
            </a:r>
            <a:r>
              <a:rPr lang="en-US" altLang="zh-CN" sz="1800" dirty="0">
                <a:solidFill>
                  <a:srgbClr val="000080"/>
                </a:solidFill>
                <a:latin typeface="宋体" panose="02010600030101010101" pitchFamily="2" charset="-122"/>
                <a:ea typeface="宋体" panose="02010600030101010101" pitchFamily="2" charset="-122"/>
              </a:rPr>
              <a:t> </a:t>
            </a:r>
            <a:r>
              <a:rPr lang="en-US" altLang="zh-CN" sz="1800" dirty="0">
                <a:latin typeface="宋体" panose="02010600030101010101" pitchFamily="2" charset="-122"/>
                <a:ea typeface="宋体" panose="02010600030101010101" pitchFamily="2" charset="-122"/>
              </a:rPr>
              <a:t>will </a:t>
            </a:r>
            <a:r>
              <a:rPr lang="zh-CN" altLang="en-US" sz="1800" dirty="0">
                <a:latin typeface="宋体" panose="02010600030101010101" pitchFamily="2" charset="-122"/>
                <a:ea typeface="宋体" panose="02010600030101010101" pitchFamily="2" charset="-122"/>
              </a:rPr>
              <a:t>可以检索到 </a:t>
            </a:r>
            <a:r>
              <a:rPr lang="en-US" altLang="zh-CN" sz="1800" dirty="0">
                <a:solidFill>
                  <a:srgbClr val="000080"/>
                </a:solidFill>
                <a:latin typeface="宋体" panose="02010600030101010101" pitchFamily="2" charset="-122"/>
                <a:ea typeface="宋体" panose="02010600030101010101" pitchFamily="2" charset="-122"/>
              </a:rPr>
              <a:t>behavi</a:t>
            </a:r>
            <a:r>
              <a:rPr lang="en-US" altLang="zh-CN" sz="1800" u="sng" dirty="0">
                <a:solidFill>
                  <a:srgbClr val="000080"/>
                </a:solidFill>
                <a:latin typeface="宋体" panose="02010600030101010101" pitchFamily="2" charset="-122"/>
                <a:ea typeface="宋体" panose="02010600030101010101" pitchFamily="2" charset="-122"/>
              </a:rPr>
              <a:t>o</a:t>
            </a:r>
            <a:r>
              <a:rPr lang="en-US" altLang="zh-CN" sz="1800" dirty="0">
                <a:solidFill>
                  <a:srgbClr val="000080"/>
                </a:solidFill>
                <a:latin typeface="宋体" panose="02010600030101010101" pitchFamily="2" charset="-122"/>
                <a:ea typeface="宋体" panose="02010600030101010101" pitchFamily="2" charset="-122"/>
              </a:rPr>
              <a:t>r </a:t>
            </a:r>
            <a:r>
              <a:rPr lang="en-US" altLang="zh-CN" sz="1800" dirty="0">
                <a:latin typeface="宋体" panose="02010600030101010101" pitchFamily="2" charset="-122"/>
                <a:ea typeface="宋体" panose="02010600030101010101" pitchFamily="2" charset="-122"/>
              </a:rPr>
              <a:t>or</a:t>
            </a:r>
            <a:r>
              <a:rPr lang="en-US" altLang="zh-CN" sz="1800" dirty="0">
                <a:solidFill>
                  <a:srgbClr val="000080"/>
                </a:solidFill>
                <a:latin typeface="宋体" panose="02010600030101010101" pitchFamily="2" charset="-122"/>
                <a:ea typeface="宋体" panose="02010600030101010101" pitchFamily="2" charset="-122"/>
              </a:rPr>
              <a:t> </a:t>
            </a:r>
            <a:r>
              <a:rPr lang="en-US" altLang="zh-CN" sz="1800" dirty="0" err="1">
                <a:solidFill>
                  <a:srgbClr val="000080"/>
                </a:solidFill>
                <a:latin typeface="宋体" panose="02010600030101010101" pitchFamily="2" charset="-122"/>
                <a:ea typeface="宋体" panose="02010600030101010101" pitchFamily="2" charset="-122"/>
              </a:rPr>
              <a:t>behavi</a:t>
            </a:r>
            <a:r>
              <a:rPr lang="en-US" altLang="zh-CN" sz="1800" u="sng" dirty="0" err="1">
                <a:solidFill>
                  <a:srgbClr val="000080"/>
                </a:solidFill>
                <a:latin typeface="宋体" panose="02010600030101010101" pitchFamily="2" charset="-122"/>
                <a:ea typeface="宋体" panose="02010600030101010101" pitchFamily="2" charset="-122"/>
              </a:rPr>
              <a:t>ou</a:t>
            </a:r>
            <a:r>
              <a:rPr lang="en-US" altLang="zh-CN" sz="1800" dirty="0" err="1">
                <a:solidFill>
                  <a:srgbClr val="000080"/>
                </a:solidFill>
                <a:latin typeface="宋体" panose="02010600030101010101" pitchFamily="2" charset="-122"/>
                <a:ea typeface="宋体" panose="02010600030101010101" pitchFamily="2" charset="-122"/>
              </a:rPr>
              <a:t>r</a:t>
            </a:r>
            <a:endParaRPr lang="en-US" altLang="zh-CN" sz="1800" dirty="0">
              <a:latin typeface="宋体" panose="02010600030101010101" pitchFamily="2" charset="-122"/>
              <a:ea typeface="宋体" panose="02010600030101010101" pitchFamily="2" charset="-122"/>
            </a:endParaRPr>
          </a:p>
          <a:p>
            <a:pPr eaLnBrk="1" hangingPunct="1">
              <a:lnSpc>
                <a:spcPct val="150000"/>
              </a:lnSpc>
            </a:pPr>
            <a:r>
              <a:rPr lang="zh-CN" altLang="en-US" sz="1800" dirty="0">
                <a:latin typeface="宋体" panose="02010600030101010101" pitchFamily="2" charset="-122"/>
                <a:ea typeface="宋体" panose="02010600030101010101" pitchFamily="2" charset="-122"/>
              </a:rPr>
              <a:t>短语检索（“”）用于检索固定短语</a:t>
            </a:r>
          </a:p>
          <a:p>
            <a:pPr lvl="1" eaLnBrk="1" hangingPunct="1">
              <a:lnSpc>
                <a:spcPct val="150000"/>
              </a:lnSpc>
            </a:pPr>
            <a:r>
              <a:rPr lang="zh-CN" altLang="en-US" sz="1800" dirty="0">
                <a:solidFill>
                  <a:srgbClr val="000080"/>
                </a:solidFill>
                <a:latin typeface="宋体" panose="02010600030101010101" pitchFamily="2" charset="-122"/>
                <a:ea typeface="宋体" panose="02010600030101010101" pitchFamily="2" charset="-122"/>
              </a:rPr>
              <a:t>“</a:t>
            </a:r>
            <a:r>
              <a:rPr lang="en-US" altLang="zh-CN" sz="1800" dirty="0">
                <a:solidFill>
                  <a:srgbClr val="000080"/>
                </a:solidFill>
                <a:latin typeface="宋体" panose="02010600030101010101" pitchFamily="2" charset="-122"/>
                <a:ea typeface="宋体" panose="02010600030101010101" pitchFamily="2" charset="-122"/>
              </a:rPr>
              <a:t>global warming” </a:t>
            </a:r>
            <a:r>
              <a:rPr lang="zh-CN" altLang="en-US" sz="1800" dirty="0">
                <a:solidFill>
                  <a:srgbClr val="000080"/>
                </a:solidFill>
                <a:latin typeface="宋体" panose="02010600030101010101" pitchFamily="2" charset="-122"/>
                <a:ea typeface="宋体" panose="02010600030101010101" pitchFamily="2" charset="-122"/>
              </a:rPr>
              <a:t>可以检索到固定格式的词组，位置顺序保持不变。</a:t>
            </a:r>
            <a:endParaRPr lang="en-AU" altLang="zh-CN" sz="1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768859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0531EB3-BF1B-482F-AD7B-2A2D99AF6A8F}"/>
              </a:ext>
            </a:extLst>
          </p:cNvPr>
          <p:cNvGraphicFramePr>
            <a:graphicFrameLocks noGrp="1"/>
          </p:cNvGraphicFramePr>
          <p:nvPr/>
        </p:nvGraphicFramePr>
        <p:xfrm>
          <a:off x="254000" y="830898"/>
          <a:ext cx="11541760" cy="5693665"/>
        </p:xfrm>
        <a:graphic>
          <a:graphicData uri="http://schemas.openxmlformats.org/drawingml/2006/table">
            <a:tbl>
              <a:tblPr firstRow="1" firstCol="1" bandRow="1">
                <a:tableStyleId>{5C22544A-7EE6-4342-B048-85BDC9FD1C3A}</a:tableStyleId>
              </a:tblPr>
              <a:tblGrid>
                <a:gridCol w="1744088">
                  <a:extLst>
                    <a:ext uri="{9D8B030D-6E8A-4147-A177-3AD203B41FA5}">
                      <a16:colId xmlns:a16="http://schemas.microsoft.com/office/drawing/2014/main" val="3976792867"/>
                    </a:ext>
                  </a:extLst>
                </a:gridCol>
                <a:gridCol w="7785992">
                  <a:extLst>
                    <a:ext uri="{9D8B030D-6E8A-4147-A177-3AD203B41FA5}">
                      <a16:colId xmlns:a16="http://schemas.microsoft.com/office/drawing/2014/main" val="1121476985"/>
                    </a:ext>
                  </a:extLst>
                </a:gridCol>
                <a:gridCol w="2011680">
                  <a:extLst>
                    <a:ext uri="{9D8B030D-6E8A-4147-A177-3AD203B41FA5}">
                      <a16:colId xmlns:a16="http://schemas.microsoft.com/office/drawing/2014/main" val="1770983977"/>
                    </a:ext>
                  </a:extLst>
                </a:gridCol>
              </a:tblGrid>
              <a:tr h="560675">
                <a:tc>
                  <a:txBody>
                    <a:bodyPr/>
                    <a:lstStyle/>
                    <a:p>
                      <a:pPr algn="ctr">
                        <a:spcAft>
                          <a:spcPts val="0"/>
                        </a:spcAft>
                      </a:pPr>
                      <a:r>
                        <a:rPr lang="en-US" sz="1800" kern="0" dirty="0">
                          <a:effectLst/>
                        </a:rPr>
                        <a:t>Searchable Tag</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nchor="ctr"/>
                </a:tc>
                <a:tc>
                  <a:txBody>
                    <a:bodyPr/>
                    <a:lstStyle/>
                    <a:p>
                      <a:pPr algn="ctr">
                        <a:spcAft>
                          <a:spcPts val="0"/>
                        </a:spcAft>
                      </a:pPr>
                      <a:r>
                        <a:rPr lang="en-US" sz="1800" kern="0">
                          <a:effectLst/>
                        </a:rPr>
                        <a:t>Description</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nchor="ctr"/>
                </a:tc>
                <a:tc>
                  <a:txBody>
                    <a:bodyPr/>
                    <a:lstStyle/>
                    <a:p>
                      <a:pPr algn="ctr">
                        <a:spcAft>
                          <a:spcPts val="0"/>
                        </a:spcAft>
                      </a:pPr>
                      <a:r>
                        <a:rPr lang="en-US" sz="1800" kern="0">
                          <a:effectLst/>
                        </a:rPr>
                        <a:t>Example</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nchor="ctr"/>
                </a:tc>
                <a:extLst>
                  <a:ext uri="{0D108BD9-81ED-4DB2-BD59-A6C34878D82A}">
                    <a16:rowId xmlns:a16="http://schemas.microsoft.com/office/drawing/2014/main" val="710448907"/>
                  </a:ext>
                </a:extLst>
              </a:tr>
              <a:tr h="560675">
                <a:tc>
                  <a:txBody>
                    <a:bodyPr/>
                    <a:lstStyle/>
                    <a:p>
                      <a:pPr algn="ctr">
                        <a:spcAft>
                          <a:spcPts val="0"/>
                        </a:spcAft>
                      </a:pPr>
                      <a:r>
                        <a:rPr lang="en-US" sz="1800" kern="0" dirty="0">
                          <a:effectLst/>
                        </a:rPr>
                        <a:t>AB</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Abstract </a:t>
                      </a:r>
                      <a:endParaRPr lang="zh-CN" sz="1800" kern="100" dirty="0">
                        <a:effectLst/>
                      </a:endParaRPr>
                    </a:p>
                    <a:p>
                      <a:pPr algn="ctr">
                        <a:spcAft>
                          <a:spcPts val="0"/>
                        </a:spcAft>
                      </a:pPr>
                      <a:r>
                        <a:rPr lang="en-US" sz="1800" kern="0" dirty="0">
                          <a:effectLst/>
                        </a:rPr>
                        <a:t>Performs a keyword search of the abstract summaries.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AB civil liberties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211300612"/>
                  </a:ext>
                </a:extLst>
              </a:tr>
              <a:tr h="560675">
                <a:tc>
                  <a:txBody>
                    <a:bodyPr/>
                    <a:lstStyle/>
                    <a:p>
                      <a:pPr algn="ctr">
                        <a:spcAft>
                          <a:spcPts val="0"/>
                        </a:spcAft>
                      </a:pPr>
                      <a:r>
                        <a:rPr lang="en-US" sz="1800" kern="0" dirty="0">
                          <a:effectLst/>
                        </a:rPr>
                        <a:t>AU</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Author</a:t>
                      </a:r>
                      <a:endParaRPr lang="zh-CN" sz="1800" kern="100" dirty="0">
                        <a:effectLst/>
                      </a:endParaRPr>
                    </a:p>
                    <a:p>
                      <a:pPr algn="ctr">
                        <a:spcAft>
                          <a:spcPts val="0"/>
                        </a:spcAft>
                      </a:pPr>
                      <a:r>
                        <a:rPr lang="en-US" sz="1800" kern="0" dirty="0">
                          <a:effectLst/>
                        </a:rPr>
                        <a:t>Performs a keyword search for any authors of an article.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AU Rompalske</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643171530"/>
                  </a:ext>
                </a:extLst>
              </a:tr>
              <a:tr h="616315">
                <a:tc>
                  <a:txBody>
                    <a:bodyPr/>
                    <a:lstStyle/>
                    <a:p>
                      <a:pPr algn="ctr">
                        <a:spcAft>
                          <a:spcPts val="0"/>
                        </a:spcAft>
                      </a:pPr>
                      <a:r>
                        <a:rPr lang="en-US" sz="1800" kern="0">
                          <a:effectLst/>
                        </a:rPr>
                        <a:t>IS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ISSN </a:t>
                      </a:r>
                      <a:endParaRPr lang="zh-CN" sz="1800" kern="100" dirty="0">
                        <a:effectLst/>
                      </a:endParaRPr>
                    </a:p>
                    <a:p>
                      <a:pPr algn="ctr">
                        <a:spcAft>
                          <a:spcPts val="0"/>
                        </a:spcAft>
                      </a:pPr>
                      <a:r>
                        <a:rPr lang="en-US" sz="1800" kern="0" dirty="0">
                          <a:effectLst/>
                        </a:rPr>
                        <a:t>Performs an exact search for a publication's International Standard Serial Number.</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IS 1040726X</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878665053"/>
                  </a:ext>
                </a:extLst>
              </a:tr>
              <a:tr h="711200">
                <a:tc>
                  <a:txBody>
                    <a:bodyPr/>
                    <a:lstStyle/>
                    <a:p>
                      <a:pPr algn="ctr">
                        <a:spcAft>
                          <a:spcPts val="0"/>
                        </a:spcAft>
                      </a:pPr>
                      <a:r>
                        <a:rPr lang="en-US" sz="1800" kern="0">
                          <a:effectLst/>
                        </a:rPr>
                        <a:t>SO</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Journal Name </a:t>
                      </a:r>
                      <a:endParaRPr lang="zh-CN" sz="1800" kern="100" dirty="0">
                        <a:effectLst/>
                      </a:endParaRPr>
                    </a:p>
                    <a:p>
                      <a:pPr algn="ctr">
                        <a:spcAft>
                          <a:spcPts val="0"/>
                        </a:spcAft>
                      </a:pPr>
                      <a:r>
                        <a:rPr lang="en-US" sz="1800" kern="0" dirty="0">
                          <a:effectLst/>
                        </a:rPr>
                        <a:t>Performs a keyword search for the journal name of the article.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SO International Journal of Toxicology</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2451457944"/>
                  </a:ext>
                </a:extLst>
              </a:tr>
              <a:tr h="660400">
                <a:tc>
                  <a:txBody>
                    <a:bodyPr/>
                    <a:lstStyle/>
                    <a:p>
                      <a:pPr algn="ctr">
                        <a:spcAft>
                          <a:spcPts val="0"/>
                        </a:spcAft>
                      </a:pPr>
                      <a:r>
                        <a:rPr lang="en-US" sz="1800" kern="0">
                          <a:effectLst/>
                        </a:rPr>
                        <a:t>SU</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Subject  </a:t>
                      </a:r>
                      <a:endParaRPr lang="zh-CN" sz="1800" kern="100" dirty="0">
                        <a:effectLst/>
                      </a:endParaRPr>
                    </a:p>
                    <a:p>
                      <a:pPr algn="ctr">
                        <a:spcAft>
                          <a:spcPts val="0"/>
                        </a:spcAft>
                      </a:pPr>
                      <a:r>
                        <a:rPr lang="en-US" sz="1800" kern="0" dirty="0">
                          <a:effectLst/>
                        </a:rPr>
                        <a:t>Performs a keyword search of the subject headings listed in the records.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SU MOTION pictures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849679689"/>
                  </a:ext>
                </a:extLst>
              </a:tr>
              <a:tr h="640080">
                <a:tc>
                  <a:txBody>
                    <a:bodyPr/>
                    <a:lstStyle/>
                    <a:p>
                      <a:pPr algn="ctr">
                        <a:spcAft>
                          <a:spcPts val="0"/>
                        </a:spcAft>
                      </a:pPr>
                      <a:r>
                        <a:rPr lang="en-US" sz="1800" kern="0">
                          <a:effectLst/>
                        </a:rPr>
                        <a:t>TI</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Title </a:t>
                      </a:r>
                      <a:endParaRPr lang="zh-CN" sz="1800" kern="100" dirty="0">
                        <a:effectLst/>
                      </a:endParaRPr>
                    </a:p>
                    <a:p>
                      <a:pPr algn="ctr">
                        <a:spcAft>
                          <a:spcPts val="0"/>
                        </a:spcAft>
                      </a:pPr>
                      <a:r>
                        <a:rPr lang="en-US" sz="1800" kern="0" dirty="0">
                          <a:effectLst/>
                        </a:rPr>
                        <a:t>Searches keywords in a record's English and non-English title field.</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TI Fashion Focus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035462023"/>
                  </a:ext>
                </a:extLst>
              </a:tr>
              <a:tr h="1383603">
                <a:tc>
                  <a:txBody>
                    <a:bodyPr/>
                    <a:lstStyle/>
                    <a:p>
                      <a:pPr algn="ctr">
                        <a:spcAft>
                          <a:spcPts val="0"/>
                        </a:spcAft>
                      </a:pPr>
                      <a:r>
                        <a:rPr lang="en-US" sz="1800" kern="0">
                          <a:effectLst/>
                        </a:rPr>
                        <a:t>TX</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All Text </a:t>
                      </a:r>
                      <a:endParaRPr lang="zh-CN" sz="1800" kern="100" dirty="0">
                        <a:effectLst/>
                      </a:endParaRPr>
                    </a:p>
                    <a:p>
                      <a:pPr algn="ctr">
                        <a:spcAft>
                          <a:spcPts val="0"/>
                        </a:spcAft>
                      </a:pPr>
                      <a:r>
                        <a:rPr lang="en-US" sz="1800" kern="0" dirty="0">
                          <a:effectLst/>
                        </a:rPr>
                        <a:t>Performs a keyword search of all the database's searchable fields. Using the TX field code will cause the search to look for the keyword in the full text as well as the citation record.</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TX Cronyism</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817218936"/>
                  </a:ext>
                </a:extLst>
              </a:tr>
            </a:tbl>
          </a:graphicData>
        </a:graphic>
      </p:graphicFrame>
      <p:sp>
        <p:nvSpPr>
          <p:cNvPr id="167976" name="Title 1">
            <a:extLst>
              <a:ext uri="{FF2B5EF4-FFF2-40B4-BE49-F238E27FC236}">
                <a16:creationId xmlns:a16="http://schemas.microsoft.com/office/drawing/2014/main" id="{CC6E6947-39BD-4BBF-A23E-A44B1FA07480}"/>
              </a:ext>
            </a:extLst>
          </p:cNvPr>
          <p:cNvSpPr>
            <a:spLocks noGrp="1" noChangeArrowheads="1"/>
          </p:cNvSpPr>
          <p:nvPr>
            <p:ph type="title"/>
          </p:nvPr>
        </p:nvSpPr>
        <p:spPr>
          <a:xfrm>
            <a:off x="2209800" y="76200"/>
            <a:ext cx="6172200" cy="592138"/>
          </a:xfrm>
        </p:spPr>
        <p:txBody>
          <a:bodyPr>
            <a:normAutofit/>
          </a:bodyPr>
          <a:lstStyle/>
          <a:p>
            <a:pPr algn="l" eaLnBrk="1" hangingPunct="1"/>
            <a:r>
              <a:rPr lang="zh-CN" altLang="en-US" sz="3200" dirty="0">
                <a:latin typeface="Arial" panose="020B0604020202020204" pitchFamily="34" charset="0"/>
                <a:ea typeface="宋体" panose="02010600030101010101" pitchFamily="2" charset="-122"/>
              </a:rPr>
              <a:t>高级检索</a:t>
            </a:r>
            <a:r>
              <a:rPr lang="en-US" altLang="zh-CN" sz="3200" dirty="0">
                <a:latin typeface="Arial" panose="020B0604020202020204" pitchFamily="34" charset="0"/>
                <a:ea typeface="宋体" panose="02010600030101010101" pitchFamily="2" charset="-122"/>
              </a:rPr>
              <a:t>——</a:t>
            </a:r>
            <a:r>
              <a:rPr lang="zh-CN" altLang="en-US" sz="3200" dirty="0">
                <a:latin typeface="Arial" panose="020B0604020202020204" pitchFamily="34" charset="0"/>
                <a:ea typeface="宋体" panose="02010600030101010101" pitchFamily="2" charset="-122"/>
              </a:rPr>
              <a:t>字段</a:t>
            </a:r>
            <a:endParaRPr lang="en-AU" altLang="zh-CN" sz="3200" dirty="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473406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2" y="1971664"/>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1: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选定课题，需查阅文献了解课题相关领域的研究情况</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269451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感觉检索不充分或不准确，担心漏检错检</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341737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Scenario 3: </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阅读文章，保存或导出重要文章</a:t>
            </a: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414022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4: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选定投稿期刊，查看期刊信息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86307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5: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批量导出文献，针对检索式创建检索快讯</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2" name="Rectangle 11">
            <a:extLst>
              <a:ext uri="{FF2B5EF4-FFF2-40B4-BE49-F238E27FC236}">
                <a16:creationId xmlns:a16="http://schemas.microsoft.com/office/drawing/2014/main" id="{6775346E-3BA1-489C-83A9-58EC93DA2B9B}"/>
              </a:ext>
            </a:extLst>
          </p:cNvPr>
          <p:cNvSpPr/>
          <p:nvPr/>
        </p:nvSpPr>
        <p:spPr>
          <a:xfrm>
            <a:off x="3927792" y="5785537"/>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97166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基本检索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269451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高级检索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341737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工具的运用</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414022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查找期刊及刊内检索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86307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My EBSCOhost Folder</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8" name="Rectangle 17">
            <a:extLst>
              <a:ext uri="{FF2B5EF4-FFF2-40B4-BE49-F238E27FC236}">
                <a16:creationId xmlns:a16="http://schemas.microsoft.com/office/drawing/2014/main" id="{9403509D-ED9A-49F5-A83C-D3D630CCB6AD}"/>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Tree>
    <p:extLst>
      <p:ext uri="{BB962C8B-B14F-4D97-AF65-F5344CB8AC3E}">
        <p14:creationId xmlns:p14="http://schemas.microsoft.com/office/powerpoint/2010/main" val="609907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screenshot of a social media post&#10;&#10;Description automatically generated">
            <a:extLst>
              <a:ext uri="{FF2B5EF4-FFF2-40B4-BE49-F238E27FC236}">
                <a16:creationId xmlns:a16="http://schemas.microsoft.com/office/drawing/2014/main" id="{D2632941-E4B0-48E8-9BA1-903E963EE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104" y="1072122"/>
            <a:ext cx="7569896" cy="5785877"/>
          </a:xfrm>
          <a:prstGeom prst="rect">
            <a:avLst/>
          </a:prstGeom>
          <a:ln>
            <a:solidFill>
              <a:schemeClr val="bg1">
                <a:lumMod val="75000"/>
              </a:schemeClr>
            </a:solidFill>
          </a:ln>
        </p:spPr>
      </p:pic>
      <p:grpSp>
        <p:nvGrpSpPr>
          <p:cNvPr id="8" name="그룹 37">
            <a:extLst>
              <a:ext uri="{FF2B5EF4-FFF2-40B4-BE49-F238E27FC236}">
                <a16:creationId xmlns:a16="http://schemas.microsoft.com/office/drawing/2014/main" id="{BB5631E5-7B07-4D24-BF14-1F57B4B9C576}"/>
              </a:ext>
            </a:extLst>
          </p:cNvPr>
          <p:cNvGrpSpPr>
            <a:grpSpLocks/>
          </p:cNvGrpSpPr>
          <p:nvPr/>
        </p:nvGrpSpPr>
        <p:grpSpPr bwMode="auto">
          <a:xfrm>
            <a:off x="8983465" y="1506615"/>
            <a:ext cx="312738" cy="307975"/>
            <a:chOff x="4224660" y="1060284"/>
            <a:chExt cx="312945" cy="307777"/>
          </a:xfrm>
        </p:grpSpPr>
        <p:sp>
          <p:nvSpPr>
            <p:cNvPr id="9" name="타원 69">
              <a:extLst>
                <a:ext uri="{FF2B5EF4-FFF2-40B4-BE49-F238E27FC236}">
                  <a16:creationId xmlns:a16="http://schemas.microsoft.com/office/drawing/2014/main" id="{ABBC5537-8190-43A2-8F7B-876C5440F3E9}"/>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0" name="TextBox 9">
              <a:extLst>
                <a:ext uri="{FF2B5EF4-FFF2-40B4-BE49-F238E27FC236}">
                  <a16:creationId xmlns:a16="http://schemas.microsoft.com/office/drawing/2014/main" id="{501883CE-5A46-4549-A236-14B2A5663185}"/>
                </a:ext>
              </a:extLst>
            </p:cNvPr>
            <p:cNvSpPr txBox="1"/>
            <p:nvPr/>
          </p:nvSpPr>
          <p:spPr>
            <a:xfrm>
              <a:off x="4224660"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1" name="그룹 37">
            <a:extLst>
              <a:ext uri="{FF2B5EF4-FFF2-40B4-BE49-F238E27FC236}">
                <a16:creationId xmlns:a16="http://schemas.microsoft.com/office/drawing/2014/main" id="{939C6937-F386-4ACF-B5AE-AF4F542E428D}"/>
              </a:ext>
            </a:extLst>
          </p:cNvPr>
          <p:cNvGrpSpPr>
            <a:grpSpLocks/>
          </p:cNvGrpSpPr>
          <p:nvPr/>
        </p:nvGrpSpPr>
        <p:grpSpPr bwMode="auto">
          <a:xfrm>
            <a:off x="9709149" y="6247301"/>
            <a:ext cx="312738" cy="307975"/>
            <a:chOff x="4214493" y="1070437"/>
            <a:chExt cx="312945" cy="307777"/>
          </a:xfrm>
        </p:grpSpPr>
        <p:sp>
          <p:nvSpPr>
            <p:cNvPr id="12" name="타원 72">
              <a:extLst>
                <a:ext uri="{FF2B5EF4-FFF2-40B4-BE49-F238E27FC236}">
                  <a16:creationId xmlns:a16="http://schemas.microsoft.com/office/drawing/2014/main" id="{9034AB33-3C96-4376-9E9D-7CFB18DE02AC}"/>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3" name="TextBox 12">
              <a:extLst>
                <a:ext uri="{FF2B5EF4-FFF2-40B4-BE49-F238E27FC236}">
                  <a16:creationId xmlns:a16="http://schemas.microsoft.com/office/drawing/2014/main" id="{703AD6A5-3234-462A-B0ED-9884CA08DD4C}"/>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5" name="그룹 37">
            <a:extLst>
              <a:ext uri="{FF2B5EF4-FFF2-40B4-BE49-F238E27FC236}">
                <a16:creationId xmlns:a16="http://schemas.microsoft.com/office/drawing/2014/main" id="{76ABACD9-6B3A-476E-B7A8-AC7C216D7271}"/>
              </a:ext>
            </a:extLst>
          </p:cNvPr>
          <p:cNvGrpSpPr>
            <a:grpSpLocks/>
          </p:cNvGrpSpPr>
          <p:nvPr/>
        </p:nvGrpSpPr>
        <p:grpSpPr bwMode="auto">
          <a:xfrm>
            <a:off x="967642" y="925207"/>
            <a:ext cx="312738" cy="307975"/>
            <a:chOff x="4219577" y="1065362"/>
            <a:chExt cx="312945" cy="307777"/>
          </a:xfrm>
          <a:solidFill>
            <a:schemeClr val="accent5"/>
          </a:solidFill>
        </p:grpSpPr>
        <p:sp>
          <p:nvSpPr>
            <p:cNvPr id="16" name="타원 75">
              <a:extLst>
                <a:ext uri="{FF2B5EF4-FFF2-40B4-BE49-F238E27FC236}">
                  <a16:creationId xmlns:a16="http://schemas.microsoft.com/office/drawing/2014/main" id="{1124854E-8078-4761-BA95-5200E5E3469C}"/>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7" name="TextBox 16">
              <a:extLst>
                <a:ext uri="{FF2B5EF4-FFF2-40B4-BE49-F238E27FC236}">
                  <a16:creationId xmlns:a16="http://schemas.microsoft.com/office/drawing/2014/main" id="{17D97BF7-19F1-4875-A468-FE84CB71A12C}"/>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8" name="그룹 37">
            <a:extLst>
              <a:ext uri="{FF2B5EF4-FFF2-40B4-BE49-F238E27FC236}">
                <a16:creationId xmlns:a16="http://schemas.microsoft.com/office/drawing/2014/main" id="{FCC1C957-3FE4-4612-9887-FB578617AE0F}"/>
              </a:ext>
            </a:extLst>
          </p:cNvPr>
          <p:cNvGrpSpPr>
            <a:grpSpLocks/>
          </p:cNvGrpSpPr>
          <p:nvPr/>
        </p:nvGrpSpPr>
        <p:grpSpPr bwMode="auto">
          <a:xfrm>
            <a:off x="965737" y="1253094"/>
            <a:ext cx="312738" cy="307975"/>
            <a:chOff x="4217671" y="1063458"/>
            <a:chExt cx="312945" cy="307777"/>
          </a:xfrm>
        </p:grpSpPr>
        <p:sp>
          <p:nvSpPr>
            <p:cNvPr id="19" name="타원 78">
              <a:extLst>
                <a:ext uri="{FF2B5EF4-FFF2-40B4-BE49-F238E27FC236}">
                  <a16:creationId xmlns:a16="http://schemas.microsoft.com/office/drawing/2014/main" id="{AEFEECD6-CE68-4C00-ABC9-FE2B5BE76F68}"/>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0" name="TextBox 19">
              <a:extLst>
                <a:ext uri="{FF2B5EF4-FFF2-40B4-BE49-F238E27FC236}">
                  <a16:creationId xmlns:a16="http://schemas.microsoft.com/office/drawing/2014/main" id="{026700CE-DA89-496C-9C4E-AEF3B7810F85}"/>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1" name="TextBox 20">
            <a:extLst>
              <a:ext uri="{FF2B5EF4-FFF2-40B4-BE49-F238E27FC236}">
                <a16:creationId xmlns:a16="http://schemas.microsoft.com/office/drawing/2014/main" id="{1A4CFC13-DD38-4A5B-BF1B-B1D150ED70AD}"/>
              </a:ext>
            </a:extLst>
          </p:cNvPr>
          <p:cNvSpPr txBox="1"/>
          <p:nvPr/>
        </p:nvSpPr>
        <p:spPr>
          <a:xfrm>
            <a:off x="1352590" y="883762"/>
            <a:ext cx="2667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点击篇名查看文章详情</a:t>
            </a:r>
          </a:p>
        </p:txBody>
      </p:sp>
      <p:sp>
        <p:nvSpPr>
          <p:cNvPr id="22" name="TextBox 21">
            <a:extLst>
              <a:ext uri="{FF2B5EF4-FFF2-40B4-BE49-F238E27FC236}">
                <a16:creationId xmlns:a16="http://schemas.microsoft.com/office/drawing/2014/main" id="{B782AD02-5575-4DD9-B685-585DD9518F28}"/>
              </a:ext>
            </a:extLst>
          </p:cNvPr>
          <p:cNvSpPr txBox="1"/>
          <p:nvPr/>
        </p:nvSpPr>
        <p:spPr>
          <a:xfrm>
            <a:off x="1352589" y="1234070"/>
            <a:ext cx="26671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点击全文链接查看全文</a:t>
            </a:r>
          </a:p>
        </p:txBody>
      </p:sp>
      <p:grpSp>
        <p:nvGrpSpPr>
          <p:cNvPr id="23" name="그룹 37">
            <a:extLst>
              <a:ext uri="{FF2B5EF4-FFF2-40B4-BE49-F238E27FC236}">
                <a16:creationId xmlns:a16="http://schemas.microsoft.com/office/drawing/2014/main" id="{749CADAD-8FAF-4380-85DB-435816FBF0E6}"/>
              </a:ext>
            </a:extLst>
          </p:cNvPr>
          <p:cNvGrpSpPr>
            <a:grpSpLocks/>
          </p:cNvGrpSpPr>
          <p:nvPr/>
        </p:nvGrpSpPr>
        <p:grpSpPr bwMode="auto">
          <a:xfrm>
            <a:off x="11349080" y="898223"/>
            <a:ext cx="312738" cy="307975"/>
            <a:chOff x="4214493" y="1070437"/>
            <a:chExt cx="312945" cy="307777"/>
          </a:xfrm>
        </p:grpSpPr>
        <p:sp>
          <p:nvSpPr>
            <p:cNvPr id="24" name="타원 72">
              <a:extLst>
                <a:ext uri="{FF2B5EF4-FFF2-40B4-BE49-F238E27FC236}">
                  <a16:creationId xmlns:a16="http://schemas.microsoft.com/office/drawing/2014/main" id="{67A247E3-ACA8-414E-B069-CDAABBE0CBD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5" name="TextBox 24">
              <a:extLst>
                <a:ext uri="{FF2B5EF4-FFF2-40B4-BE49-F238E27FC236}">
                  <a16:creationId xmlns:a16="http://schemas.microsoft.com/office/drawing/2014/main" id="{6CA41DB7-3125-4992-950E-2E98BD4097B7}"/>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6" name="그룹 37">
            <a:extLst>
              <a:ext uri="{FF2B5EF4-FFF2-40B4-BE49-F238E27FC236}">
                <a16:creationId xmlns:a16="http://schemas.microsoft.com/office/drawing/2014/main" id="{C42D9C0A-772D-48C0-B913-2359C67F70E8}"/>
              </a:ext>
            </a:extLst>
          </p:cNvPr>
          <p:cNvGrpSpPr>
            <a:grpSpLocks/>
          </p:cNvGrpSpPr>
          <p:nvPr/>
        </p:nvGrpSpPr>
        <p:grpSpPr bwMode="auto">
          <a:xfrm>
            <a:off x="11505449" y="4169605"/>
            <a:ext cx="312738" cy="307975"/>
            <a:chOff x="4214493" y="1070437"/>
            <a:chExt cx="312945" cy="307777"/>
          </a:xfrm>
        </p:grpSpPr>
        <p:sp>
          <p:nvSpPr>
            <p:cNvPr id="27" name="타원 72">
              <a:extLst>
                <a:ext uri="{FF2B5EF4-FFF2-40B4-BE49-F238E27FC236}">
                  <a16:creationId xmlns:a16="http://schemas.microsoft.com/office/drawing/2014/main" id="{E900C436-A89A-4637-957B-9D428A855DFC}"/>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8" name="TextBox 27">
              <a:extLst>
                <a:ext uri="{FF2B5EF4-FFF2-40B4-BE49-F238E27FC236}">
                  <a16:creationId xmlns:a16="http://schemas.microsoft.com/office/drawing/2014/main" id="{5495C301-9249-4BE9-8E50-9E811BF82AD2}"/>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pic>
        <p:nvPicPr>
          <p:cNvPr id="30" name="Picture 29">
            <a:extLst>
              <a:ext uri="{FF2B5EF4-FFF2-40B4-BE49-F238E27FC236}">
                <a16:creationId xmlns:a16="http://schemas.microsoft.com/office/drawing/2014/main" id="{5159641B-BEC4-469D-B160-A6340E05D3ED}"/>
              </a:ext>
            </a:extLst>
          </p:cNvPr>
          <p:cNvPicPr>
            <a:picLocks noChangeAspect="1"/>
          </p:cNvPicPr>
          <p:nvPr/>
        </p:nvPicPr>
        <p:blipFill>
          <a:blip r:embed="rId3"/>
          <a:stretch>
            <a:fillRect/>
          </a:stretch>
        </p:blipFill>
        <p:spPr>
          <a:xfrm>
            <a:off x="1126461" y="2080709"/>
            <a:ext cx="2667137" cy="3378374"/>
          </a:xfrm>
          <a:prstGeom prst="rect">
            <a:avLst/>
          </a:prstGeom>
          <a:ln>
            <a:solidFill>
              <a:schemeClr val="bg1">
                <a:lumMod val="75000"/>
              </a:schemeClr>
            </a:solidFill>
          </a:ln>
        </p:spPr>
      </p:pic>
      <p:grpSp>
        <p:nvGrpSpPr>
          <p:cNvPr id="33" name="그룹 37">
            <a:extLst>
              <a:ext uri="{FF2B5EF4-FFF2-40B4-BE49-F238E27FC236}">
                <a16:creationId xmlns:a16="http://schemas.microsoft.com/office/drawing/2014/main" id="{5D418211-2CA9-4293-9FB1-6386FDAE2EBC}"/>
              </a:ext>
            </a:extLst>
          </p:cNvPr>
          <p:cNvGrpSpPr>
            <a:grpSpLocks/>
          </p:cNvGrpSpPr>
          <p:nvPr/>
        </p:nvGrpSpPr>
        <p:grpSpPr bwMode="auto">
          <a:xfrm>
            <a:off x="965737" y="1645735"/>
            <a:ext cx="312738" cy="307975"/>
            <a:chOff x="4217671" y="1063458"/>
            <a:chExt cx="312945" cy="307777"/>
          </a:xfrm>
        </p:grpSpPr>
        <p:sp>
          <p:nvSpPr>
            <p:cNvPr id="34" name="타원 78">
              <a:extLst>
                <a:ext uri="{FF2B5EF4-FFF2-40B4-BE49-F238E27FC236}">
                  <a16:creationId xmlns:a16="http://schemas.microsoft.com/office/drawing/2014/main" id="{CF15F511-7897-4DBC-88D8-3FA26186317A}"/>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5" name="TextBox 34">
              <a:extLst>
                <a:ext uri="{FF2B5EF4-FFF2-40B4-BE49-F238E27FC236}">
                  <a16:creationId xmlns:a16="http://schemas.microsoft.com/office/drawing/2014/main" id="{1BF7BFD8-D7B2-4D8E-9E66-3BB80417E56F}"/>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36" name="TextBox 35">
            <a:extLst>
              <a:ext uri="{FF2B5EF4-FFF2-40B4-BE49-F238E27FC236}">
                <a16:creationId xmlns:a16="http://schemas.microsoft.com/office/drawing/2014/main" id="{2B7E9C01-5EAB-40AB-BB1D-14557DCCA66E}"/>
              </a:ext>
            </a:extLst>
          </p:cNvPr>
          <p:cNvSpPr txBox="1"/>
          <p:nvPr/>
        </p:nvSpPr>
        <p:spPr>
          <a:xfrm>
            <a:off x="1352590" y="1626711"/>
            <a:ext cx="26671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保存检索结果或检索式</a:t>
            </a:r>
          </a:p>
        </p:txBody>
      </p:sp>
      <p:grpSp>
        <p:nvGrpSpPr>
          <p:cNvPr id="37" name="그룹 37">
            <a:extLst>
              <a:ext uri="{FF2B5EF4-FFF2-40B4-BE49-F238E27FC236}">
                <a16:creationId xmlns:a16="http://schemas.microsoft.com/office/drawing/2014/main" id="{531E1997-768C-4A4C-B716-88C5C3A0732B}"/>
              </a:ext>
            </a:extLst>
          </p:cNvPr>
          <p:cNvGrpSpPr>
            <a:grpSpLocks/>
          </p:cNvGrpSpPr>
          <p:nvPr/>
        </p:nvGrpSpPr>
        <p:grpSpPr bwMode="auto">
          <a:xfrm>
            <a:off x="970092" y="5543749"/>
            <a:ext cx="312738" cy="307975"/>
            <a:chOff x="4217671" y="1063458"/>
            <a:chExt cx="312945" cy="307777"/>
          </a:xfrm>
        </p:grpSpPr>
        <p:sp>
          <p:nvSpPr>
            <p:cNvPr id="38" name="타원 78">
              <a:extLst>
                <a:ext uri="{FF2B5EF4-FFF2-40B4-BE49-F238E27FC236}">
                  <a16:creationId xmlns:a16="http://schemas.microsoft.com/office/drawing/2014/main" id="{07EB89FC-568A-4239-A94C-F247E001791F}"/>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9" name="TextBox 38">
              <a:extLst>
                <a:ext uri="{FF2B5EF4-FFF2-40B4-BE49-F238E27FC236}">
                  <a16:creationId xmlns:a16="http://schemas.microsoft.com/office/drawing/2014/main" id="{999070AD-A3C5-4C05-85F3-700D0F07189A}"/>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40" name="TextBox 39">
            <a:extLst>
              <a:ext uri="{FF2B5EF4-FFF2-40B4-BE49-F238E27FC236}">
                <a16:creationId xmlns:a16="http://schemas.microsoft.com/office/drawing/2014/main" id="{BAA2EC95-3B9C-4E9E-951F-4E7466D8B83A}"/>
              </a:ext>
            </a:extLst>
          </p:cNvPr>
          <p:cNvSpPr txBox="1"/>
          <p:nvPr/>
        </p:nvSpPr>
        <p:spPr>
          <a:xfrm>
            <a:off x="1356945" y="5524725"/>
            <a:ext cx="221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保存单篇文章</a:t>
            </a:r>
          </a:p>
        </p:txBody>
      </p:sp>
      <p:sp>
        <p:nvSpPr>
          <p:cNvPr id="41" name="TextBox 40">
            <a:extLst>
              <a:ext uri="{FF2B5EF4-FFF2-40B4-BE49-F238E27FC236}">
                <a16:creationId xmlns:a16="http://schemas.microsoft.com/office/drawing/2014/main" id="{7E0B0157-8FB2-4A64-84D9-B120448B009C}"/>
              </a:ext>
            </a:extLst>
          </p:cNvPr>
          <p:cNvSpPr txBox="1"/>
          <p:nvPr/>
        </p:nvSpPr>
        <p:spPr>
          <a:xfrm>
            <a:off x="396239" y="152400"/>
            <a:ext cx="81889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三 查看文章及工具的运用</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Read Article &amp; Tools</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03771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E9472CC-4713-4775-9912-6427B8145623}"/>
              </a:ext>
            </a:extLst>
          </p:cNvPr>
          <p:cNvPicPr>
            <a:picLocks noChangeAspect="1"/>
          </p:cNvPicPr>
          <p:nvPr/>
        </p:nvPicPr>
        <p:blipFill rotWithShape="1">
          <a:blip r:embed="rId2">
            <a:extLst>
              <a:ext uri="{28A0092B-C50C-407E-A947-70E740481C1C}">
                <a14:useLocalDpi xmlns:a14="http://schemas.microsoft.com/office/drawing/2010/main" val="0"/>
              </a:ext>
            </a:extLst>
          </a:blip>
          <a:srcRect b="19262"/>
          <a:stretch/>
        </p:blipFill>
        <p:spPr>
          <a:xfrm>
            <a:off x="2054268" y="608486"/>
            <a:ext cx="9412366" cy="4886154"/>
          </a:xfrm>
          <a:prstGeom prst="rect">
            <a:avLst/>
          </a:prstGeom>
          <a:ln>
            <a:solidFill>
              <a:schemeClr val="bg1">
                <a:lumMod val="75000"/>
              </a:schemeClr>
            </a:solidFill>
          </a:ln>
        </p:spPr>
      </p:pic>
      <p:grpSp>
        <p:nvGrpSpPr>
          <p:cNvPr id="4" name="그룹 37">
            <a:extLst>
              <a:ext uri="{FF2B5EF4-FFF2-40B4-BE49-F238E27FC236}">
                <a16:creationId xmlns:a16="http://schemas.microsoft.com/office/drawing/2014/main" id="{5BCC9515-EFA2-42CD-8887-DF9F76191979}"/>
              </a:ext>
            </a:extLst>
          </p:cNvPr>
          <p:cNvGrpSpPr>
            <a:grpSpLocks/>
          </p:cNvGrpSpPr>
          <p:nvPr/>
        </p:nvGrpSpPr>
        <p:grpSpPr bwMode="auto">
          <a:xfrm>
            <a:off x="3230983" y="1267868"/>
            <a:ext cx="312738" cy="307975"/>
            <a:chOff x="4224660" y="1060284"/>
            <a:chExt cx="312945" cy="307777"/>
          </a:xfrm>
        </p:grpSpPr>
        <p:sp>
          <p:nvSpPr>
            <p:cNvPr id="5" name="타원 69">
              <a:extLst>
                <a:ext uri="{FF2B5EF4-FFF2-40B4-BE49-F238E27FC236}">
                  <a16:creationId xmlns:a16="http://schemas.microsoft.com/office/drawing/2014/main" id="{B44041B0-1AB4-4EDE-A8DA-7105C9CAC24F}"/>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6" name="TextBox 5">
              <a:extLst>
                <a:ext uri="{FF2B5EF4-FFF2-40B4-BE49-F238E27FC236}">
                  <a16:creationId xmlns:a16="http://schemas.microsoft.com/office/drawing/2014/main" id="{ABE86E7E-392B-4CBB-9C63-7A8175A8E5CE}"/>
                </a:ext>
              </a:extLst>
            </p:cNvPr>
            <p:cNvSpPr txBox="1"/>
            <p:nvPr/>
          </p:nvSpPr>
          <p:spPr>
            <a:xfrm>
              <a:off x="4224660"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7" name="그룹 37">
            <a:extLst>
              <a:ext uri="{FF2B5EF4-FFF2-40B4-BE49-F238E27FC236}">
                <a16:creationId xmlns:a16="http://schemas.microsoft.com/office/drawing/2014/main" id="{E899B886-1218-4DF0-9405-868383650777}"/>
              </a:ext>
            </a:extLst>
          </p:cNvPr>
          <p:cNvGrpSpPr>
            <a:grpSpLocks/>
          </p:cNvGrpSpPr>
          <p:nvPr/>
        </p:nvGrpSpPr>
        <p:grpSpPr bwMode="auto">
          <a:xfrm>
            <a:off x="6693646" y="3051563"/>
            <a:ext cx="312738" cy="307975"/>
            <a:chOff x="4214493" y="1070437"/>
            <a:chExt cx="312945" cy="307777"/>
          </a:xfrm>
        </p:grpSpPr>
        <p:sp>
          <p:nvSpPr>
            <p:cNvPr id="8" name="타원 72">
              <a:extLst>
                <a:ext uri="{FF2B5EF4-FFF2-40B4-BE49-F238E27FC236}">
                  <a16:creationId xmlns:a16="http://schemas.microsoft.com/office/drawing/2014/main" id="{554B91CF-7030-4314-86BE-E41FFE7BED7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9" name="TextBox 8">
              <a:extLst>
                <a:ext uri="{FF2B5EF4-FFF2-40B4-BE49-F238E27FC236}">
                  <a16:creationId xmlns:a16="http://schemas.microsoft.com/office/drawing/2014/main" id="{09A94D70-D963-419A-97BB-2CFEE215C5DE}"/>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0" name="그룹 37">
            <a:extLst>
              <a:ext uri="{FF2B5EF4-FFF2-40B4-BE49-F238E27FC236}">
                <a16:creationId xmlns:a16="http://schemas.microsoft.com/office/drawing/2014/main" id="{10D15742-5DE8-4E39-9024-BB127F99A928}"/>
              </a:ext>
            </a:extLst>
          </p:cNvPr>
          <p:cNvGrpSpPr>
            <a:grpSpLocks/>
          </p:cNvGrpSpPr>
          <p:nvPr/>
        </p:nvGrpSpPr>
        <p:grpSpPr bwMode="auto">
          <a:xfrm>
            <a:off x="10924011" y="712143"/>
            <a:ext cx="312738" cy="307975"/>
            <a:chOff x="4214493" y="1070437"/>
            <a:chExt cx="312945" cy="307777"/>
          </a:xfrm>
        </p:grpSpPr>
        <p:sp>
          <p:nvSpPr>
            <p:cNvPr id="11" name="타원 72">
              <a:extLst>
                <a:ext uri="{FF2B5EF4-FFF2-40B4-BE49-F238E27FC236}">
                  <a16:creationId xmlns:a16="http://schemas.microsoft.com/office/drawing/2014/main" id="{5ED59097-FD9D-4028-ADFD-39778E825CB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2" name="TextBox 11">
              <a:extLst>
                <a:ext uri="{FF2B5EF4-FFF2-40B4-BE49-F238E27FC236}">
                  <a16:creationId xmlns:a16="http://schemas.microsoft.com/office/drawing/2014/main" id="{C36FB380-5FE0-487B-AC17-60A74CE6F9CC}"/>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16" name="Text Box 43">
            <a:extLst>
              <a:ext uri="{FF2B5EF4-FFF2-40B4-BE49-F238E27FC236}">
                <a16:creationId xmlns:a16="http://schemas.microsoft.com/office/drawing/2014/main" id="{F798299B-C06D-4E10-80CF-0FAFE116C152}"/>
              </a:ext>
            </a:extLst>
          </p:cNvPr>
          <p:cNvSpPr txBox="1">
            <a:spLocks noChangeArrowheads="1"/>
          </p:cNvSpPr>
          <p:nvPr/>
        </p:nvSpPr>
        <p:spPr bwMode="auto">
          <a:xfrm>
            <a:off x="3036045" y="5428001"/>
            <a:ext cx="8866395" cy="115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marL="0" marR="0" lvl="1" indent="0" algn="l"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kumimoji="0" lang="en-US" altLang="ko-KR"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a:t>
            </a:r>
            <a:r>
              <a:rPr kumimoji="0" lang="ko-KR" altLang="en-US"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   </a:t>
            </a:r>
            <a:r>
              <a:rPr kumimoji="0" lang="zh-CN" altLang="en-US"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全文链接</a:t>
            </a:r>
            <a:endParaRPr kumimoji="0" lang="en-US" altLang="ko-KR"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endParaRPr>
          </a:p>
          <a:p>
            <a:pPr marL="0" marR="0" lvl="1" indent="0" algn="l"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kumimoji="0" lang="en-US" altLang="ko-KR"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   </a:t>
            </a:r>
            <a:r>
              <a:rPr kumimoji="0" lang="zh-CN" altLang="en-US"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点击超链接进行检索</a:t>
            </a:r>
            <a:r>
              <a:rPr kumimoji="0" lang="ko-KR" altLang="en-US"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 </a:t>
            </a:r>
            <a:endParaRPr kumimoji="0" lang="en-US" altLang="ko-KR"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endParaRPr>
          </a:p>
          <a:p>
            <a:pPr marL="0" marR="0" lvl="1" indent="0" algn="l"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kumimoji="0" lang="en-US" altLang="ko-KR"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   </a:t>
            </a:r>
            <a:r>
              <a:rPr kumimoji="0" lang="zh-CN" altLang="en-US" sz="1600" b="0" i="0" u="none" strike="noStrike" kern="1200" cap="none" spc="0" normalizeH="0" baseline="0" noProof="0" dirty="0">
                <a:ln>
                  <a:noFill/>
                </a:ln>
                <a:solidFill>
                  <a:prstClr val="black"/>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实用工具</a:t>
            </a:r>
            <a:endParaRPr kumimoji="0" lang="en-US" altLang="ko-KR" sz="1600" b="0" i="0" u="none" strike="noStrike" kern="1200" cap="none" spc="0" normalizeH="0" baseline="0" noProof="0" dirty="0">
              <a:ln>
                <a:noFill/>
              </a:ln>
              <a:solidFill>
                <a:prstClr val="black"/>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endParaRPr>
          </a:p>
        </p:txBody>
      </p:sp>
      <p:grpSp>
        <p:nvGrpSpPr>
          <p:cNvPr id="17" name="그룹 37">
            <a:extLst>
              <a:ext uri="{FF2B5EF4-FFF2-40B4-BE49-F238E27FC236}">
                <a16:creationId xmlns:a16="http://schemas.microsoft.com/office/drawing/2014/main" id="{EA388652-945F-4F5B-997C-29D9804DA0C2}"/>
              </a:ext>
            </a:extLst>
          </p:cNvPr>
          <p:cNvGrpSpPr>
            <a:grpSpLocks/>
          </p:cNvGrpSpPr>
          <p:nvPr/>
        </p:nvGrpSpPr>
        <p:grpSpPr bwMode="auto">
          <a:xfrm>
            <a:off x="2975301" y="5539836"/>
            <a:ext cx="312738" cy="307975"/>
            <a:chOff x="4219577" y="1065362"/>
            <a:chExt cx="312945" cy="307777"/>
          </a:xfrm>
        </p:grpSpPr>
        <p:sp>
          <p:nvSpPr>
            <p:cNvPr id="18" name="타원 60">
              <a:extLst>
                <a:ext uri="{FF2B5EF4-FFF2-40B4-BE49-F238E27FC236}">
                  <a16:creationId xmlns:a16="http://schemas.microsoft.com/office/drawing/2014/main" id="{CB5B5D39-5777-4B9F-8230-23B974C43DD6}"/>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9" name="TextBox 18">
              <a:extLst>
                <a:ext uri="{FF2B5EF4-FFF2-40B4-BE49-F238E27FC236}">
                  <a16:creationId xmlns:a16="http://schemas.microsoft.com/office/drawing/2014/main" id="{B7CCE078-066B-452A-BFFD-D61E2E0DF9CC}"/>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0" name="그룹 37">
            <a:extLst>
              <a:ext uri="{FF2B5EF4-FFF2-40B4-BE49-F238E27FC236}">
                <a16:creationId xmlns:a16="http://schemas.microsoft.com/office/drawing/2014/main" id="{D19CB4ED-8FD5-470C-8EE1-21919A31E72F}"/>
              </a:ext>
            </a:extLst>
          </p:cNvPr>
          <p:cNvGrpSpPr>
            <a:grpSpLocks/>
          </p:cNvGrpSpPr>
          <p:nvPr/>
        </p:nvGrpSpPr>
        <p:grpSpPr bwMode="auto">
          <a:xfrm>
            <a:off x="2975301" y="5910987"/>
            <a:ext cx="312738" cy="307975"/>
            <a:chOff x="4219577" y="1065362"/>
            <a:chExt cx="312945" cy="307777"/>
          </a:xfrm>
        </p:grpSpPr>
        <p:sp>
          <p:nvSpPr>
            <p:cNvPr id="21" name="타원 68">
              <a:extLst>
                <a:ext uri="{FF2B5EF4-FFF2-40B4-BE49-F238E27FC236}">
                  <a16:creationId xmlns:a16="http://schemas.microsoft.com/office/drawing/2014/main" id="{BCBA5990-7A3E-4664-AAE6-DBD0C1A3B9F4}"/>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2" name="TextBox 21">
              <a:extLst>
                <a:ext uri="{FF2B5EF4-FFF2-40B4-BE49-F238E27FC236}">
                  <a16:creationId xmlns:a16="http://schemas.microsoft.com/office/drawing/2014/main" id="{7FB4C4E9-726E-4DB6-A96D-042E8BE38D82}"/>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3" name="그룹 37">
            <a:extLst>
              <a:ext uri="{FF2B5EF4-FFF2-40B4-BE49-F238E27FC236}">
                <a16:creationId xmlns:a16="http://schemas.microsoft.com/office/drawing/2014/main" id="{616196EC-C8AA-465F-9F48-13C1A58F8C86}"/>
              </a:ext>
            </a:extLst>
          </p:cNvPr>
          <p:cNvGrpSpPr>
            <a:grpSpLocks/>
          </p:cNvGrpSpPr>
          <p:nvPr/>
        </p:nvGrpSpPr>
        <p:grpSpPr bwMode="auto">
          <a:xfrm>
            <a:off x="2975301" y="6282138"/>
            <a:ext cx="312738" cy="307975"/>
            <a:chOff x="4219577" y="1065362"/>
            <a:chExt cx="312945" cy="307777"/>
          </a:xfrm>
        </p:grpSpPr>
        <p:sp>
          <p:nvSpPr>
            <p:cNvPr id="24" name="타원 71">
              <a:extLst>
                <a:ext uri="{FF2B5EF4-FFF2-40B4-BE49-F238E27FC236}">
                  <a16:creationId xmlns:a16="http://schemas.microsoft.com/office/drawing/2014/main" id="{8A4AF0A8-33A0-4CAE-A251-EE711050D63C}"/>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5" name="TextBox 24">
              <a:extLst>
                <a:ext uri="{FF2B5EF4-FFF2-40B4-BE49-F238E27FC236}">
                  <a16:creationId xmlns:a16="http://schemas.microsoft.com/office/drawing/2014/main" id="{2CA8F206-B59B-4C16-9B64-7356FB580579}"/>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7" name="TextBox 26">
            <a:extLst>
              <a:ext uri="{FF2B5EF4-FFF2-40B4-BE49-F238E27FC236}">
                <a16:creationId xmlns:a16="http://schemas.microsoft.com/office/drawing/2014/main" id="{01AB706C-90F5-4E14-B43D-45363CDC9C9B}"/>
              </a:ext>
            </a:extLst>
          </p:cNvPr>
          <p:cNvSpPr txBox="1"/>
          <p:nvPr/>
        </p:nvSpPr>
        <p:spPr>
          <a:xfrm>
            <a:off x="396239" y="152400"/>
            <a:ext cx="81889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三 查看文章及工具的运用</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Read Article &amp; Tools</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9207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039B27E-ABC6-4C1E-A27D-F634F3A179CA}"/>
              </a:ext>
            </a:extLst>
          </p:cNvPr>
          <p:cNvPicPr>
            <a:picLocks noChangeAspect="1"/>
          </p:cNvPicPr>
          <p:nvPr/>
        </p:nvPicPr>
        <p:blipFill rotWithShape="1">
          <a:blip r:embed="rId2">
            <a:extLst>
              <a:ext uri="{28A0092B-C50C-407E-A947-70E740481C1C}">
                <a14:useLocalDpi xmlns:a14="http://schemas.microsoft.com/office/drawing/2010/main" val="0"/>
              </a:ext>
            </a:extLst>
          </a:blip>
          <a:srcRect b="10805"/>
          <a:stretch/>
        </p:blipFill>
        <p:spPr>
          <a:xfrm>
            <a:off x="325677" y="532898"/>
            <a:ext cx="9298488" cy="3745131"/>
          </a:xfrm>
          <a:prstGeom prst="rect">
            <a:avLst/>
          </a:prstGeom>
          <a:ln>
            <a:solidFill>
              <a:schemeClr val="bg1">
                <a:lumMod val="75000"/>
              </a:schemeClr>
            </a:solidFill>
          </a:ln>
        </p:spPr>
      </p:pic>
      <p:pic>
        <p:nvPicPr>
          <p:cNvPr id="4" name="Picture 15">
            <a:extLst>
              <a:ext uri="{FF2B5EF4-FFF2-40B4-BE49-F238E27FC236}">
                <a16:creationId xmlns:a16="http://schemas.microsoft.com/office/drawing/2014/main" id="{BBE31FD5-17CE-47CE-9D07-5E8AA2AD7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7314" y="2481553"/>
            <a:ext cx="632298" cy="76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직사각형 16">
            <a:extLst>
              <a:ext uri="{FF2B5EF4-FFF2-40B4-BE49-F238E27FC236}">
                <a16:creationId xmlns:a16="http://schemas.microsoft.com/office/drawing/2014/main" id="{B14E4AEB-DE85-441E-847D-9D5801666C42}"/>
              </a:ext>
            </a:extLst>
          </p:cNvPr>
          <p:cNvSpPr/>
          <p:nvPr/>
        </p:nvSpPr>
        <p:spPr>
          <a:xfrm>
            <a:off x="10089694" y="2468854"/>
            <a:ext cx="637378" cy="7715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cxnSp>
        <p:nvCxnSpPr>
          <p:cNvPr id="6" name="직선 연결선 5">
            <a:extLst>
              <a:ext uri="{FF2B5EF4-FFF2-40B4-BE49-F238E27FC236}">
                <a16:creationId xmlns:a16="http://schemas.microsoft.com/office/drawing/2014/main" id="{0317A4E8-DB50-437F-8896-400DF5BE7E87}"/>
              </a:ext>
            </a:extLst>
          </p:cNvPr>
          <p:cNvCxnSpPr>
            <a:cxnSpLocks/>
          </p:cNvCxnSpPr>
          <p:nvPr/>
        </p:nvCxnSpPr>
        <p:spPr>
          <a:xfrm flipV="1">
            <a:off x="9624165" y="2847919"/>
            <a:ext cx="411521" cy="258536"/>
          </a:xfrm>
          <a:prstGeom prst="line">
            <a:avLst/>
          </a:prstGeom>
          <a:ln w="12700" cap="rnd">
            <a:solidFill>
              <a:schemeClr val="accent5"/>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AutoShape 12">
            <a:extLst>
              <a:ext uri="{FF2B5EF4-FFF2-40B4-BE49-F238E27FC236}">
                <a16:creationId xmlns:a16="http://schemas.microsoft.com/office/drawing/2014/main" id="{8AD9F20F-C490-4496-8493-FD203A0CAECE}"/>
              </a:ext>
            </a:extLst>
          </p:cNvPr>
          <p:cNvSpPr>
            <a:spLocks noChangeArrowheads="1"/>
          </p:cNvSpPr>
          <p:nvPr/>
        </p:nvSpPr>
        <p:spPr bwMode="auto">
          <a:xfrm>
            <a:off x="9624276" y="3533945"/>
            <a:ext cx="1102796" cy="406740"/>
          </a:xfrm>
          <a:prstGeom prst="wedgeRoundRectCallout">
            <a:avLst>
              <a:gd name="adj1" fmla="val 24675"/>
              <a:gd name="adj2" fmla="val -101583"/>
              <a:gd name="adj3" fmla="val 16667"/>
            </a:avLst>
          </a:prstGeom>
          <a:solidFill>
            <a:schemeClr val="accent5">
              <a:lumMod val="60000"/>
              <a:lumOff val="4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引文格式</a:t>
            </a:r>
            <a:endParaRPr kumimoji="0" lang="en-US" altLang="ko-KR" sz="14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8" name="직사각형 32">
            <a:extLst>
              <a:ext uri="{FF2B5EF4-FFF2-40B4-BE49-F238E27FC236}">
                <a16:creationId xmlns:a16="http://schemas.microsoft.com/office/drawing/2014/main" id="{C4B7F03E-E005-4C57-A5B3-27F0321B869A}"/>
              </a:ext>
            </a:extLst>
          </p:cNvPr>
          <p:cNvSpPr/>
          <p:nvPr/>
        </p:nvSpPr>
        <p:spPr>
          <a:xfrm>
            <a:off x="1541055" y="4313397"/>
            <a:ext cx="2875595" cy="307777"/>
          </a:xfrm>
          <a:prstGeom prst="rect">
            <a:avLst/>
          </a:prstGeom>
          <a:solidFill>
            <a:schemeClr val="tx1">
              <a:lumMod val="50000"/>
              <a:lumOff val="50000"/>
            </a:schemeClr>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9</a:t>
            </a:r>
            <a:r>
              <a:rPr kumimoji="0" lang="zh-CN"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种引文格式</a:t>
            </a:r>
            <a:r>
              <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 </a:t>
            </a: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(Reference Styles)</a:t>
            </a:r>
          </a:p>
        </p:txBody>
      </p:sp>
      <p:sp>
        <p:nvSpPr>
          <p:cNvPr id="9" name="직사각형 37">
            <a:extLst>
              <a:ext uri="{FF2B5EF4-FFF2-40B4-BE49-F238E27FC236}">
                <a16:creationId xmlns:a16="http://schemas.microsoft.com/office/drawing/2014/main" id="{E1FE2CAB-DEF6-46C3-99ED-B66795AEE64B}"/>
              </a:ext>
            </a:extLst>
          </p:cNvPr>
          <p:cNvSpPr>
            <a:spLocks noChangeArrowheads="1"/>
          </p:cNvSpPr>
          <p:nvPr/>
        </p:nvSpPr>
        <p:spPr bwMode="auto">
          <a:xfrm>
            <a:off x="1465545" y="4621174"/>
            <a:ext cx="4630455" cy="170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marL="0" marR="0" lvl="0" indent="0" algn="l" defTabSz="914400" rtl="0" eaLnBrk="1" fontAlgn="auto" latinLnBrk="1" hangingPunct="1">
              <a:lnSpc>
                <a:spcPct val="150000"/>
              </a:lnSpc>
              <a:spcBef>
                <a:spcPct val="0"/>
              </a:spcBef>
              <a:spcAft>
                <a:spcPts val="0"/>
              </a:spcAft>
              <a:buClrTx/>
              <a:buSzTx/>
              <a:buFont typeface="Arial" panose="020B0604020202020204" pitchFamily="34" charset="0"/>
              <a:buNone/>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나눔스퀘어라운드 Regular" panose="020B0600000101010101" pitchFamily="50" charset="-127"/>
                <a:ea typeface="나눔스퀘어라운드 Regular" panose="020B0600000101010101" pitchFamily="50" charset="-127"/>
                <a:cs typeface="+mn-cs"/>
              </a:rPr>
              <a:t>- ABNT (Brazilian National Standards)</a:t>
            </a:r>
          </a:p>
          <a:p>
            <a:pPr marL="0" marR="0" lvl="0" indent="0" algn="l" defTabSz="914400" rtl="0" eaLnBrk="1" fontAlgn="auto" latinLnBrk="1" hangingPunct="1">
              <a:lnSpc>
                <a:spcPct val="150000"/>
              </a:lnSpc>
              <a:spcBef>
                <a:spcPct val="0"/>
              </a:spcBef>
              <a:spcAft>
                <a:spcPts val="0"/>
              </a:spcAft>
              <a:buClrTx/>
              <a:buSzTx/>
              <a:buFont typeface="Arial" panose="020B0604020202020204" pitchFamily="34" charset="0"/>
              <a:buNone/>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나눔스퀘어라운드 Regular" panose="020B0600000101010101" pitchFamily="50" charset="-127"/>
                <a:ea typeface="나눔스퀘어라운드 Regular" panose="020B0600000101010101" pitchFamily="50" charset="-127"/>
                <a:cs typeface="+mn-cs"/>
              </a:rPr>
              <a:t>- AMA (American Medical Assoc.)</a:t>
            </a:r>
          </a:p>
          <a:p>
            <a:pPr marL="285750" marR="0" lvl="0" indent="-285750" algn="l" defTabSz="914400" rtl="0" eaLnBrk="1" fontAlgn="auto" latinLnBrk="1" hangingPunct="1">
              <a:lnSpc>
                <a:spcPct val="150000"/>
              </a:lnSpc>
              <a:spcBef>
                <a:spcPct val="0"/>
              </a:spcBef>
              <a:spcAft>
                <a:spcPts val="0"/>
              </a:spcAft>
              <a:buClrTx/>
              <a:buSzTx/>
              <a:buFontTx/>
              <a:buChar char="-"/>
              <a:tabLst/>
              <a:defRPr/>
            </a:pPr>
            <a:r>
              <a:rPr kumimoji="0" lang="en-US" altLang="ko-KR" sz="1600" b="1" i="0" u="none" strike="noStrike" kern="1200" cap="none" spc="0" normalizeH="0" baseline="0" noProof="0" dirty="0">
                <a:ln>
                  <a:noFill/>
                </a:ln>
                <a:solidFill>
                  <a:srgbClr val="4BACC6"/>
                </a:solidFill>
                <a:effectLst/>
                <a:uLnTx/>
                <a:uFillTx/>
                <a:latin typeface="나눔스퀘어라운드 Regular" panose="020B0600000101010101" pitchFamily="50" charset="-127"/>
                <a:ea typeface="나눔스퀘어라운드 Regular" panose="020B0600000101010101" pitchFamily="50" charset="-127"/>
                <a:cs typeface="+mn-cs"/>
              </a:rPr>
              <a:t>APA (American Psychological Assoc.) </a:t>
            </a:r>
          </a:p>
          <a:p>
            <a:pPr marL="285750" marR="0" lvl="0" indent="-285750" algn="l" defTabSz="914400" rtl="0" eaLnBrk="1" fontAlgn="auto" latinLnBrk="1" hangingPunct="1">
              <a:lnSpc>
                <a:spcPct val="150000"/>
              </a:lnSpc>
              <a:spcBef>
                <a:spcPct val="0"/>
              </a:spcBef>
              <a:spcAft>
                <a:spcPts val="0"/>
              </a:spcAft>
              <a:buClrTx/>
              <a:buSzTx/>
              <a:buFontTx/>
              <a:buChar char="-"/>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나눔스퀘어라운드 Regular" panose="020B0600000101010101" pitchFamily="50" charset="-127"/>
                <a:ea typeface="나눔스퀘어라운드 Regular" panose="020B0600000101010101" pitchFamily="50" charset="-127"/>
                <a:cs typeface="+mn-cs"/>
              </a:rPr>
              <a:t>Chicago/Turabian: Author-Date</a:t>
            </a:r>
          </a:p>
          <a:p>
            <a:pPr marL="0" marR="0" lvl="0" indent="0" algn="l" defTabSz="914400" rtl="0" eaLnBrk="1" fontAlgn="auto" latinLnBrk="1" hangingPunct="1">
              <a:lnSpc>
                <a:spcPct val="150000"/>
              </a:lnSpc>
              <a:spcBef>
                <a:spcPct val="0"/>
              </a:spcBef>
              <a:spcAft>
                <a:spcPts val="0"/>
              </a:spcAft>
              <a:buClrTx/>
              <a:buSzTx/>
              <a:buFont typeface="Arial" panose="020B0604020202020204" pitchFamily="34" charset="0"/>
              <a:buNone/>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나눔스퀘어라운드 Regular" panose="020B0600000101010101" pitchFamily="50" charset="-127"/>
                <a:ea typeface="나눔스퀘어라운드 Regular" panose="020B0600000101010101" pitchFamily="50" charset="-127"/>
                <a:cs typeface="+mn-cs"/>
              </a:rPr>
              <a:t>- Chicago/Turabian: Humanities</a:t>
            </a:r>
            <a:endParaRPr kumimoji="0" lang="en-US" altLang="ko-KR" sz="1600" b="0" i="0" u="none" strike="noStrike" kern="1200" cap="none" spc="0" normalizeH="0" baseline="0" noProof="0" dirty="0">
              <a:ln>
                <a:noFill/>
              </a:ln>
              <a:solidFill>
                <a:prstClr val="black">
                  <a:lumMod val="65000"/>
                  <a:lumOff val="35000"/>
                </a:prstClr>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0" name="직사각형 50">
            <a:extLst>
              <a:ext uri="{FF2B5EF4-FFF2-40B4-BE49-F238E27FC236}">
                <a16:creationId xmlns:a16="http://schemas.microsoft.com/office/drawing/2014/main" id="{3E59A8E1-1E13-4A3E-AD35-875BB211835A}"/>
              </a:ext>
            </a:extLst>
          </p:cNvPr>
          <p:cNvSpPr/>
          <p:nvPr/>
        </p:nvSpPr>
        <p:spPr>
          <a:xfrm>
            <a:off x="6421406" y="4774926"/>
            <a:ext cx="5770594" cy="1465851"/>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나눔스퀘어라운드 Regular" panose="020B0600000101010101" pitchFamily="50" charset="-127"/>
                <a:ea typeface="나눔스퀘어라운드 Regular" panose="020B0600000101010101" pitchFamily="50" charset="-127"/>
                <a:cs typeface="+mn-cs"/>
              </a:rPr>
              <a:t>- Harvard: Australian</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ko-KR" sz="1600" b="1" i="0" u="none" strike="noStrike" kern="1200" cap="none" spc="0" normalizeH="0" baseline="0" noProof="0" dirty="0">
                <a:ln>
                  <a:noFill/>
                </a:ln>
                <a:solidFill>
                  <a:srgbClr val="4BACC6"/>
                </a:solidFill>
                <a:effectLst/>
                <a:uLnTx/>
                <a:uFillTx/>
                <a:latin typeface="나눔스퀘어라운드 Regular" panose="020B0600000101010101" pitchFamily="50" charset="-127"/>
                <a:ea typeface="나눔스퀘어라운드 Regular" panose="020B0600000101010101" pitchFamily="50" charset="-127"/>
                <a:cs typeface="+mn-cs"/>
              </a:rPr>
              <a:t>- Harvard</a:t>
            </a:r>
          </a:p>
          <a:p>
            <a:pPr marL="285750" marR="0" lvl="0" indent="-285750" algn="l" defTabSz="914400" rtl="0" eaLnBrk="1" fontAlgn="auto" latinLnBrk="0" hangingPunct="1">
              <a:lnSpc>
                <a:spcPct val="150000"/>
              </a:lnSpc>
              <a:spcBef>
                <a:spcPct val="0"/>
              </a:spcBef>
              <a:spcAft>
                <a:spcPts val="0"/>
              </a:spcAft>
              <a:buClrTx/>
              <a:buSzTx/>
              <a:buFontTx/>
              <a:buChar char="-"/>
              <a:tabLst/>
              <a:defRPr/>
            </a:pPr>
            <a:r>
              <a:rPr kumimoji="0" lang="en-US" altLang="ko-KR" sz="1600" b="1" i="0" u="none" strike="noStrike" kern="1200" cap="none" spc="0" normalizeH="0" baseline="0" noProof="0" dirty="0">
                <a:ln>
                  <a:noFill/>
                </a:ln>
                <a:solidFill>
                  <a:srgbClr val="4BACC6"/>
                </a:solidFill>
                <a:effectLst/>
                <a:uLnTx/>
                <a:uFillTx/>
                <a:latin typeface="나눔스퀘어라운드 Regular" panose="020B0600000101010101" pitchFamily="50" charset="-127"/>
                <a:ea typeface="나눔스퀘어라운드 Regular" panose="020B0600000101010101" pitchFamily="50" charset="-127"/>
                <a:cs typeface="+mn-cs"/>
              </a:rPr>
              <a:t>MLA(Modern Language Assoc.) </a:t>
            </a:r>
          </a:p>
          <a:p>
            <a:pPr marL="285750" marR="0" lvl="0" indent="-285750" algn="l" defTabSz="914400" rtl="0" eaLnBrk="1" fontAlgn="auto" latinLnBrk="0" hangingPunct="1">
              <a:lnSpc>
                <a:spcPct val="150000"/>
              </a:lnSpc>
              <a:spcBef>
                <a:spcPct val="0"/>
              </a:spcBef>
              <a:spcAft>
                <a:spcPts val="0"/>
              </a:spcAft>
              <a:buClrTx/>
              <a:buSzTx/>
              <a:buFontTx/>
              <a:buChar char="-"/>
              <a:tabLst/>
              <a:defRPr/>
            </a:pPr>
            <a:r>
              <a:rPr kumimoji="0" lang="en-US" altLang="ko-KR" sz="1600" b="1" i="0" u="none" strike="noStrike" kern="1200" cap="none" spc="0" normalizeH="0" baseline="0" noProof="0" dirty="0">
                <a:ln>
                  <a:noFill/>
                </a:ln>
                <a:solidFill>
                  <a:srgbClr val="4BACC6"/>
                </a:solidFill>
                <a:effectLst/>
                <a:uLnTx/>
                <a:uFillTx/>
                <a:latin typeface="나눔스퀘어라운드 Regular" panose="020B0600000101010101" pitchFamily="50" charset="-127"/>
                <a:ea typeface="나눔스퀘어라운드 Regular" panose="020B0600000101010101" pitchFamily="50" charset="-127"/>
                <a:cs typeface="+mn-cs"/>
              </a:rPr>
              <a:t>Vancouver/ICMJE</a:t>
            </a:r>
          </a:p>
        </p:txBody>
      </p:sp>
      <p:sp>
        <p:nvSpPr>
          <p:cNvPr id="12" name="TextBox 11">
            <a:extLst>
              <a:ext uri="{FF2B5EF4-FFF2-40B4-BE49-F238E27FC236}">
                <a16:creationId xmlns:a16="http://schemas.microsoft.com/office/drawing/2014/main" id="{2DB5FE4E-B242-4862-8903-8789338F7892}"/>
              </a:ext>
            </a:extLst>
          </p:cNvPr>
          <p:cNvSpPr txBox="1"/>
          <p:nvPr/>
        </p:nvSpPr>
        <p:spPr>
          <a:xfrm>
            <a:off x="396239" y="152400"/>
            <a:ext cx="81889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三 查看文章及工具的运用</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Read Article &amp; Tools</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05206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8FAE-3B7D-4E22-81D6-D3BB171BF263}"/>
              </a:ext>
            </a:extLst>
          </p:cNvPr>
          <p:cNvSpPr>
            <a:spLocks noGrp="1"/>
          </p:cNvSpPr>
          <p:nvPr>
            <p:ph type="title"/>
          </p:nvPr>
        </p:nvSpPr>
        <p:spPr>
          <a:xfrm>
            <a:off x="2895600" y="473336"/>
            <a:ext cx="4267200" cy="1023710"/>
          </a:xfrm>
        </p:spPr>
        <p:txBody>
          <a:bodyPr/>
          <a:lstStyle/>
          <a:p>
            <a:r>
              <a:rPr lang="zh-CN" altLang="en-US" dirty="0"/>
              <a:t>目录</a:t>
            </a:r>
          </a:p>
        </p:txBody>
      </p:sp>
      <p:sp>
        <p:nvSpPr>
          <p:cNvPr id="3" name="Content Placeholder 2">
            <a:extLst>
              <a:ext uri="{FF2B5EF4-FFF2-40B4-BE49-F238E27FC236}">
                <a16:creationId xmlns:a16="http://schemas.microsoft.com/office/drawing/2014/main" id="{24B2B693-D332-4416-81F0-F7F34070D8BE}"/>
              </a:ext>
            </a:extLst>
          </p:cNvPr>
          <p:cNvSpPr>
            <a:spLocks noGrp="1"/>
          </p:cNvSpPr>
          <p:nvPr>
            <p:ph idx="1"/>
          </p:nvPr>
        </p:nvSpPr>
        <p:spPr>
          <a:xfrm>
            <a:off x="2895600" y="1631981"/>
            <a:ext cx="5715000" cy="4351338"/>
          </a:xfrm>
        </p:spPr>
        <p:txBody>
          <a:bodyPr/>
          <a:lstStyle/>
          <a:p>
            <a:r>
              <a:rPr lang="zh-CN" altLang="en-US" dirty="0"/>
              <a:t>数据库介绍</a:t>
            </a:r>
            <a:endParaRPr lang="en-US" altLang="zh-CN" dirty="0"/>
          </a:p>
          <a:p>
            <a:r>
              <a:rPr lang="en-US" altLang="zh-CN" dirty="0"/>
              <a:t>EBSCOhost</a:t>
            </a:r>
            <a:r>
              <a:rPr lang="zh-CN" altLang="zh-CN" dirty="0"/>
              <a:t>平台操作指南</a:t>
            </a:r>
            <a:endParaRPr lang="en-US" altLang="zh-CN" dirty="0"/>
          </a:p>
          <a:p>
            <a:pPr marL="396000">
              <a:buFont typeface="Wingdings" panose="05000000000000000000" pitchFamily="2" charset="2"/>
              <a:buChar char="Ø"/>
            </a:pPr>
            <a:r>
              <a:rPr lang="zh-CN" altLang="en-US" sz="2000" dirty="0"/>
              <a:t>基本检索</a:t>
            </a:r>
            <a:endParaRPr lang="en-US" altLang="zh-CN" sz="2000" dirty="0"/>
          </a:p>
          <a:p>
            <a:pPr marL="396000">
              <a:buFont typeface="Wingdings" panose="05000000000000000000" pitchFamily="2" charset="2"/>
              <a:buChar char="Ø"/>
            </a:pPr>
            <a:r>
              <a:rPr lang="zh-CN" altLang="en-US" sz="2000" dirty="0"/>
              <a:t>高级检索技巧</a:t>
            </a:r>
            <a:endParaRPr lang="en-US" altLang="zh-CN" sz="2000" dirty="0"/>
          </a:p>
          <a:p>
            <a:pPr marL="396000">
              <a:buFont typeface="Wingdings" panose="05000000000000000000" pitchFamily="2" charset="2"/>
              <a:buChar char="Ø"/>
            </a:pPr>
            <a:r>
              <a:rPr lang="zh-CN" altLang="en-US" sz="2000" dirty="0"/>
              <a:t>工具的运用</a:t>
            </a:r>
            <a:endParaRPr lang="en-US" altLang="zh-CN" sz="2000" dirty="0"/>
          </a:p>
          <a:p>
            <a:pPr marL="396000">
              <a:buFont typeface="Wingdings" panose="05000000000000000000" pitchFamily="2" charset="2"/>
              <a:buChar char="Ø"/>
            </a:pPr>
            <a:r>
              <a:rPr lang="zh-CN" altLang="zh-CN" sz="2000" dirty="0"/>
              <a:t>期刊检索及创建期刊提醒</a:t>
            </a:r>
            <a:endParaRPr lang="en-US" altLang="zh-CN" sz="2000" dirty="0"/>
          </a:p>
          <a:p>
            <a:pPr marL="396000">
              <a:buFont typeface="Wingdings" panose="05000000000000000000" pitchFamily="2" charset="2"/>
              <a:buChar char="Ø"/>
            </a:pPr>
            <a:r>
              <a:rPr lang="zh-CN" altLang="en-US" sz="2000" dirty="0"/>
              <a:t>个人文件夹</a:t>
            </a:r>
            <a:endParaRPr lang="en-US" altLang="zh-CN" sz="2000" dirty="0"/>
          </a:p>
          <a:p>
            <a:r>
              <a:rPr lang="zh-CN" altLang="en-US" dirty="0"/>
              <a:t>支持网站</a:t>
            </a:r>
          </a:p>
        </p:txBody>
      </p:sp>
    </p:spTree>
    <p:extLst>
      <p:ext uri="{BB962C8B-B14F-4D97-AF65-F5344CB8AC3E}">
        <p14:creationId xmlns:p14="http://schemas.microsoft.com/office/powerpoint/2010/main" val="360331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F767F1D-B805-422F-B566-9928FC42D88B}"/>
              </a:ext>
            </a:extLst>
          </p:cNvPr>
          <p:cNvPicPr>
            <a:picLocks noChangeAspect="1"/>
          </p:cNvPicPr>
          <p:nvPr/>
        </p:nvPicPr>
        <p:blipFill rotWithShape="1">
          <a:blip r:embed="rId2">
            <a:extLst>
              <a:ext uri="{28A0092B-C50C-407E-A947-70E740481C1C}">
                <a14:useLocalDpi xmlns:a14="http://schemas.microsoft.com/office/drawing/2010/main" val="0"/>
              </a:ext>
            </a:extLst>
          </a:blip>
          <a:srcRect b="9900"/>
          <a:stretch/>
        </p:blipFill>
        <p:spPr>
          <a:xfrm>
            <a:off x="335160" y="772898"/>
            <a:ext cx="10714221" cy="4359188"/>
          </a:xfrm>
          <a:prstGeom prst="rect">
            <a:avLst/>
          </a:prstGeom>
          <a:ln>
            <a:solidFill>
              <a:schemeClr val="bg1">
                <a:lumMod val="75000"/>
              </a:schemeClr>
            </a:solidFill>
          </a:ln>
        </p:spPr>
      </p:pic>
      <p:pic>
        <p:nvPicPr>
          <p:cNvPr id="4" name="Picture 16">
            <a:extLst>
              <a:ext uri="{FF2B5EF4-FFF2-40B4-BE49-F238E27FC236}">
                <a16:creationId xmlns:a16="http://schemas.microsoft.com/office/drawing/2014/main" id="{E30A16E4-6E99-4C87-8E1E-B0A8AFB27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5444" y="3500373"/>
            <a:ext cx="708714" cy="70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5" name="직선 연결선 51">
            <a:extLst>
              <a:ext uri="{FF2B5EF4-FFF2-40B4-BE49-F238E27FC236}">
                <a16:creationId xmlns:a16="http://schemas.microsoft.com/office/drawing/2014/main" id="{5547D92A-29B0-4586-B588-9A750249923E}"/>
              </a:ext>
            </a:extLst>
          </p:cNvPr>
          <p:cNvCxnSpPr/>
          <p:nvPr/>
        </p:nvCxnSpPr>
        <p:spPr>
          <a:xfrm flipV="1">
            <a:off x="10867786" y="4095677"/>
            <a:ext cx="181595" cy="78343"/>
          </a:xfrm>
          <a:prstGeom prst="line">
            <a:avLst/>
          </a:prstGeom>
          <a:ln w="12700" cap="rnd">
            <a:solidFill>
              <a:schemeClr val="accent5"/>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AutoShape 12">
            <a:extLst>
              <a:ext uri="{FF2B5EF4-FFF2-40B4-BE49-F238E27FC236}">
                <a16:creationId xmlns:a16="http://schemas.microsoft.com/office/drawing/2014/main" id="{D8D45681-B6EF-407B-9F31-C6F6335D1B43}"/>
              </a:ext>
            </a:extLst>
          </p:cNvPr>
          <p:cNvSpPr>
            <a:spLocks noChangeArrowheads="1"/>
          </p:cNvSpPr>
          <p:nvPr/>
        </p:nvSpPr>
        <p:spPr bwMode="auto">
          <a:xfrm>
            <a:off x="10618652" y="4535428"/>
            <a:ext cx="1102796" cy="406740"/>
          </a:xfrm>
          <a:prstGeom prst="wedgeRoundRectCallout">
            <a:avLst>
              <a:gd name="adj1" fmla="val 24675"/>
              <a:gd name="adj2" fmla="val -101583"/>
              <a:gd name="adj3" fmla="val 16667"/>
            </a:avLst>
          </a:prstGeom>
          <a:solidFill>
            <a:schemeClr val="accent5">
              <a:lumMod val="60000"/>
              <a:lumOff val="4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导出</a:t>
            </a:r>
            <a:endParaRPr kumimoji="0" lang="en-US" altLang="ko-KR" sz="14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7" name="직사각형 53">
            <a:extLst>
              <a:ext uri="{FF2B5EF4-FFF2-40B4-BE49-F238E27FC236}">
                <a16:creationId xmlns:a16="http://schemas.microsoft.com/office/drawing/2014/main" id="{5EA9B318-E489-44A3-B28D-0CD853704FEE}"/>
              </a:ext>
            </a:extLst>
          </p:cNvPr>
          <p:cNvSpPr/>
          <p:nvPr/>
        </p:nvSpPr>
        <p:spPr>
          <a:xfrm>
            <a:off x="11089028" y="3500373"/>
            <a:ext cx="695130" cy="70871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8" name="직사각형 32">
            <a:extLst>
              <a:ext uri="{FF2B5EF4-FFF2-40B4-BE49-F238E27FC236}">
                <a16:creationId xmlns:a16="http://schemas.microsoft.com/office/drawing/2014/main" id="{3B7666C0-DE68-46C6-95FB-1AD51F143215}"/>
              </a:ext>
            </a:extLst>
          </p:cNvPr>
          <p:cNvSpPr/>
          <p:nvPr/>
        </p:nvSpPr>
        <p:spPr>
          <a:xfrm>
            <a:off x="9608466" y="5268509"/>
            <a:ext cx="2518639" cy="307777"/>
          </a:xfrm>
          <a:prstGeom prst="rect">
            <a:avLst/>
          </a:prstGeom>
          <a:solidFill>
            <a:schemeClr val="tx1">
              <a:lumMod val="50000"/>
              <a:lumOff val="50000"/>
            </a:schemeClr>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轻松导出文章到文献管理工具</a:t>
            </a:r>
            <a:endPar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endParaRPr>
          </a:p>
        </p:txBody>
      </p:sp>
      <p:sp>
        <p:nvSpPr>
          <p:cNvPr id="10" name="TextBox 9">
            <a:extLst>
              <a:ext uri="{FF2B5EF4-FFF2-40B4-BE49-F238E27FC236}">
                <a16:creationId xmlns:a16="http://schemas.microsoft.com/office/drawing/2014/main" id="{2F9D2220-0C98-4B13-86B2-130B993A1E01}"/>
              </a:ext>
            </a:extLst>
          </p:cNvPr>
          <p:cNvSpPr txBox="1"/>
          <p:nvPr/>
        </p:nvSpPr>
        <p:spPr>
          <a:xfrm>
            <a:off x="396239" y="152400"/>
            <a:ext cx="81889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三 查看文章及工具的运用</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Read Article &amp; Tools</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18112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2" y="1971664"/>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1: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选定课题“”，需查阅文献了解课题相关领域的研究情况</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269451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感觉检索不充分或不准确，担心漏检错检</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341737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3: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阅读文章，保存或导出重要文章</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414022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Scenario 4: </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选定投稿期刊，查看期刊信息</a:t>
            </a: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86307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5: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批量导出文献，针对检索式创建检索快讯</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2" name="Rectangle 11">
            <a:extLst>
              <a:ext uri="{FF2B5EF4-FFF2-40B4-BE49-F238E27FC236}">
                <a16:creationId xmlns:a16="http://schemas.microsoft.com/office/drawing/2014/main" id="{6775346E-3BA1-489C-83A9-58EC93DA2B9B}"/>
              </a:ext>
            </a:extLst>
          </p:cNvPr>
          <p:cNvSpPr/>
          <p:nvPr/>
        </p:nvSpPr>
        <p:spPr>
          <a:xfrm>
            <a:off x="3927792" y="5785537"/>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97166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基本检索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269451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高级检索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341737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工具的运用</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414022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查找期刊及刊内检索</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86307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My EBSCOhost Folder</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8" name="Rectangle 17">
            <a:extLst>
              <a:ext uri="{FF2B5EF4-FFF2-40B4-BE49-F238E27FC236}">
                <a16:creationId xmlns:a16="http://schemas.microsoft.com/office/drawing/2014/main" id="{AD7359A4-F8C3-4B14-833B-81F2430B13C0}"/>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Tree>
    <p:extLst>
      <p:ext uri="{BB962C8B-B14F-4D97-AF65-F5344CB8AC3E}">
        <p14:creationId xmlns:p14="http://schemas.microsoft.com/office/powerpoint/2010/main" val="790627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00643A-2737-487E-9104-81D1D93042BE}"/>
              </a:ext>
            </a:extLst>
          </p:cNvPr>
          <p:cNvPicPr>
            <a:picLocks noChangeAspect="1"/>
          </p:cNvPicPr>
          <p:nvPr/>
        </p:nvPicPr>
        <p:blipFill>
          <a:blip r:embed="rId2"/>
          <a:stretch>
            <a:fillRect/>
          </a:stretch>
        </p:blipFill>
        <p:spPr>
          <a:xfrm>
            <a:off x="235809" y="1078488"/>
            <a:ext cx="8496737" cy="5162815"/>
          </a:xfrm>
          <a:prstGeom prst="rect">
            <a:avLst/>
          </a:prstGeom>
          <a:ln>
            <a:solidFill>
              <a:schemeClr val="bg1">
                <a:lumMod val="75000"/>
              </a:schemeClr>
            </a:solidFill>
          </a:ln>
        </p:spPr>
      </p:pic>
      <p:grpSp>
        <p:nvGrpSpPr>
          <p:cNvPr id="9" name="그룹 37">
            <a:extLst>
              <a:ext uri="{FF2B5EF4-FFF2-40B4-BE49-F238E27FC236}">
                <a16:creationId xmlns:a16="http://schemas.microsoft.com/office/drawing/2014/main" id="{E1CC515B-8D42-460C-ACD4-2B3BDFBB1556}"/>
              </a:ext>
            </a:extLst>
          </p:cNvPr>
          <p:cNvGrpSpPr>
            <a:grpSpLocks/>
          </p:cNvGrpSpPr>
          <p:nvPr/>
        </p:nvGrpSpPr>
        <p:grpSpPr bwMode="auto">
          <a:xfrm>
            <a:off x="1204802" y="1465595"/>
            <a:ext cx="312738" cy="307975"/>
            <a:chOff x="4224660" y="1060284"/>
            <a:chExt cx="312945" cy="307777"/>
          </a:xfrm>
        </p:grpSpPr>
        <p:sp>
          <p:nvSpPr>
            <p:cNvPr id="10" name="타원 69">
              <a:extLst>
                <a:ext uri="{FF2B5EF4-FFF2-40B4-BE49-F238E27FC236}">
                  <a16:creationId xmlns:a16="http://schemas.microsoft.com/office/drawing/2014/main" id="{D3365F84-BCA5-45A6-A3B6-902498E86BE8}"/>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1" name="TextBox 10">
              <a:extLst>
                <a:ext uri="{FF2B5EF4-FFF2-40B4-BE49-F238E27FC236}">
                  <a16:creationId xmlns:a16="http://schemas.microsoft.com/office/drawing/2014/main" id="{AF0CE33E-3B26-4623-8D61-E7A8E631AA5E}"/>
                </a:ext>
              </a:extLst>
            </p:cNvPr>
            <p:cNvSpPr txBox="1"/>
            <p:nvPr/>
          </p:nvSpPr>
          <p:spPr>
            <a:xfrm>
              <a:off x="4224660"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2" name="그룹 37">
            <a:extLst>
              <a:ext uri="{FF2B5EF4-FFF2-40B4-BE49-F238E27FC236}">
                <a16:creationId xmlns:a16="http://schemas.microsoft.com/office/drawing/2014/main" id="{51306359-AAEF-4C9B-88E0-19E029CE8D1D}"/>
              </a:ext>
            </a:extLst>
          </p:cNvPr>
          <p:cNvGrpSpPr>
            <a:grpSpLocks/>
          </p:cNvGrpSpPr>
          <p:nvPr/>
        </p:nvGrpSpPr>
        <p:grpSpPr bwMode="auto">
          <a:xfrm>
            <a:off x="6527538" y="3842385"/>
            <a:ext cx="312738" cy="307975"/>
            <a:chOff x="4214493" y="1070437"/>
            <a:chExt cx="312945" cy="307777"/>
          </a:xfrm>
        </p:grpSpPr>
        <p:sp>
          <p:nvSpPr>
            <p:cNvPr id="13" name="타원 72">
              <a:extLst>
                <a:ext uri="{FF2B5EF4-FFF2-40B4-BE49-F238E27FC236}">
                  <a16:creationId xmlns:a16="http://schemas.microsoft.com/office/drawing/2014/main" id="{91B9A695-877C-483E-AE61-A0F5704057FC}"/>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4" name="TextBox 13">
              <a:extLst>
                <a:ext uri="{FF2B5EF4-FFF2-40B4-BE49-F238E27FC236}">
                  <a16:creationId xmlns:a16="http://schemas.microsoft.com/office/drawing/2014/main" id="{D262C882-95FB-4CFF-B548-6A25D347A7B9}"/>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5" name="그룹 37">
            <a:extLst>
              <a:ext uri="{FF2B5EF4-FFF2-40B4-BE49-F238E27FC236}">
                <a16:creationId xmlns:a16="http://schemas.microsoft.com/office/drawing/2014/main" id="{2C52E9F7-E857-485F-AE77-444B61511B69}"/>
              </a:ext>
            </a:extLst>
          </p:cNvPr>
          <p:cNvGrpSpPr>
            <a:grpSpLocks/>
          </p:cNvGrpSpPr>
          <p:nvPr/>
        </p:nvGrpSpPr>
        <p:grpSpPr bwMode="auto">
          <a:xfrm>
            <a:off x="1186306" y="5490126"/>
            <a:ext cx="312738" cy="307975"/>
            <a:chOff x="4214493" y="1070437"/>
            <a:chExt cx="312945" cy="307777"/>
          </a:xfrm>
        </p:grpSpPr>
        <p:sp>
          <p:nvSpPr>
            <p:cNvPr id="16" name="타원 72">
              <a:extLst>
                <a:ext uri="{FF2B5EF4-FFF2-40B4-BE49-F238E27FC236}">
                  <a16:creationId xmlns:a16="http://schemas.microsoft.com/office/drawing/2014/main" id="{F583D44A-96CB-42C0-A349-E80C1435138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7" name="TextBox 16">
              <a:extLst>
                <a:ext uri="{FF2B5EF4-FFF2-40B4-BE49-F238E27FC236}">
                  <a16:creationId xmlns:a16="http://schemas.microsoft.com/office/drawing/2014/main" id="{59D34B0C-57DE-40B7-88CA-7802D8B49B1D}"/>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8" name="그룹 37">
            <a:extLst>
              <a:ext uri="{FF2B5EF4-FFF2-40B4-BE49-F238E27FC236}">
                <a16:creationId xmlns:a16="http://schemas.microsoft.com/office/drawing/2014/main" id="{301D7FD3-C608-48EE-B613-C00D588B81E5}"/>
              </a:ext>
            </a:extLst>
          </p:cNvPr>
          <p:cNvGrpSpPr>
            <a:grpSpLocks/>
          </p:cNvGrpSpPr>
          <p:nvPr/>
        </p:nvGrpSpPr>
        <p:grpSpPr bwMode="auto">
          <a:xfrm>
            <a:off x="2293172" y="5316613"/>
            <a:ext cx="312738" cy="307975"/>
            <a:chOff x="4214493" y="1070437"/>
            <a:chExt cx="312945" cy="307777"/>
          </a:xfrm>
        </p:grpSpPr>
        <p:sp>
          <p:nvSpPr>
            <p:cNvPr id="19" name="타원 72">
              <a:extLst>
                <a:ext uri="{FF2B5EF4-FFF2-40B4-BE49-F238E27FC236}">
                  <a16:creationId xmlns:a16="http://schemas.microsoft.com/office/drawing/2014/main" id="{B89B9296-5F83-4190-B229-EEC99F6D10C8}"/>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0" name="TextBox 19">
              <a:extLst>
                <a:ext uri="{FF2B5EF4-FFF2-40B4-BE49-F238E27FC236}">
                  <a16:creationId xmlns:a16="http://schemas.microsoft.com/office/drawing/2014/main" id="{0DD28FC7-5F3D-48AB-9EEF-CC9986A5CCCC}"/>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1" name="그룹 37">
            <a:extLst>
              <a:ext uri="{FF2B5EF4-FFF2-40B4-BE49-F238E27FC236}">
                <a16:creationId xmlns:a16="http://schemas.microsoft.com/office/drawing/2014/main" id="{838D492B-9D0C-41DB-9C30-F66030E068B1}"/>
              </a:ext>
            </a:extLst>
          </p:cNvPr>
          <p:cNvGrpSpPr>
            <a:grpSpLocks/>
          </p:cNvGrpSpPr>
          <p:nvPr/>
        </p:nvGrpSpPr>
        <p:grpSpPr bwMode="auto">
          <a:xfrm>
            <a:off x="8090666" y="2086580"/>
            <a:ext cx="312738" cy="307975"/>
            <a:chOff x="4219577" y="1065362"/>
            <a:chExt cx="312945" cy="307777"/>
          </a:xfrm>
          <a:solidFill>
            <a:schemeClr val="accent5"/>
          </a:solidFill>
        </p:grpSpPr>
        <p:sp>
          <p:nvSpPr>
            <p:cNvPr id="22" name="타원 75">
              <a:extLst>
                <a:ext uri="{FF2B5EF4-FFF2-40B4-BE49-F238E27FC236}">
                  <a16:creationId xmlns:a16="http://schemas.microsoft.com/office/drawing/2014/main" id="{912D7DEC-9289-41EC-9A96-EA16CC09A431}"/>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3" name="TextBox 22">
              <a:extLst>
                <a:ext uri="{FF2B5EF4-FFF2-40B4-BE49-F238E27FC236}">
                  <a16:creationId xmlns:a16="http://schemas.microsoft.com/office/drawing/2014/main" id="{E5C85845-A19F-4A34-9498-F508D6FFBDB0}"/>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4" name="그룹 37">
            <a:extLst>
              <a:ext uri="{FF2B5EF4-FFF2-40B4-BE49-F238E27FC236}">
                <a16:creationId xmlns:a16="http://schemas.microsoft.com/office/drawing/2014/main" id="{CA8DAB02-93F8-419B-A4F1-0B143633D1AB}"/>
              </a:ext>
            </a:extLst>
          </p:cNvPr>
          <p:cNvGrpSpPr>
            <a:grpSpLocks/>
          </p:cNvGrpSpPr>
          <p:nvPr/>
        </p:nvGrpSpPr>
        <p:grpSpPr bwMode="auto">
          <a:xfrm>
            <a:off x="8088761" y="2414467"/>
            <a:ext cx="312738" cy="307975"/>
            <a:chOff x="4217671" y="1063458"/>
            <a:chExt cx="312945" cy="307777"/>
          </a:xfrm>
        </p:grpSpPr>
        <p:sp>
          <p:nvSpPr>
            <p:cNvPr id="25" name="타원 78">
              <a:extLst>
                <a:ext uri="{FF2B5EF4-FFF2-40B4-BE49-F238E27FC236}">
                  <a16:creationId xmlns:a16="http://schemas.microsoft.com/office/drawing/2014/main" id="{2A1C2D50-5AFA-4603-A206-B4787DDD9475}"/>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6" name="TextBox 25">
              <a:extLst>
                <a:ext uri="{FF2B5EF4-FFF2-40B4-BE49-F238E27FC236}">
                  <a16:creationId xmlns:a16="http://schemas.microsoft.com/office/drawing/2014/main" id="{863BE651-1626-49E6-BF0A-32E705649136}"/>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7" name="그룹 37">
            <a:extLst>
              <a:ext uri="{FF2B5EF4-FFF2-40B4-BE49-F238E27FC236}">
                <a16:creationId xmlns:a16="http://schemas.microsoft.com/office/drawing/2014/main" id="{D74E0E2B-F683-41B1-AD23-7B6B349E9D0E}"/>
              </a:ext>
            </a:extLst>
          </p:cNvPr>
          <p:cNvGrpSpPr>
            <a:grpSpLocks/>
          </p:cNvGrpSpPr>
          <p:nvPr/>
        </p:nvGrpSpPr>
        <p:grpSpPr bwMode="auto">
          <a:xfrm>
            <a:off x="8088761" y="2763082"/>
            <a:ext cx="312738" cy="307975"/>
            <a:chOff x="4217671" y="1063458"/>
            <a:chExt cx="312945" cy="307777"/>
          </a:xfrm>
        </p:grpSpPr>
        <p:sp>
          <p:nvSpPr>
            <p:cNvPr id="28" name="타원 81">
              <a:extLst>
                <a:ext uri="{FF2B5EF4-FFF2-40B4-BE49-F238E27FC236}">
                  <a16:creationId xmlns:a16="http://schemas.microsoft.com/office/drawing/2014/main" id="{E63DE6F2-1405-47B7-B746-1FFE3C87BA1E}"/>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9" name="TextBox 28">
              <a:extLst>
                <a:ext uri="{FF2B5EF4-FFF2-40B4-BE49-F238E27FC236}">
                  <a16:creationId xmlns:a16="http://schemas.microsoft.com/office/drawing/2014/main" id="{F268A00C-D6FB-4384-B55A-16009B4CA8CA}"/>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0" name="그룹 37">
            <a:extLst>
              <a:ext uri="{FF2B5EF4-FFF2-40B4-BE49-F238E27FC236}">
                <a16:creationId xmlns:a16="http://schemas.microsoft.com/office/drawing/2014/main" id="{3B44CCC4-25FB-499E-B78C-A374B59CCD44}"/>
              </a:ext>
            </a:extLst>
          </p:cNvPr>
          <p:cNvGrpSpPr>
            <a:grpSpLocks/>
          </p:cNvGrpSpPr>
          <p:nvPr/>
        </p:nvGrpSpPr>
        <p:grpSpPr bwMode="auto">
          <a:xfrm>
            <a:off x="8096974" y="3121857"/>
            <a:ext cx="312738" cy="307975"/>
            <a:chOff x="4217671" y="1063458"/>
            <a:chExt cx="312945" cy="307777"/>
          </a:xfrm>
        </p:grpSpPr>
        <p:sp>
          <p:nvSpPr>
            <p:cNvPr id="31" name="타원 81">
              <a:extLst>
                <a:ext uri="{FF2B5EF4-FFF2-40B4-BE49-F238E27FC236}">
                  <a16:creationId xmlns:a16="http://schemas.microsoft.com/office/drawing/2014/main" id="{4A7EE688-D166-4D46-B01A-D1BEE1970FD1}"/>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2" name="TextBox 31">
              <a:extLst>
                <a:ext uri="{FF2B5EF4-FFF2-40B4-BE49-F238E27FC236}">
                  <a16:creationId xmlns:a16="http://schemas.microsoft.com/office/drawing/2014/main" id="{AF3510F0-B43F-4318-A8D6-5579F81E8017}"/>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33" name="TextBox 32">
            <a:extLst>
              <a:ext uri="{FF2B5EF4-FFF2-40B4-BE49-F238E27FC236}">
                <a16:creationId xmlns:a16="http://schemas.microsoft.com/office/drawing/2014/main" id="{89B00C6C-5E71-46ED-832C-04C5AC7A639B}"/>
              </a:ext>
            </a:extLst>
          </p:cNvPr>
          <p:cNvSpPr txBox="1"/>
          <p:nvPr/>
        </p:nvSpPr>
        <p:spPr>
          <a:xfrm>
            <a:off x="8475614" y="2045135"/>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选定“出版物”选项</a:t>
            </a:r>
          </a:p>
        </p:txBody>
      </p:sp>
      <p:sp>
        <p:nvSpPr>
          <p:cNvPr id="34" name="TextBox 33">
            <a:extLst>
              <a:ext uri="{FF2B5EF4-FFF2-40B4-BE49-F238E27FC236}">
                <a16:creationId xmlns:a16="http://schemas.microsoft.com/office/drawing/2014/main" id="{096502BD-E320-4B18-A917-2E9FC5685510}"/>
              </a:ext>
            </a:extLst>
          </p:cNvPr>
          <p:cNvSpPr txBox="1"/>
          <p:nvPr/>
        </p:nvSpPr>
        <p:spPr>
          <a:xfrm>
            <a:off x="8475614" y="2395443"/>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输入刊名或关键词检索</a:t>
            </a:r>
          </a:p>
        </p:txBody>
      </p:sp>
      <p:sp>
        <p:nvSpPr>
          <p:cNvPr id="35" name="TextBox 34">
            <a:extLst>
              <a:ext uri="{FF2B5EF4-FFF2-40B4-BE49-F238E27FC236}">
                <a16:creationId xmlns:a16="http://schemas.microsoft.com/office/drawing/2014/main" id="{6BC3516B-CE1F-448A-BC2C-ADE3AE989299}"/>
              </a:ext>
            </a:extLst>
          </p:cNvPr>
          <p:cNvSpPr txBox="1"/>
          <p:nvPr/>
        </p:nvSpPr>
        <p:spPr>
          <a:xfrm>
            <a:off x="8475613" y="2745751"/>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点击图标创建期刊快讯</a:t>
            </a:r>
          </a:p>
        </p:txBody>
      </p:sp>
      <p:sp>
        <p:nvSpPr>
          <p:cNvPr id="36" name="TextBox 35">
            <a:extLst>
              <a:ext uri="{FF2B5EF4-FFF2-40B4-BE49-F238E27FC236}">
                <a16:creationId xmlns:a16="http://schemas.microsoft.com/office/drawing/2014/main" id="{492955D1-79ED-4A95-9A0C-4A6BBCFD3C7C}"/>
              </a:ext>
            </a:extLst>
          </p:cNvPr>
          <p:cNvSpPr txBox="1"/>
          <p:nvPr/>
        </p:nvSpPr>
        <p:spPr>
          <a:xfrm>
            <a:off x="8475614" y="3096060"/>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点击刊名查看刊物详情</a:t>
            </a:r>
          </a:p>
        </p:txBody>
      </p:sp>
      <p:sp>
        <p:nvSpPr>
          <p:cNvPr id="37" name="TextBox 36">
            <a:extLst>
              <a:ext uri="{FF2B5EF4-FFF2-40B4-BE49-F238E27FC236}">
                <a16:creationId xmlns:a16="http://schemas.microsoft.com/office/drawing/2014/main" id="{EF7F00E1-09C6-4018-8549-771681E2F53C}"/>
              </a:ext>
            </a:extLst>
          </p:cNvPr>
          <p:cNvSpPr txBox="1"/>
          <p:nvPr/>
        </p:nvSpPr>
        <p:spPr>
          <a:xfrm>
            <a:off x="396239" y="152400"/>
            <a:ext cx="64440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四 查找期刊及刊内检索</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Publication</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2340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3C47FEB-8B6A-49EE-9FB8-B1E53065C479}"/>
              </a:ext>
            </a:extLst>
          </p:cNvPr>
          <p:cNvPicPr>
            <a:picLocks noChangeAspect="1"/>
          </p:cNvPicPr>
          <p:nvPr/>
        </p:nvPicPr>
        <p:blipFill rotWithShape="1">
          <a:blip r:embed="rId2">
            <a:extLst>
              <a:ext uri="{28A0092B-C50C-407E-A947-70E740481C1C}">
                <a14:useLocalDpi xmlns:a14="http://schemas.microsoft.com/office/drawing/2010/main" val="0"/>
              </a:ext>
            </a:extLst>
          </a:blip>
          <a:srcRect t="20507"/>
          <a:stretch/>
        </p:blipFill>
        <p:spPr>
          <a:xfrm>
            <a:off x="0" y="1030473"/>
            <a:ext cx="9166270" cy="4905322"/>
          </a:xfrm>
          <a:prstGeom prst="rect">
            <a:avLst/>
          </a:prstGeom>
          <a:ln>
            <a:solidFill>
              <a:schemeClr val="bg1">
                <a:lumMod val="75000"/>
              </a:schemeClr>
            </a:solidFill>
          </a:ln>
        </p:spPr>
      </p:pic>
      <p:grpSp>
        <p:nvGrpSpPr>
          <p:cNvPr id="4" name="그룹 37">
            <a:extLst>
              <a:ext uri="{FF2B5EF4-FFF2-40B4-BE49-F238E27FC236}">
                <a16:creationId xmlns:a16="http://schemas.microsoft.com/office/drawing/2014/main" id="{48877033-3067-489E-8395-A087A1FE4F83}"/>
              </a:ext>
            </a:extLst>
          </p:cNvPr>
          <p:cNvGrpSpPr>
            <a:grpSpLocks/>
          </p:cNvGrpSpPr>
          <p:nvPr/>
        </p:nvGrpSpPr>
        <p:grpSpPr bwMode="auto">
          <a:xfrm>
            <a:off x="3083705" y="4816353"/>
            <a:ext cx="312738" cy="307975"/>
            <a:chOff x="4224660" y="1060284"/>
            <a:chExt cx="312945" cy="307777"/>
          </a:xfrm>
        </p:grpSpPr>
        <p:sp>
          <p:nvSpPr>
            <p:cNvPr id="5" name="타원 69">
              <a:extLst>
                <a:ext uri="{FF2B5EF4-FFF2-40B4-BE49-F238E27FC236}">
                  <a16:creationId xmlns:a16="http://schemas.microsoft.com/office/drawing/2014/main" id="{9FD7AA5E-C759-439B-8213-DBC624D1C2CF}"/>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6" name="TextBox 5">
              <a:extLst>
                <a:ext uri="{FF2B5EF4-FFF2-40B4-BE49-F238E27FC236}">
                  <a16:creationId xmlns:a16="http://schemas.microsoft.com/office/drawing/2014/main" id="{6F7F82EE-404E-4386-ADC9-BD646905B54E}"/>
                </a:ext>
              </a:extLst>
            </p:cNvPr>
            <p:cNvSpPr txBox="1"/>
            <p:nvPr/>
          </p:nvSpPr>
          <p:spPr>
            <a:xfrm>
              <a:off x="4224660"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7" name="그룹 37">
            <a:extLst>
              <a:ext uri="{FF2B5EF4-FFF2-40B4-BE49-F238E27FC236}">
                <a16:creationId xmlns:a16="http://schemas.microsoft.com/office/drawing/2014/main" id="{3E3DBCEA-FF60-4939-8CBE-5CCA5E4832CB}"/>
              </a:ext>
            </a:extLst>
          </p:cNvPr>
          <p:cNvGrpSpPr>
            <a:grpSpLocks/>
          </p:cNvGrpSpPr>
          <p:nvPr/>
        </p:nvGrpSpPr>
        <p:grpSpPr bwMode="auto">
          <a:xfrm>
            <a:off x="5939631" y="2129578"/>
            <a:ext cx="312738" cy="307975"/>
            <a:chOff x="4214493" y="1070437"/>
            <a:chExt cx="312945" cy="307777"/>
          </a:xfrm>
        </p:grpSpPr>
        <p:sp>
          <p:nvSpPr>
            <p:cNvPr id="8" name="타원 72">
              <a:extLst>
                <a:ext uri="{FF2B5EF4-FFF2-40B4-BE49-F238E27FC236}">
                  <a16:creationId xmlns:a16="http://schemas.microsoft.com/office/drawing/2014/main" id="{A5B6FA72-409A-4738-9CAA-2023F9A031D8}"/>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9" name="TextBox 8">
              <a:extLst>
                <a:ext uri="{FF2B5EF4-FFF2-40B4-BE49-F238E27FC236}">
                  <a16:creationId xmlns:a16="http://schemas.microsoft.com/office/drawing/2014/main" id="{14866B95-47C4-468A-804F-330360127B88}"/>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0" name="그룹 37">
            <a:extLst>
              <a:ext uri="{FF2B5EF4-FFF2-40B4-BE49-F238E27FC236}">
                <a16:creationId xmlns:a16="http://schemas.microsoft.com/office/drawing/2014/main" id="{5D636C56-2E86-48B3-B920-4E207A097272}"/>
              </a:ext>
            </a:extLst>
          </p:cNvPr>
          <p:cNvGrpSpPr>
            <a:grpSpLocks/>
          </p:cNvGrpSpPr>
          <p:nvPr/>
        </p:nvGrpSpPr>
        <p:grpSpPr bwMode="auto">
          <a:xfrm>
            <a:off x="1303206" y="1821603"/>
            <a:ext cx="312738" cy="307975"/>
            <a:chOff x="4214493" y="1070437"/>
            <a:chExt cx="312945" cy="307777"/>
          </a:xfrm>
        </p:grpSpPr>
        <p:sp>
          <p:nvSpPr>
            <p:cNvPr id="11" name="타원 72">
              <a:extLst>
                <a:ext uri="{FF2B5EF4-FFF2-40B4-BE49-F238E27FC236}">
                  <a16:creationId xmlns:a16="http://schemas.microsoft.com/office/drawing/2014/main" id="{DAFD2FAF-0E1E-48E8-B41D-E99FC9036717}"/>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2" name="TextBox 11">
              <a:extLst>
                <a:ext uri="{FF2B5EF4-FFF2-40B4-BE49-F238E27FC236}">
                  <a16:creationId xmlns:a16="http://schemas.microsoft.com/office/drawing/2014/main" id="{889A0D82-F157-42AB-A29F-CA1D6710DC6E}"/>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3" name="그룹 37">
            <a:extLst>
              <a:ext uri="{FF2B5EF4-FFF2-40B4-BE49-F238E27FC236}">
                <a16:creationId xmlns:a16="http://schemas.microsoft.com/office/drawing/2014/main" id="{CC943AB5-B2A1-4F02-B98E-6FE739DC796C}"/>
              </a:ext>
            </a:extLst>
          </p:cNvPr>
          <p:cNvGrpSpPr>
            <a:grpSpLocks/>
          </p:cNvGrpSpPr>
          <p:nvPr/>
        </p:nvGrpSpPr>
        <p:grpSpPr bwMode="auto">
          <a:xfrm>
            <a:off x="8261486" y="1238991"/>
            <a:ext cx="312738" cy="307975"/>
            <a:chOff x="4214493" y="1070437"/>
            <a:chExt cx="312945" cy="307777"/>
          </a:xfrm>
        </p:grpSpPr>
        <p:sp>
          <p:nvSpPr>
            <p:cNvPr id="14" name="타원 72">
              <a:extLst>
                <a:ext uri="{FF2B5EF4-FFF2-40B4-BE49-F238E27FC236}">
                  <a16:creationId xmlns:a16="http://schemas.microsoft.com/office/drawing/2014/main" id="{361E39B0-7D92-4B03-B490-A4D56F75080D}"/>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5" name="TextBox 14">
              <a:extLst>
                <a:ext uri="{FF2B5EF4-FFF2-40B4-BE49-F238E27FC236}">
                  <a16:creationId xmlns:a16="http://schemas.microsoft.com/office/drawing/2014/main" id="{DA5D6DBE-7DA3-440F-B63D-33D56AEC475A}"/>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8" name="그룹 37">
            <a:extLst>
              <a:ext uri="{FF2B5EF4-FFF2-40B4-BE49-F238E27FC236}">
                <a16:creationId xmlns:a16="http://schemas.microsoft.com/office/drawing/2014/main" id="{F66C5A81-979B-4FD2-BE83-CA1C363A786E}"/>
              </a:ext>
            </a:extLst>
          </p:cNvPr>
          <p:cNvGrpSpPr>
            <a:grpSpLocks/>
          </p:cNvGrpSpPr>
          <p:nvPr/>
        </p:nvGrpSpPr>
        <p:grpSpPr bwMode="auto">
          <a:xfrm>
            <a:off x="9272288" y="2247026"/>
            <a:ext cx="312738" cy="307975"/>
            <a:chOff x="4219577" y="1065362"/>
            <a:chExt cx="312945" cy="307777"/>
          </a:xfrm>
          <a:solidFill>
            <a:schemeClr val="accent5"/>
          </a:solidFill>
        </p:grpSpPr>
        <p:sp>
          <p:nvSpPr>
            <p:cNvPr id="29" name="타원 75">
              <a:extLst>
                <a:ext uri="{FF2B5EF4-FFF2-40B4-BE49-F238E27FC236}">
                  <a16:creationId xmlns:a16="http://schemas.microsoft.com/office/drawing/2014/main" id="{D149717F-5687-4CBC-BF95-6C5CA0E6B587}"/>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0" name="TextBox 29">
              <a:extLst>
                <a:ext uri="{FF2B5EF4-FFF2-40B4-BE49-F238E27FC236}">
                  <a16:creationId xmlns:a16="http://schemas.microsoft.com/office/drawing/2014/main" id="{549A61FF-B41B-40C4-B6ED-A53CB94561FE}"/>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1" name="그룹 37">
            <a:extLst>
              <a:ext uri="{FF2B5EF4-FFF2-40B4-BE49-F238E27FC236}">
                <a16:creationId xmlns:a16="http://schemas.microsoft.com/office/drawing/2014/main" id="{5B114BF4-A015-433E-A627-BDC2AEE0CDA3}"/>
              </a:ext>
            </a:extLst>
          </p:cNvPr>
          <p:cNvGrpSpPr>
            <a:grpSpLocks/>
          </p:cNvGrpSpPr>
          <p:nvPr/>
        </p:nvGrpSpPr>
        <p:grpSpPr bwMode="auto">
          <a:xfrm>
            <a:off x="9270383" y="2574913"/>
            <a:ext cx="312738" cy="307975"/>
            <a:chOff x="4217671" y="1063458"/>
            <a:chExt cx="312945" cy="307777"/>
          </a:xfrm>
        </p:grpSpPr>
        <p:sp>
          <p:nvSpPr>
            <p:cNvPr id="32" name="타원 78">
              <a:extLst>
                <a:ext uri="{FF2B5EF4-FFF2-40B4-BE49-F238E27FC236}">
                  <a16:creationId xmlns:a16="http://schemas.microsoft.com/office/drawing/2014/main" id="{FD926B71-33F6-40DB-A09C-40A9638A0964}"/>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3" name="TextBox 32">
              <a:extLst>
                <a:ext uri="{FF2B5EF4-FFF2-40B4-BE49-F238E27FC236}">
                  <a16:creationId xmlns:a16="http://schemas.microsoft.com/office/drawing/2014/main" id="{6544F2A0-3AA4-4066-AF7D-18698E19C353}"/>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4" name="그룹 37">
            <a:extLst>
              <a:ext uri="{FF2B5EF4-FFF2-40B4-BE49-F238E27FC236}">
                <a16:creationId xmlns:a16="http://schemas.microsoft.com/office/drawing/2014/main" id="{104FB94A-C89B-4500-81BC-75F5F298F497}"/>
              </a:ext>
            </a:extLst>
          </p:cNvPr>
          <p:cNvGrpSpPr>
            <a:grpSpLocks/>
          </p:cNvGrpSpPr>
          <p:nvPr/>
        </p:nvGrpSpPr>
        <p:grpSpPr bwMode="auto">
          <a:xfrm>
            <a:off x="9270383" y="2923528"/>
            <a:ext cx="312738" cy="307975"/>
            <a:chOff x="4217671" y="1063458"/>
            <a:chExt cx="312945" cy="307777"/>
          </a:xfrm>
        </p:grpSpPr>
        <p:sp>
          <p:nvSpPr>
            <p:cNvPr id="35" name="타원 81">
              <a:extLst>
                <a:ext uri="{FF2B5EF4-FFF2-40B4-BE49-F238E27FC236}">
                  <a16:creationId xmlns:a16="http://schemas.microsoft.com/office/drawing/2014/main" id="{72BC6B5C-AFC0-4F15-8E06-6DCAC85F6A3C}"/>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6" name="TextBox 35">
              <a:extLst>
                <a:ext uri="{FF2B5EF4-FFF2-40B4-BE49-F238E27FC236}">
                  <a16:creationId xmlns:a16="http://schemas.microsoft.com/office/drawing/2014/main" id="{AFBDE8FD-D6FB-4035-A0C1-B10DF2B63EF2}"/>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7" name="그룹 37">
            <a:extLst>
              <a:ext uri="{FF2B5EF4-FFF2-40B4-BE49-F238E27FC236}">
                <a16:creationId xmlns:a16="http://schemas.microsoft.com/office/drawing/2014/main" id="{5EDBF0DF-3B40-49A2-84DC-6F4DB7AF87B2}"/>
              </a:ext>
            </a:extLst>
          </p:cNvPr>
          <p:cNvGrpSpPr>
            <a:grpSpLocks/>
          </p:cNvGrpSpPr>
          <p:nvPr/>
        </p:nvGrpSpPr>
        <p:grpSpPr bwMode="auto">
          <a:xfrm>
            <a:off x="9278596" y="3282303"/>
            <a:ext cx="312738" cy="307975"/>
            <a:chOff x="4217671" y="1063458"/>
            <a:chExt cx="312945" cy="307777"/>
          </a:xfrm>
        </p:grpSpPr>
        <p:sp>
          <p:nvSpPr>
            <p:cNvPr id="38" name="타원 81">
              <a:extLst>
                <a:ext uri="{FF2B5EF4-FFF2-40B4-BE49-F238E27FC236}">
                  <a16:creationId xmlns:a16="http://schemas.microsoft.com/office/drawing/2014/main" id="{817D4F47-A796-424C-AB94-5F31B497CC3F}"/>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9" name="TextBox 38">
              <a:extLst>
                <a:ext uri="{FF2B5EF4-FFF2-40B4-BE49-F238E27FC236}">
                  <a16:creationId xmlns:a16="http://schemas.microsoft.com/office/drawing/2014/main" id="{A7DE3F69-B251-4A1B-8CC4-DC9B62B294D8}"/>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40" name="TextBox 39">
            <a:extLst>
              <a:ext uri="{FF2B5EF4-FFF2-40B4-BE49-F238E27FC236}">
                <a16:creationId xmlns:a16="http://schemas.microsoft.com/office/drawing/2014/main" id="{1B6744A3-5F6F-4D4D-B4C2-28BF342E094F}"/>
              </a:ext>
            </a:extLst>
          </p:cNvPr>
          <p:cNvSpPr txBox="1"/>
          <p:nvPr/>
        </p:nvSpPr>
        <p:spPr>
          <a:xfrm>
            <a:off x="9657236" y="2205581"/>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出版物官网地址</a:t>
            </a:r>
          </a:p>
        </p:txBody>
      </p:sp>
      <p:sp>
        <p:nvSpPr>
          <p:cNvPr id="41" name="TextBox 40">
            <a:extLst>
              <a:ext uri="{FF2B5EF4-FFF2-40B4-BE49-F238E27FC236}">
                <a16:creationId xmlns:a16="http://schemas.microsoft.com/office/drawing/2014/main" id="{70B54A53-08BE-4611-8595-4F75D585A0CB}"/>
              </a:ext>
            </a:extLst>
          </p:cNvPr>
          <p:cNvSpPr txBox="1"/>
          <p:nvPr/>
        </p:nvSpPr>
        <p:spPr>
          <a:xfrm>
            <a:off x="9657236" y="2555889"/>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按年份查看文章</a:t>
            </a:r>
          </a:p>
        </p:txBody>
      </p:sp>
      <p:sp>
        <p:nvSpPr>
          <p:cNvPr id="42" name="TextBox 41">
            <a:extLst>
              <a:ext uri="{FF2B5EF4-FFF2-40B4-BE49-F238E27FC236}">
                <a16:creationId xmlns:a16="http://schemas.microsoft.com/office/drawing/2014/main" id="{6D20D845-E538-47BF-AE5B-AA7C85D51733}"/>
              </a:ext>
            </a:extLst>
          </p:cNvPr>
          <p:cNvSpPr txBox="1"/>
          <p:nvPr/>
        </p:nvSpPr>
        <p:spPr>
          <a:xfrm>
            <a:off x="9657235" y="2906197"/>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刊内检索</a:t>
            </a:r>
          </a:p>
        </p:txBody>
      </p:sp>
      <p:sp>
        <p:nvSpPr>
          <p:cNvPr id="43" name="TextBox 42">
            <a:extLst>
              <a:ext uri="{FF2B5EF4-FFF2-40B4-BE49-F238E27FC236}">
                <a16:creationId xmlns:a16="http://schemas.microsoft.com/office/drawing/2014/main" id="{A4E8B3DB-DB10-405F-AA72-B0CC0782F0D0}"/>
              </a:ext>
            </a:extLst>
          </p:cNvPr>
          <p:cNvSpPr txBox="1"/>
          <p:nvPr/>
        </p:nvSpPr>
        <p:spPr>
          <a:xfrm>
            <a:off x="9657236" y="3256506"/>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创建期刊快讯</a:t>
            </a:r>
          </a:p>
        </p:txBody>
      </p:sp>
      <p:sp>
        <p:nvSpPr>
          <p:cNvPr id="45" name="TextBox 44">
            <a:extLst>
              <a:ext uri="{FF2B5EF4-FFF2-40B4-BE49-F238E27FC236}">
                <a16:creationId xmlns:a16="http://schemas.microsoft.com/office/drawing/2014/main" id="{7BD59B8F-4C19-4DB5-B20A-B551FCDC7B7B}"/>
              </a:ext>
            </a:extLst>
          </p:cNvPr>
          <p:cNvSpPr txBox="1"/>
          <p:nvPr/>
        </p:nvSpPr>
        <p:spPr>
          <a:xfrm>
            <a:off x="396239" y="152400"/>
            <a:ext cx="64440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四 查找期刊及刊内检索</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Publication</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42900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2" y="1971664"/>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1: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选定课题“”，需查阅文献了解课题相关领域的研究情况</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269451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感觉检索不充分或不准确，担心漏检错检</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341737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3: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阅读文章，保存或导出重要文章</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414022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4: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选定投稿期刊，查看期刊信息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86307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Scenario 5: </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批量导出文献，针对检索式创建检索快讯</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2" name="Rectangle 11">
            <a:extLst>
              <a:ext uri="{FF2B5EF4-FFF2-40B4-BE49-F238E27FC236}">
                <a16:creationId xmlns:a16="http://schemas.microsoft.com/office/drawing/2014/main" id="{6775346E-3BA1-489C-83A9-58EC93DA2B9B}"/>
              </a:ext>
            </a:extLst>
          </p:cNvPr>
          <p:cNvSpPr/>
          <p:nvPr/>
        </p:nvSpPr>
        <p:spPr>
          <a:xfrm>
            <a:off x="3927792" y="5785537"/>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97166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基本检索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269451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高级检索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341737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工具的运用</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414022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查找期刊及刊内检索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86307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My EBSCOhost Folder</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8" name="Rectangle 17">
            <a:extLst>
              <a:ext uri="{FF2B5EF4-FFF2-40B4-BE49-F238E27FC236}">
                <a16:creationId xmlns:a16="http://schemas.microsoft.com/office/drawing/2014/main" id="{114352C5-C129-473B-8F01-75F2134FFE81}"/>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Tree>
    <p:extLst>
      <p:ext uri="{BB962C8B-B14F-4D97-AF65-F5344CB8AC3E}">
        <p14:creationId xmlns:p14="http://schemas.microsoft.com/office/powerpoint/2010/main" val="289691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049B0B-D3BB-4D4E-97B1-5F42D116A26C}"/>
              </a:ext>
            </a:extLst>
          </p:cNvPr>
          <p:cNvPicPr>
            <a:picLocks noChangeAspect="1"/>
          </p:cNvPicPr>
          <p:nvPr/>
        </p:nvPicPr>
        <p:blipFill>
          <a:blip r:embed="rId2"/>
          <a:stretch>
            <a:fillRect/>
          </a:stretch>
        </p:blipFill>
        <p:spPr>
          <a:xfrm>
            <a:off x="0" y="948573"/>
            <a:ext cx="11983066" cy="4534133"/>
          </a:xfrm>
          <a:prstGeom prst="rect">
            <a:avLst/>
          </a:prstGeom>
          <a:ln>
            <a:solidFill>
              <a:schemeClr val="bg1">
                <a:lumMod val="75000"/>
              </a:schemeClr>
            </a:solidFill>
          </a:ln>
        </p:spPr>
      </p:pic>
      <p:pic>
        <p:nvPicPr>
          <p:cNvPr id="4" name="Picture 3" descr="A screenshot of a cell phone&#10;&#10;Description automatically generated">
            <a:extLst>
              <a:ext uri="{FF2B5EF4-FFF2-40B4-BE49-F238E27FC236}">
                <a16:creationId xmlns:a16="http://schemas.microsoft.com/office/drawing/2014/main" id="{6065747D-6A1C-45E0-8758-5F7827F20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6210" y="1570232"/>
            <a:ext cx="4056855" cy="5021381"/>
          </a:xfrm>
          <a:prstGeom prst="rect">
            <a:avLst/>
          </a:prstGeom>
          <a:ln>
            <a:solidFill>
              <a:schemeClr val="bg1">
                <a:lumMod val="75000"/>
              </a:schemeClr>
            </a:solidFill>
          </a:ln>
        </p:spPr>
      </p:pic>
      <p:grpSp>
        <p:nvGrpSpPr>
          <p:cNvPr id="21" name="그룹 37">
            <a:extLst>
              <a:ext uri="{FF2B5EF4-FFF2-40B4-BE49-F238E27FC236}">
                <a16:creationId xmlns:a16="http://schemas.microsoft.com/office/drawing/2014/main" id="{03EBC958-FC5A-405B-B263-738969E569B4}"/>
              </a:ext>
            </a:extLst>
          </p:cNvPr>
          <p:cNvGrpSpPr>
            <a:grpSpLocks/>
          </p:cNvGrpSpPr>
          <p:nvPr/>
        </p:nvGrpSpPr>
        <p:grpSpPr bwMode="auto">
          <a:xfrm>
            <a:off x="8096769" y="582473"/>
            <a:ext cx="312738" cy="307975"/>
            <a:chOff x="4227314" y="1060284"/>
            <a:chExt cx="312945" cy="307777"/>
          </a:xfrm>
        </p:grpSpPr>
        <p:sp>
          <p:nvSpPr>
            <p:cNvPr id="22" name="타원 69">
              <a:extLst>
                <a:ext uri="{FF2B5EF4-FFF2-40B4-BE49-F238E27FC236}">
                  <a16:creationId xmlns:a16="http://schemas.microsoft.com/office/drawing/2014/main" id="{81DB61A1-5E37-4299-A72D-311810A807FE}"/>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3" name="TextBox 22">
              <a:extLst>
                <a:ext uri="{FF2B5EF4-FFF2-40B4-BE49-F238E27FC236}">
                  <a16:creationId xmlns:a16="http://schemas.microsoft.com/office/drawing/2014/main" id="{303854DF-3D8D-481F-98A9-A60D56546E11}"/>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4" name="그룹 37">
            <a:extLst>
              <a:ext uri="{FF2B5EF4-FFF2-40B4-BE49-F238E27FC236}">
                <a16:creationId xmlns:a16="http://schemas.microsoft.com/office/drawing/2014/main" id="{980CBD84-ED44-4E77-876F-A228FD58D1C4}"/>
              </a:ext>
            </a:extLst>
          </p:cNvPr>
          <p:cNvGrpSpPr>
            <a:grpSpLocks/>
          </p:cNvGrpSpPr>
          <p:nvPr/>
        </p:nvGrpSpPr>
        <p:grpSpPr bwMode="auto">
          <a:xfrm>
            <a:off x="10148376" y="6138033"/>
            <a:ext cx="312738" cy="307975"/>
            <a:chOff x="4214493" y="1070437"/>
            <a:chExt cx="312945" cy="307777"/>
          </a:xfrm>
        </p:grpSpPr>
        <p:sp>
          <p:nvSpPr>
            <p:cNvPr id="25" name="타원 72">
              <a:extLst>
                <a:ext uri="{FF2B5EF4-FFF2-40B4-BE49-F238E27FC236}">
                  <a16:creationId xmlns:a16="http://schemas.microsoft.com/office/drawing/2014/main" id="{BE260AB0-AD30-4750-8EE3-824F90091FB7}"/>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6" name="TextBox 25">
              <a:extLst>
                <a:ext uri="{FF2B5EF4-FFF2-40B4-BE49-F238E27FC236}">
                  <a16:creationId xmlns:a16="http://schemas.microsoft.com/office/drawing/2014/main" id="{5332F13D-64E6-48BA-85CD-BE7C413D559E}"/>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7" name="그룹 37">
            <a:extLst>
              <a:ext uri="{FF2B5EF4-FFF2-40B4-BE49-F238E27FC236}">
                <a16:creationId xmlns:a16="http://schemas.microsoft.com/office/drawing/2014/main" id="{1AA9BCFC-C789-4EDB-8B53-28C0B8553848}"/>
              </a:ext>
            </a:extLst>
          </p:cNvPr>
          <p:cNvGrpSpPr>
            <a:grpSpLocks/>
          </p:cNvGrpSpPr>
          <p:nvPr/>
        </p:nvGrpSpPr>
        <p:grpSpPr bwMode="auto">
          <a:xfrm>
            <a:off x="9798268" y="4008120"/>
            <a:ext cx="312738" cy="307975"/>
            <a:chOff x="4214493" y="1070437"/>
            <a:chExt cx="312945" cy="307777"/>
          </a:xfrm>
        </p:grpSpPr>
        <p:sp>
          <p:nvSpPr>
            <p:cNvPr id="28" name="타원 72">
              <a:extLst>
                <a:ext uri="{FF2B5EF4-FFF2-40B4-BE49-F238E27FC236}">
                  <a16:creationId xmlns:a16="http://schemas.microsoft.com/office/drawing/2014/main" id="{B034A0A9-3572-493D-B35B-44FBF33DD71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9" name="TextBox 28">
              <a:extLst>
                <a:ext uri="{FF2B5EF4-FFF2-40B4-BE49-F238E27FC236}">
                  <a16:creationId xmlns:a16="http://schemas.microsoft.com/office/drawing/2014/main" id="{842877C5-A17A-4934-8E77-55C3F0719C51}"/>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3" name="그룹 37">
            <a:extLst>
              <a:ext uri="{FF2B5EF4-FFF2-40B4-BE49-F238E27FC236}">
                <a16:creationId xmlns:a16="http://schemas.microsoft.com/office/drawing/2014/main" id="{2FD0E71E-30E0-473C-98AF-7DAB23F67FC3}"/>
              </a:ext>
            </a:extLst>
          </p:cNvPr>
          <p:cNvGrpSpPr>
            <a:grpSpLocks/>
          </p:cNvGrpSpPr>
          <p:nvPr/>
        </p:nvGrpSpPr>
        <p:grpSpPr bwMode="auto">
          <a:xfrm>
            <a:off x="2520759" y="5607136"/>
            <a:ext cx="312738" cy="307975"/>
            <a:chOff x="4219577" y="1065362"/>
            <a:chExt cx="312945" cy="307777"/>
          </a:xfrm>
          <a:solidFill>
            <a:schemeClr val="accent5"/>
          </a:solidFill>
        </p:grpSpPr>
        <p:sp>
          <p:nvSpPr>
            <p:cNvPr id="34" name="타원 75">
              <a:extLst>
                <a:ext uri="{FF2B5EF4-FFF2-40B4-BE49-F238E27FC236}">
                  <a16:creationId xmlns:a16="http://schemas.microsoft.com/office/drawing/2014/main" id="{506C21EF-562E-40DA-977D-4593F77038B5}"/>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5" name="TextBox 34">
              <a:extLst>
                <a:ext uri="{FF2B5EF4-FFF2-40B4-BE49-F238E27FC236}">
                  <a16:creationId xmlns:a16="http://schemas.microsoft.com/office/drawing/2014/main" id="{11E7DC28-A264-422D-AF47-B2E57694CE1B}"/>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6" name="그룹 37">
            <a:extLst>
              <a:ext uri="{FF2B5EF4-FFF2-40B4-BE49-F238E27FC236}">
                <a16:creationId xmlns:a16="http://schemas.microsoft.com/office/drawing/2014/main" id="{0C07F24A-79A5-48FD-9623-D7D44ED6C66F}"/>
              </a:ext>
            </a:extLst>
          </p:cNvPr>
          <p:cNvGrpSpPr>
            <a:grpSpLocks/>
          </p:cNvGrpSpPr>
          <p:nvPr/>
        </p:nvGrpSpPr>
        <p:grpSpPr bwMode="auto">
          <a:xfrm>
            <a:off x="2518854" y="5935023"/>
            <a:ext cx="312738" cy="307975"/>
            <a:chOff x="4217671" y="1063458"/>
            <a:chExt cx="312945" cy="307777"/>
          </a:xfrm>
        </p:grpSpPr>
        <p:sp>
          <p:nvSpPr>
            <p:cNvPr id="37" name="타원 78">
              <a:extLst>
                <a:ext uri="{FF2B5EF4-FFF2-40B4-BE49-F238E27FC236}">
                  <a16:creationId xmlns:a16="http://schemas.microsoft.com/office/drawing/2014/main" id="{B5F8642F-CBE6-4782-ADD7-3DEB16D166AD}"/>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8" name="TextBox 37">
              <a:extLst>
                <a:ext uri="{FF2B5EF4-FFF2-40B4-BE49-F238E27FC236}">
                  <a16:creationId xmlns:a16="http://schemas.microsoft.com/office/drawing/2014/main" id="{7B87479D-1FEC-43EA-92A6-490ADC7FB7F0}"/>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9" name="그룹 37">
            <a:extLst>
              <a:ext uri="{FF2B5EF4-FFF2-40B4-BE49-F238E27FC236}">
                <a16:creationId xmlns:a16="http://schemas.microsoft.com/office/drawing/2014/main" id="{DB4FA102-71FA-4C71-848A-9E00E1E5D867}"/>
              </a:ext>
            </a:extLst>
          </p:cNvPr>
          <p:cNvGrpSpPr>
            <a:grpSpLocks/>
          </p:cNvGrpSpPr>
          <p:nvPr/>
        </p:nvGrpSpPr>
        <p:grpSpPr bwMode="auto">
          <a:xfrm>
            <a:off x="2518854" y="6283638"/>
            <a:ext cx="312738" cy="307975"/>
            <a:chOff x="4217671" y="1063458"/>
            <a:chExt cx="312945" cy="307777"/>
          </a:xfrm>
        </p:grpSpPr>
        <p:sp>
          <p:nvSpPr>
            <p:cNvPr id="40" name="타원 81">
              <a:extLst>
                <a:ext uri="{FF2B5EF4-FFF2-40B4-BE49-F238E27FC236}">
                  <a16:creationId xmlns:a16="http://schemas.microsoft.com/office/drawing/2014/main" id="{314C8B81-218A-4F59-9317-1D4F2D19A7E0}"/>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41" name="TextBox 40">
              <a:extLst>
                <a:ext uri="{FF2B5EF4-FFF2-40B4-BE49-F238E27FC236}">
                  <a16:creationId xmlns:a16="http://schemas.microsoft.com/office/drawing/2014/main" id="{0D017B42-7E36-4D30-99EA-17F51DB70C74}"/>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45" name="TextBox 44">
            <a:extLst>
              <a:ext uri="{FF2B5EF4-FFF2-40B4-BE49-F238E27FC236}">
                <a16:creationId xmlns:a16="http://schemas.microsoft.com/office/drawing/2014/main" id="{1D81E05D-2F71-490A-8558-C3ACBA5C99B0}"/>
              </a:ext>
            </a:extLst>
          </p:cNvPr>
          <p:cNvSpPr txBox="1"/>
          <p:nvPr/>
        </p:nvSpPr>
        <p:spPr>
          <a:xfrm>
            <a:off x="2905707" y="5565691"/>
            <a:ext cx="30942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点击创建或登录文件夹账户</a:t>
            </a:r>
          </a:p>
        </p:txBody>
      </p:sp>
      <p:sp>
        <p:nvSpPr>
          <p:cNvPr id="46" name="TextBox 45">
            <a:extLst>
              <a:ext uri="{FF2B5EF4-FFF2-40B4-BE49-F238E27FC236}">
                <a16:creationId xmlns:a16="http://schemas.microsoft.com/office/drawing/2014/main" id="{1AF801AA-99C9-495A-BC1C-D81823398E1A}"/>
              </a:ext>
            </a:extLst>
          </p:cNvPr>
          <p:cNvSpPr txBox="1"/>
          <p:nvPr/>
        </p:nvSpPr>
        <p:spPr>
          <a:xfrm>
            <a:off x="2905707" y="5915999"/>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创建文件账户</a:t>
            </a:r>
          </a:p>
        </p:txBody>
      </p:sp>
      <p:sp>
        <p:nvSpPr>
          <p:cNvPr id="47" name="TextBox 46">
            <a:extLst>
              <a:ext uri="{FF2B5EF4-FFF2-40B4-BE49-F238E27FC236}">
                <a16:creationId xmlns:a16="http://schemas.microsoft.com/office/drawing/2014/main" id="{CD08BD4B-2461-467A-B98F-275E7701A5A6}"/>
              </a:ext>
            </a:extLst>
          </p:cNvPr>
          <p:cNvSpPr txBox="1"/>
          <p:nvPr/>
        </p:nvSpPr>
        <p:spPr>
          <a:xfrm>
            <a:off x="2905706" y="6266307"/>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登录至文件夹账户</a:t>
            </a:r>
          </a:p>
        </p:txBody>
      </p:sp>
      <p:sp>
        <p:nvSpPr>
          <p:cNvPr id="51" name="직사각형 3">
            <a:extLst>
              <a:ext uri="{FF2B5EF4-FFF2-40B4-BE49-F238E27FC236}">
                <a16:creationId xmlns:a16="http://schemas.microsoft.com/office/drawing/2014/main" id="{CC3A883A-48FA-476D-9A20-5CA1FB322817}"/>
              </a:ext>
            </a:extLst>
          </p:cNvPr>
          <p:cNvSpPr/>
          <p:nvPr/>
        </p:nvSpPr>
        <p:spPr>
          <a:xfrm>
            <a:off x="7859531" y="892895"/>
            <a:ext cx="1610146" cy="577872"/>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52" name="직사각형 3">
            <a:extLst>
              <a:ext uri="{FF2B5EF4-FFF2-40B4-BE49-F238E27FC236}">
                <a16:creationId xmlns:a16="http://schemas.microsoft.com/office/drawing/2014/main" id="{6DF5C5AB-2F2F-450D-9130-E14754DA8E7C}"/>
              </a:ext>
            </a:extLst>
          </p:cNvPr>
          <p:cNvSpPr/>
          <p:nvPr/>
        </p:nvSpPr>
        <p:spPr>
          <a:xfrm>
            <a:off x="8406853" y="3232775"/>
            <a:ext cx="3229825" cy="1642772"/>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30" name="TextBox 29">
            <a:extLst>
              <a:ext uri="{FF2B5EF4-FFF2-40B4-BE49-F238E27FC236}">
                <a16:creationId xmlns:a16="http://schemas.microsoft.com/office/drawing/2014/main" id="{4A0C3666-3F0D-48BE-A70B-B88C2C913A20}"/>
              </a:ext>
            </a:extLst>
          </p:cNvPr>
          <p:cNvSpPr txBox="1"/>
          <p:nvPr/>
        </p:nvSpPr>
        <p:spPr>
          <a:xfrm>
            <a:off x="396239" y="152400"/>
            <a:ext cx="591312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五 个人文件夹 </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My EBSCOhost Folder</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6355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47F9671-C79A-42A5-80E3-BA09D0008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96" y="721360"/>
            <a:ext cx="8513691" cy="6858000"/>
          </a:xfrm>
          <a:prstGeom prst="rect">
            <a:avLst/>
          </a:prstGeom>
          <a:ln>
            <a:solidFill>
              <a:schemeClr val="bg1">
                <a:lumMod val="75000"/>
              </a:schemeClr>
            </a:solidFill>
          </a:ln>
        </p:spPr>
      </p:pic>
      <p:grpSp>
        <p:nvGrpSpPr>
          <p:cNvPr id="4" name="그룹 37">
            <a:extLst>
              <a:ext uri="{FF2B5EF4-FFF2-40B4-BE49-F238E27FC236}">
                <a16:creationId xmlns:a16="http://schemas.microsoft.com/office/drawing/2014/main" id="{EE58EAA0-C161-4B18-8F59-984FD561BBBA}"/>
              </a:ext>
            </a:extLst>
          </p:cNvPr>
          <p:cNvGrpSpPr>
            <a:grpSpLocks/>
          </p:cNvGrpSpPr>
          <p:nvPr/>
        </p:nvGrpSpPr>
        <p:grpSpPr bwMode="auto">
          <a:xfrm>
            <a:off x="1808228" y="1599182"/>
            <a:ext cx="312738" cy="307975"/>
            <a:chOff x="4227314" y="1060284"/>
            <a:chExt cx="312945" cy="307777"/>
          </a:xfrm>
        </p:grpSpPr>
        <p:sp>
          <p:nvSpPr>
            <p:cNvPr id="5" name="타원 69">
              <a:extLst>
                <a:ext uri="{FF2B5EF4-FFF2-40B4-BE49-F238E27FC236}">
                  <a16:creationId xmlns:a16="http://schemas.microsoft.com/office/drawing/2014/main" id="{3DDBFF2D-19AC-4E5E-8CD0-B1224BB2C3D0}"/>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6" name="TextBox 5">
              <a:extLst>
                <a:ext uri="{FF2B5EF4-FFF2-40B4-BE49-F238E27FC236}">
                  <a16:creationId xmlns:a16="http://schemas.microsoft.com/office/drawing/2014/main" id="{808463FF-6153-4F99-AEEC-0BC93857D806}"/>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7" name="그룹 37">
            <a:extLst>
              <a:ext uri="{FF2B5EF4-FFF2-40B4-BE49-F238E27FC236}">
                <a16:creationId xmlns:a16="http://schemas.microsoft.com/office/drawing/2014/main" id="{BC8CD204-8A6A-4D3D-BBFD-9117DE00D9DD}"/>
              </a:ext>
            </a:extLst>
          </p:cNvPr>
          <p:cNvGrpSpPr>
            <a:grpSpLocks/>
          </p:cNvGrpSpPr>
          <p:nvPr/>
        </p:nvGrpSpPr>
        <p:grpSpPr bwMode="auto">
          <a:xfrm>
            <a:off x="1495490" y="3941446"/>
            <a:ext cx="312738" cy="307975"/>
            <a:chOff x="4214493" y="1070437"/>
            <a:chExt cx="312945" cy="307777"/>
          </a:xfrm>
        </p:grpSpPr>
        <p:sp>
          <p:nvSpPr>
            <p:cNvPr id="8" name="타원 72">
              <a:extLst>
                <a:ext uri="{FF2B5EF4-FFF2-40B4-BE49-F238E27FC236}">
                  <a16:creationId xmlns:a16="http://schemas.microsoft.com/office/drawing/2014/main" id="{456360A0-5E64-4875-8430-4F46A1AF717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9" name="TextBox 8">
              <a:extLst>
                <a:ext uri="{FF2B5EF4-FFF2-40B4-BE49-F238E27FC236}">
                  <a16:creationId xmlns:a16="http://schemas.microsoft.com/office/drawing/2014/main" id="{7933813D-7DF4-44FF-943E-C88FC60999EC}"/>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0" name="그룹 37">
            <a:extLst>
              <a:ext uri="{FF2B5EF4-FFF2-40B4-BE49-F238E27FC236}">
                <a16:creationId xmlns:a16="http://schemas.microsoft.com/office/drawing/2014/main" id="{3AF172B4-8F7B-4FD2-A0F8-29636611E660}"/>
              </a:ext>
            </a:extLst>
          </p:cNvPr>
          <p:cNvGrpSpPr>
            <a:grpSpLocks/>
          </p:cNvGrpSpPr>
          <p:nvPr/>
        </p:nvGrpSpPr>
        <p:grpSpPr bwMode="auto">
          <a:xfrm>
            <a:off x="1331362" y="6286881"/>
            <a:ext cx="312738" cy="307975"/>
            <a:chOff x="4214493" y="1070437"/>
            <a:chExt cx="312945" cy="307777"/>
          </a:xfrm>
        </p:grpSpPr>
        <p:sp>
          <p:nvSpPr>
            <p:cNvPr id="11" name="타원 72">
              <a:extLst>
                <a:ext uri="{FF2B5EF4-FFF2-40B4-BE49-F238E27FC236}">
                  <a16:creationId xmlns:a16="http://schemas.microsoft.com/office/drawing/2014/main" id="{F85A4B7E-3237-485D-B814-CAEAEA4025A2}"/>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2" name="TextBox 11">
              <a:extLst>
                <a:ext uri="{FF2B5EF4-FFF2-40B4-BE49-F238E27FC236}">
                  <a16:creationId xmlns:a16="http://schemas.microsoft.com/office/drawing/2014/main" id="{DA0D9EA8-4A16-4771-A1BF-861989CADBC7}"/>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13" name="직사각형 3">
            <a:extLst>
              <a:ext uri="{FF2B5EF4-FFF2-40B4-BE49-F238E27FC236}">
                <a16:creationId xmlns:a16="http://schemas.microsoft.com/office/drawing/2014/main" id="{E455787A-AD05-4979-823D-26108B17298F}"/>
              </a:ext>
            </a:extLst>
          </p:cNvPr>
          <p:cNvSpPr/>
          <p:nvPr/>
        </p:nvSpPr>
        <p:spPr>
          <a:xfrm>
            <a:off x="1003155" y="1329285"/>
            <a:ext cx="1610146" cy="577872"/>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14" name="직사각형 3">
            <a:extLst>
              <a:ext uri="{FF2B5EF4-FFF2-40B4-BE49-F238E27FC236}">
                <a16:creationId xmlns:a16="http://schemas.microsoft.com/office/drawing/2014/main" id="{937DB69A-009D-45DC-8004-28567C7C5127}"/>
              </a:ext>
            </a:extLst>
          </p:cNvPr>
          <p:cNvSpPr/>
          <p:nvPr/>
        </p:nvSpPr>
        <p:spPr>
          <a:xfrm>
            <a:off x="223296" y="2283735"/>
            <a:ext cx="1701589" cy="3623399"/>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15" name="직사각형 3">
            <a:extLst>
              <a:ext uri="{FF2B5EF4-FFF2-40B4-BE49-F238E27FC236}">
                <a16:creationId xmlns:a16="http://schemas.microsoft.com/office/drawing/2014/main" id="{44294C3A-029E-48B2-99F0-7CEE6FDD08F5}"/>
              </a:ext>
            </a:extLst>
          </p:cNvPr>
          <p:cNvSpPr/>
          <p:nvPr/>
        </p:nvSpPr>
        <p:spPr>
          <a:xfrm>
            <a:off x="223295" y="6016985"/>
            <a:ext cx="1701589" cy="847768"/>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16" name="직사각형 3">
            <a:extLst>
              <a:ext uri="{FF2B5EF4-FFF2-40B4-BE49-F238E27FC236}">
                <a16:creationId xmlns:a16="http://schemas.microsoft.com/office/drawing/2014/main" id="{075A4085-78E6-4D8C-B0FF-129D51C21875}"/>
              </a:ext>
            </a:extLst>
          </p:cNvPr>
          <p:cNvSpPr/>
          <p:nvPr/>
        </p:nvSpPr>
        <p:spPr>
          <a:xfrm>
            <a:off x="7628351" y="2283734"/>
            <a:ext cx="1108636" cy="1665967"/>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pSp>
        <p:nvGrpSpPr>
          <p:cNvPr id="17" name="그룹 37">
            <a:extLst>
              <a:ext uri="{FF2B5EF4-FFF2-40B4-BE49-F238E27FC236}">
                <a16:creationId xmlns:a16="http://schemas.microsoft.com/office/drawing/2014/main" id="{BC623BF2-8E5F-47FD-8BC4-9DA8C416E7B9}"/>
              </a:ext>
            </a:extLst>
          </p:cNvPr>
          <p:cNvGrpSpPr>
            <a:grpSpLocks/>
          </p:cNvGrpSpPr>
          <p:nvPr/>
        </p:nvGrpSpPr>
        <p:grpSpPr bwMode="auto">
          <a:xfrm>
            <a:off x="8416490" y="3379862"/>
            <a:ext cx="312738" cy="307975"/>
            <a:chOff x="4214493" y="1070437"/>
            <a:chExt cx="312945" cy="307777"/>
          </a:xfrm>
        </p:grpSpPr>
        <p:sp>
          <p:nvSpPr>
            <p:cNvPr id="18" name="타원 72">
              <a:extLst>
                <a:ext uri="{FF2B5EF4-FFF2-40B4-BE49-F238E27FC236}">
                  <a16:creationId xmlns:a16="http://schemas.microsoft.com/office/drawing/2014/main" id="{2327BC09-2482-4388-B9E2-15D7A48472F5}"/>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9" name="TextBox 18">
              <a:extLst>
                <a:ext uri="{FF2B5EF4-FFF2-40B4-BE49-F238E27FC236}">
                  <a16:creationId xmlns:a16="http://schemas.microsoft.com/office/drawing/2014/main" id="{4CA455D3-5864-470F-8265-185859C34068}"/>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0" name="그룹 37">
            <a:extLst>
              <a:ext uri="{FF2B5EF4-FFF2-40B4-BE49-F238E27FC236}">
                <a16:creationId xmlns:a16="http://schemas.microsoft.com/office/drawing/2014/main" id="{5DF00332-32DB-4775-9851-079CFF82D8BB}"/>
              </a:ext>
            </a:extLst>
          </p:cNvPr>
          <p:cNvGrpSpPr>
            <a:grpSpLocks/>
          </p:cNvGrpSpPr>
          <p:nvPr/>
        </p:nvGrpSpPr>
        <p:grpSpPr bwMode="auto">
          <a:xfrm>
            <a:off x="9019107" y="2351359"/>
            <a:ext cx="312738" cy="307975"/>
            <a:chOff x="4219577" y="1065362"/>
            <a:chExt cx="312945" cy="307777"/>
          </a:xfrm>
          <a:solidFill>
            <a:schemeClr val="accent5"/>
          </a:solidFill>
        </p:grpSpPr>
        <p:sp>
          <p:nvSpPr>
            <p:cNvPr id="21" name="타원 75">
              <a:extLst>
                <a:ext uri="{FF2B5EF4-FFF2-40B4-BE49-F238E27FC236}">
                  <a16:creationId xmlns:a16="http://schemas.microsoft.com/office/drawing/2014/main" id="{1A724F1E-FEB2-4FBA-ADE6-F43CEE852069}"/>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2" name="TextBox 21">
              <a:extLst>
                <a:ext uri="{FF2B5EF4-FFF2-40B4-BE49-F238E27FC236}">
                  <a16:creationId xmlns:a16="http://schemas.microsoft.com/office/drawing/2014/main" id="{C3BBD7AB-B930-4BC5-909B-8718BFBE567A}"/>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3" name="그룹 37">
            <a:extLst>
              <a:ext uri="{FF2B5EF4-FFF2-40B4-BE49-F238E27FC236}">
                <a16:creationId xmlns:a16="http://schemas.microsoft.com/office/drawing/2014/main" id="{061062DE-118E-4AA2-A8F6-A92850AD8660}"/>
              </a:ext>
            </a:extLst>
          </p:cNvPr>
          <p:cNvGrpSpPr>
            <a:grpSpLocks/>
          </p:cNvGrpSpPr>
          <p:nvPr/>
        </p:nvGrpSpPr>
        <p:grpSpPr bwMode="auto">
          <a:xfrm>
            <a:off x="9017202" y="2679246"/>
            <a:ext cx="312738" cy="307975"/>
            <a:chOff x="4217671" y="1063458"/>
            <a:chExt cx="312945" cy="307777"/>
          </a:xfrm>
        </p:grpSpPr>
        <p:sp>
          <p:nvSpPr>
            <p:cNvPr id="24" name="타원 78">
              <a:extLst>
                <a:ext uri="{FF2B5EF4-FFF2-40B4-BE49-F238E27FC236}">
                  <a16:creationId xmlns:a16="http://schemas.microsoft.com/office/drawing/2014/main" id="{AC8161A1-FA61-4D8E-8694-7BD4D67B00C0}"/>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5" name="TextBox 24">
              <a:extLst>
                <a:ext uri="{FF2B5EF4-FFF2-40B4-BE49-F238E27FC236}">
                  <a16:creationId xmlns:a16="http://schemas.microsoft.com/office/drawing/2014/main" id="{4ED5C203-3F01-45D0-941F-31795C64F810}"/>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6" name="그룹 37">
            <a:extLst>
              <a:ext uri="{FF2B5EF4-FFF2-40B4-BE49-F238E27FC236}">
                <a16:creationId xmlns:a16="http://schemas.microsoft.com/office/drawing/2014/main" id="{15184F04-455F-48DE-A43E-2CC2B0682BF4}"/>
              </a:ext>
            </a:extLst>
          </p:cNvPr>
          <p:cNvGrpSpPr>
            <a:grpSpLocks/>
          </p:cNvGrpSpPr>
          <p:nvPr/>
        </p:nvGrpSpPr>
        <p:grpSpPr bwMode="auto">
          <a:xfrm>
            <a:off x="9017202" y="3027861"/>
            <a:ext cx="312738" cy="307975"/>
            <a:chOff x="4217671" y="1063458"/>
            <a:chExt cx="312945" cy="307777"/>
          </a:xfrm>
        </p:grpSpPr>
        <p:sp>
          <p:nvSpPr>
            <p:cNvPr id="27" name="타원 81">
              <a:extLst>
                <a:ext uri="{FF2B5EF4-FFF2-40B4-BE49-F238E27FC236}">
                  <a16:creationId xmlns:a16="http://schemas.microsoft.com/office/drawing/2014/main" id="{4C72CA6E-2EC3-44F9-BBCC-DC5B56C14D83}"/>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8" name="TextBox 27">
              <a:extLst>
                <a:ext uri="{FF2B5EF4-FFF2-40B4-BE49-F238E27FC236}">
                  <a16:creationId xmlns:a16="http://schemas.microsoft.com/office/drawing/2014/main" id="{1C95616C-2FE8-479D-86C7-800644E22987}"/>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9" name="TextBox 28">
            <a:extLst>
              <a:ext uri="{FF2B5EF4-FFF2-40B4-BE49-F238E27FC236}">
                <a16:creationId xmlns:a16="http://schemas.microsoft.com/office/drawing/2014/main" id="{6A046EA0-69FE-48D6-B99C-34F7C0B40668}"/>
              </a:ext>
            </a:extLst>
          </p:cNvPr>
          <p:cNvSpPr txBox="1"/>
          <p:nvPr/>
        </p:nvSpPr>
        <p:spPr>
          <a:xfrm>
            <a:off x="9404055" y="2309914"/>
            <a:ext cx="30942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个人文件夹用户么名</a:t>
            </a:r>
          </a:p>
        </p:txBody>
      </p:sp>
      <p:sp>
        <p:nvSpPr>
          <p:cNvPr id="30" name="TextBox 29">
            <a:extLst>
              <a:ext uri="{FF2B5EF4-FFF2-40B4-BE49-F238E27FC236}">
                <a16:creationId xmlns:a16="http://schemas.microsoft.com/office/drawing/2014/main" id="{1F6DD530-8CE4-43C3-B5D2-4A0B6F0291F8}"/>
              </a:ext>
            </a:extLst>
          </p:cNvPr>
          <p:cNvSpPr txBox="1"/>
          <p:nvPr/>
        </p:nvSpPr>
        <p:spPr>
          <a:xfrm>
            <a:off x="9404055" y="2660222"/>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查看已保存的内容</a:t>
            </a:r>
          </a:p>
        </p:txBody>
      </p:sp>
      <p:sp>
        <p:nvSpPr>
          <p:cNvPr id="31" name="TextBox 30">
            <a:extLst>
              <a:ext uri="{FF2B5EF4-FFF2-40B4-BE49-F238E27FC236}">
                <a16:creationId xmlns:a16="http://schemas.microsoft.com/office/drawing/2014/main" id="{C820EBDC-A06D-40C2-BC7C-B4B8BFFD81C2}"/>
              </a:ext>
            </a:extLst>
          </p:cNvPr>
          <p:cNvSpPr txBox="1"/>
          <p:nvPr/>
        </p:nvSpPr>
        <p:spPr>
          <a:xfrm>
            <a:off x="9404054" y="3010530"/>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创建子文件夹</a:t>
            </a:r>
          </a:p>
        </p:txBody>
      </p:sp>
      <p:grpSp>
        <p:nvGrpSpPr>
          <p:cNvPr id="32" name="그룹 37">
            <a:extLst>
              <a:ext uri="{FF2B5EF4-FFF2-40B4-BE49-F238E27FC236}">
                <a16:creationId xmlns:a16="http://schemas.microsoft.com/office/drawing/2014/main" id="{3957C1B2-C94E-490C-B8E1-AF449B365E51}"/>
              </a:ext>
            </a:extLst>
          </p:cNvPr>
          <p:cNvGrpSpPr>
            <a:grpSpLocks/>
          </p:cNvGrpSpPr>
          <p:nvPr/>
        </p:nvGrpSpPr>
        <p:grpSpPr bwMode="auto">
          <a:xfrm>
            <a:off x="9017202" y="3437833"/>
            <a:ext cx="312738" cy="307975"/>
            <a:chOff x="4217671" y="1063458"/>
            <a:chExt cx="312945" cy="307777"/>
          </a:xfrm>
        </p:grpSpPr>
        <p:sp>
          <p:nvSpPr>
            <p:cNvPr id="33" name="타원 81">
              <a:extLst>
                <a:ext uri="{FF2B5EF4-FFF2-40B4-BE49-F238E27FC236}">
                  <a16:creationId xmlns:a16="http://schemas.microsoft.com/office/drawing/2014/main" id="{A36EB8B7-C401-41A7-BDC6-F10B5AD0556F}"/>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4" name="TextBox 33">
              <a:extLst>
                <a:ext uri="{FF2B5EF4-FFF2-40B4-BE49-F238E27FC236}">
                  <a16:creationId xmlns:a16="http://schemas.microsoft.com/office/drawing/2014/main" id="{5F9EF83E-4B05-49F0-AFE9-B062131D7B4B}"/>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35" name="TextBox 34">
            <a:extLst>
              <a:ext uri="{FF2B5EF4-FFF2-40B4-BE49-F238E27FC236}">
                <a16:creationId xmlns:a16="http://schemas.microsoft.com/office/drawing/2014/main" id="{622C3A3C-60FB-49A1-895A-A367D16F6D76}"/>
              </a:ext>
            </a:extLst>
          </p:cNvPr>
          <p:cNvSpPr txBox="1"/>
          <p:nvPr/>
        </p:nvSpPr>
        <p:spPr>
          <a:xfrm>
            <a:off x="9404054" y="3420502"/>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批量操作</a:t>
            </a:r>
          </a:p>
        </p:txBody>
      </p:sp>
      <p:sp>
        <p:nvSpPr>
          <p:cNvPr id="36" name="TextBox 35">
            <a:extLst>
              <a:ext uri="{FF2B5EF4-FFF2-40B4-BE49-F238E27FC236}">
                <a16:creationId xmlns:a16="http://schemas.microsoft.com/office/drawing/2014/main" id="{E8A111BF-628F-482F-AC4B-BFE1BF073417}"/>
              </a:ext>
            </a:extLst>
          </p:cNvPr>
          <p:cNvSpPr txBox="1"/>
          <p:nvPr/>
        </p:nvSpPr>
        <p:spPr>
          <a:xfrm>
            <a:off x="396239" y="152400"/>
            <a:ext cx="59740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五 个人文件夹 </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My EBSCOhost Folder</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934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23FBED-3271-4120-888C-8F5FF8242AB4}"/>
              </a:ext>
            </a:extLst>
          </p:cNvPr>
          <p:cNvPicPr>
            <a:picLocks noChangeAspect="1"/>
          </p:cNvPicPr>
          <p:nvPr/>
        </p:nvPicPr>
        <p:blipFill>
          <a:blip r:embed="rId2"/>
          <a:stretch>
            <a:fillRect/>
          </a:stretch>
        </p:blipFill>
        <p:spPr>
          <a:xfrm>
            <a:off x="3667928" y="81202"/>
            <a:ext cx="8307762" cy="4084398"/>
          </a:xfrm>
          <a:prstGeom prst="rect">
            <a:avLst/>
          </a:prstGeom>
          <a:ln>
            <a:solidFill>
              <a:schemeClr val="bg1">
                <a:lumMod val="65000"/>
              </a:schemeClr>
            </a:solidFill>
          </a:ln>
        </p:spPr>
      </p:pic>
      <p:pic>
        <p:nvPicPr>
          <p:cNvPr id="4" name="Picture 3">
            <a:extLst>
              <a:ext uri="{FF2B5EF4-FFF2-40B4-BE49-F238E27FC236}">
                <a16:creationId xmlns:a16="http://schemas.microsoft.com/office/drawing/2014/main" id="{85B61B98-2ED0-44C7-8DF9-4B1DF4490D71}"/>
              </a:ext>
            </a:extLst>
          </p:cNvPr>
          <p:cNvPicPr>
            <a:picLocks noChangeAspect="1"/>
          </p:cNvPicPr>
          <p:nvPr/>
        </p:nvPicPr>
        <p:blipFill>
          <a:blip r:embed="rId3"/>
          <a:stretch>
            <a:fillRect/>
          </a:stretch>
        </p:blipFill>
        <p:spPr>
          <a:xfrm>
            <a:off x="216310" y="2541372"/>
            <a:ext cx="8913142" cy="3458217"/>
          </a:xfrm>
          <a:prstGeom prst="rect">
            <a:avLst/>
          </a:prstGeom>
          <a:ln>
            <a:solidFill>
              <a:schemeClr val="bg1">
                <a:lumMod val="65000"/>
              </a:schemeClr>
            </a:solidFill>
          </a:ln>
        </p:spPr>
      </p:pic>
      <p:grpSp>
        <p:nvGrpSpPr>
          <p:cNvPr id="5" name="그룹 37">
            <a:extLst>
              <a:ext uri="{FF2B5EF4-FFF2-40B4-BE49-F238E27FC236}">
                <a16:creationId xmlns:a16="http://schemas.microsoft.com/office/drawing/2014/main" id="{6B52A491-2884-4DAE-8C67-25178B7E0197}"/>
              </a:ext>
            </a:extLst>
          </p:cNvPr>
          <p:cNvGrpSpPr>
            <a:grpSpLocks/>
          </p:cNvGrpSpPr>
          <p:nvPr/>
        </p:nvGrpSpPr>
        <p:grpSpPr bwMode="auto">
          <a:xfrm>
            <a:off x="10086925" y="2142687"/>
            <a:ext cx="312738" cy="307975"/>
            <a:chOff x="4227314" y="1060284"/>
            <a:chExt cx="312945" cy="307777"/>
          </a:xfrm>
        </p:grpSpPr>
        <p:sp>
          <p:nvSpPr>
            <p:cNvPr id="6" name="타원 69">
              <a:extLst>
                <a:ext uri="{FF2B5EF4-FFF2-40B4-BE49-F238E27FC236}">
                  <a16:creationId xmlns:a16="http://schemas.microsoft.com/office/drawing/2014/main" id="{2053376C-766B-410D-BDD9-76406613FF82}"/>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7" name="TextBox 6">
              <a:extLst>
                <a:ext uri="{FF2B5EF4-FFF2-40B4-BE49-F238E27FC236}">
                  <a16:creationId xmlns:a16="http://schemas.microsoft.com/office/drawing/2014/main" id="{EF106E65-CADF-4BDE-A29D-B2F5BE765F45}"/>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11" name="직사각형 3">
            <a:extLst>
              <a:ext uri="{FF2B5EF4-FFF2-40B4-BE49-F238E27FC236}">
                <a16:creationId xmlns:a16="http://schemas.microsoft.com/office/drawing/2014/main" id="{687855ED-858C-4FA8-8511-5EE2FC0BE4E9}"/>
              </a:ext>
            </a:extLst>
          </p:cNvPr>
          <p:cNvSpPr/>
          <p:nvPr/>
        </p:nvSpPr>
        <p:spPr>
          <a:xfrm>
            <a:off x="9235440" y="2117486"/>
            <a:ext cx="1422400" cy="666353"/>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pSp>
        <p:nvGrpSpPr>
          <p:cNvPr id="12" name="그룹 37">
            <a:extLst>
              <a:ext uri="{FF2B5EF4-FFF2-40B4-BE49-F238E27FC236}">
                <a16:creationId xmlns:a16="http://schemas.microsoft.com/office/drawing/2014/main" id="{7D4CB4CE-374F-41C6-9270-5910EAADB467}"/>
              </a:ext>
            </a:extLst>
          </p:cNvPr>
          <p:cNvGrpSpPr>
            <a:grpSpLocks/>
          </p:cNvGrpSpPr>
          <p:nvPr/>
        </p:nvGrpSpPr>
        <p:grpSpPr bwMode="auto">
          <a:xfrm>
            <a:off x="7475805" y="3333567"/>
            <a:ext cx="312738" cy="307975"/>
            <a:chOff x="4227314" y="1060284"/>
            <a:chExt cx="312945" cy="307777"/>
          </a:xfrm>
        </p:grpSpPr>
        <p:sp>
          <p:nvSpPr>
            <p:cNvPr id="13" name="타원 69">
              <a:extLst>
                <a:ext uri="{FF2B5EF4-FFF2-40B4-BE49-F238E27FC236}">
                  <a16:creationId xmlns:a16="http://schemas.microsoft.com/office/drawing/2014/main" id="{6ECFE8ED-064D-4466-A7C4-BBF87163EC27}"/>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4" name="TextBox 13">
              <a:extLst>
                <a:ext uri="{FF2B5EF4-FFF2-40B4-BE49-F238E27FC236}">
                  <a16:creationId xmlns:a16="http://schemas.microsoft.com/office/drawing/2014/main" id="{15EB1C32-DE36-4EF0-86FD-10E5211E06F0}"/>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15" name="직사각형 3">
            <a:extLst>
              <a:ext uri="{FF2B5EF4-FFF2-40B4-BE49-F238E27FC236}">
                <a16:creationId xmlns:a16="http://schemas.microsoft.com/office/drawing/2014/main" id="{15BA7483-5C47-4634-B6EF-CA4DFE349F93}"/>
              </a:ext>
            </a:extLst>
          </p:cNvPr>
          <p:cNvSpPr/>
          <p:nvPr/>
        </p:nvSpPr>
        <p:spPr>
          <a:xfrm>
            <a:off x="6624320" y="3308366"/>
            <a:ext cx="1422400" cy="666353"/>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pSp>
        <p:nvGrpSpPr>
          <p:cNvPr id="16" name="그룹 37">
            <a:extLst>
              <a:ext uri="{FF2B5EF4-FFF2-40B4-BE49-F238E27FC236}">
                <a16:creationId xmlns:a16="http://schemas.microsoft.com/office/drawing/2014/main" id="{EA407267-2334-4C64-A84A-787D910B5664}"/>
              </a:ext>
            </a:extLst>
          </p:cNvPr>
          <p:cNvGrpSpPr>
            <a:grpSpLocks/>
          </p:cNvGrpSpPr>
          <p:nvPr/>
        </p:nvGrpSpPr>
        <p:grpSpPr bwMode="auto">
          <a:xfrm>
            <a:off x="8501182" y="4931959"/>
            <a:ext cx="312738" cy="307975"/>
            <a:chOff x="4219577" y="1065362"/>
            <a:chExt cx="312945" cy="307777"/>
          </a:xfrm>
          <a:solidFill>
            <a:schemeClr val="accent5"/>
          </a:solidFill>
        </p:grpSpPr>
        <p:sp>
          <p:nvSpPr>
            <p:cNvPr id="17" name="타원 75">
              <a:extLst>
                <a:ext uri="{FF2B5EF4-FFF2-40B4-BE49-F238E27FC236}">
                  <a16:creationId xmlns:a16="http://schemas.microsoft.com/office/drawing/2014/main" id="{38590F78-5F62-4066-B3A7-4CD05D4B22CD}"/>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8" name="TextBox 17">
              <a:extLst>
                <a:ext uri="{FF2B5EF4-FFF2-40B4-BE49-F238E27FC236}">
                  <a16:creationId xmlns:a16="http://schemas.microsoft.com/office/drawing/2014/main" id="{50B655C8-0FE1-47EC-8EFA-198E05CA26DF}"/>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9" name="그룹 37">
            <a:extLst>
              <a:ext uri="{FF2B5EF4-FFF2-40B4-BE49-F238E27FC236}">
                <a16:creationId xmlns:a16="http://schemas.microsoft.com/office/drawing/2014/main" id="{27BABC22-A44A-4539-BFA7-D80452FF8E82}"/>
              </a:ext>
            </a:extLst>
          </p:cNvPr>
          <p:cNvGrpSpPr>
            <a:grpSpLocks/>
          </p:cNvGrpSpPr>
          <p:nvPr/>
        </p:nvGrpSpPr>
        <p:grpSpPr bwMode="auto">
          <a:xfrm>
            <a:off x="8499277" y="5259846"/>
            <a:ext cx="312738" cy="307975"/>
            <a:chOff x="4217671" y="1063458"/>
            <a:chExt cx="312945" cy="307777"/>
          </a:xfrm>
        </p:grpSpPr>
        <p:sp>
          <p:nvSpPr>
            <p:cNvPr id="20" name="타원 78">
              <a:extLst>
                <a:ext uri="{FF2B5EF4-FFF2-40B4-BE49-F238E27FC236}">
                  <a16:creationId xmlns:a16="http://schemas.microsoft.com/office/drawing/2014/main" id="{C0B082E4-AE92-4DB2-B280-004AB73198D5}"/>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1" name="TextBox 20">
              <a:extLst>
                <a:ext uri="{FF2B5EF4-FFF2-40B4-BE49-F238E27FC236}">
                  <a16:creationId xmlns:a16="http://schemas.microsoft.com/office/drawing/2014/main" id="{92DF52E9-E469-4504-8E73-A4ACEB496FC2}"/>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5" name="TextBox 24">
            <a:extLst>
              <a:ext uri="{FF2B5EF4-FFF2-40B4-BE49-F238E27FC236}">
                <a16:creationId xmlns:a16="http://schemas.microsoft.com/office/drawing/2014/main" id="{7F508497-3694-4302-A4E5-033CB03D63EB}"/>
              </a:ext>
            </a:extLst>
          </p:cNvPr>
          <p:cNvSpPr txBox="1"/>
          <p:nvPr/>
        </p:nvSpPr>
        <p:spPr>
          <a:xfrm>
            <a:off x="8886130" y="4890514"/>
            <a:ext cx="30942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创建检索快讯</a:t>
            </a:r>
          </a:p>
        </p:txBody>
      </p:sp>
      <p:sp>
        <p:nvSpPr>
          <p:cNvPr id="26" name="TextBox 25">
            <a:extLst>
              <a:ext uri="{FF2B5EF4-FFF2-40B4-BE49-F238E27FC236}">
                <a16:creationId xmlns:a16="http://schemas.microsoft.com/office/drawing/2014/main" id="{6263E57F-0DF0-4222-AF84-78A96C88DCAB}"/>
              </a:ext>
            </a:extLst>
          </p:cNvPr>
          <p:cNvSpPr txBox="1"/>
          <p:nvPr/>
        </p:nvSpPr>
        <p:spPr>
          <a:xfrm>
            <a:off x="8886130" y="5240822"/>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创建期刊快讯</a:t>
            </a:r>
          </a:p>
        </p:txBody>
      </p:sp>
      <p:sp>
        <p:nvSpPr>
          <p:cNvPr id="28" name="TextBox 27">
            <a:extLst>
              <a:ext uri="{FF2B5EF4-FFF2-40B4-BE49-F238E27FC236}">
                <a16:creationId xmlns:a16="http://schemas.microsoft.com/office/drawing/2014/main" id="{C979EE57-AC41-4CFB-9922-2740F4BCD0EA}"/>
              </a:ext>
            </a:extLst>
          </p:cNvPr>
          <p:cNvSpPr txBox="1"/>
          <p:nvPr/>
        </p:nvSpPr>
        <p:spPr>
          <a:xfrm>
            <a:off x="396239" y="152400"/>
            <a:ext cx="3190241"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五 个人文件夹</a:t>
            </a:r>
            <a:endPar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My EBSCOhost Folder</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29" name="TextBox 28">
            <a:extLst>
              <a:ext uri="{FF2B5EF4-FFF2-40B4-BE49-F238E27FC236}">
                <a16:creationId xmlns:a16="http://schemas.microsoft.com/office/drawing/2014/main" id="{5E07C1DD-5A75-47A3-BFF3-7737BF91D6FF}"/>
              </a:ext>
            </a:extLst>
          </p:cNvPr>
          <p:cNvSpPr txBox="1"/>
          <p:nvPr/>
        </p:nvSpPr>
        <p:spPr>
          <a:xfrm>
            <a:off x="7924800" y="5615428"/>
            <a:ext cx="41452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rPr>
              <a:t>注：创建快讯必须先登录至个人文件夹账户</a:t>
            </a:r>
          </a:p>
        </p:txBody>
      </p:sp>
    </p:spTree>
    <p:extLst>
      <p:ext uri="{BB962C8B-B14F-4D97-AF65-F5344CB8AC3E}">
        <p14:creationId xmlns:p14="http://schemas.microsoft.com/office/powerpoint/2010/main" val="1407041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2875568" y="762000"/>
            <a:ext cx="7081232" cy="1258753"/>
          </a:xfrm>
        </p:spPr>
        <p:txBody>
          <a:bodyPr>
            <a:noAutofit/>
          </a:bodyPr>
          <a:lstStyle/>
          <a:p>
            <a:pPr algn="ctr">
              <a:lnSpc>
                <a:spcPct val="150000"/>
              </a:lnSpc>
            </a:pPr>
            <a:r>
              <a:rPr lang="zh-CN" altLang="en-US" sz="2800" dirty="0">
                <a:latin typeface="等线" panose="02010600030101010101" pitchFamily="2" charset="-122"/>
                <a:ea typeface="等线" panose="02010600030101010101" pitchFamily="2" charset="-122"/>
              </a:rPr>
              <a:t>支持站点及免费教程</a:t>
            </a:r>
          </a:p>
        </p:txBody>
      </p:sp>
      <p:sp>
        <p:nvSpPr>
          <p:cNvPr id="3" name="Title 1">
            <a:extLst>
              <a:ext uri="{FF2B5EF4-FFF2-40B4-BE49-F238E27FC236}">
                <a16:creationId xmlns:a16="http://schemas.microsoft.com/office/drawing/2014/main" id="{C95B8870-E585-4261-A4FB-B3C0933A04BB}"/>
              </a:ext>
            </a:extLst>
          </p:cNvPr>
          <p:cNvSpPr txBox="1">
            <a:spLocks/>
          </p:cNvSpPr>
          <p:nvPr/>
        </p:nvSpPr>
        <p:spPr>
          <a:xfrm>
            <a:off x="895546" y="2438400"/>
            <a:ext cx="10718277" cy="2895600"/>
          </a:xfrm>
          <a:prstGeom prst="rect">
            <a:avLst/>
          </a:prstGeom>
        </p:spPr>
        <p:txBody>
          <a:bodyPr vert="horz" lIns="91440" tIns="45720" rIns="91440" bIns="45720" rtlCol="0" anchor="t">
            <a:normAutofit/>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rgbClr val="00CC99"/>
                </a:solidFill>
                <a:effectLst/>
                <a:uLnTx/>
                <a:uFillTx/>
                <a:latin typeface="+mj-lt"/>
                <a:ea typeface="+mj-ea"/>
                <a:cs typeface="+mj-cs"/>
              </a:rPr>
              <a:t>检索平台：</a:t>
            </a:r>
            <a:r>
              <a:rPr kumimoji="0" lang="en-US" altLang="zh-CN" sz="2800" b="0" i="0" u="none" strike="noStrike" kern="1200" cap="none" spc="0" normalizeH="0" baseline="0" noProof="0" dirty="0">
                <a:ln>
                  <a:noFill/>
                </a:ln>
                <a:solidFill>
                  <a:srgbClr val="3E3E3E"/>
                </a:solidFill>
                <a:effectLst/>
                <a:uLnTx/>
                <a:uFillTx/>
                <a:latin typeface="+mj-lt"/>
                <a:ea typeface="+mj-ea"/>
                <a:cs typeface="+mj-cs"/>
                <a:hlinkClick r:id="rId2"/>
              </a:rPr>
              <a:t>https://search.ebscohost.com/</a:t>
            </a:r>
            <a:r>
              <a:rPr kumimoji="0" lang="en-US" altLang="zh-CN" sz="2800" b="0" i="0" u="none" strike="noStrike" kern="1200" cap="none" spc="0" normalizeH="0" baseline="0" noProof="0" dirty="0">
                <a:ln>
                  <a:noFill/>
                </a:ln>
                <a:solidFill>
                  <a:srgbClr val="3E3E3E"/>
                </a:solidFill>
                <a:effectLst/>
                <a:uLnTx/>
                <a:uFillTx/>
                <a:latin typeface="+mj-lt"/>
                <a:ea typeface="+mj-ea"/>
                <a:cs typeface="+mj-cs"/>
              </a:rPr>
              <a:t> </a:t>
            </a:r>
            <a:r>
              <a:rPr kumimoji="0" lang="zh-CN" altLang="en-US" sz="2800" b="0" i="0" u="none" strike="noStrike" kern="1200" cap="none" spc="0" normalizeH="0" baseline="0" noProof="0" dirty="0">
                <a:ln>
                  <a:noFill/>
                </a:ln>
                <a:solidFill>
                  <a:srgbClr val="3E3E3E"/>
                </a:solidFill>
                <a:effectLst/>
                <a:uLnTx/>
                <a:uFillTx/>
                <a:latin typeface="+mj-lt"/>
                <a:ea typeface="+mj-ea"/>
                <a:cs typeface="+mj-cs"/>
              </a:rPr>
              <a:t>（校园</a:t>
            </a:r>
            <a:r>
              <a:rPr kumimoji="0" lang="en-US" altLang="zh-CN" sz="2800" b="0" i="0" u="none" strike="noStrike" kern="1200" cap="none" spc="0" normalizeH="0" baseline="0" noProof="0" dirty="0">
                <a:ln>
                  <a:noFill/>
                </a:ln>
                <a:solidFill>
                  <a:srgbClr val="3E3E3E"/>
                </a:solidFill>
                <a:effectLst/>
                <a:uLnTx/>
                <a:uFillTx/>
                <a:latin typeface="+mj-lt"/>
                <a:ea typeface="+mj-ea"/>
                <a:cs typeface="+mj-cs"/>
              </a:rPr>
              <a:t>IP</a:t>
            </a:r>
            <a:r>
              <a:rPr kumimoji="0" lang="zh-CN" altLang="en-US" sz="2800" b="0" i="0" u="none" strike="noStrike" kern="1200" cap="none" spc="0" normalizeH="0" baseline="0" noProof="0" dirty="0">
                <a:ln>
                  <a:noFill/>
                </a:ln>
                <a:solidFill>
                  <a:srgbClr val="3E3E3E"/>
                </a:solidFill>
                <a:effectLst/>
                <a:uLnTx/>
                <a:uFillTx/>
                <a:latin typeface="+mj-lt"/>
                <a:ea typeface="+mj-ea"/>
                <a:cs typeface="+mj-cs"/>
              </a:rPr>
              <a:t>网络范围内）</a:t>
            </a:r>
            <a:endParaRPr kumimoji="0" lang="en-US" altLang="zh-CN" sz="2800" b="0" i="0" u="none" strike="noStrike" kern="1200" cap="none" spc="0" normalizeH="0" baseline="0" noProof="0" dirty="0">
              <a:ln>
                <a:noFill/>
              </a:ln>
              <a:solidFill>
                <a:srgbClr val="3E3E3E"/>
              </a:solidFill>
              <a:effectLst/>
              <a:uLnTx/>
              <a:uFillTx/>
              <a:latin typeface="+mj-lt"/>
              <a:ea typeface="+mj-ea"/>
              <a:cs typeface="+mj-cs"/>
            </a:endParaRP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altLang="zh-CN" sz="2800" b="0" i="0" u="none" strike="noStrike" kern="1200" cap="none" spc="0" normalizeH="0" baseline="0" noProof="0" dirty="0">
                <a:ln>
                  <a:noFill/>
                </a:ln>
                <a:solidFill>
                  <a:srgbClr val="00CC99"/>
                </a:solidFill>
                <a:effectLst/>
                <a:uLnTx/>
                <a:uFillTx/>
                <a:latin typeface="+mj-lt"/>
                <a:ea typeface="+mj-ea"/>
                <a:cs typeface="+mj-cs"/>
              </a:rPr>
              <a:t>EBSCO </a:t>
            </a:r>
            <a:r>
              <a:rPr kumimoji="0" lang="zh-CN" altLang="zh-CN" sz="2800" b="0" i="0" u="none" strike="noStrike" kern="1200" cap="none" spc="0" normalizeH="0" baseline="0" noProof="0" dirty="0">
                <a:ln>
                  <a:noFill/>
                </a:ln>
                <a:solidFill>
                  <a:srgbClr val="00CC99"/>
                </a:solidFill>
                <a:effectLst/>
                <a:uLnTx/>
                <a:uFillTx/>
                <a:latin typeface="+mj-lt"/>
                <a:ea typeface="+mj-ea"/>
                <a:cs typeface="+mj-cs"/>
              </a:rPr>
              <a:t>支持站点</a:t>
            </a:r>
            <a:r>
              <a:rPr kumimoji="0" lang="en-US" altLang="zh-CN" sz="2800" b="0" i="0" u="none" strike="noStrike" kern="1200" cap="none" spc="0" normalizeH="0" baseline="0" noProof="0" dirty="0">
                <a:ln>
                  <a:noFill/>
                </a:ln>
                <a:solidFill>
                  <a:srgbClr val="00CC99"/>
                </a:solidFill>
                <a:effectLst/>
                <a:uLnTx/>
                <a:uFillTx/>
                <a:latin typeface="+mj-lt"/>
                <a:ea typeface="+mj-ea"/>
                <a:cs typeface="+mj-cs"/>
              </a:rPr>
              <a:t>:  </a:t>
            </a:r>
            <a:r>
              <a:rPr kumimoji="0" lang="en-US" altLang="zh-CN" sz="2800" b="0" i="0" u="none" strike="noStrike" kern="1200" cap="none" spc="0" normalizeH="0" baseline="0" noProof="0" dirty="0">
                <a:ln>
                  <a:noFill/>
                </a:ln>
                <a:solidFill>
                  <a:srgbClr val="00CC99"/>
                </a:solidFill>
                <a:effectLst/>
                <a:uLnTx/>
                <a:uFillTx/>
                <a:latin typeface="+mj-lt"/>
                <a:ea typeface="+mj-ea"/>
                <a:cs typeface="+mj-cs"/>
                <a:hlinkClick r:id="rId3"/>
              </a:rPr>
              <a:t>http://connect.ebsco.com</a:t>
            </a:r>
            <a:endParaRPr kumimoji="0" lang="en-US" altLang="zh-CN" sz="2800" b="0" i="0" u="none" strike="noStrike" kern="1200" cap="none" spc="0" normalizeH="0" baseline="0" noProof="0" dirty="0">
              <a:ln>
                <a:noFill/>
              </a:ln>
              <a:solidFill>
                <a:srgbClr val="00CC99"/>
              </a:solidFill>
              <a:effectLst/>
              <a:uLnTx/>
              <a:uFillTx/>
              <a:latin typeface="+mj-lt"/>
              <a:ea typeface="+mj-ea"/>
              <a:cs typeface="+mj-cs"/>
            </a:endParaRP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altLang="zh-CN" sz="2800" b="0" i="0" u="none" strike="noStrike" kern="1200" cap="none" spc="0" normalizeH="0" baseline="0" noProof="0" dirty="0">
                <a:ln>
                  <a:noFill/>
                </a:ln>
                <a:solidFill>
                  <a:srgbClr val="00CC99"/>
                </a:solidFill>
                <a:effectLst/>
                <a:uLnTx/>
                <a:uFillTx/>
                <a:latin typeface="+mj-lt"/>
                <a:ea typeface="+mj-ea"/>
                <a:cs typeface="+mj-cs"/>
              </a:rPr>
              <a:t>EBSCO</a:t>
            </a:r>
            <a:r>
              <a:rPr kumimoji="0" lang="zh-CN" altLang="en-US" sz="2800" b="0" i="0" u="none" strike="noStrike" kern="1200" cap="none" spc="0" normalizeH="0" baseline="0" noProof="0" dirty="0">
                <a:ln>
                  <a:noFill/>
                </a:ln>
                <a:solidFill>
                  <a:srgbClr val="00CC99"/>
                </a:solidFill>
                <a:effectLst/>
                <a:uLnTx/>
                <a:uFillTx/>
                <a:latin typeface="+mj-lt"/>
                <a:ea typeface="+mj-ea"/>
                <a:cs typeface="+mj-cs"/>
              </a:rPr>
              <a:t>官网：</a:t>
            </a:r>
            <a:r>
              <a:rPr kumimoji="0" lang="en-US" altLang="zh-CN" sz="2800" b="0" i="0" u="none" strike="noStrike" kern="1200" cap="none" spc="0" normalizeH="0" baseline="0" noProof="0" dirty="0">
                <a:ln>
                  <a:noFill/>
                </a:ln>
                <a:solidFill>
                  <a:srgbClr val="00CC99"/>
                </a:solidFill>
                <a:effectLst/>
                <a:uLnTx/>
                <a:uFillTx/>
                <a:latin typeface="+mj-lt"/>
                <a:ea typeface="+mj-ea"/>
                <a:cs typeface="+mj-cs"/>
              </a:rPr>
              <a:t>https://www.ebsco.com/</a:t>
            </a:r>
            <a:br>
              <a:rPr kumimoji="0" lang="zh-CN" altLang="zh-CN" sz="2800" b="0" i="0" u="none" strike="noStrike" kern="1200" cap="none" spc="0" normalizeH="0" baseline="0" noProof="0" dirty="0">
                <a:ln>
                  <a:noFill/>
                </a:ln>
                <a:solidFill>
                  <a:srgbClr val="00CC99"/>
                </a:solidFill>
                <a:effectLst/>
                <a:uLnTx/>
                <a:uFillTx/>
                <a:latin typeface="+mj-lt"/>
                <a:ea typeface="+mj-ea"/>
                <a:cs typeface="+mj-cs"/>
              </a:rPr>
            </a:br>
            <a:r>
              <a:rPr kumimoji="0" lang="en-US" altLang="zh-CN" sz="2800" b="0" i="0" u="none" strike="noStrike" kern="1200" cap="none" spc="0" normalizeH="0" baseline="0" noProof="0" dirty="0">
                <a:ln>
                  <a:noFill/>
                </a:ln>
                <a:solidFill>
                  <a:srgbClr val="00CC99"/>
                </a:solidFill>
                <a:effectLst/>
                <a:uLnTx/>
                <a:uFillTx/>
                <a:latin typeface="+mj-lt"/>
                <a:ea typeface="+mj-ea"/>
                <a:cs typeface="+mj-cs"/>
              </a:rPr>
              <a:t>EBSCO</a:t>
            </a:r>
            <a:r>
              <a:rPr kumimoji="0" lang="en-US" altLang="zh-CN" sz="2800" b="0" i="1" u="none" strike="noStrike" kern="1200" cap="none" spc="0" normalizeH="0" baseline="0" noProof="0" dirty="0">
                <a:ln>
                  <a:noFill/>
                </a:ln>
                <a:solidFill>
                  <a:srgbClr val="00CC99"/>
                </a:solidFill>
                <a:effectLst/>
                <a:uLnTx/>
                <a:uFillTx/>
                <a:latin typeface="+mj-lt"/>
                <a:ea typeface="+mj-ea"/>
                <a:cs typeface="+mj-cs"/>
              </a:rPr>
              <a:t>host</a:t>
            </a:r>
            <a:r>
              <a:rPr kumimoji="0" lang="en-US" altLang="zh-CN" sz="2800" b="0" i="0" u="none" strike="noStrike" kern="1200" cap="none" spc="0" normalizeH="0" baseline="0" noProof="0" dirty="0">
                <a:ln>
                  <a:noFill/>
                </a:ln>
                <a:solidFill>
                  <a:srgbClr val="00CC99"/>
                </a:solidFill>
                <a:effectLst/>
                <a:uLnTx/>
                <a:uFillTx/>
                <a:latin typeface="+mj-lt"/>
                <a:ea typeface="+mj-ea"/>
                <a:cs typeface="+mj-cs"/>
              </a:rPr>
              <a:t> </a:t>
            </a:r>
            <a:r>
              <a:rPr kumimoji="0" lang="zh-CN" altLang="zh-CN" sz="2800" b="0" i="0" u="none" strike="noStrike" kern="1200" cap="none" spc="0" normalizeH="0" baseline="0" noProof="0" dirty="0">
                <a:ln>
                  <a:noFill/>
                </a:ln>
                <a:solidFill>
                  <a:srgbClr val="00CC99"/>
                </a:solidFill>
                <a:effectLst/>
                <a:uLnTx/>
                <a:uFillTx/>
                <a:latin typeface="+mj-lt"/>
                <a:ea typeface="+mj-ea"/>
                <a:cs typeface="+mj-cs"/>
              </a:rPr>
              <a:t>中文教程下载</a:t>
            </a:r>
            <a:r>
              <a:rPr kumimoji="0" lang="en-US" altLang="zh-CN" sz="2800" b="0" i="0" u="none" strike="noStrike" kern="1200" cap="none" spc="0" normalizeH="0" baseline="0" noProof="0" dirty="0">
                <a:ln>
                  <a:noFill/>
                </a:ln>
                <a:solidFill>
                  <a:srgbClr val="00CC99"/>
                </a:solidFill>
                <a:effectLst/>
                <a:uLnTx/>
                <a:uFillTx/>
                <a:latin typeface="+mj-lt"/>
                <a:ea typeface="+mj-ea"/>
                <a:cs typeface="+mj-cs"/>
              </a:rPr>
              <a:t>:  </a:t>
            </a:r>
            <a:br>
              <a:rPr kumimoji="0" lang="en-US" altLang="zh-CN" sz="2800" b="0" i="0" u="none" strike="noStrike" kern="1200" cap="none" spc="0" normalizeH="0" baseline="0" noProof="0" dirty="0">
                <a:ln>
                  <a:noFill/>
                </a:ln>
                <a:solidFill>
                  <a:srgbClr val="00CC99"/>
                </a:solidFill>
                <a:effectLst/>
                <a:uLnTx/>
                <a:uFillTx/>
                <a:latin typeface="+mj-lt"/>
                <a:ea typeface="+mj-ea"/>
                <a:cs typeface="+mj-cs"/>
              </a:rPr>
            </a:br>
            <a:r>
              <a:rPr kumimoji="0" lang="en-US" altLang="zh-CN" sz="2800" b="0" i="0" u="none" strike="noStrike" kern="1200" cap="none" spc="0" normalizeH="0" baseline="0" noProof="0" dirty="0">
                <a:ln>
                  <a:noFill/>
                </a:ln>
                <a:solidFill>
                  <a:srgbClr val="00CC99"/>
                </a:solidFill>
                <a:effectLst/>
                <a:uLnTx/>
                <a:uFillTx/>
                <a:latin typeface="+mj-lt"/>
                <a:ea typeface="+mj-ea"/>
                <a:cs typeface="+mj-cs"/>
              </a:rPr>
              <a:t>https://connect.ebsco.com/s/article/EBSCO</a:t>
            </a:r>
            <a:r>
              <a:rPr kumimoji="0" lang="zh-CN" altLang="zh-CN" sz="2800" b="0" i="0" u="none" strike="noStrike" kern="1200" cap="none" spc="0" normalizeH="0" baseline="0" noProof="0" dirty="0">
                <a:ln>
                  <a:noFill/>
                </a:ln>
                <a:solidFill>
                  <a:srgbClr val="00CC99"/>
                </a:solidFill>
                <a:effectLst/>
                <a:uLnTx/>
                <a:uFillTx/>
                <a:latin typeface="+mj-lt"/>
                <a:ea typeface="+mj-ea"/>
                <a:cs typeface="+mj-cs"/>
              </a:rPr>
              <a:t>平台中文使用指南</a:t>
            </a:r>
          </a:p>
        </p:txBody>
      </p:sp>
    </p:spTree>
    <p:extLst>
      <p:ext uri="{BB962C8B-B14F-4D97-AF65-F5344CB8AC3E}">
        <p14:creationId xmlns:p14="http://schemas.microsoft.com/office/powerpoint/2010/main" val="29607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8A4D3A4A-31C8-4404-BD23-49A122091B7B}"/>
              </a:ext>
            </a:extLst>
          </p:cNvPr>
          <p:cNvSpPr>
            <a:spLocks noGrp="1"/>
          </p:cNvSpPr>
          <p:nvPr>
            <p:ph type="ctrTitle"/>
          </p:nvPr>
        </p:nvSpPr>
        <p:spPr>
          <a:xfrm>
            <a:off x="4409758" y="3371850"/>
            <a:ext cx="3857625" cy="1566863"/>
          </a:xfrm>
        </p:spPr>
        <p:txBody>
          <a:bodyPr>
            <a:normAutofit fontScale="90000"/>
          </a:bodyPr>
          <a:lstStyle/>
          <a:p>
            <a:pPr algn="ctr">
              <a:defRPr/>
            </a:pPr>
            <a:r>
              <a:rPr lang="en-US" altLang="zh-CN" dirty="0">
                <a:ea typeface="宋体" panose="02010600030101010101" pitchFamily="2" charset="-122"/>
              </a:rPr>
              <a:t>Thank You!</a:t>
            </a:r>
            <a:br>
              <a:rPr lang="en-US" altLang="zh-CN" dirty="0">
                <a:ea typeface="宋体" panose="02010600030101010101" pitchFamily="2" charset="-122"/>
              </a:rPr>
            </a:br>
            <a:br>
              <a:rPr lang="en-US" altLang="zh-CN" sz="1519" dirty="0">
                <a:ea typeface="宋体" panose="02010600030101010101" pitchFamily="2" charset="-122"/>
              </a:rPr>
            </a:br>
            <a:r>
              <a:rPr lang="zh-CN" altLang="en-US" sz="2200" dirty="0">
                <a:ea typeface="宋体" panose="02010600030101010101" pitchFamily="2" charset="-122"/>
              </a:rPr>
              <a:t>访问更多信息参见</a:t>
            </a:r>
            <a:r>
              <a:rPr lang="en-US" altLang="zh-CN" sz="2200" u="sng" dirty="0">
                <a:solidFill>
                  <a:srgbClr val="2D2DB9"/>
                </a:solidFill>
                <a:ea typeface="宋体" panose="02010600030101010101" pitchFamily="2" charset="-122"/>
                <a:hlinkClick r:id="rId2"/>
              </a:rPr>
              <a:t>http://connect.ebsco.com/</a:t>
            </a:r>
            <a:br>
              <a:rPr lang="en-US" altLang="zh-CN" sz="2200" u="sng" dirty="0">
                <a:solidFill>
                  <a:srgbClr val="2D2DB9"/>
                </a:solidFill>
                <a:ea typeface="宋体" panose="02010600030101010101" pitchFamily="2" charset="-122"/>
              </a:rPr>
            </a:br>
            <a:br>
              <a:rPr lang="en-US" altLang="zh-CN" sz="2200" u="sng" dirty="0">
                <a:solidFill>
                  <a:srgbClr val="2D2DB9"/>
                </a:solidFill>
                <a:ea typeface="宋体" panose="02010600030101010101" pitchFamily="2" charset="-122"/>
              </a:rPr>
            </a:br>
            <a:br>
              <a:rPr lang="en-US" altLang="zh-CN" sz="2200" dirty="0">
                <a:ea typeface="宋体" panose="02010600030101010101" pitchFamily="2" charset="-122"/>
              </a:rPr>
            </a:br>
            <a:endParaRPr lang="en-US" altLang="zh-CN" sz="2200" dirty="0">
              <a:ea typeface="宋体" panose="02010600030101010101" pitchFamily="2" charset="-122"/>
            </a:endParaRPr>
          </a:p>
        </p:txBody>
      </p:sp>
      <p:pic>
        <p:nvPicPr>
          <p:cNvPr id="138245" name="Picture 2">
            <a:extLst>
              <a:ext uri="{FF2B5EF4-FFF2-40B4-BE49-F238E27FC236}">
                <a16:creationId xmlns:a16="http://schemas.microsoft.com/office/drawing/2014/main" id="{E1765586-9E9B-46BC-9776-154DDA0833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59045" y="841375"/>
            <a:ext cx="2589213"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6" name="TextBox 1">
            <a:extLst>
              <a:ext uri="{FF2B5EF4-FFF2-40B4-BE49-F238E27FC236}">
                <a16:creationId xmlns:a16="http://schemas.microsoft.com/office/drawing/2014/main" id="{5B1DEBFC-D323-4219-9DA4-5618699BE7CF}"/>
              </a:ext>
            </a:extLst>
          </p:cNvPr>
          <p:cNvSpPr txBox="1">
            <a:spLocks noChangeArrowheads="1"/>
          </p:cNvSpPr>
          <p:nvPr/>
        </p:nvSpPr>
        <p:spPr bwMode="auto">
          <a:xfrm>
            <a:off x="5595620" y="523875"/>
            <a:ext cx="14859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900"/>
              </a:spcBef>
              <a:buFont typeface="Arial" panose="020B0604020202020204" pitchFamily="34" charset="0"/>
              <a:buChar char="•"/>
              <a:defRPr sz="2800">
                <a:solidFill>
                  <a:schemeClr val="tx2"/>
                </a:solidFill>
                <a:latin typeface="Arial" panose="020B0604020202020204" pitchFamily="34" charset="0"/>
              </a:defRPr>
            </a:lvl1pPr>
            <a:lvl2pPr marL="742950" indent="-285750">
              <a:lnSpc>
                <a:spcPct val="110000"/>
              </a:lnSpc>
              <a:spcBef>
                <a:spcPts val="900"/>
              </a:spcBef>
              <a:buFont typeface="Arial" panose="020B0604020202020204" pitchFamily="34" charset="0"/>
              <a:buChar char="−"/>
              <a:defRPr sz="2400">
                <a:solidFill>
                  <a:schemeClr val="tx2"/>
                </a:solidFill>
                <a:latin typeface="Arial" panose="020B0604020202020204" pitchFamily="34" charset="0"/>
              </a:defRPr>
            </a:lvl2pPr>
            <a:lvl3pPr marL="1143000" indent="-228600">
              <a:lnSpc>
                <a:spcPct val="110000"/>
              </a:lnSpc>
              <a:spcBef>
                <a:spcPts val="900"/>
              </a:spcBef>
              <a:buFont typeface="Arial" panose="020B0604020202020204" pitchFamily="34" charset="0"/>
              <a:buChar char="•"/>
              <a:defRPr sz="2000">
                <a:solidFill>
                  <a:schemeClr val="tx2"/>
                </a:solidFill>
                <a:latin typeface="Arial" panose="020B0604020202020204" pitchFamily="34" charset="0"/>
              </a:defRPr>
            </a:lvl3pPr>
            <a:lvl4pPr marL="1600200" indent="-228600">
              <a:lnSpc>
                <a:spcPct val="110000"/>
              </a:lnSpc>
              <a:spcBef>
                <a:spcPts val="900"/>
              </a:spcBef>
              <a:buFont typeface="Arial" panose="020B0604020202020204" pitchFamily="34" charset="0"/>
              <a:buChar char="•"/>
              <a:defRPr>
                <a:solidFill>
                  <a:schemeClr val="tx2"/>
                </a:solidFill>
                <a:latin typeface="Arial" panose="020B0604020202020204" pitchFamily="34" charset="0"/>
              </a:defRPr>
            </a:lvl4pPr>
            <a:lvl5pPr marL="2057400" indent="-228600">
              <a:lnSpc>
                <a:spcPct val="110000"/>
              </a:lnSpc>
              <a:spcBef>
                <a:spcPts val="900"/>
              </a:spcBef>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18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Arial" panose="020B0604020202020204" pitchFamily="34" charset="0"/>
              </a:rPr>
              <a:t>EBSCO</a:t>
            </a:r>
            <a:r>
              <a:rPr kumimoji="0" lang="zh-CN" altLang="en-US" sz="18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Arial" panose="020B0604020202020204" pitchFamily="34" charset="0"/>
              </a:rPr>
              <a:t>官方微信</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8FAE-3B7D-4E22-81D6-D3BB171BF263}"/>
              </a:ext>
            </a:extLst>
          </p:cNvPr>
          <p:cNvSpPr>
            <a:spLocks noGrp="1"/>
          </p:cNvSpPr>
          <p:nvPr>
            <p:ph type="title"/>
          </p:nvPr>
        </p:nvSpPr>
        <p:spPr/>
        <p:txBody>
          <a:bodyPr/>
          <a:lstStyle/>
          <a:p>
            <a:r>
              <a:rPr lang="en-US" altLang="zh-CN" i="1" dirty="0"/>
              <a:t>Academic Search </a:t>
            </a:r>
            <a:r>
              <a:rPr lang="zh-CN" altLang="zh-CN" dirty="0"/>
              <a:t>系列数据库是全球最具价值的多学科全文期刊数据库。</a:t>
            </a:r>
            <a:br>
              <a:rPr lang="zh-CN" altLang="zh-CN" dirty="0"/>
            </a:br>
            <a:endParaRPr lang="zh-CN" altLang="en-US" dirty="0"/>
          </a:p>
        </p:txBody>
      </p:sp>
      <p:sp>
        <p:nvSpPr>
          <p:cNvPr id="3" name="Content Placeholder 2">
            <a:extLst>
              <a:ext uri="{FF2B5EF4-FFF2-40B4-BE49-F238E27FC236}">
                <a16:creationId xmlns:a16="http://schemas.microsoft.com/office/drawing/2014/main" id="{24B2B693-D332-4416-81F0-F7F34070D8BE}"/>
              </a:ext>
            </a:extLst>
          </p:cNvPr>
          <p:cNvSpPr>
            <a:spLocks noGrp="1"/>
          </p:cNvSpPr>
          <p:nvPr>
            <p:ph idx="1"/>
          </p:nvPr>
        </p:nvSpPr>
        <p:spPr>
          <a:xfrm>
            <a:off x="838200" y="2209799"/>
            <a:ext cx="10515600" cy="3773519"/>
          </a:xfrm>
        </p:spPr>
        <p:txBody>
          <a:bodyPr/>
          <a:lstStyle/>
          <a:p>
            <a:pPr lvl="0"/>
            <a:r>
              <a:rPr lang="zh-CN" altLang="zh-CN" dirty="0"/>
              <a:t>持续收录的同行评审全文期刊</a:t>
            </a:r>
          </a:p>
          <a:p>
            <a:pPr lvl="0"/>
            <a:r>
              <a:rPr lang="zh-CN" altLang="zh-CN" dirty="0"/>
              <a:t>持续收录在</a:t>
            </a:r>
            <a:r>
              <a:rPr lang="en-US" altLang="zh-CN" dirty="0"/>
              <a:t>Scopus</a:t>
            </a:r>
            <a:r>
              <a:rPr lang="zh-CN" altLang="zh-CN" dirty="0"/>
              <a:t>和</a:t>
            </a:r>
            <a:r>
              <a:rPr lang="en-US" altLang="zh-CN" dirty="0"/>
              <a:t>Web of Science</a:t>
            </a:r>
            <a:r>
              <a:rPr lang="zh-CN" altLang="zh-CN" dirty="0"/>
              <a:t>索摘中的全文期刊</a:t>
            </a:r>
          </a:p>
          <a:p>
            <a:pPr lvl="0"/>
            <a:r>
              <a:rPr lang="zh-CN" altLang="zh-CN" dirty="0"/>
              <a:t>持续收录在重要二次文献主题索引数据库（如</a:t>
            </a:r>
            <a:r>
              <a:rPr lang="en-US" altLang="zh-CN" dirty="0" err="1"/>
              <a:t>SciFinder</a:t>
            </a:r>
            <a:r>
              <a:rPr lang="en-US" altLang="zh-CN" dirty="0"/>
              <a:t>, PsycINFO, </a:t>
            </a:r>
            <a:r>
              <a:rPr lang="en-US" altLang="zh-CN" dirty="0" err="1"/>
              <a:t>Ei</a:t>
            </a:r>
            <a:r>
              <a:rPr lang="en-US" altLang="zh-CN" dirty="0"/>
              <a:t> </a:t>
            </a:r>
            <a:r>
              <a:rPr lang="en-US" altLang="zh-CN" dirty="0" err="1"/>
              <a:t>Compendex</a:t>
            </a:r>
            <a:r>
              <a:rPr lang="en-US" altLang="zh-CN" dirty="0"/>
              <a:t>, EMBASE</a:t>
            </a:r>
            <a:r>
              <a:rPr lang="zh-CN" altLang="zh-CN" dirty="0"/>
              <a:t>等）全文期刊</a:t>
            </a:r>
          </a:p>
          <a:p>
            <a:pPr lvl="0"/>
            <a:r>
              <a:rPr lang="zh-CN" altLang="zh-CN" dirty="0"/>
              <a:t>国际化资源，包含来自欧洲、亚洲、非洲、大洋洲和拉丁美洲的全文期刊</a:t>
            </a:r>
          </a:p>
          <a:p>
            <a:endParaRPr lang="zh-CN" altLang="en-US" dirty="0"/>
          </a:p>
        </p:txBody>
      </p:sp>
    </p:spTree>
    <p:extLst>
      <p:ext uri="{BB962C8B-B14F-4D97-AF65-F5344CB8AC3E}">
        <p14:creationId xmlns:p14="http://schemas.microsoft.com/office/powerpoint/2010/main" val="276112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8FAE-3B7D-4E22-81D6-D3BB171BF263}"/>
              </a:ext>
            </a:extLst>
          </p:cNvPr>
          <p:cNvSpPr>
            <a:spLocks noGrp="1"/>
          </p:cNvSpPr>
          <p:nvPr>
            <p:ph type="title"/>
          </p:nvPr>
        </p:nvSpPr>
        <p:spPr/>
        <p:txBody>
          <a:bodyPr/>
          <a:lstStyle/>
          <a:p>
            <a:r>
              <a:rPr lang="en-US" altLang="zh-CN" i="1" dirty="0"/>
              <a:t>Academic Search </a:t>
            </a:r>
            <a:r>
              <a:rPr lang="zh-CN" altLang="zh-CN" dirty="0"/>
              <a:t>系列数据库提供来自顶尖出版社所的数千种学术期刊全文内容，包含广泛的学科主题：</a:t>
            </a:r>
            <a:br>
              <a:rPr lang="zh-CN" altLang="zh-CN" dirty="0"/>
            </a:br>
            <a:endParaRPr lang="zh-CN" altLang="en-US" dirty="0"/>
          </a:p>
        </p:txBody>
      </p:sp>
      <p:sp>
        <p:nvSpPr>
          <p:cNvPr id="3" name="Content Placeholder 2">
            <a:extLst>
              <a:ext uri="{FF2B5EF4-FFF2-40B4-BE49-F238E27FC236}">
                <a16:creationId xmlns:a16="http://schemas.microsoft.com/office/drawing/2014/main" id="{24B2B693-D332-4416-81F0-F7F34070D8BE}"/>
              </a:ext>
            </a:extLst>
          </p:cNvPr>
          <p:cNvSpPr>
            <a:spLocks noGrp="1"/>
          </p:cNvSpPr>
          <p:nvPr>
            <p:ph idx="1"/>
          </p:nvPr>
        </p:nvSpPr>
        <p:spPr>
          <a:xfrm>
            <a:off x="1600200" y="2514600"/>
            <a:ext cx="9525000" cy="2903538"/>
          </a:xfrm>
        </p:spPr>
        <p:txBody>
          <a:bodyPr numCol="3"/>
          <a:lstStyle/>
          <a:p>
            <a:pPr lvl="0"/>
            <a:r>
              <a:rPr lang="zh-CN" altLang="zh-CN" sz="2000" dirty="0"/>
              <a:t>人类学</a:t>
            </a:r>
          </a:p>
          <a:p>
            <a:pPr lvl="0"/>
            <a:r>
              <a:rPr lang="zh-CN" altLang="zh-CN" sz="2000" dirty="0"/>
              <a:t>天文学</a:t>
            </a:r>
          </a:p>
          <a:p>
            <a:pPr lvl="0"/>
            <a:r>
              <a:rPr lang="zh-CN" altLang="zh-CN" sz="2000" dirty="0"/>
              <a:t>生物学</a:t>
            </a:r>
          </a:p>
          <a:p>
            <a:pPr lvl="0"/>
            <a:r>
              <a:rPr lang="zh-CN" altLang="zh-CN" sz="2000" dirty="0"/>
              <a:t>化学</a:t>
            </a:r>
          </a:p>
          <a:p>
            <a:pPr lvl="0"/>
            <a:r>
              <a:rPr lang="zh-CN" altLang="zh-CN" sz="2000" dirty="0"/>
              <a:t>工程</a:t>
            </a:r>
          </a:p>
          <a:p>
            <a:pPr lvl="0"/>
            <a:r>
              <a:rPr lang="zh-CN" altLang="zh-CN" sz="2000" dirty="0"/>
              <a:t>种族和多元文化研究</a:t>
            </a:r>
          </a:p>
          <a:p>
            <a:pPr lvl="0"/>
            <a:r>
              <a:rPr lang="zh-CN" altLang="zh-CN" sz="2000" dirty="0"/>
              <a:t>地理</a:t>
            </a:r>
          </a:p>
          <a:p>
            <a:pPr lvl="0"/>
            <a:r>
              <a:rPr lang="zh-CN" altLang="zh-CN" sz="2000" dirty="0"/>
              <a:t>法律</a:t>
            </a:r>
          </a:p>
          <a:p>
            <a:pPr lvl="0"/>
            <a:r>
              <a:rPr lang="zh-CN" altLang="zh-CN" sz="2000" dirty="0"/>
              <a:t>数学</a:t>
            </a:r>
          </a:p>
          <a:p>
            <a:pPr lvl="0"/>
            <a:r>
              <a:rPr lang="zh-CN" altLang="zh-CN" sz="2000" dirty="0"/>
              <a:t>医药科学</a:t>
            </a:r>
          </a:p>
          <a:p>
            <a:pPr lvl="0"/>
            <a:r>
              <a:rPr lang="zh-CN" altLang="zh-CN" sz="2000" dirty="0"/>
              <a:t>物理</a:t>
            </a:r>
          </a:p>
          <a:p>
            <a:pPr lvl="0"/>
            <a:r>
              <a:rPr lang="zh-CN" altLang="zh-CN" sz="2000" dirty="0"/>
              <a:t>心理学</a:t>
            </a:r>
          </a:p>
          <a:p>
            <a:pPr lvl="0"/>
            <a:r>
              <a:rPr lang="zh-CN" altLang="zh-CN" sz="2000" dirty="0"/>
              <a:t>宗教与哲学</a:t>
            </a:r>
          </a:p>
          <a:p>
            <a:pPr lvl="0"/>
            <a:r>
              <a:rPr lang="zh-CN" altLang="zh-CN" sz="2000" dirty="0"/>
              <a:t>科学与技术</a:t>
            </a:r>
          </a:p>
          <a:p>
            <a:pPr lvl="0"/>
            <a:r>
              <a:rPr lang="zh-CN" altLang="zh-CN" sz="2000" dirty="0"/>
              <a:t>兽医学</a:t>
            </a:r>
          </a:p>
          <a:p>
            <a:pPr lvl="0"/>
            <a:r>
              <a:rPr lang="zh-CN" altLang="zh-CN" sz="2000" dirty="0"/>
              <a:t>女性研究</a:t>
            </a:r>
          </a:p>
          <a:p>
            <a:pPr lvl="0"/>
            <a:r>
              <a:rPr lang="zh-CN" altLang="zh-CN" sz="2000" dirty="0"/>
              <a:t>动物学</a:t>
            </a:r>
          </a:p>
          <a:p>
            <a:endParaRPr lang="zh-CN" altLang="en-US" sz="2000" dirty="0"/>
          </a:p>
        </p:txBody>
      </p:sp>
    </p:spTree>
    <p:extLst>
      <p:ext uri="{BB962C8B-B14F-4D97-AF65-F5344CB8AC3E}">
        <p14:creationId xmlns:p14="http://schemas.microsoft.com/office/powerpoint/2010/main" val="32639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B6C5977-71C0-45A2-85F3-9826C5DF11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8581" r="3226" b="4570"/>
          <a:stretch/>
        </p:blipFill>
        <p:spPr>
          <a:xfrm>
            <a:off x="2540" y="4387273"/>
            <a:ext cx="12189460" cy="2146949"/>
          </a:xfrm>
          <a:prstGeom prst="rect">
            <a:avLst/>
          </a:prstGeom>
        </p:spPr>
      </p:pic>
      <p:sp>
        <p:nvSpPr>
          <p:cNvPr id="17" name="Freeform: Shape 16">
            <a:extLst>
              <a:ext uri="{FF2B5EF4-FFF2-40B4-BE49-F238E27FC236}">
                <a16:creationId xmlns:a16="http://schemas.microsoft.com/office/drawing/2014/main" id="{3169C0F0-2FB4-4DF2-9703-1DDE57FD357C}"/>
              </a:ext>
            </a:extLst>
          </p:cNvPr>
          <p:cNvSpPr/>
          <p:nvPr/>
        </p:nvSpPr>
        <p:spPr>
          <a:xfrm>
            <a:off x="1250302" y="1815839"/>
            <a:ext cx="10103498" cy="4524021"/>
          </a:xfrm>
          <a:custGeom>
            <a:avLst/>
            <a:gdLst>
              <a:gd name="connsiteX0" fmla="*/ 8631936 w 10506456"/>
              <a:gd name="connsiteY0" fmla="*/ 0 h 3653282"/>
              <a:gd name="connsiteX1" fmla="*/ 10506456 w 10506456"/>
              <a:gd name="connsiteY1" fmla="*/ 0 h 3653282"/>
              <a:gd name="connsiteX2" fmla="*/ 10506456 w 10506456"/>
              <a:gd name="connsiteY2" fmla="*/ 2322577 h 3653282"/>
              <a:gd name="connsiteX3" fmla="*/ 10506456 w 10506456"/>
              <a:gd name="connsiteY3" fmla="*/ 3493009 h 3653282"/>
              <a:gd name="connsiteX4" fmla="*/ 10506456 w 10506456"/>
              <a:gd name="connsiteY4" fmla="*/ 3653282 h 3653282"/>
              <a:gd name="connsiteX5" fmla="*/ 0 w 10506456"/>
              <a:gd name="connsiteY5" fmla="*/ 3653282 h 3653282"/>
              <a:gd name="connsiteX6" fmla="*/ 0 w 10506456"/>
              <a:gd name="connsiteY6" fmla="*/ 2322577 h 3653282"/>
              <a:gd name="connsiteX7" fmla="*/ 8631936 w 10506456"/>
              <a:gd name="connsiteY7" fmla="*/ 2322577 h 365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6456" h="3653282">
                <a:moveTo>
                  <a:pt x="8631936" y="0"/>
                </a:moveTo>
                <a:lnTo>
                  <a:pt x="10506456" y="0"/>
                </a:lnTo>
                <a:lnTo>
                  <a:pt x="10506456" y="2322577"/>
                </a:lnTo>
                <a:lnTo>
                  <a:pt x="10506456" y="3493009"/>
                </a:lnTo>
                <a:lnTo>
                  <a:pt x="10506456" y="3653282"/>
                </a:lnTo>
                <a:lnTo>
                  <a:pt x="0" y="3653282"/>
                </a:lnTo>
                <a:lnTo>
                  <a:pt x="0" y="2322577"/>
                </a:lnTo>
                <a:lnTo>
                  <a:pt x="8631936" y="23225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 name="Title 1"/>
          <p:cNvSpPr>
            <a:spLocks noGrp="1"/>
          </p:cNvSpPr>
          <p:nvPr>
            <p:ph type="title"/>
          </p:nvPr>
        </p:nvSpPr>
        <p:spPr>
          <a:xfrm>
            <a:off x="838200" y="473336"/>
            <a:ext cx="10956636" cy="1023710"/>
          </a:xfrm>
        </p:spPr>
        <p:txBody>
          <a:bodyPr/>
          <a:lstStyle/>
          <a:p>
            <a:r>
              <a:rPr lang="en-US" i="1" dirty="0"/>
              <a:t>Academic Search </a:t>
            </a:r>
            <a:r>
              <a:rPr lang="en-US" altLang="zh-CN" i="1" dirty="0"/>
              <a:t>series</a:t>
            </a:r>
            <a:endParaRPr lang="en-US" i="1"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347337180"/>
              </p:ext>
            </p:extLst>
          </p:nvPr>
        </p:nvGraphicFramePr>
        <p:xfrm>
          <a:off x="1052052" y="1631950"/>
          <a:ext cx="10087896" cy="4436882"/>
        </p:xfrm>
        <a:graphic>
          <a:graphicData uri="http://schemas.openxmlformats.org/drawingml/2006/table">
            <a:tbl>
              <a:tblPr>
                <a:tableStyleId>{5C22544A-7EE6-4342-B048-85BDC9FD1C3A}</a:tableStyleId>
              </a:tblPr>
              <a:tblGrid>
                <a:gridCol w="4389120">
                  <a:extLst>
                    <a:ext uri="{9D8B030D-6E8A-4147-A177-3AD203B41FA5}">
                      <a16:colId xmlns:a16="http://schemas.microsoft.com/office/drawing/2014/main" val="20000"/>
                    </a:ext>
                  </a:extLst>
                </a:gridCol>
                <a:gridCol w="1899592">
                  <a:extLst>
                    <a:ext uri="{9D8B030D-6E8A-4147-A177-3AD203B41FA5}">
                      <a16:colId xmlns:a16="http://schemas.microsoft.com/office/drawing/2014/main" val="20001"/>
                    </a:ext>
                  </a:extLst>
                </a:gridCol>
                <a:gridCol w="1899592">
                  <a:extLst>
                    <a:ext uri="{9D8B030D-6E8A-4147-A177-3AD203B41FA5}">
                      <a16:colId xmlns:a16="http://schemas.microsoft.com/office/drawing/2014/main" val="20002"/>
                    </a:ext>
                  </a:extLst>
                </a:gridCol>
                <a:gridCol w="1899592">
                  <a:extLst>
                    <a:ext uri="{9D8B030D-6E8A-4147-A177-3AD203B41FA5}">
                      <a16:colId xmlns:a16="http://schemas.microsoft.com/office/drawing/2014/main" val="20003"/>
                    </a:ext>
                  </a:extLst>
                </a:gridCol>
              </a:tblGrid>
              <a:tr h="2086085">
                <a:tc>
                  <a:txBody>
                    <a:bodyPr/>
                    <a:lstStyle/>
                    <a:p>
                      <a:pPr marL="0" marR="0" algn="r">
                        <a:spcBef>
                          <a:spcPts val="0"/>
                        </a:spcBef>
                        <a:spcAft>
                          <a:spcPts val="0"/>
                        </a:spcAft>
                      </a:pPr>
                      <a:r>
                        <a:rPr lang="en-US" sz="2400" b="0" i="1" dirty="0">
                          <a:solidFill>
                            <a:schemeClr val="tx2"/>
                          </a:solidFill>
                          <a:effectLst/>
                          <a:latin typeface="+mj-lt"/>
                        </a:rPr>
                        <a:t>Academic Search </a:t>
                      </a:r>
                      <a:br>
                        <a:rPr lang="en-US" sz="2400" b="0" dirty="0">
                          <a:solidFill>
                            <a:schemeClr val="tx2"/>
                          </a:solidFill>
                          <a:effectLst/>
                          <a:latin typeface="+mj-lt"/>
                        </a:rPr>
                      </a:br>
                      <a:r>
                        <a:rPr lang="en-US" sz="2400" b="0" dirty="0">
                          <a:solidFill>
                            <a:schemeClr val="tx2"/>
                          </a:solidFill>
                          <a:effectLst/>
                          <a:latin typeface="+mj-lt"/>
                        </a:rPr>
                        <a:t>Version</a:t>
                      </a:r>
                      <a:endParaRPr lang="en-US" sz="2400" b="0" dirty="0">
                        <a:solidFill>
                          <a:schemeClr val="tx2"/>
                        </a:solidFill>
                        <a:effectLst/>
                        <a:latin typeface="+mj-lt"/>
                        <a:ea typeface="Calibri" panose="020F0502020204030204" pitchFamily="34" charset="0"/>
                        <a:cs typeface="Times New Roman" panose="02020603050405020304" pitchFamily="18" charset="0"/>
                      </a:endParaRPr>
                    </a:p>
                  </a:txBody>
                  <a:tcPr marL="182880" marR="182880" marT="73152" marB="73152" anchor="b">
                    <a:noFill/>
                  </a:tcPr>
                </a:tc>
                <a:tc>
                  <a:txBody>
                    <a:bodyPr/>
                    <a:lstStyle/>
                    <a:p>
                      <a:pPr marL="0" marR="0" algn="ctr">
                        <a:spcBef>
                          <a:spcPts val="0"/>
                        </a:spcBef>
                        <a:spcAft>
                          <a:spcPts val="0"/>
                        </a:spcAft>
                      </a:pPr>
                      <a:r>
                        <a:rPr lang="en-US" sz="1900" b="0" dirty="0">
                          <a:solidFill>
                            <a:schemeClr val="bg1"/>
                          </a:solidFill>
                          <a:effectLst/>
                          <a:latin typeface="+mj-lt"/>
                        </a:rPr>
                        <a:t>Journals &amp; Magazines</a:t>
                      </a:r>
                      <a:endParaRPr lang="en-US" sz="1900" b="0" dirty="0">
                        <a:solidFill>
                          <a:schemeClr val="bg1"/>
                        </a:solidFill>
                        <a:effectLst/>
                        <a:latin typeface="+mj-lt"/>
                        <a:ea typeface="Calibri" panose="020F0502020204030204" pitchFamily="34" charset="0"/>
                        <a:cs typeface="Times New Roman" panose="02020603050405020304" pitchFamily="18" charset="0"/>
                      </a:endParaRPr>
                    </a:p>
                  </a:txBody>
                  <a:tcPr marT="73152" marB="73152" anchor="ctr">
                    <a:solidFill>
                      <a:schemeClr val="accent2"/>
                    </a:solidFill>
                  </a:tcPr>
                </a:tc>
                <a:tc>
                  <a:txBody>
                    <a:bodyPr/>
                    <a:lstStyle/>
                    <a:p>
                      <a:pPr marL="0" marR="0" algn="ctr">
                        <a:spcBef>
                          <a:spcPts val="0"/>
                        </a:spcBef>
                        <a:spcAft>
                          <a:spcPts val="0"/>
                        </a:spcAft>
                      </a:pPr>
                      <a:r>
                        <a:rPr lang="en-US" sz="1900" b="0" dirty="0">
                          <a:solidFill>
                            <a:schemeClr val="bg1"/>
                          </a:solidFill>
                          <a:effectLst/>
                          <a:latin typeface="+mj-lt"/>
                        </a:rPr>
                        <a:t> </a:t>
                      </a:r>
                    </a:p>
                    <a:p>
                      <a:pPr marL="0" marR="0" algn="ctr">
                        <a:spcBef>
                          <a:spcPts val="0"/>
                        </a:spcBef>
                        <a:spcAft>
                          <a:spcPts val="0"/>
                        </a:spcAft>
                      </a:pPr>
                      <a:r>
                        <a:rPr lang="en-US" sz="1900" b="0" dirty="0">
                          <a:solidFill>
                            <a:schemeClr val="bg1"/>
                          </a:solidFill>
                          <a:effectLst/>
                          <a:latin typeface="+mj-lt"/>
                        </a:rPr>
                        <a:t>Full-Text</a:t>
                      </a:r>
                    </a:p>
                    <a:p>
                      <a:pPr marL="0" marR="0" algn="ctr">
                        <a:spcBef>
                          <a:spcPts val="0"/>
                        </a:spcBef>
                        <a:spcAft>
                          <a:spcPts val="0"/>
                        </a:spcAft>
                      </a:pPr>
                      <a:r>
                        <a:rPr lang="en-US" sz="1900" b="0" dirty="0">
                          <a:solidFill>
                            <a:schemeClr val="bg1"/>
                          </a:solidFill>
                          <a:effectLst/>
                          <a:latin typeface="+mj-lt"/>
                        </a:rPr>
                        <a:t>Journals</a:t>
                      </a:r>
                      <a:endParaRPr lang="en-US" sz="1900" b="0" dirty="0">
                        <a:solidFill>
                          <a:schemeClr val="bg1"/>
                        </a:solidFill>
                        <a:effectLst/>
                        <a:latin typeface="+mj-lt"/>
                        <a:ea typeface="Calibri" panose="020F0502020204030204" pitchFamily="34" charset="0"/>
                        <a:cs typeface="Times New Roman" panose="02020603050405020304" pitchFamily="18" charset="0"/>
                      </a:endParaRPr>
                    </a:p>
                  </a:txBody>
                  <a:tcPr marT="73152" marB="73152" anchor="ctr">
                    <a:solidFill>
                      <a:schemeClr val="accent2"/>
                    </a:solidFill>
                  </a:tcPr>
                </a:tc>
                <a:tc>
                  <a:txBody>
                    <a:bodyPr/>
                    <a:lstStyle/>
                    <a:p>
                      <a:pPr marL="0" marR="0" algn="ctr">
                        <a:spcBef>
                          <a:spcPts val="0"/>
                        </a:spcBef>
                        <a:spcAft>
                          <a:spcPts val="0"/>
                        </a:spcAft>
                      </a:pPr>
                      <a:br>
                        <a:rPr lang="en-US" sz="1900" b="0" dirty="0">
                          <a:solidFill>
                            <a:schemeClr val="bg1"/>
                          </a:solidFill>
                          <a:effectLst/>
                          <a:latin typeface="+mj-lt"/>
                        </a:rPr>
                      </a:br>
                      <a:r>
                        <a:rPr lang="en-US" sz="1900" b="0" dirty="0">
                          <a:solidFill>
                            <a:schemeClr val="bg1"/>
                          </a:solidFill>
                          <a:effectLst/>
                          <a:latin typeface="+mj-lt"/>
                        </a:rPr>
                        <a:t>Full-Text </a:t>
                      </a:r>
                      <a:br>
                        <a:rPr lang="en-US" sz="1900" b="0" dirty="0">
                          <a:solidFill>
                            <a:schemeClr val="bg1"/>
                          </a:solidFill>
                          <a:effectLst/>
                          <a:latin typeface="+mj-lt"/>
                        </a:rPr>
                      </a:br>
                      <a:r>
                        <a:rPr lang="en-US" sz="1900" b="0" dirty="0">
                          <a:solidFill>
                            <a:schemeClr val="bg1"/>
                          </a:solidFill>
                          <a:effectLst/>
                          <a:latin typeface="+mj-lt"/>
                        </a:rPr>
                        <a:t>Peer-Reviewed Journals</a:t>
                      </a:r>
                      <a:endParaRPr lang="en-US" sz="1900" b="0" dirty="0">
                        <a:solidFill>
                          <a:schemeClr val="bg1"/>
                        </a:solidFill>
                        <a:effectLst/>
                        <a:latin typeface="+mj-lt"/>
                        <a:ea typeface="Calibri" panose="020F0502020204030204" pitchFamily="34" charset="0"/>
                        <a:cs typeface="Times New Roman" panose="02020603050405020304" pitchFamily="18" charset="0"/>
                      </a:endParaRPr>
                    </a:p>
                  </a:txBody>
                  <a:tcPr marT="73152" marB="73152" anchor="ctr">
                    <a:solidFill>
                      <a:schemeClr val="accent2"/>
                    </a:solidFill>
                  </a:tcPr>
                </a:tc>
                <a:extLst>
                  <a:ext uri="{0D108BD9-81ED-4DB2-BD59-A6C34878D82A}">
                    <a16:rowId xmlns:a16="http://schemas.microsoft.com/office/drawing/2014/main" val="10000"/>
                  </a:ext>
                </a:extLst>
              </a:tr>
              <a:tr h="783599">
                <a:tc>
                  <a:txBody>
                    <a:bodyPr/>
                    <a:lstStyle/>
                    <a:p>
                      <a:pPr marL="0" marR="0" algn="r">
                        <a:spcBef>
                          <a:spcPts val="0"/>
                        </a:spcBef>
                        <a:spcAft>
                          <a:spcPts val="0"/>
                        </a:spcAft>
                      </a:pPr>
                      <a:r>
                        <a:rPr lang="en-US" sz="2400" b="0" i="1" dirty="0">
                          <a:solidFill>
                            <a:schemeClr val="bg1"/>
                          </a:solidFill>
                          <a:effectLst/>
                          <a:latin typeface="+mj-lt"/>
                        </a:rPr>
                        <a:t>Academic Search Premier</a:t>
                      </a:r>
                      <a:endParaRPr lang="en-US" sz="2400" b="0" i="1" dirty="0">
                        <a:solidFill>
                          <a:schemeClr val="bg1"/>
                        </a:solidFill>
                        <a:effectLst/>
                        <a:latin typeface="+mj-lt"/>
                        <a:ea typeface="Calibri" panose="020F0502020204030204" pitchFamily="34" charset="0"/>
                        <a:cs typeface="Times New Roman" panose="02020603050405020304" pitchFamily="18" charset="0"/>
                      </a:endParaRPr>
                    </a:p>
                  </a:txBody>
                  <a:tcPr marL="182880" marR="182880" marT="73152" marB="73152" anchor="ctr">
                    <a:solidFill>
                      <a:schemeClr val="accent1"/>
                    </a:solidFill>
                  </a:tcPr>
                </a:tc>
                <a:tc>
                  <a:txBody>
                    <a:bodyPr/>
                    <a:lstStyle/>
                    <a:p>
                      <a:pPr marL="0" marR="0" algn="ctr">
                        <a:spcBef>
                          <a:spcPts val="0"/>
                        </a:spcBef>
                        <a:spcAft>
                          <a:spcPts val="0"/>
                        </a:spcAft>
                      </a:pPr>
                      <a:r>
                        <a:rPr lang="en-US" sz="2800" b="1" dirty="0">
                          <a:solidFill>
                            <a:schemeClr val="tx2"/>
                          </a:solidFill>
                          <a:effectLst/>
                          <a:latin typeface="+mj-lt"/>
                          <a:ea typeface="Calibri" panose="020F0502020204030204" pitchFamily="34" charset="0"/>
                          <a:cs typeface="Times New Roman" panose="02020603050405020304" pitchFamily="18" charset="0"/>
                        </a:rPr>
                        <a:t>17,985</a:t>
                      </a:r>
                    </a:p>
                  </a:txBody>
                  <a:tcPr marL="182880" marR="182880" marT="73152" marB="73152" anchor="ctr"/>
                </a:tc>
                <a:tc>
                  <a:txBody>
                    <a:bodyPr/>
                    <a:lstStyle/>
                    <a:p>
                      <a:pPr marL="0" marR="0" algn="ctr">
                        <a:spcBef>
                          <a:spcPts val="0"/>
                        </a:spcBef>
                        <a:spcAft>
                          <a:spcPts val="0"/>
                        </a:spcAft>
                      </a:pPr>
                      <a:r>
                        <a:rPr lang="en-US" sz="2800" b="1" dirty="0">
                          <a:solidFill>
                            <a:schemeClr val="tx2"/>
                          </a:solidFill>
                          <a:effectLst/>
                          <a:latin typeface="+mj-lt"/>
                          <a:ea typeface="Calibri" panose="020F0502020204030204" pitchFamily="34" charset="0"/>
                          <a:cs typeface="Times New Roman" panose="02020603050405020304" pitchFamily="18" charset="0"/>
                        </a:rPr>
                        <a:t>4,708</a:t>
                      </a:r>
                    </a:p>
                  </a:txBody>
                  <a:tcPr marL="182880" marR="182880" marT="73152" marB="73152" anchor="ctr"/>
                </a:tc>
                <a:tc>
                  <a:txBody>
                    <a:bodyPr/>
                    <a:lstStyle/>
                    <a:p>
                      <a:pPr marL="0" marR="0" algn="ctr">
                        <a:spcBef>
                          <a:spcPts val="0"/>
                        </a:spcBef>
                        <a:spcAft>
                          <a:spcPts val="0"/>
                        </a:spcAft>
                      </a:pPr>
                      <a:r>
                        <a:rPr lang="en-US" sz="2800" b="1" dirty="0">
                          <a:solidFill>
                            <a:schemeClr val="tx2"/>
                          </a:solidFill>
                          <a:effectLst/>
                          <a:latin typeface="+mj-lt"/>
                          <a:ea typeface="Calibri" panose="020F0502020204030204" pitchFamily="34" charset="0"/>
                          <a:cs typeface="Times New Roman" panose="02020603050405020304" pitchFamily="18" charset="0"/>
                        </a:rPr>
                        <a:t>3898</a:t>
                      </a:r>
                    </a:p>
                  </a:txBody>
                  <a:tcPr marL="182880" marR="182880" marT="73152" marB="73152" anchor="ctr"/>
                </a:tc>
                <a:extLst>
                  <a:ext uri="{0D108BD9-81ED-4DB2-BD59-A6C34878D82A}">
                    <a16:rowId xmlns:a16="http://schemas.microsoft.com/office/drawing/2014/main" val="10003"/>
                  </a:ext>
                </a:extLst>
              </a:tr>
              <a:tr h="783599">
                <a:tc>
                  <a:txBody>
                    <a:bodyPr/>
                    <a:lstStyle/>
                    <a:p>
                      <a:pPr marL="0" marR="0" algn="r" defTabSz="914400" rtl="0" eaLnBrk="1" latinLnBrk="0" hangingPunct="1">
                        <a:spcBef>
                          <a:spcPts val="0"/>
                        </a:spcBef>
                        <a:spcAft>
                          <a:spcPts val="0"/>
                        </a:spcAft>
                      </a:pPr>
                      <a:r>
                        <a:rPr lang="en-US" sz="2400" b="0" i="1" kern="1200" dirty="0">
                          <a:solidFill>
                            <a:schemeClr val="bg1"/>
                          </a:solidFill>
                          <a:effectLst/>
                          <a:latin typeface="+mj-lt"/>
                          <a:ea typeface="+mn-ea"/>
                          <a:cs typeface="+mn-cs"/>
                        </a:rPr>
                        <a:t>Academic Search Complete</a:t>
                      </a:r>
                    </a:p>
                  </a:txBody>
                  <a:tcPr marL="182880" marR="182880" marT="73152" marB="73152" anchor="ctr">
                    <a:solidFill>
                      <a:schemeClr val="accent1"/>
                    </a:solidFill>
                  </a:tcPr>
                </a:tc>
                <a:tc>
                  <a:txBody>
                    <a:bodyPr/>
                    <a:lstStyle/>
                    <a:p>
                      <a:pPr marL="0" marR="0" algn="ctr" defTabSz="914400" rtl="0" eaLnBrk="1" latinLnBrk="0" hangingPunct="1">
                        <a:spcBef>
                          <a:spcPts val="0"/>
                        </a:spcBef>
                        <a:spcAft>
                          <a:spcPts val="0"/>
                        </a:spcAft>
                      </a:pPr>
                      <a:r>
                        <a:rPr lang="en-US" sz="2800" b="1" kern="1200" dirty="0">
                          <a:solidFill>
                            <a:schemeClr val="tx2"/>
                          </a:solidFill>
                          <a:effectLst/>
                          <a:latin typeface="+mj-lt"/>
                          <a:ea typeface="Calibri" panose="020F0502020204030204" pitchFamily="34" charset="0"/>
                          <a:cs typeface="Times New Roman" panose="02020603050405020304" pitchFamily="18" charset="0"/>
                        </a:rPr>
                        <a:t>17,986</a:t>
                      </a:r>
                    </a:p>
                  </a:txBody>
                  <a:tcPr marL="182880" marR="182880" marT="73152" marB="73152" anchor="ctr">
                    <a:solidFill>
                      <a:schemeClr val="bg1">
                        <a:lumMod val="85000"/>
                      </a:schemeClr>
                    </a:solidFill>
                  </a:tcPr>
                </a:tc>
                <a:tc>
                  <a:txBody>
                    <a:bodyPr/>
                    <a:lstStyle/>
                    <a:p>
                      <a:pPr marL="0" marR="0" algn="ctr" defTabSz="914400" rtl="0" eaLnBrk="1" latinLnBrk="0" hangingPunct="1">
                        <a:spcBef>
                          <a:spcPts val="0"/>
                        </a:spcBef>
                        <a:spcAft>
                          <a:spcPts val="0"/>
                        </a:spcAft>
                      </a:pPr>
                      <a:r>
                        <a:rPr lang="en-US" sz="2800" b="1" kern="1200" dirty="0">
                          <a:solidFill>
                            <a:schemeClr val="tx2"/>
                          </a:solidFill>
                          <a:effectLst/>
                          <a:latin typeface="+mj-lt"/>
                          <a:ea typeface="Calibri" panose="020F0502020204030204" pitchFamily="34" charset="0"/>
                          <a:cs typeface="Times New Roman" panose="02020603050405020304" pitchFamily="18" charset="0"/>
                        </a:rPr>
                        <a:t>8,913</a:t>
                      </a:r>
                    </a:p>
                  </a:txBody>
                  <a:tcPr marL="182880" marR="182880" marT="73152" marB="73152" anchor="ctr">
                    <a:solidFill>
                      <a:schemeClr val="bg1">
                        <a:lumMod val="85000"/>
                      </a:schemeClr>
                    </a:solidFill>
                  </a:tcPr>
                </a:tc>
                <a:tc>
                  <a:txBody>
                    <a:bodyPr/>
                    <a:lstStyle/>
                    <a:p>
                      <a:pPr marL="0" marR="0" algn="ctr" defTabSz="914400" rtl="0" eaLnBrk="1" latinLnBrk="0" hangingPunct="1">
                        <a:spcBef>
                          <a:spcPts val="0"/>
                        </a:spcBef>
                        <a:spcAft>
                          <a:spcPts val="0"/>
                        </a:spcAft>
                      </a:pPr>
                      <a:r>
                        <a:rPr lang="en-US" sz="2800" b="1" kern="1200" dirty="0">
                          <a:solidFill>
                            <a:schemeClr val="tx2"/>
                          </a:solidFill>
                          <a:effectLst/>
                          <a:latin typeface="+mj-lt"/>
                          <a:ea typeface="Calibri" panose="020F0502020204030204" pitchFamily="34" charset="0"/>
                          <a:cs typeface="Times New Roman" panose="02020603050405020304" pitchFamily="18" charset="0"/>
                        </a:rPr>
                        <a:t>7,676</a:t>
                      </a:r>
                    </a:p>
                  </a:txBody>
                  <a:tcPr marL="182880" marR="182880" marT="73152" marB="73152" anchor="ctr">
                    <a:solidFill>
                      <a:schemeClr val="bg1">
                        <a:lumMod val="85000"/>
                      </a:schemeClr>
                    </a:solidFill>
                  </a:tcPr>
                </a:tc>
                <a:extLst>
                  <a:ext uri="{0D108BD9-81ED-4DB2-BD59-A6C34878D82A}">
                    <a16:rowId xmlns:a16="http://schemas.microsoft.com/office/drawing/2014/main" val="664536141"/>
                  </a:ext>
                </a:extLst>
              </a:tr>
              <a:tr h="783599">
                <a:tc>
                  <a:txBody>
                    <a:bodyPr/>
                    <a:lstStyle/>
                    <a:p>
                      <a:pPr marL="0" marR="0" algn="r" defTabSz="914400" rtl="0" eaLnBrk="1" latinLnBrk="0" hangingPunct="1">
                        <a:spcBef>
                          <a:spcPts val="0"/>
                        </a:spcBef>
                        <a:spcAft>
                          <a:spcPts val="0"/>
                        </a:spcAft>
                      </a:pPr>
                      <a:r>
                        <a:rPr lang="en-US" sz="2400" b="0" i="1" kern="1200" dirty="0">
                          <a:solidFill>
                            <a:schemeClr val="bg1"/>
                          </a:solidFill>
                          <a:effectLst/>
                          <a:latin typeface="+mj-lt"/>
                          <a:ea typeface="+mn-ea"/>
                          <a:cs typeface="+mn-cs"/>
                        </a:rPr>
                        <a:t>Academic Search Ultimate</a:t>
                      </a:r>
                    </a:p>
                  </a:txBody>
                  <a:tcPr marL="182880" marR="182880" marT="73152" marB="73152" anchor="ctr">
                    <a:solidFill>
                      <a:schemeClr val="accent1"/>
                    </a:solidFill>
                  </a:tcPr>
                </a:tc>
                <a:tc>
                  <a:txBody>
                    <a:bodyPr/>
                    <a:lstStyle/>
                    <a:p>
                      <a:pPr marL="0" marR="0" algn="ctr">
                        <a:spcBef>
                          <a:spcPts val="0"/>
                        </a:spcBef>
                        <a:spcAft>
                          <a:spcPts val="0"/>
                        </a:spcAft>
                      </a:pPr>
                      <a:r>
                        <a:rPr lang="en-US" sz="2800" b="1" dirty="0">
                          <a:solidFill>
                            <a:schemeClr val="tx2"/>
                          </a:solidFill>
                          <a:effectLst/>
                          <a:latin typeface="+mj-lt"/>
                          <a:ea typeface="Calibri" panose="020F0502020204030204" pitchFamily="34" charset="0"/>
                          <a:cs typeface="Times New Roman" panose="02020603050405020304" pitchFamily="18" charset="0"/>
                        </a:rPr>
                        <a:t>17,986</a:t>
                      </a:r>
                    </a:p>
                  </a:txBody>
                  <a:tcPr marL="182880" marR="182880" marT="73152" marB="73152" anchor="ctr">
                    <a:solidFill>
                      <a:schemeClr val="bg1">
                        <a:lumMod val="85000"/>
                      </a:schemeClr>
                    </a:solidFill>
                  </a:tcPr>
                </a:tc>
                <a:tc>
                  <a:txBody>
                    <a:bodyPr/>
                    <a:lstStyle/>
                    <a:p>
                      <a:pPr marL="0" marR="0" algn="ctr">
                        <a:spcBef>
                          <a:spcPts val="0"/>
                        </a:spcBef>
                        <a:spcAft>
                          <a:spcPts val="0"/>
                        </a:spcAft>
                      </a:pPr>
                      <a:r>
                        <a:rPr lang="en-US" sz="2800" b="1" dirty="0">
                          <a:solidFill>
                            <a:schemeClr val="tx2"/>
                          </a:solidFill>
                          <a:effectLst/>
                          <a:latin typeface="+mj-lt"/>
                          <a:ea typeface="Calibri" panose="020F0502020204030204" pitchFamily="34" charset="0"/>
                          <a:cs typeface="Times New Roman" panose="02020603050405020304" pitchFamily="18" charset="0"/>
                        </a:rPr>
                        <a:t>12,080</a:t>
                      </a:r>
                    </a:p>
                  </a:txBody>
                  <a:tcPr marL="182880" marR="182880" marT="73152" marB="73152" anchor="ctr">
                    <a:solidFill>
                      <a:schemeClr val="bg1">
                        <a:lumMod val="85000"/>
                      </a:schemeClr>
                    </a:solidFill>
                  </a:tcPr>
                </a:tc>
                <a:tc>
                  <a:txBody>
                    <a:bodyPr/>
                    <a:lstStyle/>
                    <a:p>
                      <a:pPr marL="0" marR="0" algn="ctr">
                        <a:spcBef>
                          <a:spcPts val="0"/>
                        </a:spcBef>
                        <a:spcAft>
                          <a:spcPts val="0"/>
                        </a:spcAft>
                      </a:pPr>
                      <a:r>
                        <a:rPr lang="en-US" sz="2800" b="1" dirty="0">
                          <a:solidFill>
                            <a:schemeClr val="tx2"/>
                          </a:solidFill>
                          <a:effectLst/>
                          <a:latin typeface="+mj-lt"/>
                        </a:rPr>
                        <a:t>10,578</a:t>
                      </a:r>
                      <a:endParaRPr lang="en-US" sz="2800" b="1" dirty="0">
                        <a:solidFill>
                          <a:schemeClr val="tx2"/>
                        </a:solidFill>
                        <a:effectLst/>
                        <a:latin typeface="+mj-lt"/>
                        <a:ea typeface="Calibri" panose="020F0502020204030204" pitchFamily="34" charset="0"/>
                        <a:cs typeface="Times New Roman" panose="02020603050405020304" pitchFamily="18" charset="0"/>
                      </a:endParaRPr>
                    </a:p>
                  </a:txBody>
                  <a:tcPr marL="182880" marR="182880" marT="73152" marB="73152" anchor="c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0" name="Rectangle 9">
            <a:extLst>
              <a:ext uri="{FF2B5EF4-FFF2-40B4-BE49-F238E27FC236}">
                <a16:creationId xmlns:a16="http://schemas.microsoft.com/office/drawing/2014/main" id="{0B3B9DA7-15B5-43A4-9736-75B030EABB76}"/>
              </a:ext>
            </a:extLst>
          </p:cNvPr>
          <p:cNvSpPr/>
          <p:nvPr/>
        </p:nvSpPr>
        <p:spPr>
          <a:xfrm>
            <a:off x="5379469" y="6558803"/>
            <a:ext cx="1433061" cy="276999"/>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D2DB9"/>
                </a:solidFill>
                <a:effectLst/>
                <a:uLnTx/>
                <a:uFillTx/>
                <a:latin typeface="Times New Roman"/>
                <a:ea typeface="+mn-ea"/>
                <a:cs typeface="+mn-cs"/>
              </a:rPr>
              <a:t>February 2021</a:t>
            </a:r>
          </a:p>
        </p:txBody>
      </p:sp>
    </p:spTree>
    <p:extLst>
      <p:ext uri="{BB962C8B-B14F-4D97-AF65-F5344CB8AC3E}">
        <p14:creationId xmlns:p14="http://schemas.microsoft.com/office/powerpoint/2010/main" val="429018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8FAE-3B7D-4E22-81D6-D3BB171BF263}"/>
              </a:ext>
            </a:extLst>
          </p:cNvPr>
          <p:cNvSpPr>
            <a:spLocks noGrp="1"/>
          </p:cNvSpPr>
          <p:nvPr>
            <p:ph type="title"/>
          </p:nvPr>
        </p:nvSpPr>
        <p:spPr>
          <a:xfrm>
            <a:off x="838200" y="2514600"/>
            <a:ext cx="10515600" cy="1023710"/>
          </a:xfrm>
        </p:spPr>
        <p:txBody>
          <a:bodyPr/>
          <a:lstStyle/>
          <a:p>
            <a:pPr algn="ctr"/>
            <a:r>
              <a:rPr lang="en-US" altLang="zh-CN" sz="4000" dirty="0"/>
              <a:t>EBSCOhost</a:t>
            </a:r>
            <a:r>
              <a:rPr lang="zh-CN" altLang="zh-CN" sz="4000" dirty="0"/>
              <a:t>平台操作指南</a:t>
            </a:r>
            <a:br>
              <a:rPr lang="zh-CN" altLang="zh-CN" sz="4000" dirty="0"/>
            </a:br>
            <a:endParaRPr lang="zh-CN" altLang="en-US" sz="4000" dirty="0"/>
          </a:p>
        </p:txBody>
      </p:sp>
    </p:spTree>
    <p:extLst>
      <p:ext uri="{BB962C8B-B14F-4D97-AF65-F5344CB8AC3E}">
        <p14:creationId xmlns:p14="http://schemas.microsoft.com/office/powerpoint/2010/main" val="71520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2" y="1971664"/>
            <a:ext cx="7192329" cy="520655"/>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情景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1       :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选定课题，需查阅文献了解课题相关领域的研究情况</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1: Need to find articles about a theme</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269451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情景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2      :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感觉检索不充分或不准确，担心漏检错检</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Want to find articles </a:t>
            </a:r>
            <a:r>
              <a:rPr kumimoji="0" lang="en-US" altLang="zh-CN" sz="1800" b="0" i="0" u="none" strike="noStrike" kern="1200" cap="none" spc="0" normalizeH="0" baseline="0" noProof="0" dirty="0" err="1">
                <a:ln>
                  <a:noFill/>
                </a:ln>
                <a:solidFill>
                  <a:prstClr val="black">
                    <a:lumMod val="75000"/>
                    <a:lumOff val="25000"/>
                  </a:prstClr>
                </a:solidFill>
                <a:effectLst/>
                <a:uLnTx/>
                <a:uFillTx/>
                <a:latin typeface="Calibri" pitchFamily="34" charset="0"/>
                <a:ea typeface="宋体" panose="02010600030101010101" pitchFamily="2" charset="-122"/>
                <a:cs typeface="+mn-cs"/>
              </a:rPr>
              <a:t>presicely</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341737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情景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3      :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阅读文章，保存或导出重要文章</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3: R</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ead Articles, save or export articles</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414022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情景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4      :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选定投稿期刊，查看期刊信息</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4: Submit for Publication, find publication information</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86307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情景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5      :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批量导出文献，针对检索式创建检索快讯</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5:Create search alert &amp; journal alert</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2" name="Rectangle 11">
            <a:extLst>
              <a:ext uri="{FF2B5EF4-FFF2-40B4-BE49-F238E27FC236}">
                <a16:creationId xmlns:a16="http://schemas.microsoft.com/office/drawing/2014/main" id="{6775346E-3BA1-489C-83A9-58EC93DA2B9B}"/>
              </a:ext>
            </a:extLst>
          </p:cNvPr>
          <p:cNvSpPr/>
          <p:nvPr/>
        </p:nvSpPr>
        <p:spPr>
          <a:xfrm>
            <a:off x="3927792" y="5785537"/>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97166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基本检索</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Basic Search</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269451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高级检索</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Advanced Search</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341737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工具的运用</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Tools</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414022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查找期刊及刊内检索</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Publications</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86307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My EBSCOhost Folder</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8" name="Rectangle 17">
            <a:extLst>
              <a:ext uri="{FF2B5EF4-FFF2-40B4-BE49-F238E27FC236}">
                <a16:creationId xmlns:a16="http://schemas.microsoft.com/office/drawing/2014/main" id="{7DB4B1F2-8EA4-493A-A867-6C663A757259}"/>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3" y="1971664"/>
            <a:ext cx="7070408"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Scenario 1: </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选定课题</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t>
            </a:r>
            <a:r>
              <a:rPr kumimoji="0" lang="zh-CN" altLang="en-US" sz="1800" b="1" i="0" u="none" strike="noStrike" kern="0" cap="none" spc="0" normalizeH="0" baseline="0" noProof="0" dirty="0">
                <a:ln>
                  <a:noFill/>
                </a:ln>
                <a:solidFill>
                  <a:sysClr val="windowText" lastClr="000000"/>
                </a:solidFill>
                <a:effectLst/>
                <a:uLnTx/>
                <a:uFillTx/>
                <a:latin typeface="等线" panose="02010600030101010101" pitchFamily="2" charset="-122"/>
                <a:ea typeface="等线" panose="02010600030101010101" pitchFamily="2" charset="-122"/>
                <a:cs typeface="+mn-cs"/>
              </a:rPr>
              <a:t>基于互联网用户数据保护的反垄断法功能研究</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 </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，需查阅文献了解课题相关领域的研究情况</a:t>
            </a: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269451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感觉检索不充分或不准确，担心漏检错检</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341737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3: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阅读文章，保存或导出重要文章</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414022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4: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选定投稿期刊，查看期刊信息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86307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5: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批量导出文献，针对检索式创建检索快讯</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2" name="Rectangle 11">
            <a:extLst>
              <a:ext uri="{FF2B5EF4-FFF2-40B4-BE49-F238E27FC236}">
                <a16:creationId xmlns:a16="http://schemas.microsoft.com/office/drawing/2014/main" id="{6775346E-3BA1-489C-83A9-58EC93DA2B9B}"/>
              </a:ext>
            </a:extLst>
          </p:cNvPr>
          <p:cNvSpPr/>
          <p:nvPr/>
        </p:nvSpPr>
        <p:spPr>
          <a:xfrm>
            <a:off x="3927792" y="5785537"/>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97166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基本检索</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269451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高级检索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341737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工具的运用</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414022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查找期刊及刊内检索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86307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My EBSCOhost Folder</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8" name="Rectangle 17">
            <a:extLst>
              <a:ext uri="{FF2B5EF4-FFF2-40B4-BE49-F238E27FC236}">
                <a16:creationId xmlns:a16="http://schemas.microsoft.com/office/drawing/2014/main" id="{DB96A69D-CDD4-4F89-A995-2A3B5760A59C}"/>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Tree>
    <p:extLst>
      <p:ext uri="{BB962C8B-B14F-4D97-AF65-F5344CB8AC3E}">
        <p14:creationId xmlns:p14="http://schemas.microsoft.com/office/powerpoint/2010/main" val="3006614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8CE9C4-6181-41C6-8900-5D8EB7E94D39}"/>
              </a:ext>
            </a:extLst>
          </p:cNvPr>
          <p:cNvPicPr>
            <a:picLocks noChangeAspect="1"/>
          </p:cNvPicPr>
          <p:nvPr/>
        </p:nvPicPr>
        <p:blipFill>
          <a:blip r:embed="rId2"/>
          <a:stretch>
            <a:fillRect/>
          </a:stretch>
        </p:blipFill>
        <p:spPr>
          <a:xfrm>
            <a:off x="148919" y="1171459"/>
            <a:ext cx="11894161" cy="4515082"/>
          </a:xfrm>
          <a:prstGeom prst="rect">
            <a:avLst/>
          </a:prstGeom>
        </p:spPr>
      </p:pic>
      <p:sp>
        <p:nvSpPr>
          <p:cNvPr id="4" name="모서리가 둥근 사각형 설명선 19">
            <a:extLst>
              <a:ext uri="{FF2B5EF4-FFF2-40B4-BE49-F238E27FC236}">
                <a16:creationId xmlns:a16="http://schemas.microsoft.com/office/drawing/2014/main" id="{F74587C0-4491-48C2-A85A-F26CD5BBED7C}"/>
              </a:ext>
            </a:extLst>
          </p:cNvPr>
          <p:cNvSpPr/>
          <p:nvPr/>
        </p:nvSpPr>
        <p:spPr>
          <a:xfrm>
            <a:off x="4881940" y="5436576"/>
            <a:ext cx="2230059" cy="812831"/>
          </a:xfrm>
          <a:prstGeom prst="rect">
            <a:avLst/>
          </a:prstGeom>
          <a:solidFill>
            <a:srgbClr val="6F98DB"/>
          </a:solidFill>
          <a:ln w="3175">
            <a:no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基本检索，切换高级检索，查看搜索历史记录</a:t>
            </a:r>
            <a:endParaRPr kumimoji="0" lang="ko-KR"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5" name="직사각형 27">
            <a:extLst>
              <a:ext uri="{FF2B5EF4-FFF2-40B4-BE49-F238E27FC236}">
                <a16:creationId xmlns:a16="http://schemas.microsoft.com/office/drawing/2014/main" id="{C51876F6-6D5F-474A-A8E0-3BB8A9B3FAB3}"/>
              </a:ext>
            </a:extLst>
          </p:cNvPr>
          <p:cNvSpPr/>
          <p:nvPr/>
        </p:nvSpPr>
        <p:spPr>
          <a:xfrm>
            <a:off x="2296829" y="3950598"/>
            <a:ext cx="7649811" cy="1326315"/>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7" name="모서리가 둥근 사각형 설명선 19">
            <a:extLst>
              <a:ext uri="{FF2B5EF4-FFF2-40B4-BE49-F238E27FC236}">
                <a16:creationId xmlns:a16="http://schemas.microsoft.com/office/drawing/2014/main" id="{A8E69E99-8C24-427D-A354-7440155500E4}"/>
              </a:ext>
            </a:extLst>
          </p:cNvPr>
          <p:cNvSpPr/>
          <p:nvPr/>
        </p:nvSpPr>
        <p:spPr>
          <a:xfrm>
            <a:off x="741033" y="1884036"/>
            <a:ext cx="1634314" cy="838843"/>
          </a:xfrm>
          <a:prstGeom prst="rect">
            <a:avLst/>
          </a:prstGeom>
          <a:solidFill>
            <a:srgbClr val="6F98DB"/>
          </a:solidFill>
          <a:ln w="3175">
            <a:no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检索式检索</a:t>
            </a:r>
            <a:endParaRPr kumimoji="0" lang="en-US" altLang="zh-CN"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整刊检索</a:t>
            </a:r>
            <a:endParaRPr kumimoji="0" lang="en-US" altLang="zh-CN"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主题词表检索</a:t>
            </a:r>
            <a:endParaRPr kumimoji="0" lang="ko-KR"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8" name="모서리가 둥근 사각형 설명선 19">
            <a:extLst>
              <a:ext uri="{FF2B5EF4-FFF2-40B4-BE49-F238E27FC236}">
                <a16:creationId xmlns:a16="http://schemas.microsoft.com/office/drawing/2014/main" id="{01CC3CF7-8176-4C90-9385-24391B4FE736}"/>
              </a:ext>
            </a:extLst>
          </p:cNvPr>
          <p:cNvSpPr/>
          <p:nvPr/>
        </p:nvSpPr>
        <p:spPr>
          <a:xfrm>
            <a:off x="9330716" y="2030903"/>
            <a:ext cx="1835124" cy="433624"/>
          </a:xfrm>
          <a:prstGeom prst="rect">
            <a:avLst/>
          </a:prstGeom>
          <a:solidFill>
            <a:srgbClr val="6F98DB"/>
          </a:solidFill>
          <a:ln w="3175">
            <a:no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个人文件夹、帮助</a:t>
            </a:r>
            <a:endParaRPr kumimoji="0" lang="ko-KR"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9" name="직사각형 3">
            <a:extLst>
              <a:ext uri="{FF2B5EF4-FFF2-40B4-BE49-F238E27FC236}">
                <a16:creationId xmlns:a16="http://schemas.microsoft.com/office/drawing/2014/main" id="{74200EEE-95F7-4078-8AF7-2EF6DF19ABF6}"/>
              </a:ext>
            </a:extLst>
          </p:cNvPr>
          <p:cNvSpPr/>
          <p:nvPr/>
        </p:nvSpPr>
        <p:spPr>
          <a:xfrm>
            <a:off x="286590" y="1114185"/>
            <a:ext cx="2088758" cy="577872"/>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10" name="직사각형 22">
            <a:extLst>
              <a:ext uri="{FF2B5EF4-FFF2-40B4-BE49-F238E27FC236}">
                <a16:creationId xmlns:a16="http://schemas.microsoft.com/office/drawing/2014/main" id="{838EAC95-9A4B-4192-B6D8-85B8F7DD8F97}"/>
              </a:ext>
            </a:extLst>
          </p:cNvPr>
          <p:cNvSpPr/>
          <p:nvPr/>
        </p:nvSpPr>
        <p:spPr>
          <a:xfrm>
            <a:off x="8157883" y="1114186"/>
            <a:ext cx="3279367" cy="577872"/>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2" name="TextBox 1">
            <a:extLst>
              <a:ext uri="{FF2B5EF4-FFF2-40B4-BE49-F238E27FC236}">
                <a16:creationId xmlns:a16="http://schemas.microsoft.com/office/drawing/2014/main" id="{E8B97078-C3F5-4D37-A0E3-42800350DAA6}"/>
              </a:ext>
            </a:extLst>
          </p:cNvPr>
          <p:cNvSpPr txBox="1"/>
          <p:nvPr/>
        </p:nvSpPr>
        <p:spPr>
          <a:xfrm>
            <a:off x="396240" y="314960"/>
            <a:ext cx="47142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一 基本检索 </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Basic Search</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675419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debb81aa25f6b948d4fed38c33271df1ac9e2f"/>
</p:tagLst>
</file>

<file path=ppt/theme/theme1.xml><?xml version="1.0" encoding="utf-8"?>
<a:theme xmlns:a="http://schemas.openxmlformats.org/drawingml/2006/main" name="1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2.xml><?xml version="1.0" encoding="utf-8"?>
<a:theme xmlns:a="http://schemas.openxmlformats.org/drawingml/2006/main" name="2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3.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stUpdate xmlns="5f255bb2-3992-4ef0-aeca-1e379827fd79">2015-05-26T04:00:00+00:00</LastUpdate>
    <Notes1 xmlns="5f255bb2-3992-4ef0-aeca-1e379827fd7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34B630FFA53245B411A657E2B120A6" ma:contentTypeVersion="11" ma:contentTypeDescription="Create a new document." ma:contentTypeScope="" ma:versionID="975b8d580e7d50f68abd9559d12e05b9">
  <xsd:schema xmlns:xsd="http://www.w3.org/2001/XMLSchema" xmlns:p="http://schemas.microsoft.com/office/2006/metadata/properties" xmlns:ns2="5f255bb2-3992-4ef0-aeca-1e379827fd79" targetNamespace="http://schemas.microsoft.com/office/2006/metadata/properties" ma:root="true" ma:fieldsID="079970f0a1d17ed4c7f939eb2cdd4aa3" ns2:_="">
    <xsd:import namespace="5f255bb2-3992-4ef0-aeca-1e379827fd79"/>
    <xsd:element name="properties">
      <xsd:complexType>
        <xsd:sequence>
          <xsd:element name="documentManagement">
            <xsd:complexType>
              <xsd:all>
                <xsd:element ref="ns2:LastUpdate" minOccurs="0"/>
                <xsd:element ref="ns2:Notes1" minOccurs="0"/>
              </xsd:all>
            </xsd:complexType>
          </xsd:element>
        </xsd:sequence>
      </xsd:complexType>
    </xsd:element>
  </xsd:schema>
  <xsd:schema xmlns:xsd="http://www.w3.org/2001/XMLSchema" xmlns:dms="http://schemas.microsoft.com/office/2006/documentManagement/types" targetNamespace="5f255bb2-3992-4ef0-aeca-1e379827fd79" elementFormDefault="qualified">
    <xsd:import namespace="http://schemas.microsoft.com/office/2006/documentManagement/types"/>
    <xsd:element name="LastUpdate" ma:index="2" nillable="true" ma:displayName="Last Update" ma:default="[today]" ma:format="DateOnly" ma:internalName="LastUpdate">
      <xsd:simpleType>
        <xsd:restriction base="dms:DateTime"/>
      </xsd:simpleType>
    </xsd:element>
    <xsd:element name="Notes1" ma:index="9" nillable="true" ma:displayName="Notes" ma:description="Specific notes regarding the PPT results per management. Must include initials and date of Note." ma:internalName="Notes1">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52937F-9832-416F-8248-FCE3443DC62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5f255bb2-3992-4ef0-aeca-1e379827fd79"/>
    <ds:schemaRef ds:uri="http://purl.org/dc/dcmitype/"/>
    <ds:schemaRef ds:uri="http://www.w3.org/XML/1998/namespace"/>
  </ds:schemaRefs>
</ds:datastoreItem>
</file>

<file path=customXml/itemProps2.xml><?xml version="1.0" encoding="utf-8"?>
<ds:datastoreItem xmlns:ds="http://schemas.openxmlformats.org/officeDocument/2006/customXml" ds:itemID="{11237835-E130-4B3B-B702-7738DB7659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255bb2-3992-4ef0-aeca-1e379827fd7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1746943-2D50-4AF3-A951-054E621D0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4770</TotalTime>
  <Words>1802</Words>
  <Application>Microsoft Office PowerPoint</Application>
  <PresentationFormat>宽屏</PresentationFormat>
  <Paragraphs>341</Paragraphs>
  <Slides>29</Slides>
  <Notes>7</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29</vt:i4>
      </vt:variant>
    </vt:vector>
  </HeadingPairs>
  <TitlesOfParts>
    <vt:vector size="42" baseType="lpstr">
      <vt:lpstr>等线</vt:lpstr>
      <vt:lpstr>나눔스퀘어라운드 Regular</vt:lpstr>
      <vt:lpstr>宋体</vt:lpstr>
      <vt:lpstr>Arial</vt:lpstr>
      <vt:lpstr>Arial Narrow</vt:lpstr>
      <vt:lpstr>Calibri</vt:lpstr>
      <vt:lpstr>Georgia</vt:lpstr>
      <vt:lpstr>Times New Roman</vt:lpstr>
      <vt:lpstr>Wingdings</vt:lpstr>
      <vt:lpstr>1_EBSCO General - Body</vt:lpstr>
      <vt:lpstr>2_EBSCO General - Body</vt:lpstr>
      <vt:lpstr>Default Design</vt:lpstr>
      <vt:lpstr>1_Office Theme</vt:lpstr>
      <vt:lpstr>PowerPoint 演示文稿</vt:lpstr>
      <vt:lpstr>目录</vt:lpstr>
      <vt:lpstr>Academic Search 系列数据库是全球最具价值的多学科全文期刊数据库。 </vt:lpstr>
      <vt:lpstr>Academic Search 系列数据库提供来自顶尖出版社所的数千种学术期刊全文内容，包含广泛的学科主题： </vt:lpstr>
      <vt:lpstr>Academic Search series</vt:lpstr>
      <vt:lpstr>EBSCOhost平台操作指南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高级检索——通配符</vt:lpstr>
      <vt:lpstr>高级检索——字段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支持站点及免费教程</vt:lpstr>
      <vt:lpstr>Thank You!  访问更多信息参见http://connect.ebsco.com/   </vt:lpstr>
    </vt:vector>
  </TitlesOfParts>
  <Company>EBSCO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Source</dc:title>
  <dc:creator>MHobart</dc:creator>
  <cp:lastModifiedBy>Chengfang Wang</cp:lastModifiedBy>
  <cp:revision>175</cp:revision>
  <dcterms:created xsi:type="dcterms:W3CDTF">2013-10-10T14:22:08Z</dcterms:created>
  <dcterms:modified xsi:type="dcterms:W3CDTF">2021-02-01T03:39:13Z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0x010100ED34B630FFA53245B411A657E2B120A6</vt:lpwstr>
  </property>
</Properties>
</file>