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76" r:id="rId3"/>
    <p:sldId id="267" r:id="rId4"/>
    <p:sldId id="347" r:id="rId5"/>
    <p:sldId id="310" r:id="rId7"/>
    <p:sldId id="324" r:id="rId8"/>
    <p:sldId id="325" r:id="rId9"/>
    <p:sldId id="326" r:id="rId10"/>
    <p:sldId id="341" r:id="rId11"/>
    <p:sldId id="327" r:id="rId12"/>
    <p:sldId id="328" r:id="rId13"/>
    <p:sldId id="329" r:id="rId14"/>
    <p:sldId id="330" r:id="rId15"/>
    <p:sldId id="331" r:id="rId16"/>
    <p:sldId id="332" r:id="rId17"/>
    <p:sldId id="333" r:id="rId18"/>
    <p:sldId id="340" r:id="rId19"/>
    <p:sldId id="334" r:id="rId20"/>
    <p:sldId id="335" r:id="rId21"/>
    <p:sldId id="336" r:id="rId22"/>
    <p:sldId id="337" r:id="rId23"/>
    <p:sldId id="338" r:id="rId24"/>
    <p:sldId id="348" r:id="rId25"/>
    <p:sldId id="417" r:id="rId26"/>
    <p:sldId id="349" r:id="rId27"/>
    <p:sldId id="350" r:id="rId28"/>
    <p:sldId id="351" r:id="rId29"/>
    <p:sldId id="352" r:id="rId30"/>
    <p:sldId id="353" r:id="rId31"/>
    <p:sldId id="354" r:id="rId32"/>
    <p:sldId id="355" r:id="rId33"/>
    <p:sldId id="356" r:id="rId34"/>
    <p:sldId id="357" r:id="rId35"/>
    <p:sldId id="418" r:id="rId36"/>
    <p:sldId id="474" r:id="rId37"/>
    <p:sldId id="475" r:id="rId38"/>
    <p:sldId id="476" r:id="rId39"/>
    <p:sldId id="477" r:id="rId40"/>
    <p:sldId id="478" r:id="rId41"/>
    <p:sldId id="479" r:id="rId42"/>
    <p:sldId id="480" r:id="rId43"/>
    <p:sldId id="481" r:id="rId44"/>
    <p:sldId id="482" r:id="rId45"/>
    <p:sldId id="483" r:id="rId46"/>
    <p:sldId id="484" r:id="rId47"/>
    <p:sldId id="485" r:id="rId48"/>
    <p:sldId id="486" r:id="rId49"/>
    <p:sldId id="487" r:id="rId50"/>
    <p:sldId id="488" r:id="rId51"/>
    <p:sldId id="489" r:id="rId52"/>
    <p:sldId id="490" r:id="rId53"/>
    <p:sldId id="491" r:id="rId54"/>
    <p:sldId id="492" r:id="rId55"/>
    <p:sldId id="493" r:id="rId56"/>
    <p:sldId id="494" r:id="rId57"/>
    <p:sldId id="495" r:id="rId58"/>
    <p:sldId id="496" r:id="rId59"/>
    <p:sldId id="497" r:id="rId60"/>
    <p:sldId id="498" r:id="rId61"/>
    <p:sldId id="499" r:id="rId62"/>
    <p:sldId id="500" r:id="rId63"/>
    <p:sldId id="501" r:id="rId64"/>
    <p:sldId id="502" r:id="rId65"/>
    <p:sldId id="503" r:id="rId66"/>
    <p:sldId id="504" r:id="rId67"/>
    <p:sldId id="505" r:id="rId68"/>
    <p:sldId id="506" r:id="rId69"/>
    <p:sldId id="395" r:id="rId70"/>
    <p:sldId id="396" r:id="rId71"/>
    <p:sldId id="397" r:id="rId72"/>
    <p:sldId id="398" r:id="rId73"/>
    <p:sldId id="399" r:id="rId74"/>
    <p:sldId id="400" r:id="rId75"/>
    <p:sldId id="401" r:id="rId76"/>
    <p:sldId id="402" r:id="rId77"/>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09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19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438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30480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36576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42672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48768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F06A6A"/>
    <a:srgbClr val="F38E8E"/>
    <a:srgbClr val="63E5F7"/>
    <a:srgbClr val="66FFCC"/>
    <a:srgbClr val="85D1FF"/>
    <a:srgbClr val="CCECFF"/>
    <a:srgbClr val="F89E29"/>
    <a:srgbClr val="90C250"/>
    <a:srgbClr val="5EA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howGuides="1">
      <p:cViewPr varScale="1">
        <p:scale>
          <a:sx n="87" d="100"/>
          <a:sy n="87" d="100"/>
        </p:scale>
        <p:origin x="64" y="568"/>
      </p:cViewPr>
      <p:guideLst>
        <p:guide orient="horz" pos="3884"/>
        <p:guide orient="horz" pos="250"/>
        <p:guide pos="3829"/>
      </p:guideLst>
    </p:cSldViewPr>
  </p:slideViewPr>
  <p:notesTextViewPr>
    <p:cViewPr>
      <p:scale>
        <a:sx n="100" d="100"/>
        <a:sy n="100" d="100"/>
      </p:scale>
      <p:origin x="0" y="0"/>
    </p:cViewPr>
  </p:notesTextViewPr>
  <p:sorterViewPr>
    <p:cViewPr>
      <p:scale>
        <a:sx n="100" d="100"/>
        <a:sy n="100" d="100"/>
      </p:scale>
      <p:origin x="0" y="0"/>
    </p:cViewPr>
  </p:sorterViewPr>
  <p:gridSpacing cx="45005" cy="45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0" Type="http://schemas.openxmlformats.org/officeDocument/2006/relationships/tableStyles" Target="tableStyles.xml"/><Relationship Id="rId8" Type="http://schemas.openxmlformats.org/officeDocument/2006/relationships/slide" Target="slides/slide5.xml"/><Relationship Id="rId79" Type="http://schemas.openxmlformats.org/officeDocument/2006/relationships/viewProps" Target="viewProps.xml"/><Relationship Id="rId78" Type="http://schemas.openxmlformats.org/officeDocument/2006/relationships/presProps" Target="presProps.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D2DA1E46-8F53-47F8-B7BC-A9F0352BF51A}"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B6661C89-6876-48A9-B4F8-488C2CF11728}"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mn-lt"/>
        <a:ea typeface="+mn-ea"/>
        <a:cs typeface="+mn-cs"/>
      </a:defRPr>
    </a:lvl1pPr>
    <a:lvl2pPr marL="609600" algn="l" rtl="0" fontAlgn="base">
      <a:spcBef>
        <a:spcPct val="30000"/>
      </a:spcBef>
      <a:spcAft>
        <a:spcPct val="0"/>
      </a:spcAft>
      <a:defRPr sz="1600" kern="1200">
        <a:solidFill>
          <a:schemeClr val="tx1"/>
        </a:solidFill>
        <a:latin typeface="+mn-lt"/>
        <a:ea typeface="+mn-ea"/>
        <a:cs typeface="+mn-cs"/>
      </a:defRPr>
    </a:lvl2pPr>
    <a:lvl3pPr marL="1219200" algn="l" rtl="0" fontAlgn="base">
      <a:spcBef>
        <a:spcPct val="30000"/>
      </a:spcBef>
      <a:spcAft>
        <a:spcPct val="0"/>
      </a:spcAft>
      <a:defRPr sz="1600" kern="1200">
        <a:solidFill>
          <a:schemeClr val="tx1"/>
        </a:solidFill>
        <a:latin typeface="+mn-lt"/>
        <a:ea typeface="+mn-ea"/>
        <a:cs typeface="+mn-cs"/>
      </a:defRPr>
    </a:lvl3pPr>
    <a:lvl4pPr marL="1828800" algn="l" rtl="0" fontAlgn="base">
      <a:spcBef>
        <a:spcPct val="30000"/>
      </a:spcBef>
      <a:spcAft>
        <a:spcPct val="0"/>
      </a:spcAft>
      <a:defRPr sz="1600" kern="1200">
        <a:solidFill>
          <a:schemeClr val="tx1"/>
        </a:solidFill>
        <a:latin typeface="+mn-lt"/>
        <a:ea typeface="+mn-ea"/>
        <a:cs typeface="+mn-cs"/>
      </a:defRPr>
    </a:lvl4pPr>
    <a:lvl5pPr marL="2438400" algn="l" rtl="0" fontAlgn="base">
      <a:spcBef>
        <a:spcPct val="30000"/>
      </a:spcBef>
      <a:spcAft>
        <a:spcPct val="0"/>
      </a:spcAft>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保证爱读书的人有书可读</a:t>
            </a:r>
            <a:endParaRPr lang="zh-CN" altLang="en-US" smtClean="0"/>
          </a:p>
        </p:txBody>
      </p:sp>
      <p:sp>
        <p:nvSpPr>
          <p:cNvPr id="143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fld id="{AA6061B4-F1E7-4893-B8BC-436401AB28BC}" type="slidenum">
              <a:rPr lang="zh-CN" altLang="en-US" smtClean="0">
                <a:solidFill>
                  <a:prstClr val="black"/>
                </a:solidFill>
              </a:rPr>
            </a:fld>
            <a:endParaRPr lang="zh-CN" altLang="en-US"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用户在获取资源的时候，</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希望能够全面、精准、快速的获取到想要的资源</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超星发现</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以</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8</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万</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同位</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词表库，</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万主题词表库等，</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支持简称全称、学名别名、曾用名现用名等的智能匹配，从数据库中识别出有效的、潜在有用的资源，从而提升检全率，同时，</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以</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610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万作者库、</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20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万刊名表库等，实现不同维度的</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聚类，缩小检索范围，提升检准率，节约读者时间；达到双赢的效果。</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首先来从发现的全面性介绍，超星发现支持空检，即在不输入任何检索词的情况下，点击检索，获取所有数据列表，保障了检索的全面性。目前超星发现的数据已达到</a:t>
            </a:r>
            <a:r>
              <a:rPr lang="en-US" altLang="zh-CN" dirty="0"/>
              <a:t>9.8</a:t>
            </a:r>
            <a:r>
              <a:rPr lang="zh-CN" altLang="en-US" dirty="0"/>
              <a:t>亿条，现在我们的后台数据人员每天都会对数据进行提取、清洗、转化，实现每天更新。海量的元数据基础，是为读者查找全面、广泛资源的根本保障。</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此外，超星发现依托</a:t>
            </a:r>
            <a:r>
              <a:rPr lang="en-US" altLang="zh-CN" dirty="0"/>
              <a:t>8</a:t>
            </a:r>
            <a:r>
              <a:rPr lang="zh-CN" altLang="en-US" dirty="0"/>
              <a:t>万同位词表库，做到词与词的关联，弥补了由于人为搜索时，少输入检索词造成的遗漏问题。现在已经可以实现智能的学名与别名，简称与全称，现用名曾用名的匹配。比如，搜小苏打的同时，碳酸氢钠也参与了检索，搜索“冠心病”，它的全称“</a:t>
            </a:r>
            <a:r>
              <a:rPr lang="zh-CN" altLang="en-US" sz="1200" b="1" dirty="0">
                <a:solidFill>
                  <a:srgbClr val="01ACBE"/>
                </a:solidFill>
                <a:latin typeface="微软雅黑" panose="020B0503020204020204" pitchFamily="34" charset="-122"/>
                <a:ea typeface="微软雅黑" panose="020B0503020204020204" pitchFamily="34" charset="-122"/>
              </a:rPr>
              <a:t>冠状动脉粥样硬化心脏病</a:t>
            </a:r>
            <a:r>
              <a:rPr lang="zh-CN" altLang="en-US" dirty="0"/>
              <a:t>”也参与了检索，单位改名称的情况很普遍，大家在检索的时候，经常会遗漏曾用名，发现的扩展检索很好的弥补了这种情况。在搜河北工业大学的时候，河北工学院也参与了检索，此外，发现还将翻译的机构名、就行了智能匹配，丰富了结果范围。</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超星发现的扩展检索，输入一个检索词，检索框下方会提供关于检索词的百科解释，点击详细，可跳转到具体的百科页面，从而更详细的了解检索词名词解释方面的内容。</a:t>
            </a:r>
            <a:endParaRPr lang="en-US" altLang="zh-CN" dirty="0"/>
          </a:p>
          <a:p>
            <a:r>
              <a:rPr lang="zh-CN" altLang="en-US" dirty="0"/>
              <a:t>此外，发现提供了下位词的检索，用户可通过下位词，获得更全面的检索结果。</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保障查全率的同时，超星专业级的词表库，为用户精准、快速的获取资源提供了强大的支持。发现通过十余种聚类，支持同一聚类以及不同聚类之间的复选，用户可以对文献类型、年代、学科、作者、关键词等等进行筛选，满足用户灵活的需求。比如通过发现左侧聚类，可以查询到，基于商务英语这个检索词，本单位发表的学术成果中，</a:t>
            </a:r>
            <a:r>
              <a:rPr lang="en-US" altLang="zh-CN" dirty="0"/>
              <a:t>2017</a:t>
            </a:r>
            <a:r>
              <a:rPr lang="zh-CN" altLang="en-US" dirty="0"/>
              <a:t>年期刊共发表了</a:t>
            </a:r>
            <a:r>
              <a:rPr lang="en-US" altLang="zh-CN"/>
              <a:t>3088</a:t>
            </a:r>
            <a:r>
              <a:rPr lang="zh-CN" altLang="en-US"/>
              <a:t>篇</a:t>
            </a:r>
            <a:r>
              <a:rPr lang="zh-CN" altLang="en-US" dirty="0"/>
              <a:t>。</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发现的智能匹配，为读者全面的获取资源提供了多重保障，当输入的检索词与刊名或报纸名完全匹配时，检索页会提供该刊或报纸的导航目录，读者可以根据需求选择其中的任意一期进行查阅。在导航中想查阅哪年的哪一期，点击即可完成。</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高级检索是搜索引擎的基本功能，发现的高级检索，在默认不选择任何文献类型的时候，在字段选择上，是几个频道的通用字段，当选择一种文献类型时，会根据该文献的特点，匹配不同的检索字段，比如选择期刊，会有刊名、期号、基金等字段，选择学位论文，会有导师、学位等相应的字段，标准、专利等其他文献类型也是如此。为用户获得精准的检索结果提供了保障。</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作为科研人员，每个人的时间都很宝贵，大部分平台都是通过需要用户主动搜索资源，来获取需要的文章，超星发现提供了保存检索式的功能，通过专业检索，写出平时关注的作者、领域等的检索式，点击保存检索式，就会同步到个人空间中，系统在更新数据时，会定期的将符合检索式的最新资源推送给用户，实现一个主动的推送。大大节省了检索的时间。</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在资源获取方面，发现也是实现了一站式的资源整合获取方式，可以对接馆藏</a:t>
            </a:r>
            <a:r>
              <a:rPr lang="en-US" altLang="zh-CN" dirty="0"/>
              <a:t>OPAC</a:t>
            </a:r>
            <a:r>
              <a:rPr lang="zh-CN" altLang="en-US" dirty="0"/>
              <a:t>、读秀百链、以及单位购买的第三方数据商，目前可以整合上百种数据库。实现统一检索。</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保证爱读书的人有书可读</a:t>
            </a:r>
            <a:endParaRPr lang="zh-CN" altLang="en-US" smtClean="0"/>
          </a:p>
        </p:txBody>
      </p:sp>
      <p:sp>
        <p:nvSpPr>
          <p:cNvPr id="143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fld id="{AA6061B4-F1E7-4893-B8BC-436401AB28BC}" type="slidenum">
              <a:rPr lang="zh-CN" altLang="en-US" smtClean="0">
                <a:solidFill>
                  <a:prstClr val="black"/>
                </a:solidFill>
              </a:rPr>
            </a:fld>
            <a:endParaRPr lang="zh-CN" altLang="en-US"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发现的核心功能，其实是在大数据基础上，对现有信息、资源的一个分析与挖掘功能，为用户挖掘隐性知识，获得数据信息以外的知识提供帮助。</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现在各行各业都处于一个大数据时代，如何利用互联网</a:t>
            </a:r>
            <a:r>
              <a:rPr lang="en-US" altLang="zh-CN" dirty="0"/>
              <a:t>+</a:t>
            </a:r>
            <a:r>
              <a:rPr lang="zh-CN" altLang="en-US" dirty="0"/>
              <a:t>的环境，对海量的碎片化的信息，进行整合，从而把握全局、发现知识与知识的关联、跟踪学术动态呢？</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超星发现，将海量的元数据进行分析，分类，形成可视化的图谱，通过趋势图、关联图、引证关系图等多种形式，为用户提供更加直观的结果，用户可以快速的发掘其中的关系、关联。</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学生上大学、尤其是研究生以后，更多的是自主学习，老师经常会抛出一些问题，让学生去进行一些深入研究，这个时候，一个功能全面的工具就显得尤为重要了。</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dirty="0"/>
              <a:t>下面我们以研究雾霾相关内容为例，通过趋势图可以看出，</a:t>
            </a:r>
            <a:r>
              <a:rPr lang="en-US" altLang="zh-CN" dirty="0"/>
              <a:t>2012</a:t>
            </a:r>
            <a:r>
              <a:rPr lang="zh-CN" altLang="en-US" dirty="0"/>
              <a:t>年开始，对雾霾相关的研究急剧上升，到了</a:t>
            </a:r>
            <a:r>
              <a:rPr lang="en-US" altLang="zh-CN" dirty="0"/>
              <a:t>2013</a:t>
            </a:r>
            <a:r>
              <a:rPr lang="zh-CN" altLang="en-US" dirty="0"/>
              <a:t>年，“雾霾”成为当年的年度关键词，全国尤其是北京的人民时常被雾霾笼罩。下面我们来看下对雾霾的研究，</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398D54CC-C819-4C74-A30E-A9474DC6446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发现的饼状图可以看出，关于雾霾相关的发文，报纸量最高，作为时效性最强的一种文献类型，也反映出大家对雾霾事件的高度关注度。此外，关于雾霾的期刊发文也相对较高，说明大家对雾霾的学术研究也相对较高。</a:t>
            </a:r>
            <a:endParaRPr lang="en-US" altLang="zh-CN" dirty="0"/>
          </a:p>
          <a:p>
            <a:r>
              <a:rPr lang="zh-CN" altLang="en-US" dirty="0"/>
              <a:t>看雾霾的地区分布，可以看出，北京、江苏、上海等大城市的发文量很高，同时，被雾霾的污染程度也相对较高，通过发现的饼状图可以看出，雾霾除了与环境科学相关，还与经济具有高度关联，我们通过发现的聚类看一下，与经济相关的文章发现，雾霾的产生影响了旅游业的发展，并且与保险、经济能源结构等息息相关。通过发现，挖掘到了平时科研过程中可能想不到的知识。</a:t>
            </a:r>
            <a:endParaRPr lang="en-US" altLang="zh-CN" dirty="0"/>
          </a:p>
          <a:p>
            <a:endParaRPr lang="en-US" altLang="zh-CN"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398D54CC-C819-4C74-A30E-A9474DC6446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无论是科研还是学习，发表论文都是不可获取的，用户在写论文的时候，如何利用超星发现确定选题呢？写论文时，通过发现的多主题对比分析，对比几个关键词的发展趋势，从而确定选题。比如我输入人工智能、互联网</a:t>
            </a:r>
            <a:r>
              <a:rPr lang="en-US" altLang="zh-CN" dirty="0"/>
              <a:t>+</a:t>
            </a:r>
            <a:r>
              <a:rPr lang="zh-CN" altLang="en-US" dirty="0"/>
              <a:t>两个词，通过趋势图可以看出，人工智能的发文量且预测量成持续上升的趋势，可见，关于人工智能的研究将会成为未来的热门之选。</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与人工智能相关的关键词还有哪些呢？通过知识关联图可以看出，人工智能与遗传算法、人工神经网络等高度相关，根据右侧的关联图，可以看到人工智能的同义词、上下位词以及相关词等，为用户写论文提出了一些方向。</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论文写作完成后，发现系统又可以对投稿起到辅助决策的作用，通过发现的刊种统计可以看出，与人工智能相关的，收录该类型的期刊，模式识别与人工智能收录的最多，并且是核心期刊，我们在投稿的时候，就可以根据期刊分布情况来进行相应的投递。</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论文发表以后，是否对学术业有一定的影响？期刊被引量是评判论文优劣的指标之一，通过发现的引证图，可以直观的看到参考引证情况，并及时更新，发现特有的图书引证以及</a:t>
            </a:r>
            <a:r>
              <a:rPr lang="en-US" altLang="zh-CN" dirty="0"/>
              <a:t>8000</a:t>
            </a:r>
            <a:r>
              <a:rPr lang="zh-CN" altLang="en-US" dirty="0"/>
              <a:t>多万的中文期刊引证关系。</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很多学生在大三大四的时候，会选择考研，选一个学科的重点高校是十分重要的，通过发现的机构关联图可以看出，中国石油大学以及西南石油大学的发文量很高，并且与地区分布也是对应的，说明高校的研究是整个区域研究的重点。我们再来看这张图，</a:t>
            </a:r>
            <a:r>
              <a:rPr lang="en-US" altLang="zh-CN" dirty="0"/>
              <a:t>2017</a:t>
            </a:r>
            <a:r>
              <a:rPr lang="zh-CN" altLang="en-US" dirty="0"/>
              <a:t>年西南石油大学以及北京的中国石油大学的石油与天然气工程专业被评为了双一流学科。</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F1306677-C03A-4882-BDE4-7BB0FEA50DC7}" type="slidenum">
              <a:rPr lang="de-DE" altLang="zh-CN">
                <a:solidFill>
                  <a:srgbClr val="000000"/>
                </a:solidFill>
                <a:latin typeface="Arial" panose="020B0604020202020204" pitchFamily="34" charset="0"/>
                <a:cs typeface="Arial" panose="020B0604020202020204" pitchFamily="34" charset="0"/>
              </a:rPr>
            </a:fld>
            <a:endParaRPr lang="de-DE" altLang="zh-CN">
              <a:solidFill>
                <a:srgbClr val="000000"/>
              </a:solidFill>
              <a:latin typeface="Arial" panose="020B0604020202020204" pitchFamily="34" charset="0"/>
              <a:cs typeface="Arial" panose="020B0604020202020204" pitchFamily="34" charset="0"/>
            </a:endParaRPr>
          </a:p>
        </p:txBody>
      </p:sp>
      <p:sp>
        <p:nvSpPr>
          <p:cNvPr id="95235"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7420">
              <a:defRPr>
                <a:solidFill>
                  <a:schemeClr val="tx1"/>
                </a:solidFill>
                <a:latin typeface="Calibri" panose="020F0502020204030204" pitchFamily="34" charset="0"/>
                <a:ea typeface="宋体" panose="02010600030101010101" pitchFamily="2" charset="-122"/>
              </a:defRPr>
            </a:lvl1pPr>
            <a:lvl2pPr marL="742950" indent="-285750" defTabSz="947420">
              <a:defRPr>
                <a:solidFill>
                  <a:schemeClr val="tx1"/>
                </a:solidFill>
                <a:latin typeface="Calibri" panose="020F0502020204030204" pitchFamily="34" charset="0"/>
                <a:ea typeface="宋体" panose="02010600030101010101" pitchFamily="2" charset="-122"/>
              </a:defRPr>
            </a:lvl2pPr>
            <a:lvl3pPr marL="1143000" indent="-228600" defTabSz="947420">
              <a:defRPr>
                <a:solidFill>
                  <a:schemeClr val="tx1"/>
                </a:solidFill>
                <a:latin typeface="Calibri" panose="020F0502020204030204" pitchFamily="34" charset="0"/>
                <a:ea typeface="宋体" panose="02010600030101010101" pitchFamily="2" charset="-122"/>
              </a:defRPr>
            </a:lvl3pPr>
            <a:lvl4pPr marL="1600200" indent="-228600" defTabSz="947420">
              <a:defRPr>
                <a:solidFill>
                  <a:schemeClr val="tx1"/>
                </a:solidFill>
                <a:latin typeface="Calibri" panose="020F0502020204030204" pitchFamily="34" charset="0"/>
                <a:ea typeface="宋体" panose="02010600030101010101" pitchFamily="2" charset="-122"/>
              </a:defRPr>
            </a:lvl4pPr>
            <a:lvl5pPr marL="2057400" indent="-228600" defTabSz="947420">
              <a:defRPr>
                <a:solidFill>
                  <a:schemeClr val="tx1"/>
                </a:solidFill>
                <a:latin typeface="Calibri" panose="020F0502020204030204" pitchFamily="34" charset="0"/>
                <a:ea typeface="宋体" panose="02010600030101010101" pitchFamily="2" charset="-122"/>
              </a:defRPr>
            </a:lvl5pPr>
            <a:lvl6pPr marL="25146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fld id="{A2859929-1CDE-4AEE-8A84-4C59846AB118}" type="slidenum">
              <a:rPr lang="en-GB" altLang="zh-CN" sz="1300">
                <a:solidFill>
                  <a:srgbClr val="000000"/>
                </a:solidFill>
                <a:latin typeface="Arial" panose="020B0604020202020204" pitchFamily="34" charset="0"/>
                <a:cs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95236" name="Rectangle 2"/>
          <p:cNvSpPr>
            <a:spLocks noGrp="1" noRot="1" noChangeAspect="1" noChangeArrowheads="1" noTextEdit="1"/>
          </p:cNvSpPr>
          <p:nvPr>
            <p:ph type="sldImg"/>
          </p:nvPr>
        </p:nvSpPr>
        <p:spPr bwMode="auto">
          <a:xfrm>
            <a:off x="381000" y="685800"/>
            <a:ext cx="6097588" cy="3430588"/>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23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endParaRPr lang="de-DE" altLang="zh-CN" smtClean="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确定了学校以后，再进一步定位该专业的导师，根据发现的关联图还可以看出，红色关联球位置相同的，单位与作者相对应，即西南石油大学的吴明老师以及中国石油大学的马贵阳老师的研究较多，为学生考研选择导师提供了参考</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单位每年都会对本单位的学术成果进行统计，也是了解单位学术成就的主要手段，通过发现如何来实现成果的统计呢？</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just">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rPr>
              <a:t>图书馆所依赖的知识传播、利用的环境，正从信息时代进入到数据时代。</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0" indent="0" algn="just">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rPr>
              <a:t>能否用现有数据来进行分析也逐渐成为发现平台的一个评估标准。</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我们以中央民族大学</a:t>
            </a:r>
            <a:r>
              <a:rPr lang="en-US" altLang="zh-CN" dirty="0"/>
              <a:t>2007</a:t>
            </a:r>
            <a:r>
              <a:rPr lang="zh-CN" altLang="en-US" dirty="0"/>
              <a:t>年</a:t>
            </a:r>
            <a:r>
              <a:rPr lang="en-US" altLang="zh-CN" dirty="0"/>
              <a:t>-2017</a:t>
            </a:r>
            <a:r>
              <a:rPr lang="zh-CN" altLang="en-US" dirty="0"/>
              <a:t>年发表的学术成果为例，通过高级检索限定，得出</a:t>
            </a:r>
            <a:r>
              <a:rPr lang="en-US" altLang="zh-CN" dirty="0"/>
              <a:t>38755</a:t>
            </a:r>
            <a:r>
              <a:rPr lang="zh-CN" altLang="en-US" dirty="0"/>
              <a:t>条数据，通过发文量的趋势图可以看出，从</a:t>
            </a:r>
            <a:r>
              <a:rPr lang="en-US" altLang="zh-CN" dirty="0"/>
              <a:t>2009</a:t>
            </a:r>
            <a:r>
              <a:rPr lang="zh-CN" altLang="en-US" dirty="0"/>
              <a:t>年开始，整体是呈上升趋势的，</a:t>
            </a:r>
            <a:r>
              <a:rPr lang="en-US" altLang="zh-CN" dirty="0"/>
              <a:t>2017</a:t>
            </a:r>
            <a:r>
              <a:rPr lang="zh-CN" altLang="en-US" dirty="0"/>
              <a:t>有所下降。点击右上角的可视化按钮后</a:t>
            </a:r>
            <a:endParaRPr lang="zh-CN" altLang="en-US" dirty="0"/>
          </a:p>
        </p:txBody>
      </p:sp>
      <p:sp>
        <p:nvSpPr>
          <p:cNvPr id="4" name="灯片编号占位符 3"/>
          <p:cNvSpPr>
            <a:spLocks noGrp="1"/>
          </p:cNvSpPr>
          <p:nvPr>
            <p:ph type="sldNum" sz="quarter" idx="10"/>
          </p:nvPr>
        </p:nvSpPr>
        <p:spPr/>
        <p:txBody>
          <a:bodyPr/>
          <a:lstStyle/>
          <a:p>
            <a:fld id="{398D54CC-C819-4C74-A30E-A9474DC64469}"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可以看出中央民族大学所有文献类型的一个发表情况，可以看出期刊、学位论文的发表相对高些</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中央民族大学发表的论文中，被核心期刊收录的一个分布情况，以及各种文献类型的分部情况，并且为了方便工作人员统计，发现所有的可视化图谱都是支持</a:t>
            </a:r>
            <a:r>
              <a:rPr lang="en-US" altLang="zh-CN" dirty="0"/>
              <a:t>excel</a:t>
            </a:r>
            <a:r>
              <a:rPr lang="zh-CN" altLang="en-US" dirty="0"/>
              <a:t>表格导出的。</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通过发现的中文学科统计，可以了解到整体学科的发文情况，目前主要集中在文化科学教育体育、经济、政治法律等方面。</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发现不光可以对单位整体的学术成果有一个宏观的把握，还可以对单位学者产出有一个深度了解。学者是高校科研工作的主要贡献力，所以对学者的产出进行统计分析也必须的。通过柱状图可以发现，前</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年和后</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年单位高发文的作者也有有一些变化的。</a:t>
            </a:r>
            <a:endParaRPr lang="zh-CN" altLang="en-US" dirty="0"/>
          </a:p>
        </p:txBody>
      </p:sp>
      <p:sp>
        <p:nvSpPr>
          <p:cNvPr id="4" name="灯片编号占位符 3"/>
          <p:cNvSpPr>
            <a:spLocks noGrp="1"/>
          </p:cNvSpPr>
          <p:nvPr>
            <p:ph type="sldNum" sz="quarter" idx="10"/>
          </p:nvPr>
        </p:nvSpPr>
        <p:spPr/>
        <p:txBody>
          <a:bodyPr/>
          <a:lstStyle/>
          <a:p>
            <a:fld id="{398D54CC-C819-4C74-A30E-A9474DC64469}"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单位老师在评职称、年底做绩效的时候，经常需要统计个人的学术成果，通过发现的精确检索限定结果后，可全部导出题录，且支持多种形式的导出。</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548D101B-D118-41C2-9DB5-B1C1381AA9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rgbClr val="6C407D"/>
                </a:solidFill>
                <a:latin typeface="微软雅黑" panose="020B0503020204020204" pitchFamily="34" charset="-122"/>
                <a:ea typeface="微软雅黑" panose="020B0503020204020204" pitchFamily="34" charset="-122"/>
                <a:sym typeface="+mn-ea"/>
              </a:rPr>
              <a:t>超星发现基于</a:t>
            </a:r>
            <a:r>
              <a:rPr lang="en-US" altLang="zh-CN" sz="1200" dirty="0">
                <a:solidFill>
                  <a:srgbClr val="6C407D"/>
                </a:solidFill>
                <a:latin typeface="微软雅黑" panose="020B0503020204020204" pitchFamily="34" charset="-122"/>
                <a:ea typeface="微软雅黑" panose="020B0503020204020204" pitchFamily="34" charset="-122"/>
                <a:sym typeface="+mn-ea"/>
              </a:rPr>
              <a:t>4.2</a:t>
            </a:r>
            <a:r>
              <a:rPr lang="zh-CN" altLang="en-US" sz="1200" dirty="0">
                <a:solidFill>
                  <a:srgbClr val="6C407D"/>
                </a:solidFill>
                <a:latin typeface="微软雅黑" panose="020B0503020204020204" pitchFamily="34" charset="-122"/>
                <a:ea typeface="微软雅黑" panose="020B0503020204020204" pitchFamily="34" charset="-122"/>
                <a:sym typeface="+mn-ea"/>
              </a:rPr>
              <a:t>亿条的大数据背景，为分析与挖掘提供了数据基础，使得分析更加准确，同时发现以多种词表库等关联，实现了对检索的全面性以及准确性，支持对几百种数据库的整合，从而实现用户的知识发现。上面的介绍只是超星发现可以实现的一部分功能，可进行的类似应用还有很多。比如专家学者的产出分析、高校学院的产出分析、高校学科的贡献度分析等等。</a:t>
            </a:r>
            <a:endParaRPr lang="en-US" altLang="zh-CN" sz="1200" dirty="0">
              <a:solidFill>
                <a:srgbClr val="6C407D"/>
              </a:solidFill>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rgbClr val="6C407D"/>
                </a:solidFill>
                <a:latin typeface="微软雅黑" panose="020B0503020204020204" pitchFamily="34" charset="-122"/>
                <a:ea typeface="微软雅黑" panose="020B0503020204020204" pitchFamily="34" charset="-122"/>
              </a:rPr>
              <a:t>而学会如何利用信息分析工具挖掘数据，就是在避免学术研究的精力浪费，无疑会极大地提高学术研究的效率。</a:t>
            </a:r>
            <a:endParaRPr lang="en-US" altLang="zh-CN" sz="1200" dirty="0">
              <a:solidFill>
                <a:srgbClr val="6C407D"/>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rgbClr val="6C407D"/>
                </a:solidFill>
                <a:latin typeface="微软雅黑" panose="020B0503020204020204" pitchFamily="34" charset="-122"/>
                <a:ea typeface="微软雅黑" panose="020B0503020204020204" pitchFamily="34" charset="-122"/>
              </a:rPr>
              <a:t>如何利用发现获得更多的服务，还需要进一步探索。</a:t>
            </a:r>
            <a:endParaRPr lang="zh-CN" altLang="en-US" sz="1200" dirty="0">
              <a:solidFill>
                <a:srgbClr val="6C407D"/>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4717155-6684-40E1-9F59-2B05ED473889}" type="slidenum">
              <a:rPr lang="de-DE" altLang="zh-CN">
                <a:solidFill>
                  <a:srgbClr val="000000"/>
                </a:solidFill>
                <a:latin typeface="Arial" panose="020B0604020202020204" pitchFamily="34" charset="0"/>
                <a:cs typeface="Arial" panose="020B0604020202020204" pitchFamily="34" charset="0"/>
              </a:rPr>
            </a:fld>
            <a:endParaRPr lang="de-DE" altLang="zh-CN">
              <a:solidFill>
                <a:srgbClr val="000000"/>
              </a:solidFill>
              <a:latin typeface="Arial" panose="020B0604020202020204" pitchFamily="34" charset="0"/>
              <a:cs typeface="Arial" panose="020B0604020202020204" pitchFamily="34" charset="0"/>
            </a:endParaRPr>
          </a:p>
        </p:txBody>
      </p:sp>
      <p:sp>
        <p:nvSpPr>
          <p:cNvPr id="96259"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7420">
              <a:defRPr>
                <a:solidFill>
                  <a:schemeClr val="tx1"/>
                </a:solidFill>
                <a:latin typeface="Calibri" panose="020F0502020204030204" pitchFamily="34" charset="0"/>
                <a:ea typeface="宋体" panose="02010600030101010101" pitchFamily="2" charset="-122"/>
              </a:defRPr>
            </a:lvl1pPr>
            <a:lvl2pPr marL="742950" indent="-285750" defTabSz="947420">
              <a:defRPr>
                <a:solidFill>
                  <a:schemeClr val="tx1"/>
                </a:solidFill>
                <a:latin typeface="Calibri" panose="020F0502020204030204" pitchFamily="34" charset="0"/>
                <a:ea typeface="宋体" panose="02010600030101010101" pitchFamily="2" charset="-122"/>
              </a:defRPr>
            </a:lvl2pPr>
            <a:lvl3pPr marL="1143000" indent="-228600" defTabSz="947420">
              <a:defRPr>
                <a:solidFill>
                  <a:schemeClr val="tx1"/>
                </a:solidFill>
                <a:latin typeface="Calibri" panose="020F0502020204030204" pitchFamily="34" charset="0"/>
                <a:ea typeface="宋体" panose="02010600030101010101" pitchFamily="2" charset="-122"/>
              </a:defRPr>
            </a:lvl3pPr>
            <a:lvl4pPr marL="1600200" indent="-228600" defTabSz="947420">
              <a:defRPr>
                <a:solidFill>
                  <a:schemeClr val="tx1"/>
                </a:solidFill>
                <a:latin typeface="Calibri" panose="020F0502020204030204" pitchFamily="34" charset="0"/>
                <a:ea typeface="宋体" panose="02010600030101010101" pitchFamily="2" charset="-122"/>
              </a:defRPr>
            </a:lvl4pPr>
            <a:lvl5pPr marL="2057400" indent="-228600" defTabSz="947420">
              <a:defRPr>
                <a:solidFill>
                  <a:schemeClr val="tx1"/>
                </a:solidFill>
                <a:latin typeface="Calibri" panose="020F0502020204030204" pitchFamily="34" charset="0"/>
                <a:ea typeface="宋体" panose="02010600030101010101" pitchFamily="2" charset="-122"/>
              </a:defRPr>
            </a:lvl5pPr>
            <a:lvl6pPr marL="25146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fld id="{B7595E68-1355-4F86-852F-C44846BFBC92}" type="slidenum">
              <a:rPr lang="en-GB" altLang="zh-CN" sz="1300">
                <a:solidFill>
                  <a:srgbClr val="000000"/>
                </a:solidFill>
                <a:latin typeface="Arial" panose="020B0604020202020204" pitchFamily="34" charset="0"/>
                <a:cs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96260" name="Rectangle 2"/>
          <p:cNvSpPr>
            <a:spLocks noGrp="1" noRot="1" noChangeAspect="1" noChangeArrowheads="1" noTextEdit="1"/>
          </p:cNvSpPr>
          <p:nvPr>
            <p:ph type="sldImg"/>
          </p:nvPr>
        </p:nvSpPr>
        <p:spPr bwMode="auto">
          <a:xfrm>
            <a:off x="381000" y="685800"/>
            <a:ext cx="6097588" cy="3430588"/>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626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endParaRPr lang="de-DE" altLang="zh-CN" smtClean="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保证爱读书的人有书可读</a:t>
            </a:r>
            <a:endParaRPr lang="zh-CN" altLang="en-US" smtClean="0"/>
          </a:p>
        </p:txBody>
      </p:sp>
      <p:sp>
        <p:nvSpPr>
          <p:cNvPr id="143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fld id="{AA6061B4-F1E7-4893-B8BC-436401AB28BC}" type="slidenum">
              <a:rPr lang="zh-CN" altLang="en-US" smtClean="0">
                <a:solidFill>
                  <a:prstClr val="black"/>
                </a:solidFill>
              </a:rPr>
            </a:fld>
            <a:endParaRPr lang="zh-CN" altLang="en-US" smtClean="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t>这部分是图书馆的基本职能与移动客户端的对接。让学生对于图书馆资源的利用变得更加便捷。例如在线预续借等。</a:t>
            </a:r>
            <a:endParaRPr lang="zh-CN" altLang="en-US" dirty="0" smtClean="0"/>
          </a:p>
        </p:txBody>
      </p:sp>
      <p:sp>
        <p:nvSpPr>
          <p:cNvPr id="57348" name="灯片编号占位符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FB238E2-02BF-4494-8DC7-BFCCECD1520F}"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57348" name="灯片编号占位符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FB238E2-02BF-4494-8DC7-BFCCECD1520F}"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t>多种批注方式是跟纸质书相比的优势，因为从图书馆借的书肯定是不能做笔记的。文献传递是个很重要的功能，图书馆很多重要文献不能外借，只能在馆中阅读或者排队复印，很麻烦，文献传递的方式快捷方便，节省人力。而且跟传统的传递方式相比，不受</a:t>
            </a:r>
            <a:r>
              <a:rPr lang="en-US" altLang="zh-CN" dirty="0" smtClean="0"/>
              <a:t>IP</a:t>
            </a:r>
            <a:r>
              <a:rPr lang="zh-CN" altLang="en-US" dirty="0" smtClean="0"/>
              <a:t>地址限制，放假在家学生也可以用。全国馆藏则让学生不在学校的时候也可以查到离自己最近的哪所图书馆有想借阅的书。</a:t>
            </a:r>
            <a:endParaRPr lang="zh-CN" altLang="en-US" dirty="0" smtClean="0"/>
          </a:p>
        </p:txBody>
      </p:sp>
      <p:sp>
        <p:nvSpPr>
          <p:cNvPr id="57348" name="灯片编号占位符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FB238E2-02BF-4494-8DC7-BFCCECD1520F}"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7348" name="灯片编号占位符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FB238E2-02BF-4494-8DC7-BFCCECD1520F}"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t>现在的学习已经越来越向全媒体转化，不再局限于文字，音频与视频也是很重要的学习资源。</a:t>
            </a:r>
            <a:endParaRPr lang="zh-CN" altLang="en-US" dirty="0" smtClean="0"/>
          </a:p>
        </p:txBody>
      </p:sp>
      <p:sp>
        <p:nvSpPr>
          <p:cNvPr id="57348" name="灯片编号占位符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FB238E2-02BF-4494-8DC7-BFCCECD1520F}"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t>很多年轻人都有了解时事的需求，但图书馆场馆经费都有限，不可能做到购买每天的报纸让学生阅读。这个报纸板块有</a:t>
            </a:r>
            <a:r>
              <a:rPr lang="en-US" altLang="zh-CN" dirty="0" smtClean="0"/>
              <a:t>300</a:t>
            </a:r>
            <a:r>
              <a:rPr lang="zh-CN" altLang="en-US" dirty="0" smtClean="0"/>
              <a:t>多家报社如环球时报，中国人民日报等，每天</a:t>
            </a:r>
            <a:r>
              <a:rPr lang="en-US" altLang="zh-CN" dirty="0" smtClean="0"/>
              <a:t>7</a:t>
            </a:r>
            <a:r>
              <a:rPr lang="zh-CN" altLang="en-US" dirty="0" smtClean="0"/>
              <a:t>点准时更新，学生们可以在开始一天的课程之前进行阅读。</a:t>
            </a:r>
            <a:endParaRPr lang="zh-CN" altLang="en-US" dirty="0" smtClean="0"/>
          </a:p>
        </p:txBody>
      </p:sp>
      <p:sp>
        <p:nvSpPr>
          <p:cNvPr id="57348" name="灯片编号占位符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FB238E2-02BF-4494-8DC7-BFCCECD1520F}" type="slidenum">
              <a:rPr lang="zh-CN" altLang="en-US">
                <a:solidFill>
                  <a:srgbClr val="000000"/>
                </a:solidFill>
              </a:rPr>
            </a:fld>
            <a:endParaRPr lang="zh-CN"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409D86B4-BE7C-4738-BED5-3A7FB7449BBA}" type="slidenum">
              <a:rPr lang="de-DE" altLang="zh-CN">
                <a:solidFill>
                  <a:srgbClr val="000000"/>
                </a:solidFill>
                <a:latin typeface="Arial" panose="020B0604020202020204" pitchFamily="34" charset="0"/>
                <a:cs typeface="Arial" panose="020B0604020202020204" pitchFamily="34" charset="0"/>
              </a:rPr>
            </a:fld>
            <a:endParaRPr lang="de-DE" altLang="zh-CN">
              <a:solidFill>
                <a:srgbClr val="000000"/>
              </a:solidFill>
              <a:latin typeface="Arial" panose="020B0604020202020204" pitchFamily="34" charset="0"/>
              <a:cs typeface="Arial" panose="020B0604020202020204" pitchFamily="34" charset="0"/>
            </a:endParaRPr>
          </a:p>
        </p:txBody>
      </p:sp>
      <p:sp>
        <p:nvSpPr>
          <p:cNvPr id="97283"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7420">
              <a:defRPr>
                <a:solidFill>
                  <a:schemeClr val="tx1"/>
                </a:solidFill>
                <a:latin typeface="Calibri" panose="020F0502020204030204" pitchFamily="34" charset="0"/>
                <a:ea typeface="宋体" panose="02010600030101010101" pitchFamily="2" charset="-122"/>
              </a:defRPr>
            </a:lvl1pPr>
            <a:lvl2pPr marL="742950" indent="-285750" defTabSz="947420">
              <a:defRPr>
                <a:solidFill>
                  <a:schemeClr val="tx1"/>
                </a:solidFill>
                <a:latin typeface="Calibri" panose="020F0502020204030204" pitchFamily="34" charset="0"/>
                <a:ea typeface="宋体" panose="02010600030101010101" pitchFamily="2" charset="-122"/>
              </a:defRPr>
            </a:lvl2pPr>
            <a:lvl3pPr marL="1143000" indent="-228600" defTabSz="947420">
              <a:defRPr>
                <a:solidFill>
                  <a:schemeClr val="tx1"/>
                </a:solidFill>
                <a:latin typeface="Calibri" panose="020F0502020204030204" pitchFamily="34" charset="0"/>
                <a:ea typeface="宋体" panose="02010600030101010101" pitchFamily="2" charset="-122"/>
              </a:defRPr>
            </a:lvl3pPr>
            <a:lvl4pPr marL="1600200" indent="-228600" defTabSz="947420">
              <a:defRPr>
                <a:solidFill>
                  <a:schemeClr val="tx1"/>
                </a:solidFill>
                <a:latin typeface="Calibri" panose="020F0502020204030204" pitchFamily="34" charset="0"/>
                <a:ea typeface="宋体" panose="02010600030101010101" pitchFamily="2" charset="-122"/>
              </a:defRPr>
            </a:lvl4pPr>
            <a:lvl5pPr marL="2057400" indent="-228600" defTabSz="947420">
              <a:defRPr>
                <a:solidFill>
                  <a:schemeClr val="tx1"/>
                </a:solidFill>
                <a:latin typeface="Calibri" panose="020F0502020204030204" pitchFamily="34" charset="0"/>
                <a:ea typeface="宋体" panose="02010600030101010101" pitchFamily="2" charset="-122"/>
              </a:defRPr>
            </a:lvl5pPr>
            <a:lvl6pPr marL="25146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4742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fld id="{56745C7B-85A8-4C1E-8A1A-6FD9E288D3BC}" type="slidenum">
              <a:rPr lang="en-GB" altLang="zh-CN" sz="1300">
                <a:solidFill>
                  <a:srgbClr val="000000"/>
                </a:solidFill>
                <a:latin typeface="Arial" panose="020B0604020202020204" pitchFamily="34" charset="0"/>
                <a:cs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97284" name="Rectangle 2"/>
          <p:cNvSpPr>
            <a:spLocks noGrp="1" noRot="1" noChangeAspect="1" noChangeArrowheads="1" noTextEdit="1"/>
          </p:cNvSpPr>
          <p:nvPr>
            <p:ph type="sldImg"/>
          </p:nvPr>
        </p:nvSpPr>
        <p:spPr bwMode="auto">
          <a:xfrm>
            <a:off x="381000" y="685800"/>
            <a:ext cx="6097588" cy="3430588"/>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endParaRPr lang="de-DE" altLang="zh-CN"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保证爱读书的人有书可读</a:t>
            </a:r>
            <a:endParaRPr lang="zh-CN" altLang="en-US" smtClean="0"/>
          </a:p>
        </p:txBody>
      </p:sp>
      <p:sp>
        <p:nvSpPr>
          <p:cNvPr id="143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fld id="{AA6061B4-F1E7-4893-B8BC-436401AB28BC}" type="slidenum">
              <a:rPr lang="zh-CN" altLang="en-US" smtClean="0">
                <a:solidFill>
                  <a:prstClr val="black"/>
                </a:solidFill>
              </a:rPr>
            </a:fld>
            <a:endParaRPr lang="zh-CN" altLang="en-US"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20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过去，图书馆的服务主要集中在文献收藏、资源检索、参考咨询等，而且文献服务目前已经比较出色了，随着技术的发展，尤其当前大数据的一个普遍环境，人们对图书馆的服务提出了更高的要求，希望图书馆提供的服务不再局限于基础文献服务，而是进行知识发现、知识咨询等。图书馆员明显感觉</a:t>
            </a:r>
            <a:r>
              <a:rPr lang="zh-CN" altLang="en-US" sz="1200" dirty="0">
                <a:solidFill>
                  <a:srgbClr val="FF0000"/>
                </a:solidFill>
                <a:latin typeface="微软雅黑" panose="020B0503020204020204" pitchFamily="34" charset="-122"/>
                <a:ea typeface="微软雅黑" panose="020B0503020204020204" pitchFamily="34" charset="-122"/>
              </a:rPr>
              <a:t>缺少适合自己的平台和工具来为读者提供学科服务</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a:solidFill>
                  <a:srgbClr val="FF0000"/>
                </a:solidFill>
                <a:latin typeface="微软雅黑" panose="020B0503020204020204" pitchFamily="34" charset="-122"/>
                <a:ea typeface="微软雅黑" panose="020B0503020204020204" pitchFamily="34" charset="-122"/>
              </a:rPr>
              <a:t>学术成果统计</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等具备高附加值的服务。</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20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所以我们在数字图书馆中需要引进像超星发现这样的系统，作为我们数字图书馆的一站式知识发现服务的解决方案。</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读者在利用图书馆的数据库时，主要是为了查找资料，但这决不能满足读者对知识发现的需求。通过超星发现，可以获得这些服务，实现全面的查找显性知识，深入挖掘隐性知识，多维度统计学术成果的效果。</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首先说一下如何利用发现查找显性知识</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B19B3034-AC56-4B8F-85E2-7159F6ADD5D4}" type="datetime1">
              <a:rPr lang="zh-CN" altLang="en-US" smtClean="0"/>
            </a:fld>
            <a:endParaRPr lang="zh-CN" altLang="en-US"/>
          </a:p>
        </p:txBody>
      </p:sp>
      <p:sp>
        <p:nvSpPr>
          <p:cNvPr id="5" name="页脚占位符 4"/>
          <p:cNvSpPr>
            <a:spLocks noGrp="1"/>
          </p:cNvSpPr>
          <p:nvPr>
            <p:ph type="ftr" sz="quarter" idx="11"/>
          </p:nvPr>
        </p:nvSpPr>
        <p:spPr>
          <a:xfrm>
            <a:off x="3455707" y="6356351"/>
            <a:ext cx="5280587" cy="366183"/>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DF34D00-1C4A-4843-A69F-4230EB0A4E3B}"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78945FF-5269-422B-AEE5-56B8472009B3}" type="datetime1">
              <a:rPr lang="zh-CN" altLang="en-US" smtClean="0"/>
            </a:fld>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C886881-02D5-4CBA-B86A-380D02969A71}"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C5EDDD1-772C-4457-BA8C-FF29CB85BE86}" type="datetime1">
              <a:rPr lang="zh-CN" altLang="en-US" smtClean="0"/>
            </a:fld>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40373FE-7578-46A2-B1D7-46704757B56D}" type="slidenum">
              <a:rPr lang="zh-CN" altLang="en-US"/>
            </a:fld>
            <a:endParaRPr lang="zh-CN" altLang="en-US"/>
          </a:p>
        </p:txBody>
      </p:sp>
      <p:sp>
        <p:nvSpPr>
          <p:cNvPr id="7" name="页脚占位符 4"/>
          <p:cNvSpPr>
            <a:spLocks noGrp="1"/>
          </p:cNvSpPr>
          <p:nvPr>
            <p:ph type="ftr" sz="quarter" idx="3"/>
          </p:nvPr>
        </p:nvSpPr>
        <p:spPr>
          <a:xfrm>
            <a:off x="3455707" y="6356351"/>
            <a:ext cx="5280587"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defRPr>
            </a:lvl1pPr>
          </a:lstStyle>
          <a:p>
            <a:pPr>
              <a:defRPr/>
            </a:pPr>
            <a:endParaRPr lang="zh-CN" altLang="en-US" dirty="0" smtClean="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p:txBody>
          <a:bodyPr/>
          <a:lstStyle>
            <a:lvl1pPr>
              <a:buFontTx/>
              <a:buNone/>
              <a:defRPr>
                <a:latin typeface="Century Schoolbook" panose="02040604050505020304" pitchFamily="18" charset="0"/>
              </a:defRPr>
            </a:lvl1pPr>
          </a:lstStyle>
          <a:p>
            <a:pPr>
              <a:defRPr/>
            </a:pPr>
            <a:fld id="{261B8529-EEED-476E-BD3F-EBF5F64F7840}" type="datetime1">
              <a:rPr lang="zh-CN" altLang="en-US"/>
            </a:fld>
            <a:endParaRPr lang="zh-CN" altLang="en-US" sz="1015"/>
          </a:p>
        </p:txBody>
      </p:sp>
      <p:sp>
        <p:nvSpPr>
          <p:cNvPr id="4" name="页脚占位符 4"/>
          <p:cNvSpPr>
            <a:spLocks noGrp="1" noChangeArrowheads="1"/>
          </p:cNvSpPr>
          <p:nvPr>
            <p:ph type="ftr" sz="quarter" idx="11"/>
          </p:nvPr>
        </p:nvSpPr>
        <p:spPr>
          <a:xfrm>
            <a:off x="4165600" y="6356351"/>
            <a:ext cx="3860800" cy="366713"/>
          </a:xfrm>
          <a:prstGeom prst="rect">
            <a:avLst/>
          </a:prstGeom>
        </p:spPr>
        <p:txBody>
          <a:bodyPr/>
          <a:lstStyle>
            <a:lvl1pPr>
              <a:buFontTx/>
              <a:buNone/>
              <a:defRPr>
                <a:latin typeface="Century Schoolbook" panose="02040604050505020304" pitchFamily="18" charset="0"/>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buFontTx/>
              <a:buNone/>
              <a:defRPr>
                <a:latin typeface="Century Schoolbook" panose="02040604050505020304" pitchFamily="18" charset="0"/>
              </a:defRPr>
            </a:lvl1pPr>
          </a:lstStyle>
          <a:p>
            <a:pPr>
              <a:defRPr/>
            </a:pPr>
            <a:fld id="{897A997C-DB81-4703-9641-9EB043B7B8D9}" type="slidenum">
              <a:rPr lang="zh-CN" altLang="en-US"/>
            </a:fld>
            <a:endParaRPr lang="zh-CN" altLang="en-US" sz="975"/>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2" name="图片 3" descr="C:\Documents and Settings\鱼不愚\桌面\未标题-1.jpg"/>
          <p:cNvSpPr>
            <a:spLocks noChangeAspect="1" noChangeArrowheads="1"/>
          </p:cNvSpPr>
          <p:nvPr/>
        </p:nvSpPr>
        <p:spPr bwMode="auto">
          <a:xfrm>
            <a:off x="0" y="0"/>
            <a:ext cx="12192000" cy="6858000"/>
          </a:xfrm>
          <a:prstGeom prst="rect">
            <a:avLst/>
          </a:prstGeom>
          <a:noFill/>
          <a:ln>
            <a:noFill/>
          </a:ln>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endParaRPr lang="zh-CN" altLang="en-US" smtClean="0">
              <a:solidFill>
                <a:srgbClr val="000000"/>
              </a:solidFill>
              <a:cs typeface="Arial" panose="020B0604020202020204" pitchFamily="34" charset="0"/>
            </a:endParaRPr>
          </a:p>
        </p:txBody>
      </p:sp>
      <p:sp>
        <p:nvSpPr>
          <p:cNvPr id="3" name="图片 3" descr="C:\Documents and Settings\鱼不愚\桌面\未标题-1.jpg"/>
          <p:cNvSpPr>
            <a:spLocks noChangeAspect="1" noChangeArrowheads="1"/>
          </p:cNvSpPr>
          <p:nvPr userDrawn="1"/>
        </p:nvSpPr>
        <p:spPr bwMode="auto">
          <a:xfrm>
            <a:off x="0" y="0"/>
            <a:ext cx="12192000" cy="6858000"/>
          </a:xfrm>
          <a:prstGeom prst="rect">
            <a:avLst/>
          </a:prstGeom>
          <a:noFill/>
          <a:ln>
            <a:noFill/>
          </a:ln>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endParaRPr lang="zh-CN" altLang="en-US" smtClean="0">
              <a:solidFill>
                <a:srgbClr val="000000"/>
              </a:solidFill>
              <a:cs typeface="Arial" panose="020B0604020202020204" pitchFamily="34" charset="0"/>
            </a:endParaRPr>
          </a:p>
        </p:txBody>
      </p:sp>
    </p:spTree>
  </p:cSld>
  <p:clrMapOvr>
    <a:masterClrMapping/>
  </p:clrMapOvr>
  <p:transition spd="slow"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28801"/>
            <a:ext cx="10972800"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02C2BBA-EFBE-4A22-8798-06DDB9FFB503}" type="datetime1">
              <a:rPr lang="zh-CN" altLang="en-US" smtClean="0"/>
            </a:fld>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5B94106-C6F4-4655-B7DE-D48D79F37124}"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9CF180AD-5A3B-4143-95F9-A4A8CACA6F26}" type="datetime1">
              <a:rPr lang="zh-CN" altLang="en-US" smtClean="0"/>
            </a:fld>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41DC9E6-6DD3-4691-A9C7-D271DA098654}"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76F7EE31-1C7C-46BB-9063-CEFF43D399D1}" type="datetime1">
              <a:rPr lang="zh-CN" altLang="en-US" smtClean="0"/>
            </a:fld>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B0D5811-AC7B-4E29-80B8-F7ADF695AEF9}"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13B10A80-4E27-4642-BAB6-289FA8DA24D8}" type="datetime1">
              <a:rPr lang="zh-CN" altLang="en-US" smtClean="0"/>
            </a:fld>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85F4A716-14C9-41DE-A1AD-07CBE4E1485A}"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56088AE4-FBF3-4262-AEC9-E11F842BF496}" type="datetime1">
              <a:rPr lang="zh-CN" altLang="en-US" smtClean="0"/>
            </a:fld>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C01591AA-1701-4670-82F8-29319F7ADA55}"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BAC5D4E-8744-44BE-A98B-762A4F899E2A}" type="datetime1">
              <a:rPr lang="zh-CN" altLang="en-US" smtClean="0"/>
            </a:fld>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4E96E4C-A786-42C8-98B7-EB52B4851D53}"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C751D7BF-DD11-4F2E-8955-1A9A853CFEB0}" type="datetime1">
              <a:rPr lang="zh-CN" altLang="en-US" smtClean="0"/>
            </a:fld>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8758159-6336-4F39-ABDF-0970ED78D5AD}"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38444D57-EEF4-463E-85B4-54F4BDE3AFB7}" type="datetime1">
              <a:rPr lang="zh-CN" altLang="en-US" smtClean="0"/>
            </a:fld>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D6E238C-4D9C-4436-A513-4BF035CCAFFF}"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0" b="-20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smtClean="0"/>
          </a:p>
        </p:txBody>
      </p:sp>
      <p:sp>
        <p:nvSpPr>
          <p:cNvPr id="4" name="日期占位符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smtClean="0">
                <a:solidFill>
                  <a:schemeClr val="tx1">
                    <a:tint val="75000"/>
                  </a:schemeClr>
                </a:solidFill>
                <a:latin typeface="+mn-lt"/>
                <a:ea typeface="+mn-ea"/>
              </a:defRPr>
            </a:lvl1pPr>
          </a:lstStyle>
          <a:p>
            <a:pPr>
              <a:defRPr/>
            </a:pPr>
            <a:fld id="{AD6A7AAE-4856-4E0E-941F-542B4E7AEDEF}" type="datetime1">
              <a:rPr lang="zh-CN" altLang="en-US" smtClean="0"/>
            </a:fld>
            <a:endParaRPr lang="zh-CN" altLang="en-US"/>
          </a:p>
        </p:txBody>
      </p:sp>
      <p:sp>
        <p:nvSpPr>
          <p:cNvPr id="6" name="灯片编号占位符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fontAlgn="auto">
              <a:spcBef>
                <a:spcPts val="0"/>
              </a:spcBef>
              <a:spcAft>
                <a:spcPts val="0"/>
              </a:spcAft>
              <a:defRPr sz="1600" smtClean="0">
                <a:solidFill>
                  <a:schemeClr val="tx1">
                    <a:tint val="75000"/>
                  </a:schemeClr>
                </a:solidFill>
                <a:latin typeface="+mn-lt"/>
                <a:ea typeface="+mn-ea"/>
              </a:defRPr>
            </a:lvl1pPr>
          </a:lstStyle>
          <a:p>
            <a:pPr>
              <a:defRPr/>
            </a:pPr>
            <a:fld id="{8D58473B-3055-42E7-AAA6-D770D94057E5}"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fontAlgn="base">
        <a:spcBef>
          <a:spcPct val="0"/>
        </a:spcBef>
        <a:spcAft>
          <a:spcPct val="0"/>
        </a:spcAft>
        <a:defRPr sz="5865" kern="1200">
          <a:solidFill>
            <a:schemeClr val="tx1"/>
          </a:solidFill>
          <a:latin typeface="+mj-lt"/>
          <a:ea typeface="+mj-ea"/>
          <a:cs typeface="+mj-cs"/>
        </a:defRPr>
      </a:lvl1pPr>
      <a:lvl2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5pPr>
      <a:lvl6pPr marL="6096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6pPr>
      <a:lvl7pPr marL="12192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7pPr>
      <a:lvl8pPr marL="18288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8pPr>
      <a:lvl9pPr marL="24384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9pPr>
    </p:titleStyle>
    <p:bodyStyle>
      <a:lvl1pPr marL="457200" indent="-457200" algn="l" rtl="0" fontAlgn="base">
        <a:spcBef>
          <a:spcPct val="2000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fontAlgn="base">
        <a:spcBef>
          <a:spcPct val="2000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fontAlgn="base">
        <a:spcBef>
          <a:spcPct val="2000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fontAlgn="base">
        <a:spcBef>
          <a:spcPct val="2000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29.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42.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png"/><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1" Type="http://schemas.openxmlformats.org/officeDocument/2006/relationships/notesSlide" Target="../notesSlides/notesSlide15.xml"/><Relationship Id="rId10" Type="http://schemas.openxmlformats.org/officeDocument/2006/relationships/slideLayout" Target="../slideLayouts/slideLayout2.xml"/><Relationship Id="rId1"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4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2.png"/><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0" Type="http://schemas.openxmlformats.org/officeDocument/2006/relationships/notesSlide" Target="../notesSlides/notesSlide17.xml"/><Relationship Id="rId1" Type="http://schemas.openxmlformats.org/officeDocument/2006/relationships/image" Target="../media/image55.png"/></Relationships>
</file>

<file path=ppt/slides/_rels/slide45.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49.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2.xml"/><Relationship Id="rId7" Type="http://schemas.openxmlformats.org/officeDocument/2006/relationships/image" Target="../media/image79.png"/><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80.png"/></Relationships>
</file>

<file path=ppt/slides/_rels/slide51.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7.xml"/><Relationship Id="rId7" Type="http://schemas.openxmlformats.org/officeDocument/2006/relationships/tags" Target="../tags/tag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87.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image" Target="../media/image89.png"/><Relationship Id="rId1"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91.png"/></Relationships>
</file>

<file path=ppt/slides/_rels/slide56.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image" Target="../media/image98.png"/><Relationship Id="rId1" Type="http://schemas.openxmlformats.org/officeDocument/2006/relationships/image" Target="../media/image9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7.xml"/><Relationship Id="rId2" Type="http://schemas.openxmlformats.org/officeDocument/2006/relationships/image" Target="../media/image100.png"/><Relationship Id="rId1"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7.xml"/><Relationship Id="rId3" Type="http://schemas.openxmlformats.org/officeDocument/2006/relationships/tags" Target="../tags/tag3.xml"/><Relationship Id="rId2" Type="http://schemas.openxmlformats.org/officeDocument/2006/relationships/image" Target="../media/image102.png"/><Relationship Id="rId1"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103.png"/></Relationships>
</file>

<file path=ppt/slides/_rels/slide62.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2.xml"/><Relationship Id="rId4" Type="http://schemas.openxmlformats.org/officeDocument/2006/relationships/image" Target="../media/image107.png"/><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image" Target="../media/image109.png"/><Relationship Id="rId1" Type="http://schemas.openxmlformats.org/officeDocument/2006/relationships/image" Target="../media/image108.png"/></Relationships>
</file>

<file path=ppt/slides/_rels/slide64.xml.rels><?xml version="1.0" encoding="UTF-8" standalone="yes"?>
<Relationships xmlns="http://schemas.openxmlformats.org/package/2006/relationships"><Relationship Id="rId7" Type="http://schemas.openxmlformats.org/officeDocument/2006/relationships/notesSlide" Target="../notesSlides/notesSlide37.xml"/><Relationship Id="rId6" Type="http://schemas.openxmlformats.org/officeDocument/2006/relationships/slideLayout" Target="../slideLayouts/slideLayout7.xml"/><Relationship Id="rId5" Type="http://schemas.openxmlformats.org/officeDocument/2006/relationships/tags" Target="../tags/tag4.xml"/><Relationship Id="rId4" Type="http://schemas.openxmlformats.org/officeDocument/2006/relationships/image" Target="../media/image113.png"/><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slides/_rels/slide65.xml.rels><?xml version="1.0" encoding="UTF-8" standalone="yes"?>
<Relationships xmlns="http://schemas.openxmlformats.org/package/2006/relationships"><Relationship Id="rId7" Type="http://schemas.openxmlformats.org/officeDocument/2006/relationships/notesSlide" Target="../notesSlides/notesSlide38.xml"/><Relationship Id="rId6"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image" Target="../media/image11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7" Type="http://schemas.openxmlformats.org/officeDocument/2006/relationships/notesSlide" Target="../notesSlides/notesSlide41.xml"/><Relationship Id="rId6"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image" Target="../media/image119.jpeg"/></Relationships>
</file>

<file path=ppt/slides/_rels/slide69.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2.xml"/><Relationship Id="rId4" Type="http://schemas.openxmlformats.org/officeDocument/2006/relationships/image" Target="../media/image127.jpeg"/><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image" Target="../media/image12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70.xml.rels><?xml version="1.0" encoding="UTF-8" standalone="yes"?>
<Relationships xmlns="http://schemas.openxmlformats.org/package/2006/relationships"><Relationship Id="rId7" Type="http://schemas.openxmlformats.org/officeDocument/2006/relationships/notesSlide" Target="../notesSlides/notesSlide43.xml"/><Relationship Id="rId6"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jpeg"/><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image" Target="../media/image128.png"/></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44.xml"/><Relationship Id="rId7"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image" Target="../media/image133.png"/></Relationships>
</file>

<file path=ppt/slides/_rels/slide72.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2.xml"/><Relationship Id="rId4" Type="http://schemas.openxmlformats.org/officeDocument/2006/relationships/image" Target="../media/image142.png"/><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image" Target="../media/image139.png"/></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2.xml"/><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image" Target="../media/image143.jpeg"/></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image" Target="../media/image14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p:cNvSpPr/>
          <p:nvPr/>
        </p:nvSpPr>
        <p:spPr bwMode="auto">
          <a:xfrm>
            <a:off x="3240117" y="2136796"/>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06A6A"/>
          </a:solidFill>
          <a:ln>
            <a:noFill/>
          </a:ln>
        </p:spPr>
        <p:txBody>
          <a:bodyPr vert="horz" wrap="square" lIns="121920" tIns="60960" rIns="121920" bIns="60960" numCol="1" anchor="t" anchorCtr="0" compatLnSpc="1"/>
          <a:lstStyle/>
          <a:p>
            <a:endParaRPr lang="zh-CN" altLang="en-US"/>
          </a:p>
        </p:txBody>
      </p:sp>
      <p:sp>
        <p:nvSpPr>
          <p:cNvPr id="16" name="Freeform 5"/>
          <p:cNvSpPr/>
          <p:nvPr/>
        </p:nvSpPr>
        <p:spPr bwMode="auto">
          <a:xfrm rot="9502714">
            <a:off x="1537326" y="2136796"/>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89E29"/>
          </a:solidFill>
          <a:ln>
            <a:noFill/>
          </a:ln>
        </p:spPr>
        <p:txBody>
          <a:bodyPr vert="horz" wrap="square" lIns="121920" tIns="60960" rIns="121920" bIns="60960" numCol="1" anchor="t" anchorCtr="0" compatLnSpc="1"/>
          <a:lstStyle/>
          <a:p>
            <a:endParaRPr lang="zh-CN" altLang="en-US"/>
          </a:p>
        </p:txBody>
      </p:sp>
      <p:sp>
        <p:nvSpPr>
          <p:cNvPr id="17" name="Freeform 5"/>
          <p:cNvSpPr/>
          <p:nvPr/>
        </p:nvSpPr>
        <p:spPr bwMode="auto">
          <a:xfrm rot="17952227">
            <a:off x="4932031" y="2193022"/>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5EABE6"/>
          </a:solidFill>
          <a:ln>
            <a:noFill/>
          </a:ln>
        </p:spPr>
        <p:txBody>
          <a:bodyPr vert="horz" wrap="square" lIns="121920" tIns="60960" rIns="121920" bIns="60960" numCol="1" anchor="t" anchorCtr="0" compatLnSpc="1"/>
          <a:lstStyle/>
          <a:p>
            <a:endParaRPr lang="zh-CN" altLang="en-US"/>
          </a:p>
        </p:txBody>
      </p:sp>
      <p:sp>
        <p:nvSpPr>
          <p:cNvPr id="18" name="Freeform 5"/>
          <p:cNvSpPr/>
          <p:nvPr/>
        </p:nvSpPr>
        <p:spPr bwMode="auto">
          <a:xfrm rot="9123913">
            <a:off x="6438011" y="2116536"/>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89E29"/>
          </a:solidFill>
          <a:ln>
            <a:noFill/>
          </a:ln>
        </p:spPr>
        <p:txBody>
          <a:bodyPr vert="horz" wrap="square" lIns="121920" tIns="60960" rIns="121920" bIns="60960" numCol="1" anchor="t" anchorCtr="0" compatLnSpc="1"/>
          <a:lstStyle/>
          <a:p>
            <a:endParaRPr lang="zh-CN" altLang="en-US"/>
          </a:p>
        </p:txBody>
      </p:sp>
      <p:sp>
        <p:nvSpPr>
          <p:cNvPr id="19" name="Freeform 5"/>
          <p:cNvSpPr/>
          <p:nvPr/>
        </p:nvSpPr>
        <p:spPr bwMode="auto">
          <a:xfrm rot="3526558">
            <a:off x="8030950" y="2184730"/>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90C250"/>
          </a:solidFill>
          <a:ln>
            <a:noFill/>
          </a:ln>
        </p:spPr>
        <p:txBody>
          <a:bodyPr vert="horz" wrap="square" lIns="121920" tIns="60960" rIns="121920" bIns="60960" numCol="1" anchor="t" anchorCtr="0" compatLnSpc="1"/>
          <a:lstStyle/>
          <a:p>
            <a:endParaRPr lang="zh-CN" altLang="en-US"/>
          </a:p>
        </p:txBody>
      </p:sp>
      <p:sp>
        <p:nvSpPr>
          <p:cNvPr id="3" name="TextBox 2"/>
          <p:cNvSpPr txBox="1"/>
          <p:nvPr/>
        </p:nvSpPr>
        <p:spPr>
          <a:xfrm>
            <a:off x="1811382" y="2283066"/>
            <a:ext cx="840093" cy="993775"/>
          </a:xfrm>
          <a:prstGeom prst="rect">
            <a:avLst/>
          </a:prstGeom>
          <a:noFill/>
        </p:spPr>
        <p:txBody>
          <a:bodyPr wrap="square" rtlCol="0">
            <a:spAutoFit/>
          </a:bodyPr>
          <a:lstStyle/>
          <a:p>
            <a:r>
              <a:rPr lang="zh-CN" altLang="en-US" sz="5865" dirty="0" smtClean="0">
                <a:solidFill>
                  <a:schemeClr val="bg1"/>
                </a:solidFill>
                <a:latin typeface="华文细黑" panose="02010600040101010101" pitchFamily="2" charset="-122"/>
                <a:ea typeface="华文细黑" panose="02010600040101010101" pitchFamily="2" charset="-122"/>
              </a:rPr>
              <a:t>移</a:t>
            </a:r>
            <a:endParaRPr lang="zh-CN" altLang="en-US" sz="5865" dirty="0" smtClean="0">
              <a:solidFill>
                <a:schemeClr val="bg1"/>
              </a:solidFill>
              <a:latin typeface="华文细黑" panose="02010600040101010101" pitchFamily="2" charset="-122"/>
              <a:ea typeface="华文细黑" panose="02010600040101010101" pitchFamily="2" charset="-122"/>
            </a:endParaRPr>
          </a:p>
        </p:txBody>
      </p:sp>
      <p:sp>
        <p:nvSpPr>
          <p:cNvPr id="41" name="TextBox 40"/>
          <p:cNvSpPr txBox="1"/>
          <p:nvPr/>
        </p:nvSpPr>
        <p:spPr>
          <a:xfrm>
            <a:off x="3469959" y="2283066"/>
            <a:ext cx="840093" cy="993775"/>
          </a:xfrm>
          <a:prstGeom prst="rect">
            <a:avLst/>
          </a:prstGeom>
          <a:noFill/>
        </p:spPr>
        <p:txBody>
          <a:bodyPr wrap="square" rtlCol="0">
            <a:spAutoFit/>
          </a:bodyPr>
          <a:lstStyle/>
          <a:p>
            <a:r>
              <a:rPr lang="zh-CN" altLang="en-US" sz="5865" dirty="0">
                <a:solidFill>
                  <a:schemeClr val="bg1"/>
                </a:solidFill>
                <a:latin typeface="华文细黑" panose="02010600040101010101" pitchFamily="2" charset="-122"/>
                <a:ea typeface="华文细黑" panose="02010600040101010101" pitchFamily="2" charset="-122"/>
              </a:rPr>
              <a:t>动</a:t>
            </a:r>
            <a:endParaRPr lang="zh-CN" altLang="en-US" sz="5865" dirty="0">
              <a:solidFill>
                <a:schemeClr val="bg1"/>
              </a:solidFill>
              <a:latin typeface="华文细黑" panose="02010600040101010101" pitchFamily="2" charset="-122"/>
              <a:ea typeface="华文细黑" panose="02010600040101010101" pitchFamily="2" charset="-122"/>
            </a:endParaRPr>
          </a:p>
        </p:txBody>
      </p:sp>
      <p:sp>
        <p:nvSpPr>
          <p:cNvPr id="42" name="TextBox 41"/>
          <p:cNvSpPr txBox="1"/>
          <p:nvPr/>
        </p:nvSpPr>
        <p:spPr>
          <a:xfrm>
            <a:off x="5073150" y="2283066"/>
            <a:ext cx="840093" cy="993775"/>
          </a:xfrm>
          <a:prstGeom prst="rect">
            <a:avLst/>
          </a:prstGeom>
          <a:noFill/>
        </p:spPr>
        <p:txBody>
          <a:bodyPr wrap="square" rtlCol="0">
            <a:spAutoFit/>
          </a:bodyPr>
          <a:lstStyle/>
          <a:p>
            <a:r>
              <a:rPr lang="zh-CN" altLang="en-US" sz="5865" dirty="0">
                <a:solidFill>
                  <a:schemeClr val="bg1"/>
                </a:solidFill>
                <a:latin typeface="华文细黑" panose="02010600040101010101" pitchFamily="2" charset="-122"/>
                <a:ea typeface="华文细黑" panose="02010600040101010101" pitchFamily="2" charset="-122"/>
              </a:rPr>
              <a:t>互</a:t>
            </a:r>
            <a:endParaRPr lang="zh-CN" altLang="en-US" sz="5865" dirty="0">
              <a:solidFill>
                <a:schemeClr val="bg1"/>
              </a:solidFill>
              <a:latin typeface="华文细黑" panose="02010600040101010101" pitchFamily="2" charset="-122"/>
              <a:ea typeface="华文细黑" panose="02010600040101010101" pitchFamily="2" charset="-122"/>
            </a:endParaRPr>
          </a:p>
        </p:txBody>
      </p:sp>
      <p:sp>
        <p:nvSpPr>
          <p:cNvPr id="43" name="TextBox 42"/>
          <p:cNvSpPr txBox="1"/>
          <p:nvPr/>
        </p:nvSpPr>
        <p:spPr>
          <a:xfrm>
            <a:off x="6667932" y="2305926"/>
            <a:ext cx="840093" cy="993775"/>
          </a:xfrm>
          <a:prstGeom prst="rect">
            <a:avLst/>
          </a:prstGeom>
          <a:noFill/>
        </p:spPr>
        <p:txBody>
          <a:bodyPr wrap="square" rtlCol="0">
            <a:spAutoFit/>
          </a:bodyPr>
          <a:lstStyle/>
          <a:p>
            <a:r>
              <a:rPr lang="zh-CN" altLang="en-US" sz="5865" dirty="0">
                <a:solidFill>
                  <a:schemeClr val="bg1"/>
                </a:solidFill>
                <a:latin typeface="华文细黑" panose="02010600040101010101" pitchFamily="2" charset="-122"/>
                <a:ea typeface="华文细黑" panose="02010600040101010101" pitchFamily="2" charset="-122"/>
              </a:rPr>
              <a:t>联</a:t>
            </a:r>
            <a:endParaRPr lang="zh-CN" altLang="en-US" sz="5865" dirty="0">
              <a:solidFill>
                <a:schemeClr val="bg1"/>
              </a:solidFill>
              <a:latin typeface="华文细黑" panose="02010600040101010101" pitchFamily="2" charset="-122"/>
              <a:ea typeface="华文细黑" panose="02010600040101010101" pitchFamily="2" charset="-122"/>
            </a:endParaRPr>
          </a:p>
        </p:txBody>
      </p:sp>
      <p:sp>
        <p:nvSpPr>
          <p:cNvPr id="46" name="TextBox 45"/>
          <p:cNvSpPr txBox="1"/>
          <p:nvPr/>
        </p:nvSpPr>
        <p:spPr>
          <a:xfrm>
            <a:off x="8313420" y="2303145"/>
            <a:ext cx="922655" cy="993775"/>
          </a:xfrm>
          <a:prstGeom prst="rect">
            <a:avLst/>
          </a:prstGeom>
          <a:noFill/>
        </p:spPr>
        <p:txBody>
          <a:bodyPr wrap="square" rtlCol="0">
            <a:spAutoFit/>
          </a:bodyPr>
          <a:lstStyle/>
          <a:p>
            <a:r>
              <a:rPr lang="zh-CN" altLang="en-US" sz="5865" dirty="0">
                <a:solidFill>
                  <a:schemeClr val="bg1"/>
                </a:solidFill>
                <a:latin typeface="华文细黑" panose="02010600040101010101" pitchFamily="2" charset="-122"/>
                <a:ea typeface="华文细黑" panose="02010600040101010101" pitchFamily="2" charset="-122"/>
              </a:rPr>
              <a:t>时</a:t>
            </a:r>
            <a:endParaRPr lang="zh-CN" altLang="en-US" sz="5865" dirty="0">
              <a:solidFill>
                <a:schemeClr val="bg1"/>
              </a:solidFill>
              <a:latin typeface="华文细黑" panose="02010600040101010101" pitchFamily="2" charset="-122"/>
              <a:ea typeface="华文细黑" panose="02010600040101010101" pitchFamily="2" charset="-122"/>
            </a:endParaRPr>
          </a:p>
        </p:txBody>
      </p:sp>
      <p:sp>
        <p:nvSpPr>
          <p:cNvPr id="4" name="TextBox 3"/>
          <p:cNvSpPr txBox="1"/>
          <p:nvPr/>
        </p:nvSpPr>
        <p:spPr>
          <a:xfrm>
            <a:off x="4021325" y="4177728"/>
            <a:ext cx="3994888" cy="420370"/>
          </a:xfrm>
          <a:prstGeom prst="rect">
            <a:avLst/>
          </a:prstGeom>
          <a:noFill/>
        </p:spPr>
        <p:txBody>
          <a:bodyPr wrap="square" rtlCol="0">
            <a:spAutoFit/>
          </a:bodyPr>
          <a:lstStyle/>
          <a:p>
            <a:pPr algn="ctr"/>
            <a:r>
              <a:rPr lang="zh-CN" altLang="en-US" sz="2135" dirty="0">
                <a:solidFill>
                  <a:schemeClr val="tx1">
                    <a:lumMod val="50000"/>
                    <a:lumOff val="50000"/>
                  </a:schemeClr>
                </a:solidFill>
                <a:latin typeface="华文细黑" panose="02010600040101010101" pitchFamily="2" charset="-122"/>
                <a:ea typeface="华文细黑" panose="02010600040101010101" pitchFamily="2" charset="-122"/>
              </a:rPr>
              <a:t>知识的获取与传播</a:t>
            </a:r>
            <a:endParaRPr lang="zh-CN" altLang="en-US" sz="2135" dirty="0">
              <a:solidFill>
                <a:schemeClr val="tx1">
                  <a:lumMod val="50000"/>
                  <a:lumOff val="50000"/>
                </a:schemeClr>
              </a:solidFill>
              <a:latin typeface="华文细黑" panose="02010600040101010101" pitchFamily="2" charset="-122"/>
              <a:ea typeface="华文细黑" panose="02010600040101010101" pitchFamily="2" charset="-122"/>
            </a:endParaRPr>
          </a:p>
        </p:txBody>
      </p:sp>
      <p:cxnSp>
        <p:nvCxnSpPr>
          <p:cNvPr id="6" name="直接连接符 5"/>
          <p:cNvCxnSpPr/>
          <p:nvPr/>
        </p:nvCxnSpPr>
        <p:spPr>
          <a:xfrm>
            <a:off x="7298227" y="4414271"/>
            <a:ext cx="13707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3335558" y="4414256"/>
            <a:ext cx="137076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Freeform 5"/>
          <p:cNvSpPr/>
          <p:nvPr/>
        </p:nvSpPr>
        <p:spPr bwMode="auto">
          <a:xfrm rot="17952227">
            <a:off x="9726281" y="2142222"/>
            <a:ext cx="1388608" cy="1331121"/>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5EABE6"/>
          </a:solidFill>
          <a:ln>
            <a:noFill/>
          </a:ln>
        </p:spPr>
        <p:txBody>
          <a:bodyPr vert="horz" wrap="square" lIns="121920" tIns="60960" rIns="121920" bIns="60960" numCol="1" anchor="t" anchorCtr="0" compatLnSpc="1"/>
          <a:p>
            <a:endParaRPr lang="zh-CN" altLang="en-US"/>
          </a:p>
        </p:txBody>
      </p:sp>
      <p:sp>
        <p:nvSpPr>
          <p:cNvPr id="5" name="TextBox 45"/>
          <p:cNvSpPr txBox="1"/>
          <p:nvPr/>
        </p:nvSpPr>
        <p:spPr>
          <a:xfrm>
            <a:off x="9907270" y="2296795"/>
            <a:ext cx="922655" cy="993775"/>
          </a:xfrm>
          <a:prstGeom prst="rect">
            <a:avLst/>
          </a:prstGeom>
          <a:noFill/>
        </p:spPr>
        <p:txBody>
          <a:bodyPr wrap="square" rtlCol="0">
            <a:spAutoFit/>
          </a:bodyPr>
          <a:p>
            <a:r>
              <a:rPr lang="zh-CN" altLang="en-US" sz="5865" dirty="0">
                <a:solidFill>
                  <a:schemeClr val="bg1"/>
                </a:solidFill>
                <a:latin typeface="华文细黑" panose="02010600040101010101" pitchFamily="2" charset="-122"/>
                <a:ea typeface="华文细黑" panose="02010600040101010101" pitchFamily="2" charset="-122"/>
              </a:rPr>
              <a:t>代</a:t>
            </a:r>
            <a:endParaRPr lang="zh-CN" altLang="en-US" sz="5865" dirty="0">
              <a:solidFill>
                <a:schemeClr val="bg1"/>
              </a:solidFill>
              <a:latin typeface="华文细黑" panose="02010600040101010101" pitchFamily="2" charset="-122"/>
              <a:ea typeface="华文细黑" panose="0201060004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1+#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8"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1945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465" y="0"/>
            <a:ext cx="122866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AutoShape 6"/>
          <p:cNvSpPr>
            <a:spLocks noChangeArrowheads="1"/>
          </p:cNvSpPr>
          <p:nvPr/>
        </p:nvSpPr>
        <p:spPr bwMode="auto">
          <a:xfrm>
            <a:off x="8228861" y="2601453"/>
            <a:ext cx="2736850" cy="1439863"/>
          </a:xfrm>
          <a:prstGeom prst="wedgeRectCallout">
            <a:avLst>
              <a:gd name="adj1" fmla="val -32019"/>
              <a:gd name="adj2" fmla="val -89139"/>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a:t>对于图书馆拥有电子全文的图书，提供阅读全文链接，点击进行在线阅读</a:t>
            </a:r>
            <a:endParaRPr lang="zh-CN" altLang="en-US" b="1"/>
          </a:p>
        </p:txBody>
      </p:sp>
      <p:sp>
        <p:nvSpPr>
          <p:cNvPr id="93189" name="Rectangle 5"/>
          <p:cNvSpPr>
            <a:spLocks noChangeArrowheads="1"/>
          </p:cNvSpPr>
          <p:nvPr/>
        </p:nvSpPr>
        <p:spPr bwMode="auto">
          <a:xfrm>
            <a:off x="7135178" y="1529398"/>
            <a:ext cx="1368425" cy="503237"/>
          </a:xfrm>
          <a:prstGeom prst="rect">
            <a:avLst/>
          </a:prstGeom>
          <a:noFill/>
          <a:ln w="31750" algn="ctr">
            <a:solidFill>
              <a:srgbClr val="2AA82A"/>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3190"/>
                                        </p:tgtEl>
                                        <p:attrNameLst>
                                          <p:attrName>style.visibility</p:attrName>
                                        </p:attrNameLst>
                                      </p:cBhvr>
                                      <p:to>
                                        <p:strVal val="visible"/>
                                      </p:to>
                                    </p:set>
                                    <p:animEffect transition="in" filter="dissolve">
                                      <p:cBhvr>
                                        <p:cTn id="7" dur="500"/>
                                        <p:tgtEl>
                                          <p:spTgt spid="9319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93189"/>
                                        </p:tgtEl>
                                        <p:attrNameLst>
                                          <p:attrName>style.visibility</p:attrName>
                                        </p:attrNameLst>
                                      </p:cBhvr>
                                      <p:to>
                                        <p:strVal val="visible"/>
                                      </p:to>
                                    </p:set>
                                    <p:animEffect transition="in" filter="plus(in)">
                                      <p:cBhvr>
                                        <p:cTn id="12" dur="1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0" grpId="0" bldLvl="0" animBg="1"/>
      <p:bldP spid="9318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130053"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034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8" name="AutoShape 10"/>
          <p:cNvSpPr>
            <a:spLocks noChangeArrowheads="1"/>
          </p:cNvSpPr>
          <p:nvPr/>
        </p:nvSpPr>
        <p:spPr bwMode="auto">
          <a:xfrm>
            <a:off x="347663" y="1763713"/>
            <a:ext cx="2087562" cy="935037"/>
          </a:xfrm>
          <a:prstGeom prst="wedgeRectCallout">
            <a:avLst>
              <a:gd name="adj1" fmla="val -44370"/>
              <a:gd name="adj2" fmla="val -83278"/>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a:t>点击目录标签，查看本书目录结构</a:t>
            </a:r>
            <a:endParaRPr lang="zh-CN" altLang="en-US" b="1"/>
          </a:p>
        </p:txBody>
      </p:sp>
      <p:sp>
        <p:nvSpPr>
          <p:cNvPr id="130057" name="AutoShape 9"/>
          <p:cNvSpPr>
            <a:spLocks noChangeArrowheads="1"/>
          </p:cNvSpPr>
          <p:nvPr/>
        </p:nvSpPr>
        <p:spPr bwMode="auto">
          <a:xfrm>
            <a:off x="8971598" y="926465"/>
            <a:ext cx="2376487" cy="1079500"/>
          </a:xfrm>
          <a:prstGeom prst="wedgeRectCallout">
            <a:avLst>
              <a:gd name="adj1" fmla="val 44722"/>
              <a:gd name="adj2" fmla="val -91616"/>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a:t>使用书内搜索在本书中检索知识点，比翻书更方便</a:t>
            </a:r>
            <a:endParaRPr lang="zh-CN"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0053"/>
                                        </p:tgtEl>
                                        <p:attrNameLst>
                                          <p:attrName>style.visibility</p:attrName>
                                        </p:attrNameLst>
                                      </p:cBhvr>
                                      <p:to>
                                        <p:strVal val="hidden"/>
                                      </p:to>
                                    </p:set>
                                  </p:childTnLst>
                                </p:cTn>
                              </p:par>
                              <p:par>
                                <p:cTn id="7" presetID="9" presetClass="entr" presetSubtype="0" fill="hold" grpId="0" nodeType="withEffect">
                                  <p:stCondLst>
                                    <p:cond delay="0"/>
                                  </p:stCondLst>
                                  <p:childTnLst>
                                    <p:set>
                                      <p:cBhvr>
                                        <p:cTn id="8" dur="1" fill="hold">
                                          <p:stCondLst>
                                            <p:cond delay="0"/>
                                          </p:stCondLst>
                                        </p:cTn>
                                        <p:tgtEl>
                                          <p:spTgt spid="130058"/>
                                        </p:tgtEl>
                                        <p:attrNameLst>
                                          <p:attrName>style.visibility</p:attrName>
                                        </p:attrNameLst>
                                      </p:cBhvr>
                                      <p:to>
                                        <p:strVal val="visible"/>
                                      </p:to>
                                    </p:set>
                                    <p:animEffect transition="in" filter="dissolve">
                                      <p:cBhvr>
                                        <p:cTn id="9" dur="500"/>
                                        <p:tgtEl>
                                          <p:spTgt spid="130058"/>
                                        </p:tgtEl>
                                      </p:cBhvr>
                                    </p:animEffect>
                                  </p:childTnLst>
                                </p:cTn>
                              </p:par>
                              <p:par>
                                <p:cTn id="10" presetID="1" presetClass="exit" presetSubtype="0" fill="hold" grpId="1" nodeType="withEffect">
                                  <p:stCondLst>
                                    <p:cond delay="0"/>
                                  </p:stCondLst>
                                  <p:childTnLst>
                                    <p:set>
                                      <p:cBhvr>
                                        <p:cTn id="11" dur="1" fill="hold">
                                          <p:stCondLst>
                                            <p:cond delay="0"/>
                                          </p:stCondLst>
                                        </p:cTn>
                                        <p:tgtEl>
                                          <p:spTgt spid="130058"/>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130057"/>
                                        </p:tgtEl>
                                        <p:attrNameLst>
                                          <p:attrName>style.visibility</p:attrName>
                                        </p:attrNameLst>
                                      </p:cBhvr>
                                      <p:to>
                                        <p:strVal val="visible"/>
                                      </p:to>
                                    </p:set>
                                    <p:animEffect transition="in" filter="dissolve">
                                      <p:cBhvr>
                                        <p:cTn id="14" dur="500"/>
                                        <p:tgtEl>
                                          <p:spTgt spid="130057"/>
                                        </p:tgtEl>
                                      </p:cBhvr>
                                    </p:animEffect>
                                  </p:childTnLst>
                                </p:cTn>
                              </p:par>
                              <p:par>
                                <p:cTn id="15" presetID="1" presetClass="exit" presetSubtype="0" fill="hold" grpId="1" nodeType="withEffect">
                                  <p:stCondLst>
                                    <p:cond delay="0"/>
                                  </p:stCondLst>
                                  <p:childTnLst>
                                    <p:set>
                                      <p:cBhvr>
                                        <p:cTn id="16" dur="1" fill="hold">
                                          <p:stCondLst>
                                            <p:cond delay="0"/>
                                          </p:stCondLst>
                                        </p:cTn>
                                        <p:tgtEl>
                                          <p:spTgt spid="1300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8" grpId="0" bldLvl="0" animBg="1"/>
      <p:bldP spid="130058" grpId="1" bldLvl="0" animBg="1"/>
      <p:bldP spid="130057" grpId="0" bldLvl="0" animBg="1"/>
      <p:bldP spid="130057" grpId="1"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4" name="图片 3"/>
          <p:cNvPicPr>
            <a:picLocks noChangeAspect="1"/>
          </p:cNvPicPr>
          <p:nvPr/>
        </p:nvPicPr>
        <p:blipFill>
          <a:blip r:embed="rId1"/>
          <a:stretch>
            <a:fillRect/>
          </a:stretch>
        </p:blipFill>
        <p:spPr>
          <a:xfrm>
            <a:off x="24765" y="0"/>
            <a:ext cx="12142470" cy="6858000"/>
          </a:xfrm>
          <a:prstGeom prst="rect">
            <a:avLst/>
          </a:prstGeom>
        </p:spPr>
      </p:pic>
      <p:sp>
        <p:nvSpPr>
          <p:cNvPr id="5" name="Rectangle 6"/>
          <p:cNvSpPr>
            <a:spLocks noChangeArrowheads="1"/>
          </p:cNvSpPr>
          <p:nvPr/>
        </p:nvSpPr>
        <p:spPr bwMode="auto">
          <a:xfrm>
            <a:off x="4405154" y="195"/>
            <a:ext cx="691227" cy="268423"/>
          </a:xfrm>
          <a:prstGeom prst="rect">
            <a:avLst/>
          </a:prstGeom>
          <a:noFill/>
          <a:ln w="38100" algn="ctr">
            <a:solidFill>
              <a:srgbClr val="2AA82A"/>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2560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1168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6" name="AutoShape 10"/>
          <p:cNvSpPr>
            <a:spLocks noChangeArrowheads="1"/>
          </p:cNvSpPr>
          <p:nvPr/>
        </p:nvSpPr>
        <p:spPr bwMode="auto">
          <a:xfrm>
            <a:off x="7653338" y="2281873"/>
            <a:ext cx="2663825" cy="1223962"/>
          </a:xfrm>
          <a:prstGeom prst="wedgeRectCallout">
            <a:avLst>
              <a:gd name="adj1" fmla="val -9593"/>
              <a:gd name="adj2" fmla="val -87481"/>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dirty="0" smtClean="0"/>
              <a:t>点击</a:t>
            </a:r>
            <a:r>
              <a:rPr lang="zh-CN" altLang="en-US" b="1" dirty="0"/>
              <a:t>链接进入参考咨询</a:t>
            </a:r>
            <a:r>
              <a:rPr lang="zh-CN" altLang="en-US" b="1" dirty="0" smtClean="0"/>
              <a:t>页面，通过文献传递获取图书</a:t>
            </a:r>
            <a:endParaRPr lang="zh-CN" altLang="en-US" b="1" dirty="0"/>
          </a:p>
        </p:txBody>
      </p:sp>
      <p:sp>
        <p:nvSpPr>
          <p:cNvPr id="167942" name="AutoShape 6"/>
          <p:cNvSpPr>
            <a:spLocks noChangeArrowheads="1"/>
          </p:cNvSpPr>
          <p:nvPr/>
        </p:nvSpPr>
        <p:spPr bwMode="auto">
          <a:xfrm>
            <a:off x="8550593" y="1440180"/>
            <a:ext cx="1441450" cy="360363"/>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7946"/>
                                        </p:tgtEl>
                                        <p:attrNameLst>
                                          <p:attrName>style.visibility</p:attrName>
                                        </p:attrNameLst>
                                      </p:cBhvr>
                                      <p:to>
                                        <p:strVal val="visible"/>
                                      </p:to>
                                    </p:set>
                                    <p:animEffect transition="in" filter="dissolve">
                                      <p:cBhvr>
                                        <p:cTn id="7" dur="500"/>
                                        <p:tgtEl>
                                          <p:spTgt spid="16794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7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6" grpId="0" bldLvl="0" animBg="1"/>
      <p:bldP spid="16794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173061"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2075" y="0"/>
            <a:ext cx="1210183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5" name="AutoShape 9"/>
          <p:cNvSpPr>
            <a:spLocks noChangeArrowheads="1"/>
          </p:cNvSpPr>
          <p:nvPr/>
        </p:nvSpPr>
        <p:spPr bwMode="auto">
          <a:xfrm>
            <a:off x="8222778" y="4822250"/>
            <a:ext cx="2592388" cy="935038"/>
          </a:xfrm>
          <a:prstGeom prst="wedgeRectCallout">
            <a:avLst>
              <a:gd name="adj1" fmla="val -49880"/>
              <a:gd name="adj2" fmla="val -91597"/>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dirty="0"/>
              <a:t>提交之后仅需要几分钟，就可以登录邮箱查看传递的结果了</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61"/>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173065"/>
                                        </p:tgtEl>
                                        <p:attrNameLst>
                                          <p:attrName>style.visibility</p:attrName>
                                        </p:attrNameLst>
                                      </p:cBhvr>
                                      <p:to>
                                        <p:strVal val="visible"/>
                                      </p:to>
                                    </p:set>
                                    <p:animEffect transition="in" filter="dissolve">
                                      <p:cBhvr>
                                        <p:cTn id="9" dur="500"/>
                                        <p:tgtEl>
                                          <p:spTgt spid="173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2765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89535"/>
            <a:ext cx="12165965"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AutoShape 6"/>
          <p:cNvSpPr>
            <a:spLocks noChangeArrowheads="1"/>
          </p:cNvSpPr>
          <p:nvPr/>
        </p:nvSpPr>
        <p:spPr bwMode="auto">
          <a:xfrm>
            <a:off x="3819843" y="3144838"/>
            <a:ext cx="2592387" cy="935037"/>
          </a:xfrm>
          <a:prstGeom prst="wedgeRectCallout">
            <a:avLst>
              <a:gd name="adj1" fmla="val -48713"/>
              <a:gd name="adj2" fmla="val 78694"/>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a:t>进入邮箱查看邮件，点击超链接进行在线阅读</a:t>
            </a:r>
            <a:endParaRPr lang="zh-CN" alt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4086"/>
                                        </p:tgtEl>
                                        <p:attrNameLst>
                                          <p:attrName>style.visibility</p:attrName>
                                        </p:attrNameLst>
                                      </p:cBhvr>
                                      <p:to>
                                        <p:strVal val="visible"/>
                                      </p:to>
                                    </p:set>
                                    <p:animEffect transition="in" filter="dissolve">
                                      <p:cBhvr>
                                        <p:cTn id="7" dur="500"/>
                                        <p:tgtEl>
                                          <p:spTgt spid="174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77056" y="60325"/>
            <a:ext cx="5691963" cy="6662417"/>
          </a:xfrm>
          <a:prstGeom prst="rect">
            <a:avLst/>
          </a:prstGeom>
          <a:ln>
            <a:noFill/>
          </a:ln>
          <a:effectLst>
            <a:softEdge rad="112500"/>
          </a:effectLst>
        </p:spPr>
      </p:pic>
      <p:sp>
        <p:nvSpPr>
          <p:cNvPr id="5" name="文本框 4"/>
          <p:cNvSpPr txBox="1"/>
          <p:nvPr/>
        </p:nvSpPr>
        <p:spPr>
          <a:xfrm>
            <a:off x="1082675" y="2004695"/>
            <a:ext cx="3754120" cy="1731645"/>
          </a:xfrm>
          <a:prstGeom prst="rect">
            <a:avLst/>
          </a:prstGeom>
          <a:noFill/>
        </p:spPr>
        <p:txBody>
          <a:bodyPr wrap="square" rtlCol="0">
            <a:spAutoFit/>
          </a:bodyPr>
          <a:lstStyle/>
          <a:p>
            <a:pPr algn="ctr" eaLnBrk="0" fontAlgn="base" hangingPunct="0">
              <a:lnSpc>
                <a:spcPts val="4475"/>
              </a:lnSpc>
              <a:spcBef>
                <a:spcPct val="0"/>
              </a:spcBef>
              <a:spcAft>
                <a:spcPct val="0"/>
              </a:spcAft>
            </a:pPr>
            <a:r>
              <a:rPr lang="zh-CN" altLang="en-US" sz="3200" b="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rPr>
              <a:t>目的不明确，</a:t>
            </a:r>
            <a:endParaRPr lang="en-US" altLang="zh-CN" sz="3200" b="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a:p>
            <a:pPr algn="ctr" eaLnBrk="0" fontAlgn="base" hangingPunct="0">
              <a:lnSpc>
                <a:spcPts val="4475"/>
              </a:lnSpc>
              <a:spcBef>
                <a:spcPct val="0"/>
              </a:spcBef>
              <a:spcAft>
                <a:spcPct val="0"/>
              </a:spcAft>
            </a:pPr>
            <a:r>
              <a:rPr lang="zh-CN" altLang="en-US" sz="3200" b="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rPr>
              <a:t>不知道找什么书</a:t>
            </a:r>
            <a:endParaRPr lang="zh-CN" altLang="en-US" sz="3200" b="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a:p>
            <a:pPr algn="ctr">
              <a:spcBef>
                <a:spcPct val="0"/>
              </a:spcBef>
              <a:spcAft>
                <a:spcPct val="0"/>
              </a:spcAft>
            </a:pPr>
            <a:endParaRPr lang="zh-CN" altLang="en-US" sz="3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4" name="图片 3"/>
          <p:cNvPicPr>
            <a:picLocks noChangeAspect="1"/>
          </p:cNvPicPr>
          <p:nvPr/>
        </p:nvPicPr>
        <p:blipFill>
          <a:blip r:embed="rId1"/>
          <a:stretch>
            <a:fillRect/>
          </a:stretch>
        </p:blipFill>
        <p:spPr>
          <a:xfrm>
            <a:off x="0" y="6350"/>
            <a:ext cx="12147550" cy="6851650"/>
          </a:xfrm>
          <a:prstGeom prst="rect">
            <a:avLst/>
          </a:prstGeom>
        </p:spPr>
      </p:pic>
      <p:sp>
        <p:nvSpPr>
          <p:cNvPr id="5" name="Rectangle 6"/>
          <p:cNvSpPr>
            <a:spLocks noChangeArrowheads="1"/>
          </p:cNvSpPr>
          <p:nvPr/>
        </p:nvSpPr>
        <p:spPr bwMode="auto">
          <a:xfrm>
            <a:off x="8832270" y="1506842"/>
            <a:ext cx="691227" cy="334747"/>
          </a:xfrm>
          <a:prstGeom prst="rect">
            <a:avLst/>
          </a:prstGeom>
          <a:noFill/>
          <a:ln w="38100" algn="ctr">
            <a:solidFill>
              <a:srgbClr val="2AA82A"/>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4" name="图片 3"/>
          <p:cNvPicPr>
            <a:picLocks noChangeAspect="1"/>
          </p:cNvPicPr>
          <p:nvPr/>
        </p:nvPicPr>
        <p:blipFill>
          <a:blip r:embed="rId1"/>
          <a:stretch>
            <a:fillRect/>
          </a:stretch>
        </p:blipFill>
        <p:spPr>
          <a:xfrm>
            <a:off x="8890" y="0"/>
            <a:ext cx="12221845" cy="6858000"/>
          </a:xfrm>
          <a:prstGeom prst="rect">
            <a:avLst/>
          </a:prstGeom>
        </p:spPr>
      </p:pic>
      <p:sp>
        <p:nvSpPr>
          <p:cNvPr id="5" name="AutoShape 4"/>
          <p:cNvSpPr>
            <a:spLocks noChangeArrowheads="1"/>
          </p:cNvSpPr>
          <p:nvPr/>
        </p:nvSpPr>
        <p:spPr bwMode="auto">
          <a:xfrm>
            <a:off x="101132" y="1325525"/>
            <a:ext cx="1417674" cy="4706680"/>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6" name="AutoShape 6"/>
          <p:cNvSpPr>
            <a:spLocks noChangeArrowheads="1"/>
          </p:cNvSpPr>
          <p:nvPr/>
        </p:nvSpPr>
        <p:spPr bwMode="auto">
          <a:xfrm>
            <a:off x="2885758" y="2646363"/>
            <a:ext cx="2592387" cy="935037"/>
          </a:xfrm>
          <a:prstGeom prst="wedgeRectCallout">
            <a:avLst>
              <a:gd name="adj1" fmla="val -85900"/>
              <a:gd name="adj2" fmla="val -44116"/>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b="1" dirty="0" smtClean="0"/>
              <a:t>选择感兴趣的分类查找图书</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 presetClass="exit" presetSubtype="0" fill="hold" grpId="1" nodeType="withEffect">
                                  <p:stCondLst>
                                    <p:cond delay="0"/>
                                  </p:stCondLst>
                                  <p:childTnLst>
                                    <p:set>
                                      <p:cBhvr>
                                        <p:cTn id="9" dur="1" fill="hold">
                                          <p:stCondLst>
                                            <p:cond delay="0"/>
                                          </p:stCondLst>
                                        </p:cTn>
                                        <p:tgtEl>
                                          <p:spTgt spid="5"/>
                                        </p:tgtEl>
                                        <p:attrNameLst>
                                          <p:attrName>style.visibility</p:attrName>
                                        </p:attrNameLst>
                                      </p:cBhvr>
                                      <p:to>
                                        <p:strVal val="hidden"/>
                                      </p:to>
                                    </p:set>
                                  </p:childTnLst>
                                </p:cTn>
                              </p:par>
                              <p:par>
                                <p:cTn id="10" presetID="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4" name="图片 3"/>
          <p:cNvPicPr>
            <a:picLocks noChangeAspect="1"/>
          </p:cNvPicPr>
          <p:nvPr/>
        </p:nvPicPr>
        <p:blipFill>
          <a:blip r:embed="rId1"/>
          <a:stretch>
            <a:fillRect/>
          </a:stretch>
        </p:blipFill>
        <p:spPr>
          <a:xfrm>
            <a:off x="102870" y="61595"/>
            <a:ext cx="11874500" cy="6661150"/>
          </a:xfrm>
          <a:prstGeom prst="rect">
            <a:avLst/>
          </a:prstGeom>
        </p:spPr>
      </p:pic>
      <p:sp>
        <p:nvSpPr>
          <p:cNvPr id="6" name="Rectangle 6"/>
          <p:cNvSpPr>
            <a:spLocks noChangeArrowheads="1"/>
          </p:cNvSpPr>
          <p:nvPr/>
        </p:nvSpPr>
        <p:spPr bwMode="auto">
          <a:xfrm>
            <a:off x="1989125" y="1870075"/>
            <a:ext cx="558617" cy="273837"/>
          </a:xfrm>
          <a:prstGeom prst="rect">
            <a:avLst/>
          </a:prstGeom>
          <a:noFill/>
          <a:ln w="38100" algn="ctr">
            <a:solidFill>
              <a:srgbClr val="2AA82A"/>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7337728" y="1956139"/>
            <a:ext cx="4020445" cy="4071620"/>
          </a:xfrm>
          <a:prstGeom prst="rect">
            <a:avLst/>
          </a:prstGeom>
        </p:spPr>
        <p:txBody>
          <a:bodyPr wrap="square">
            <a:spAutoFit/>
          </a:bodyPr>
          <a:lstStyle/>
          <a:p>
            <a:pPr fontAlgn="auto">
              <a:lnSpc>
                <a:spcPct val="220000"/>
              </a:lnSpc>
              <a:spcBef>
                <a:spcPts val="0"/>
              </a:spcBef>
              <a:spcAft>
                <a:spcPts val="0"/>
              </a:spcAft>
              <a:defRPr/>
            </a:pPr>
            <a:r>
              <a:rPr lang="zh-CN" altLang="en-US" sz="2935" dirty="0" smtClean="0">
                <a:solidFill>
                  <a:schemeClr val="tx1">
                    <a:lumMod val="50000"/>
                    <a:lumOff val="50000"/>
                  </a:schemeClr>
                </a:solidFill>
                <a:latin typeface="华文细黑" panose="02010600040101010101" pitchFamily="2" charset="-122"/>
                <a:ea typeface="华文细黑" panose="02010600040101010101" pitchFamily="2" charset="-122"/>
              </a:rPr>
              <a:t>查找中文图书</a:t>
            </a:r>
            <a:endParaRPr lang="zh-CN" altLang="en-US" sz="2935" dirty="0">
              <a:solidFill>
                <a:schemeClr val="tx1">
                  <a:lumMod val="50000"/>
                  <a:lumOff val="50000"/>
                </a:schemeClr>
              </a:solidFill>
              <a:latin typeface="华文细黑" panose="02010600040101010101" pitchFamily="2" charset="-122"/>
              <a:ea typeface="华文细黑" panose="02010600040101010101" pitchFamily="2" charset="-122"/>
            </a:endParaRPr>
          </a:p>
          <a:p>
            <a:pPr fontAlgn="auto">
              <a:lnSpc>
                <a:spcPct val="220000"/>
              </a:lnSpc>
              <a:spcBef>
                <a:spcPts val="0"/>
              </a:spcBef>
              <a:spcAft>
                <a:spcPts val="0"/>
              </a:spcAft>
              <a:defRPr/>
            </a:pPr>
            <a:r>
              <a:rPr lang="zh-CN" altLang="en-US" sz="2935" dirty="0" smtClean="0">
                <a:solidFill>
                  <a:schemeClr val="tx1">
                    <a:lumMod val="50000"/>
                    <a:lumOff val="50000"/>
                  </a:schemeClr>
                </a:solidFill>
                <a:latin typeface="华文细黑" panose="02010600040101010101" pitchFamily="2" charset="-122"/>
                <a:ea typeface="华文细黑" panose="02010600040101010101" pitchFamily="2" charset="-122"/>
              </a:rPr>
              <a:t>查找其他文献</a:t>
            </a:r>
            <a:endParaRPr lang="zh-CN" altLang="en-US" sz="2935" dirty="0">
              <a:solidFill>
                <a:schemeClr val="tx1">
                  <a:lumMod val="50000"/>
                  <a:lumOff val="50000"/>
                </a:schemeClr>
              </a:solidFill>
              <a:latin typeface="华文细黑" panose="02010600040101010101" pitchFamily="2" charset="-122"/>
              <a:ea typeface="华文细黑" panose="02010600040101010101" pitchFamily="2" charset="-122"/>
            </a:endParaRPr>
          </a:p>
          <a:p>
            <a:pPr fontAlgn="auto">
              <a:lnSpc>
                <a:spcPct val="220000"/>
              </a:lnSpc>
              <a:spcBef>
                <a:spcPts val="0"/>
              </a:spcBef>
              <a:spcAft>
                <a:spcPts val="0"/>
              </a:spcAft>
              <a:defRPr/>
            </a:pPr>
            <a:r>
              <a:rPr lang="zh-CN" altLang="en-US" sz="2935" dirty="0" smtClean="0">
                <a:solidFill>
                  <a:schemeClr val="tx1">
                    <a:lumMod val="50000"/>
                    <a:lumOff val="50000"/>
                  </a:schemeClr>
                </a:solidFill>
                <a:latin typeface="华文细黑" panose="02010600040101010101" pitchFamily="2" charset="-122"/>
                <a:ea typeface="华文细黑" panose="02010600040101010101" pitchFamily="2" charset="-122"/>
              </a:rPr>
              <a:t>知识发现</a:t>
            </a:r>
            <a:endParaRPr lang="zh-CN" altLang="en-US" sz="2935" dirty="0">
              <a:solidFill>
                <a:schemeClr val="tx1">
                  <a:lumMod val="50000"/>
                  <a:lumOff val="50000"/>
                </a:schemeClr>
              </a:solidFill>
              <a:latin typeface="华文细黑" panose="02010600040101010101" pitchFamily="2" charset="-122"/>
              <a:ea typeface="华文细黑" panose="02010600040101010101" pitchFamily="2" charset="-122"/>
            </a:endParaRPr>
          </a:p>
          <a:p>
            <a:pPr fontAlgn="auto">
              <a:lnSpc>
                <a:spcPct val="220000"/>
              </a:lnSpc>
              <a:spcBef>
                <a:spcPts val="0"/>
              </a:spcBef>
              <a:spcAft>
                <a:spcPts val="0"/>
              </a:spcAft>
              <a:defRPr/>
            </a:pPr>
            <a:r>
              <a:rPr lang="zh-CN" altLang="en-US" sz="2935" dirty="0">
                <a:solidFill>
                  <a:schemeClr val="tx1">
                    <a:lumMod val="50000"/>
                    <a:lumOff val="50000"/>
                  </a:schemeClr>
                </a:solidFill>
                <a:latin typeface="华文细黑" panose="02010600040101010101" pitchFamily="2" charset="-122"/>
                <a:ea typeface="华文细黑" panose="02010600040101010101" pitchFamily="2" charset="-122"/>
              </a:rPr>
              <a:t>移动图书馆</a:t>
            </a:r>
            <a:endParaRPr lang="zh-CN" altLang="en-US" sz="2935" dirty="0">
              <a:solidFill>
                <a:schemeClr val="tx1">
                  <a:lumMod val="50000"/>
                  <a:lumOff val="50000"/>
                </a:schemeClr>
              </a:solidFill>
              <a:latin typeface="华文细黑" panose="02010600040101010101" pitchFamily="2" charset="-122"/>
              <a:ea typeface="华文细黑" panose="02010600040101010101" pitchFamily="2" charset="-122"/>
            </a:endParaRPr>
          </a:p>
        </p:txBody>
      </p:sp>
      <p:sp>
        <p:nvSpPr>
          <p:cNvPr id="2" name="TextBox 1"/>
          <p:cNvSpPr txBox="1"/>
          <p:nvPr/>
        </p:nvSpPr>
        <p:spPr>
          <a:xfrm>
            <a:off x="635394" y="688049"/>
            <a:ext cx="4440493" cy="789896"/>
          </a:xfrm>
          <a:prstGeom prst="rect">
            <a:avLst/>
          </a:prstGeom>
          <a:noFill/>
        </p:spPr>
        <p:txBody>
          <a:bodyPr wrap="square" rtlCol="0">
            <a:spAutoFit/>
          </a:bodyPr>
          <a:lstStyle/>
          <a:p>
            <a:r>
              <a:rPr lang="en-US" altLang="zh-CN" sz="4535" dirty="0">
                <a:solidFill>
                  <a:schemeClr val="bg1">
                    <a:lumMod val="65000"/>
                  </a:schemeClr>
                </a:solidFill>
                <a:latin typeface="华文细黑" panose="02010600040101010101" pitchFamily="2" charset="-122"/>
                <a:ea typeface="华文细黑" panose="02010600040101010101" pitchFamily="2" charset="-122"/>
                <a:cs typeface="Arial" panose="020B0604020202020204" pitchFamily="34" charset="0"/>
              </a:rPr>
              <a:t>CONTENTS</a:t>
            </a:r>
            <a:endParaRPr lang="zh-CN" altLang="en-US" sz="4535" dirty="0">
              <a:solidFill>
                <a:schemeClr val="bg1">
                  <a:lumMod val="65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4" name="灯片编号占位符 3"/>
          <p:cNvSpPr>
            <a:spLocks noGrp="1"/>
          </p:cNvSpPr>
          <p:nvPr>
            <p:ph type="sldNum" sz="quarter" idx="12"/>
          </p:nvPr>
        </p:nvSpPr>
        <p:spPr/>
        <p:txBody>
          <a:bodyPr/>
          <a:lstStyle/>
          <a:p>
            <a:pPr>
              <a:defRPr/>
            </a:pPr>
            <a:fld id="{34E96E4C-A786-42C8-98B7-EB52B4851D53}" type="slidenum">
              <a:rPr lang="zh-CN" altLang="en-US" smtClean="0"/>
            </a:fld>
            <a:endParaRPr lang="zh-CN" altLang="en-US"/>
          </a:p>
        </p:txBody>
      </p:sp>
      <p:sp>
        <p:nvSpPr>
          <p:cNvPr id="12" name="Freeform 5"/>
          <p:cNvSpPr/>
          <p:nvPr/>
        </p:nvSpPr>
        <p:spPr bwMode="auto">
          <a:xfrm rot="9502714">
            <a:off x="6420993" y="2402646"/>
            <a:ext cx="600763" cy="575892"/>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89E29"/>
          </a:solidFill>
          <a:ln>
            <a:noFill/>
          </a:ln>
        </p:spPr>
        <p:txBody>
          <a:bodyPr vert="horz" wrap="square" lIns="121920" tIns="60960" rIns="121920" bIns="60960" numCol="1" anchor="t" anchorCtr="0" compatLnSpc="1"/>
          <a:lstStyle/>
          <a:p>
            <a:endParaRPr lang="zh-CN" altLang="en-US"/>
          </a:p>
        </p:txBody>
      </p:sp>
      <p:sp>
        <p:nvSpPr>
          <p:cNvPr id="13" name="Freeform 5"/>
          <p:cNvSpPr/>
          <p:nvPr/>
        </p:nvSpPr>
        <p:spPr bwMode="auto">
          <a:xfrm rot="17952227">
            <a:off x="6433553" y="3338427"/>
            <a:ext cx="600763" cy="575892"/>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5EABE6"/>
          </a:solidFill>
          <a:ln>
            <a:noFill/>
          </a:ln>
        </p:spPr>
        <p:txBody>
          <a:bodyPr vert="horz" wrap="square" lIns="121920" tIns="60960" rIns="121920" bIns="60960" numCol="1" anchor="t" anchorCtr="0" compatLnSpc="1"/>
          <a:lstStyle/>
          <a:p>
            <a:endParaRPr lang="zh-CN" altLang="en-US"/>
          </a:p>
        </p:txBody>
      </p:sp>
      <p:sp>
        <p:nvSpPr>
          <p:cNvPr id="14" name="Freeform 5"/>
          <p:cNvSpPr/>
          <p:nvPr/>
        </p:nvSpPr>
        <p:spPr bwMode="auto">
          <a:xfrm rot="3526558">
            <a:off x="6437596" y="4295090"/>
            <a:ext cx="600763" cy="575892"/>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90C250"/>
          </a:solidFill>
          <a:ln>
            <a:noFill/>
          </a:ln>
        </p:spPr>
        <p:txBody>
          <a:bodyPr vert="horz" wrap="square" lIns="121920" tIns="60960" rIns="121920" bIns="60960" numCol="1" anchor="t" anchorCtr="0" compatLnSpc="1"/>
          <a:lstStyle/>
          <a:p>
            <a:endParaRPr lang="zh-CN" altLang="en-US" dirty="0"/>
          </a:p>
        </p:txBody>
      </p:sp>
      <p:sp>
        <p:nvSpPr>
          <p:cNvPr id="5" name="文本框 4"/>
          <p:cNvSpPr txBox="1"/>
          <p:nvPr/>
        </p:nvSpPr>
        <p:spPr>
          <a:xfrm>
            <a:off x="6421340" y="2423851"/>
            <a:ext cx="540061" cy="502766"/>
          </a:xfrm>
          <a:prstGeom prst="rect">
            <a:avLst/>
          </a:prstGeom>
          <a:noFill/>
        </p:spPr>
        <p:txBody>
          <a:bodyPr wrap="square" rtlCol="0">
            <a:spAutoFit/>
          </a:bodyPr>
          <a:lstStyle/>
          <a:p>
            <a:pPr algn="ctr"/>
            <a:r>
              <a:rPr lang="en-US" altLang="zh-CN" sz="2665" i="1" dirty="0">
                <a:solidFill>
                  <a:schemeClr val="bg1"/>
                </a:solidFill>
                <a:latin typeface="华文细黑" panose="02010600040101010101" pitchFamily="2" charset="-122"/>
                <a:ea typeface="华文细黑" panose="02010600040101010101" pitchFamily="2" charset="-122"/>
              </a:rPr>
              <a:t>1</a:t>
            </a:r>
            <a:endParaRPr lang="zh-CN" altLang="en-US" sz="2665" i="1" dirty="0">
              <a:solidFill>
                <a:schemeClr val="bg1"/>
              </a:solidFill>
              <a:latin typeface="华文细黑" panose="02010600040101010101" pitchFamily="2" charset="-122"/>
              <a:ea typeface="华文细黑" panose="02010600040101010101" pitchFamily="2" charset="-122"/>
            </a:endParaRPr>
          </a:p>
        </p:txBody>
      </p:sp>
      <p:sp>
        <p:nvSpPr>
          <p:cNvPr id="16" name="文本框 15"/>
          <p:cNvSpPr txBox="1"/>
          <p:nvPr/>
        </p:nvSpPr>
        <p:spPr>
          <a:xfrm>
            <a:off x="6421340" y="3375132"/>
            <a:ext cx="540061" cy="502766"/>
          </a:xfrm>
          <a:prstGeom prst="rect">
            <a:avLst/>
          </a:prstGeom>
          <a:noFill/>
        </p:spPr>
        <p:txBody>
          <a:bodyPr wrap="square" rtlCol="0">
            <a:spAutoFit/>
          </a:bodyPr>
          <a:lstStyle/>
          <a:p>
            <a:pPr algn="ctr"/>
            <a:r>
              <a:rPr lang="en-US" altLang="zh-CN" sz="2665" i="1" dirty="0">
                <a:solidFill>
                  <a:schemeClr val="bg1"/>
                </a:solidFill>
                <a:latin typeface="华文细黑" panose="02010600040101010101" pitchFamily="2" charset="-122"/>
                <a:ea typeface="华文细黑" panose="02010600040101010101" pitchFamily="2" charset="-122"/>
              </a:rPr>
              <a:t>2</a:t>
            </a:r>
            <a:endParaRPr lang="zh-CN" altLang="en-US" sz="2665" i="1" dirty="0">
              <a:solidFill>
                <a:schemeClr val="bg1"/>
              </a:solidFill>
              <a:latin typeface="华文细黑" panose="02010600040101010101" pitchFamily="2" charset="-122"/>
              <a:ea typeface="华文细黑" panose="02010600040101010101" pitchFamily="2" charset="-122"/>
            </a:endParaRPr>
          </a:p>
        </p:txBody>
      </p:sp>
      <p:sp>
        <p:nvSpPr>
          <p:cNvPr id="17" name="文本框 16"/>
          <p:cNvSpPr txBox="1"/>
          <p:nvPr/>
        </p:nvSpPr>
        <p:spPr>
          <a:xfrm>
            <a:off x="6468343" y="4331535"/>
            <a:ext cx="540061" cy="502766"/>
          </a:xfrm>
          <a:prstGeom prst="rect">
            <a:avLst/>
          </a:prstGeom>
          <a:noFill/>
        </p:spPr>
        <p:txBody>
          <a:bodyPr wrap="square" rtlCol="0">
            <a:spAutoFit/>
          </a:bodyPr>
          <a:lstStyle/>
          <a:p>
            <a:pPr algn="ctr"/>
            <a:r>
              <a:rPr lang="en-US" altLang="zh-CN" sz="2665" i="1" dirty="0">
                <a:solidFill>
                  <a:schemeClr val="bg1"/>
                </a:solidFill>
                <a:latin typeface="华文细黑" panose="02010600040101010101" pitchFamily="2" charset="-122"/>
                <a:ea typeface="华文细黑" panose="02010600040101010101" pitchFamily="2" charset="-122"/>
              </a:rPr>
              <a:t>3</a:t>
            </a:r>
            <a:endParaRPr lang="zh-CN" altLang="en-US" sz="2665" i="1" dirty="0">
              <a:solidFill>
                <a:schemeClr val="bg1"/>
              </a:solidFill>
              <a:latin typeface="华文细黑" panose="02010600040101010101" pitchFamily="2" charset="-122"/>
              <a:ea typeface="华文细黑" panose="02010600040101010101" pitchFamily="2" charset="-122"/>
            </a:endParaRPr>
          </a:p>
        </p:txBody>
      </p:sp>
      <p:sp>
        <p:nvSpPr>
          <p:cNvPr id="15" name="Freeform 5"/>
          <p:cNvSpPr/>
          <p:nvPr/>
        </p:nvSpPr>
        <p:spPr bwMode="auto">
          <a:xfrm rot="240000">
            <a:off x="6469380" y="5348605"/>
            <a:ext cx="617855" cy="586740"/>
          </a:xfrm>
          <a:custGeom>
            <a:avLst/>
            <a:gdLst>
              <a:gd name="T0" fmla="*/ 526 w 590"/>
              <a:gd name="T1" fmla="*/ 92 h 566"/>
              <a:gd name="T2" fmla="*/ 426 w 590"/>
              <a:gd name="T3" fmla="*/ 25 h 566"/>
              <a:gd name="T4" fmla="*/ 327 w 590"/>
              <a:gd name="T5" fmla="*/ 2 h 566"/>
              <a:gd name="T6" fmla="*/ 326 w 590"/>
              <a:gd name="T7" fmla="*/ 2 h 566"/>
              <a:gd name="T8" fmla="*/ 289 w 590"/>
              <a:gd name="T9" fmla="*/ 0 h 566"/>
              <a:gd name="T10" fmla="*/ 262 w 590"/>
              <a:gd name="T11" fmla="*/ 1 h 566"/>
              <a:gd name="T12" fmla="*/ 176 w 590"/>
              <a:gd name="T13" fmla="*/ 14 h 566"/>
              <a:gd name="T14" fmla="*/ 58 w 590"/>
              <a:gd name="T15" fmla="*/ 79 h 566"/>
              <a:gd name="T16" fmla="*/ 29 w 590"/>
              <a:gd name="T17" fmla="*/ 119 h 566"/>
              <a:gd name="T18" fmla="*/ 22 w 590"/>
              <a:gd name="T19" fmla="*/ 133 h 566"/>
              <a:gd name="T20" fmla="*/ 0 w 590"/>
              <a:gd name="T21" fmla="*/ 245 h 566"/>
              <a:gd name="T22" fmla="*/ 25 w 590"/>
              <a:gd name="T23" fmla="*/ 363 h 566"/>
              <a:gd name="T24" fmla="*/ 187 w 590"/>
              <a:gd name="T25" fmla="*/ 538 h 566"/>
              <a:gd name="T26" fmla="*/ 278 w 590"/>
              <a:gd name="T27" fmla="*/ 563 h 566"/>
              <a:gd name="T28" fmla="*/ 382 w 590"/>
              <a:gd name="T29" fmla="*/ 550 h 566"/>
              <a:gd name="T30" fmla="*/ 480 w 590"/>
              <a:gd name="T31" fmla="*/ 476 h 566"/>
              <a:gd name="T32" fmla="*/ 570 w 590"/>
              <a:gd name="T33" fmla="*/ 301 h 566"/>
              <a:gd name="T34" fmla="*/ 526 w 590"/>
              <a:gd name="T35" fmla="*/ 9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0" h="566">
                <a:moveTo>
                  <a:pt x="526" y="92"/>
                </a:moveTo>
                <a:cubicBezTo>
                  <a:pt x="498" y="61"/>
                  <a:pt x="464" y="40"/>
                  <a:pt x="426" y="25"/>
                </a:cubicBezTo>
                <a:cubicBezTo>
                  <a:pt x="394" y="12"/>
                  <a:pt x="361" y="5"/>
                  <a:pt x="327" y="2"/>
                </a:cubicBezTo>
                <a:cubicBezTo>
                  <a:pt x="327" y="2"/>
                  <a:pt x="327" y="2"/>
                  <a:pt x="326" y="2"/>
                </a:cubicBezTo>
                <a:cubicBezTo>
                  <a:pt x="315" y="1"/>
                  <a:pt x="303" y="0"/>
                  <a:pt x="289" y="0"/>
                </a:cubicBezTo>
                <a:cubicBezTo>
                  <a:pt x="280" y="0"/>
                  <a:pt x="271" y="1"/>
                  <a:pt x="262" y="1"/>
                </a:cubicBezTo>
                <a:cubicBezTo>
                  <a:pt x="237" y="1"/>
                  <a:pt x="207" y="5"/>
                  <a:pt x="176" y="14"/>
                </a:cubicBezTo>
                <a:cubicBezTo>
                  <a:pt x="121" y="29"/>
                  <a:pt x="76" y="54"/>
                  <a:pt x="58" y="79"/>
                </a:cubicBezTo>
                <a:cubicBezTo>
                  <a:pt x="47" y="91"/>
                  <a:pt x="37" y="104"/>
                  <a:pt x="29" y="119"/>
                </a:cubicBezTo>
                <a:cubicBezTo>
                  <a:pt x="26" y="124"/>
                  <a:pt x="24" y="128"/>
                  <a:pt x="22" y="133"/>
                </a:cubicBezTo>
                <a:cubicBezTo>
                  <a:pt x="8" y="163"/>
                  <a:pt x="0" y="202"/>
                  <a:pt x="0" y="245"/>
                </a:cubicBezTo>
                <a:cubicBezTo>
                  <a:pt x="0" y="291"/>
                  <a:pt x="9" y="333"/>
                  <a:pt x="25" y="363"/>
                </a:cubicBezTo>
                <a:cubicBezTo>
                  <a:pt x="58" y="439"/>
                  <a:pt x="111" y="499"/>
                  <a:pt x="187" y="538"/>
                </a:cubicBezTo>
                <a:cubicBezTo>
                  <a:pt x="215" y="552"/>
                  <a:pt x="246" y="560"/>
                  <a:pt x="278" y="563"/>
                </a:cubicBezTo>
                <a:cubicBezTo>
                  <a:pt x="314" y="566"/>
                  <a:pt x="349" y="563"/>
                  <a:pt x="382" y="550"/>
                </a:cubicBezTo>
                <a:cubicBezTo>
                  <a:pt x="422" y="535"/>
                  <a:pt x="453" y="508"/>
                  <a:pt x="480" y="476"/>
                </a:cubicBezTo>
                <a:cubicBezTo>
                  <a:pt x="524" y="425"/>
                  <a:pt x="554" y="366"/>
                  <a:pt x="570" y="301"/>
                </a:cubicBezTo>
                <a:cubicBezTo>
                  <a:pt x="590" y="225"/>
                  <a:pt x="580" y="153"/>
                  <a:pt x="526" y="92"/>
                </a:cubicBezTo>
                <a:close/>
              </a:path>
            </a:pathLst>
          </a:custGeom>
          <a:solidFill>
            <a:srgbClr val="F06A6A"/>
          </a:solidFill>
          <a:ln>
            <a:noFill/>
          </a:ln>
        </p:spPr>
        <p:txBody>
          <a:bodyPr vert="horz" wrap="square" lIns="121920" tIns="60960" rIns="121920" bIns="60960" numCol="1" anchor="t" anchorCtr="0" compatLnSpc="1"/>
          <a:lstStyle/>
          <a:p>
            <a:r>
              <a:rPr lang="en-US" altLang="zh-CN" sz="2800"/>
              <a:t> </a:t>
            </a:r>
            <a:r>
              <a:rPr lang="en-US" altLang="zh-CN" sz="2800">
                <a:solidFill>
                  <a:srgbClr val="FCFCFC"/>
                </a:solidFill>
                <a:latin typeface="Century" panose="02040604050505020304" charset="0"/>
              </a:rPr>
              <a:t>4</a:t>
            </a:r>
            <a:endParaRPr lang="en-US" altLang="zh-CN" sz="2800">
              <a:solidFill>
                <a:srgbClr val="FCFCFC"/>
              </a:solidFill>
              <a:latin typeface="Century" panose="0204060405050502030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1000" fill="hold"/>
                                        <p:tgtEl>
                                          <p:spTgt spid="15"/>
                                        </p:tgtEl>
                                        <p:attrNameLst>
                                          <p:attrName>ppt_x</p:attrName>
                                        </p:attrNameLst>
                                      </p:cBhvr>
                                      <p:tavLst>
                                        <p:tav tm="0">
                                          <p:val>
                                            <p:strVal val="1+#ppt_w/2"/>
                                          </p:val>
                                        </p:tav>
                                        <p:tav tm="100000">
                                          <p:val>
                                            <p:strVal val="#ppt_x"/>
                                          </p:val>
                                        </p:tav>
                                      </p:tavLst>
                                    </p:anim>
                                    <p:anim calcmode="lin" valueType="num">
                                      <p:cBhvr additive="base">
                                        <p:cTn id="4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2" grpId="0" animBg="1"/>
      <p:bldP spid="13" grpId="0" animBg="1"/>
      <p:bldP spid="14" grpId="0" animBg="1"/>
      <p:bldP spid="5" grpId="0"/>
      <p:bldP spid="16" grpId="0"/>
      <p:bldP spid="17" grpId="0"/>
      <p:bldP spid="1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3" name="图片 2" descr="图片1"/>
          <p:cNvPicPr>
            <a:picLocks noChangeAspect="1"/>
          </p:cNvPicPr>
          <p:nvPr/>
        </p:nvPicPr>
        <p:blipFill>
          <a:blip r:embed="rId1"/>
          <a:stretch>
            <a:fillRect/>
          </a:stretch>
        </p:blipFill>
        <p:spPr>
          <a:xfrm>
            <a:off x="123825" y="62230"/>
            <a:ext cx="11934825" cy="6733540"/>
          </a:xfrm>
          <a:prstGeom prst="rect">
            <a:avLst/>
          </a:prstGeom>
        </p:spPr>
      </p:pic>
      <p:sp>
        <p:nvSpPr>
          <p:cNvPr id="155658" name="AutoShape 10"/>
          <p:cNvSpPr>
            <a:spLocks noChangeArrowheads="1"/>
          </p:cNvSpPr>
          <p:nvPr/>
        </p:nvSpPr>
        <p:spPr bwMode="auto">
          <a:xfrm>
            <a:off x="4386898" y="1139508"/>
            <a:ext cx="2592387" cy="1021131"/>
          </a:xfrm>
          <a:prstGeom prst="wedgeRectCallout">
            <a:avLst>
              <a:gd name="adj1" fmla="val -62556"/>
              <a:gd name="adj2" fmla="val -87986"/>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输入检索词，检索结果直接定位到有该检索词的文章片段</a:t>
            </a:r>
            <a:endParaRPr lang="zh-CN" altLang="en-US" b="1" dirty="0"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3" name="图片 2" descr="图片2"/>
          <p:cNvPicPr>
            <a:picLocks noChangeAspect="1"/>
          </p:cNvPicPr>
          <p:nvPr/>
        </p:nvPicPr>
        <p:blipFill>
          <a:blip r:embed="rId1"/>
          <a:stretch>
            <a:fillRect/>
          </a:stretch>
        </p:blipFill>
        <p:spPr>
          <a:xfrm>
            <a:off x="1535430" y="283845"/>
            <a:ext cx="9121140" cy="6228715"/>
          </a:xfrm>
          <a:prstGeom prst="rect">
            <a:avLst/>
          </a:prstGeom>
        </p:spPr>
      </p:pic>
      <p:sp>
        <p:nvSpPr>
          <p:cNvPr id="4" name="Rectangle 6"/>
          <p:cNvSpPr>
            <a:spLocks noChangeArrowheads="1"/>
          </p:cNvSpPr>
          <p:nvPr/>
        </p:nvSpPr>
        <p:spPr bwMode="auto">
          <a:xfrm>
            <a:off x="5193946" y="511500"/>
            <a:ext cx="3544186" cy="1077432"/>
          </a:xfrm>
          <a:prstGeom prst="rect">
            <a:avLst/>
          </a:prstGeom>
          <a:noFill/>
          <a:ln w="38100" algn="ctr">
            <a:solidFill>
              <a:srgbClr val="2AA82A"/>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3"/>
          <p:cNvSpPr>
            <a:spLocks noChangeArrowheads="1"/>
          </p:cNvSpPr>
          <p:nvPr/>
        </p:nvSpPr>
        <p:spPr bwMode="auto">
          <a:xfrm>
            <a:off x="3490157" y="2889251"/>
            <a:ext cx="4752904" cy="577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pPr algn="ctr" eaLnBrk="0" hangingPunct="0">
              <a:lnSpc>
                <a:spcPts val="4475"/>
              </a:lnSpc>
            </a:pPr>
            <a:r>
              <a:rPr lang="zh-CN" altLang="en-US" sz="4000" b="1" i="1"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（二）</a:t>
            </a:r>
            <a:r>
              <a:rPr lang="zh-CN" altLang="en-US" sz="4000" b="1" i="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rPr>
              <a:t>查找其他文献</a:t>
            </a:r>
            <a:endParaRPr lang="zh-CN" altLang="en-US" sz="4000" b="1" i="1"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3" name="文本框 2"/>
          <p:cNvSpPr txBox="1"/>
          <p:nvPr/>
        </p:nvSpPr>
        <p:spPr>
          <a:xfrm>
            <a:off x="2292350" y="1165860"/>
            <a:ext cx="7888605" cy="2214880"/>
          </a:xfrm>
          <a:prstGeom prst="rect">
            <a:avLst/>
          </a:prstGeom>
          <a:noFill/>
        </p:spPr>
        <p:txBody>
          <a:bodyPr wrap="square" rtlCol="0">
            <a:spAutoFit/>
          </a:bodyPr>
          <a:lstStyle/>
          <a:p>
            <a:r>
              <a:rPr lang="en-US" altLang="zh-CN" sz="6000" dirty="0" smtClean="0">
                <a:solidFill>
                  <a:srgbClr val="F06A6A"/>
                </a:solidFill>
                <a:sym typeface="+mn-ea"/>
              </a:rPr>
              <a:t>               </a:t>
            </a:r>
            <a:r>
              <a:rPr lang="en-US" altLang="zh-CN" sz="6000" b="1" dirty="0" smtClean="0">
                <a:solidFill>
                  <a:srgbClr val="F06A6A"/>
                </a:solidFill>
                <a:sym typeface="+mn-ea"/>
              </a:rPr>
              <a:t> </a:t>
            </a:r>
            <a:r>
              <a:rPr lang="zh-CN" altLang="en-US" sz="6000" b="1" dirty="0" smtClean="0">
                <a:solidFill>
                  <a:srgbClr val="F06A6A"/>
                </a:solidFill>
                <a:sym typeface="+mn-ea"/>
              </a:rPr>
              <a:t>百  链</a:t>
            </a:r>
            <a:r>
              <a:rPr lang="zh-CN" altLang="en-US" sz="6000" b="1" dirty="0" smtClean="0">
                <a:solidFill>
                  <a:srgbClr val="F06A6A"/>
                </a:solidFill>
                <a:sym typeface="+mn-ea"/>
              </a:rPr>
              <a:t>   </a:t>
            </a:r>
            <a:endParaRPr lang="zh-CN" altLang="en-US" sz="6000" b="1" dirty="0" smtClean="0">
              <a:solidFill>
                <a:srgbClr val="F06A6A"/>
              </a:solidFill>
              <a:sym typeface="+mn-ea"/>
            </a:endParaRPr>
          </a:p>
          <a:p>
            <a:endParaRPr lang="zh-CN" altLang="en-US" sz="6000" b="1" dirty="0" smtClean="0">
              <a:solidFill>
                <a:srgbClr val="F06A6A"/>
              </a:solidFill>
              <a:sym typeface="+mn-ea"/>
            </a:endParaRPr>
          </a:p>
          <a:p>
            <a:endParaRPr lang="zh-CN" altLang="en-US" b="1"/>
          </a:p>
        </p:txBody>
      </p:sp>
      <p:cxnSp>
        <p:nvCxnSpPr>
          <p:cNvPr id="47" name="直接连接符 46"/>
          <p:cNvCxnSpPr/>
          <p:nvPr/>
        </p:nvCxnSpPr>
        <p:spPr>
          <a:xfrm>
            <a:off x="2862580" y="2557145"/>
            <a:ext cx="6614795" cy="1651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049905" y="3380740"/>
            <a:ext cx="6092190" cy="1014730"/>
          </a:xfrm>
          <a:prstGeom prst="rect">
            <a:avLst/>
          </a:prstGeom>
          <a:noFill/>
        </p:spPr>
        <p:txBody>
          <a:bodyPr wrap="square" rtlCol="0">
            <a:spAutoFit/>
          </a:bodyPr>
          <a:lstStyle/>
          <a:p>
            <a:pPr algn="ctr"/>
            <a:r>
              <a:rPr lang="en-US" altLang="zh-CN" sz="6000">
                <a:solidFill>
                  <a:srgbClr val="F06A6A"/>
                </a:solidFill>
              </a:rPr>
              <a:t>www.blyun.com</a:t>
            </a:r>
            <a:endParaRPr lang="en-US" altLang="zh-CN" sz="6000">
              <a:solidFill>
                <a:srgbClr val="F06A6A"/>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261B8529-EEED-476E-BD3F-EBF5F64F7840}" type="datetime1">
              <a:rPr lang="zh-CN" altLang="en-US" smtClean="0"/>
            </a:fld>
            <a:endParaRPr lang="zh-CN" altLang="en-US" sz="1015"/>
          </a:p>
        </p:txBody>
      </p:sp>
      <p:pic>
        <p:nvPicPr>
          <p:cNvPr id="4" name="图片 3"/>
          <p:cNvPicPr>
            <a:picLocks noChangeAspect="1"/>
          </p:cNvPicPr>
          <p:nvPr/>
        </p:nvPicPr>
        <p:blipFill>
          <a:blip r:embed="rId1"/>
          <a:stretch>
            <a:fillRect/>
          </a:stretch>
        </p:blipFill>
        <p:spPr>
          <a:xfrm>
            <a:off x="1524001" y="0"/>
            <a:ext cx="9144000" cy="6858000"/>
          </a:xfrm>
          <a:prstGeom prst="rect">
            <a:avLst/>
          </a:prstGeom>
        </p:spPr>
      </p:pic>
      <p:sp>
        <p:nvSpPr>
          <p:cNvPr id="5" name="AutoShape 4"/>
          <p:cNvSpPr>
            <a:spLocks noChangeArrowheads="1"/>
          </p:cNvSpPr>
          <p:nvPr/>
        </p:nvSpPr>
        <p:spPr bwMode="auto">
          <a:xfrm>
            <a:off x="1524001" y="1417639"/>
            <a:ext cx="1651591" cy="5305424"/>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6" name="AutoShape 4"/>
          <p:cNvSpPr>
            <a:spLocks noChangeArrowheads="1"/>
          </p:cNvSpPr>
          <p:nvPr/>
        </p:nvSpPr>
        <p:spPr bwMode="auto">
          <a:xfrm>
            <a:off x="8431619" y="1417639"/>
            <a:ext cx="2179674" cy="5440361"/>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261B8529-EEED-476E-BD3F-EBF5F64F7840}" type="datetime1">
              <a:rPr lang="zh-CN" altLang="en-US" smtClean="0"/>
            </a:fld>
            <a:endParaRPr lang="zh-CN" altLang="en-US" sz="1015"/>
          </a:p>
        </p:txBody>
      </p:sp>
      <p:pic>
        <p:nvPicPr>
          <p:cNvPr id="4" name="图片 3"/>
          <p:cNvPicPr>
            <a:picLocks noChangeAspect="1"/>
          </p:cNvPicPr>
          <p:nvPr/>
        </p:nvPicPr>
        <p:blipFill>
          <a:blip r:embed="rId1"/>
          <a:stretch>
            <a:fillRect/>
          </a:stretch>
        </p:blipFill>
        <p:spPr>
          <a:xfrm>
            <a:off x="1524001" y="0"/>
            <a:ext cx="9144000" cy="6858000"/>
          </a:xfrm>
          <a:prstGeom prst="rect">
            <a:avLst/>
          </a:prstGeom>
        </p:spPr>
      </p:pic>
      <p:sp>
        <p:nvSpPr>
          <p:cNvPr id="5" name="AutoShape 4"/>
          <p:cNvSpPr>
            <a:spLocks noChangeArrowheads="1"/>
          </p:cNvSpPr>
          <p:nvPr/>
        </p:nvSpPr>
        <p:spPr bwMode="auto">
          <a:xfrm>
            <a:off x="8339471" y="1772093"/>
            <a:ext cx="2179674" cy="602513"/>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6" name="AutoShape 10"/>
          <p:cNvSpPr>
            <a:spLocks noChangeArrowheads="1"/>
          </p:cNvSpPr>
          <p:nvPr/>
        </p:nvSpPr>
        <p:spPr bwMode="auto">
          <a:xfrm>
            <a:off x="5286340" y="1885507"/>
            <a:ext cx="2592387" cy="659221"/>
          </a:xfrm>
          <a:prstGeom prst="wedgeRectCallout">
            <a:avLst>
              <a:gd name="adj1" fmla="val 64863"/>
              <a:gd name="adj2" fmla="val 1562"/>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a:solidFill>
                  <a:prstClr val="black"/>
                </a:solidFill>
              </a:rPr>
              <a:t>本</a:t>
            </a:r>
            <a:r>
              <a:rPr lang="zh-CN" altLang="en-US" b="1" dirty="0" smtClean="0">
                <a:solidFill>
                  <a:prstClr val="black"/>
                </a:solidFill>
              </a:rPr>
              <a:t>馆有全文链接</a:t>
            </a:r>
            <a:endParaRPr lang="zh-CN" altLang="en-US" b="1" dirty="0" smtClean="0">
              <a:solidFill>
                <a:prstClr val="black"/>
              </a:solidFill>
            </a:endParaRPr>
          </a:p>
        </p:txBody>
      </p:sp>
      <p:pic>
        <p:nvPicPr>
          <p:cNvPr id="7" name="图片 6"/>
          <p:cNvPicPr>
            <a:picLocks noChangeAspect="1"/>
          </p:cNvPicPr>
          <p:nvPr/>
        </p:nvPicPr>
        <p:blipFill>
          <a:blip r:embed="rId2"/>
          <a:stretch>
            <a:fillRect/>
          </a:stretch>
        </p:blipFill>
        <p:spPr>
          <a:xfrm>
            <a:off x="1523999" y="985284"/>
            <a:ext cx="6071922" cy="41553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图片 7"/>
          <p:cNvPicPr>
            <a:picLocks noChangeAspect="1"/>
          </p:cNvPicPr>
          <p:nvPr/>
        </p:nvPicPr>
        <p:blipFill>
          <a:blip r:embed="rId3"/>
          <a:stretch>
            <a:fillRect/>
          </a:stretch>
        </p:blipFill>
        <p:spPr>
          <a:xfrm>
            <a:off x="2978489" y="914105"/>
            <a:ext cx="5649608" cy="45365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图片 8"/>
          <p:cNvPicPr>
            <a:picLocks noChangeAspect="1"/>
          </p:cNvPicPr>
          <p:nvPr/>
        </p:nvPicPr>
        <p:blipFill>
          <a:blip r:embed="rId4"/>
          <a:stretch>
            <a:fillRect/>
          </a:stretch>
        </p:blipFill>
        <p:spPr>
          <a:xfrm>
            <a:off x="4688877" y="751368"/>
            <a:ext cx="5814088" cy="49193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261B8529-EEED-476E-BD3F-EBF5F64F7840}" type="datetime1">
              <a:rPr lang="zh-CN" altLang="en-US" smtClean="0"/>
            </a:fld>
            <a:endParaRPr lang="zh-CN" altLang="en-US" sz="1015"/>
          </a:p>
        </p:txBody>
      </p:sp>
      <p:pic>
        <p:nvPicPr>
          <p:cNvPr id="4" name="图片 3"/>
          <p:cNvPicPr>
            <a:picLocks noChangeAspect="1"/>
          </p:cNvPicPr>
          <p:nvPr/>
        </p:nvPicPr>
        <p:blipFill>
          <a:blip r:embed="rId1"/>
          <a:stretch>
            <a:fillRect/>
          </a:stretch>
        </p:blipFill>
        <p:spPr>
          <a:xfrm>
            <a:off x="1524000" y="0"/>
            <a:ext cx="9023498" cy="6858000"/>
          </a:xfrm>
          <a:prstGeom prst="rect">
            <a:avLst/>
          </a:prstGeom>
        </p:spPr>
      </p:pic>
      <p:pic>
        <p:nvPicPr>
          <p:cNvPr id="5" name="图片 4"/>
          <p:cNvPicPr>
            <a:picLocks noChangeAspect="1"/>
          </p:cNvPicPr>
          <p:nvPr/>
        </p:nvPicPr>
        <p:blipFill>
          <a:blip r:embed="rId2"/>
          <a:stretch>
            <a:fillRect/>
          </a:stretch>
        </p:blipFill>
        <p:spPr>
          <a:xfrm>
            <a:off x="8170900" y="1806206"/>
            <a:ext cx="2128505" cy="495300"/>
          </a:xfrm>
          <a:prstGeom prst="rect">
            <a:avLst/>
          </a:prstGeom>
        </p:spPr>
      </p:pic>
      <p:pic>
        <p:nvPicPr>
          <p:cNvPr id="6" name="图片 5"/>
          <p:cNvPicPr>
            <a:picLocks noChangeAspect="1"/>
          </p:cNvPicPr>
          <p:nvPr/>
        </p:nvPicPr>
        <p:blipFill>
          <a:blip r:embed="rId3"/>
          <a:stretch>
            <a:fillRect/>
          </a:stretch>
        </p:blipFill>
        <p:spPr>
          <a:xfrm>
            <a:off x="8180206" y="1835886"/>
            <a:ext cx="1332393" cy="465621"/>
          </a:xfrm>
          <a:prstGeom prst="rect">
            <a:avLst/>
          </a:prstGeom>
        </p:spPr>
      </p:pic>
      <p:pic>
        <p:nvPicPr>
          <p:cNvPr id="7" name="图片 6"/>
          <p:cNvPicPr>
            <a:picLocks noChangeAspect="1"/>
          </p:cNvPicPr>
          <p:nvPr/>
        </p:nvPicPr>
        <p:blipFill>
          <a:blip r:embed="rId4"/>
          <a:stretch>
            <a:fillRect/>
          </a:stretch>
        </p:blipFill>
        <p:spPr>
          <a:xfrm>
            <a:off x="8208449" y="2366223"/>
            <a:ext cx="963906" cy="405330"/>
          </a:xfrm>
          <a:prstGeom prst="rect">
            <a:avLst/>
          </a:prstGeom>
        </p:spPr>
      </p:pic>
      <p:sp>
        <p:nvSpPr>
          <p:cNvPr id="8" name="AutoShape 10"/>
          <p:cNvSpPr>
            <a:spLocks noChangeArrowheads="1"/>
          </p:cNvSpPr>
          <p:nvPr/>
        </p:nvSpPr>
        <p:spPr bwMode="auto">
          <a:xfrm>
            <a:off x="5780310" y="2068696"/>
            <a:ext cx="2030893" cy="637953"/>
          </a:xfrm>
          <a:prstGeom prst="wedgeRectCallout">
            <a:avLst>
              <a:gd name="adj1" fmla="val 62402"/>
              <a:gd name="adj2" fmla="val 2950"/>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本馆没有电子全文，申请文献传递</a:t>
            </a:r>
            <a:endParaRPr lang="zh-CN" altLang="en-US" b="1" dirty="0" smtClean="0">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D:\桌面\{D9F68758-11AD-4559-96AE-21EBC5E8AAA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35087" y="-26988"/>
            <a:ext cx="9513888" cy="756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10"/>
          <p:cNvSpPr>
            <a:spLocks noChangeArrowheads="1"/>
          </p:cNvSpPr>
          <p:nvPr/>
        </p:nvSpPr>
        <p:spPr bwMode="auto">
          <a:xfrm>
            <a:off x="5893724" y="3061068"/>
            <a:ext cx="2030893" cy="637953"/>
          </a:xfrm>
          <a:prstGeom prst="wedgeRectCallout">
            <a:avLst>
              <a:gd name="adj1" fmla="val -70927"/>
              <a:gd name="adj2" fmla="val -40383"/>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填写邮箱申请传递</a:t>
            </a:r>
            <a:endParaRPr lang="zh-CN" altLang="en-US" b="1" dirty="0" smtClean="0">
              <a:solidFill>
                <a:prstClr val="black"/>
              </a:solidFill>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图片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169864"/>
            <a:ext cx="9144000"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2401" y="1484313"/>
            <a:ext cx="2282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图片 1" descr="流线型混合动力汽车：臻于完美的空气动力学.pdf - Adobe Reader"/>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538289" y="44451"/>
            <a:ext cx="9107487"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5500" y="260351"/>
            <a:ext cx="21605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3"/>
          <p:cNvSpPr>
            <a:spLocks noChangeArrowheads="1"/>
          </p:cNvSpPr>
          <p:nvPr/>
        </p:nvSpPr>
        <p:spPr bwMode="auto">
          <a:xfrm>
            <a:off x="3558286" y="2889251"/>
            <a:ext cx="4616648" cy="577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pPr algn="ctr" eaLnBrk="0" hangingPunct="0">
              <a:lnSpc>
                <a:spcPts val="4475"/>
              </a:lnSpc>
            </a:pPr>
            <a:r>
              <a:rPr lang="zh-CN" altLang="en-US" sz="4000" b="1" i="1"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（一）</a:t>
            </a:r>
            <a:r>
              <a:rPr lang="zh-CN" altLang="en-US" sz="4000" b="1" i="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rPr>
              <a:t>查找中文图书</a:t>
            </a:r>
            <a:endParaRPr lang="zh-CN" altLang="en-US" sz="4000" b="1" i="1"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261B8529-EEED-476E-BD3F-EBF5F64F7840}" type="datetime1">
              <a:rPr lang="zh-CN" altLang="en-US" smtClean="0"/>
            </a:fld>
            <a:endParaRPr lang="zh-CN" altLang="en-US" sz="1015"/>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0" y="49620"/>
            <a:ext cx="9144000" cy="6918250"/>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261B8529-EEED-476E-BD3F-EBF5F64F7840}" type="datetime1">
              <a:rPr lang="zh-CN" altLang="en-US" smtClean="0"/>
            </a:fld>
            <a:endParaRPr lang="zh-CN" altLang="en-US" sz="1015"/>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0" y="0"/>
            <a:ext cx="9144000" cy="6817974"/>
          </a:xfrm>
          <a:prstGeom prst="rect">
            <a:avLst/>
          </a:prstGeom>
        </p:spPr>
      </p:pic>
      <p:sp>
        <p:nvSpPr>
          <p:cNvPr id="5" name="AutoShape 4"/>
          <p:cNvSpPr>
            <a:spLocks noChangeArrowheads="1"/>
          </p:cNvSpPr>
          <p:nvPr/>
        </p:nvSpPr>
        <p:spPr bwMode="auto">
          <a:xfrm>
            <a:off x="8002773" y="1417639"/>
            <a:ext cx="2608521" cy="1665804"/>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6" name="AutoShape 10"/>
          <p:cNvSpPr>
            <a:spLocks noChangeArrowheads="1"/>
          </p:cNvSpPr>
          <p:nvPr/>
        </p:nvSpPr>
        <p:spPr bwMode="auto">
          <a:xfrm>
            <a:off x="5295015" y="2068696"/>
            <a:ext cx="2516188" cy="1468403"/>
          </a:xfrm>
          <a:prstGeom prst="wedgeRectCallout">
            <a:avLst>
              <a:gd name="adj1" fmla="val 62402"/>
              <a:gd name="adj2" fmla="val 2950"/>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本馆有电子全文的，直接点击链接查看；本馆没有到电子全文的，点击“邮箱接收全文”，通过文献传递获取</a:t>
            </a:r>
            <a:endParaRPr lang="zh-CN" altLang="en-US" b="1" dirty="0" smtClean="0">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3"/>
          <p:cNvSpPr>
            <a:spLocks noChangeArrowheads="1"/>
          </p:cNvSpPr>
          <p:nvPr/>
        </p:nvSpPr>
        <p:spPr bwMode="auto">
          <a:xfrm>
            <a:off x="3558289" y="2889251"/>
            <a:ext cx="4616648" cy="577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pPr algn="ctr" eaLnBrk="0" hangingPunct="0">
              <a:lnSpc>
                <a:spcPts val="4475"/>
              </a:lnSpc>
            </a:pPr>
            <a:r>
              <a:rPr lang="zh-CN" altLang="en-US" sz="4000" b="1" i="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rPr>
              <a:t>（三）知识发现系统</a:t>
            </a:r>
            <a:endParaRPr lang="zh-CN" altLang="en-US" sz="4000" b="1" i="1"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3" name="文本框 2"/>
          <p:cNvSpPr txBox="1"/>
          <p:nvPr/>
        </p:nvSpPr>
        <p:spPr>
          <a:xfrm>
            <a:off x="2292350" y="1165860"/>
            <a:ext cx="7888605" cy="2214880"/>
          </a:xfrm>
          <a:prstGeom prst="rect">
            <a:avLst/>
          </a:prstGeom>
          <a:noFill/>
        </p:spPr>
        <p:txBody>
          <a:bodyPr wrap="square" rtlCol="0">
            <a:spAutoFit/>
          </a:bodyPr>
          <a:lstStyle/>
          <a:p>
            <a:r>
              <a:rPr lang="en-US" altLang="zh-CN" sz="6000" dirty="0" smtClean="0">
                <a:solidFill>
                  <a:srgbClr val="F06A6A"/>
                </a:solidFill>
                <a:sym typeface="+mn-ea"/>
              </a:rPr>
              <a:t>               </a:t>
            </a:r>
            <a:r>
              <a:rPr lang="en-US" altLang="zh-CN" sz="6000" b="1" dirty="0" smtClean="0">
                <a:solidFill>
                  <a:srgbClr val="F06A6A"/>
                </a:solidFill>
                <a:sym typeface="+mn-ea"/>
              </a:rPr>
              <a:t> </a:t>
            </a:r>
            <a:r>
              <a:rPr lang="zh-CN" altLang="en-US" sz="6000" b="1" dirty="0" smtClean="0">
                <a:solidFill>
                  <a:srgbClr val="F06A6A"/>
                </a:solidFill>
                <a:sym typeface="+mn-ea"/>
              </a:rPr>
              <a:t>发</a:t>
            </a:r>
            <a:r>
              <a:rPr lang="zh-CN" altLang="en-US" sz="6000" b="1" dirty="0" smtClean="0">
                <a:solidFill>
                  <a:srgbClr val="F06A6A"/>
                </a:solidFill>
                <a:sym typeface="+mn-ea"/>
              </a:rPr>
              <a:t>    现</a:t>
            </a:r>
            <a:endParaRPr lang="zh-CN" altLang="en-US" sz="6000" b="1" dirty="0" smtClean="0">
              <a:solidFill>
                <a:srgbClr val="F06A6A"/>
              </a:solidFill>
              <a:sym typeface="+mn-ea"/>
            </a:endParaRPr>
          </a:p>
          <a:p>
            <a:endParaRPr lang="zh-CN" altLang="en-US" sz="6000" b="1" dirty="0" smtClean="0">
              <a:solidFill>
                <a:srgbClr val="F06A6A"/>
              </a:solidFill>
              <a:sym typeface="+mn-ea"/>
            </a:endParaRPr>
          </a:p>
          <a:p>
            <a:endParaRPr lang="zh-CN" altLang="en-US" b="1"/>
          </a:p>
        </p:txBody>
      </p:sp>
      <p:cxnSp>
        <p:nvCxnSpPr>
          <p:cNvPr id="47" name="直接连接符 46"/>
          <p:cNvCxnSpPr/>
          <p:nvPr/>
        </p:nvCxnSpPr>
        <p:spPr>
          <a:xfrm>
            <a:off x="2862580" y="2557145"/>
            <a:ext cx="6614795" cy="1651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049905" y="3380740"/>
            <a:ext cx="6092190" cy="1014730"/>
          </a:xfrm>
          <a:prstGeom prst="rect">
            <a:avLst/>
          </a:prstGeom>
          <a:noFill/>
        </p:spPr>
        <p:txBody>
          <a:bodyPr wrap="square" rtlCol="0">
            <a:spAutoFit/>
          </a:bodyPr>
          <a:lstStyle/>
          <a:p>
            <a:pPr algn="ctr"/>
            <a:r>
              <a:rPr lang="en-US" altLang="zh-CN" sz="6000">
                <a:solidFill>
                  <a:srgbClr val="F06A6A"/>
                </a:solidFill>
              </a:rPr>
              <a:t>www.zhizhen.com</a:t>
            </a:r>
            <a:endParaRPr lang="en-US" altLang="zh-CN" sz="6000">
              <a:solidFill>
                <a:srgbClr val="F06A6A"/>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5"/>
          <p:cNvSpPr/>
          <p:nvPr/>
        </p:nvSpPr>
        <p:spPr>
          <a:xfrm>
            <a:off x="7632953" y="2068307"/>
            <a:ext cx="2504304" cy="4038677"/>
          </a:xfrm>
          <a:prstGeom prst="rect">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Rectangle 7"/>
          <p:cNvSpPr/>
          <p:nvPr/>
        </p:nvSpPr>
        <p:spPr>
          <a:xfrm>
            <a:off x="2009256" y="2068307"/>
            <a:ext cx="2527051" cy="4038677"/>
          </a:xfrm>
          <a:prstGeom prst="rect">
            <a:avLst/>
          </a:prstGeom>
          <a:solidFill>
            <a:srgbClr val="FFB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265"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Rectangle 8"/>
          <p:cNvSpPr/>
          <p:nvPr/>
        </p:nvSpPr>
        <p:spPr>
          <a:xfrm>
            <a:off x="4536307" y="2068307"/>
            <a:ext cx="3096647" cy="4038677"/>
          </a:xfrm>
          <a:prstGeom prst="rect">
            <a:avLst/>
          </a:prstGeom>
          <a:blipFill dpi="0"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26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TextBox 5"/>
          <p:cNvSpPr txBox="1">
            <a:spLocks noChangeArrowheads="1"/>
          </p:cNvSpPr>
          <p:nvPr/>
        </p:nvSpPr>
        <p:spPr bwMode="auto">
          <a:xfrm>
            <a:off x="734340" y="328664"/>
            <a:ext cx="1072332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4200">
                <a:solidFill>
                  <a:schemeClr val="tx1"/>
                </a:solidFill>
                <a:latin typeface="Franklin Gothic Book" panose="020B0503020102020204" pitchFamily="34" charset="0"/>
                <a:ea typeface="黑体" panose="02010609060101010101" pitchFamily="49" charset="-122"/>
                <a:sym typeface="Franklin Gothic Book" panose="020B0503020102020204" pitchFamily="34" charset="0"/>
              </a:defRPr>
            </a:lvl1pPr>
            <a:lvl2pPr marL="742950" indent="-285750">
              <a:spcBef>
                <a:spcPct val="20000"/>
              </a:spcBef>
              <a:buFont typeface="Arial" panose="020B0604020202020204" pitchFamily="34" charset="0"/>
              <a:buChar char="–"/>
              <a:defRPr sz="3700">
                <a:solidFill>
                  <a:schemeClr val="tx1"/>
                </a:solidFill>
                <a:latin typeface="Franklin Gothic Book" panose="020B0503020102020204" pitchFamily="34" charset="0"/>
                <a:ea typeface="黑体" panose="02010609060101010101" pitchFamily="49" charset="-122"/>
                <a:sym typeface="Franklin Gothic Book" panose="020B0503020102020204" pitchFamily="34" charset="0"/>
              </a:defRPr>
            </a:lvl2pPr>
            <a:lvl3pPr marL="1143000" indent="-228600">
              <a:spcBef>
                <a:spcPct val="20000"/>
              </a:spcBef>
              <a:buFont typeface="Arial" panose="020B0604020202020204" pitchFamily="34" charset="0"/>
              <a:buChar char="•"/>
              <a:defRPr sz="3200">
                <a:solidFill>
                  <a:schemeClr val="tx1"/>
                </a:solidFill>
                <a:latin typeface="Franklin Gothic Book" panose="020B0503020102020204" pitchFamily="34" charset="0"/>
                <a:ea typeface="黑体" panose="02010609060101010101" pitchFamily="49" charset="-122"/>
                <a:sym typeface="Franklin Gothic Book" panose="020B0503020102020204" pitchFamily="34" charset="0"/>
              </a:defRPr>
            </a:lvl3pPr>
            <a:lvl4pPr marL="1600200" indent="-228600">
              <a:spcBef>
                <a:spcPct val="20000"/>
              </a:spcBef>
              <a:buFont typeface="Arial" panose="020B0604020202020204" pitchFamily="34" charset="0"/>
              <a:buChar char="–"/>
              <a:defRPr sz="2600">
                <a:solidFill>
                  <a:schemeClr val="tx1"/>
                </a:solidFill>
                <a:latin typeface="Franklin Gothic Book" panose="020B0503020102020204" pitchFamily="34" charset="0"/>
                <a:ea typeface="黑体" panose="02010609060101010101" pitchFamily="49" charset="-122"/>
                <a:sym typeface="Franklin Gothic Book" panose="020B0503020102020204" pitchFamily="34" charset="0"/>
              </a:defRPr>
            </a:lvl4pPr>
            <a:lvl5pPr marL="2057400" indent="-228600">
              <a:spcBef>
                <a:spcPct val="20000"/>
              </a:spcBef>
              <a:buFont typeface="Arial" panose="020B0604020202020204" pitchFamily="34" charset="0"/>
              <a:buChar char="»"/>
              <a:defRPr sz="2600">
                <a:solidFill>
                  <a:schemeClr val="tx1"/>
                </a:solidFill>
                <a:latin typeface="Franklin Gothic Book" panose="020B0503020102020204" pitchFamily="34" charset="0"/>
                <a:ea typeface="黑体" panose="02010609060101010101" pitchFamily="49" charset="-122"/>
                <a:sym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Franklin Gothic Book" panose="020B0503020102020204" pitchFamily="34" charset="0"/>
                <a:ea typeface="黑体" panose="02010609060101010101" pitchFamily="49" charset="-122"/>
                <a:sym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Franklin Gothic Book" panose="020B0503020102020204" pitchFamily="34" charset="0"/>
                <a:ea typeface="黑体" panose="02010609060101010101" pitchFamily="49" charset="-122"/>
                <a:sym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Franklin Gothic Book" panose="020B0503020102020204" pitchFamily="34" charset="0"/>
                <a:ea typeface="黑体" panose="02010609060101010101" pitchFamily="49" charset="-122"/>
                <a:sym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Franklin Gothic Book" panose="020B0503020102020204" pitchFamily="34" charset="0"/>
                <a:ea typeface="黑体" panose="02010609060101010101" pitchFamily="49" charset="-122"/>
                <a:sym typeface="Franklin Gothic Book" panose="020B0503020102020204" pitchFamily="34" charset="0"/>
              </a:defRPr>
            </a:lvl9pPr>
          </a:lstStyle>
          <a:p>
            <a:pPr algn="ctr">
              <a:lnSpc>
                <a:spcPct val="150000"/>
              </a:lnSpc>
              <a:spcBef>
                <a:spcPct val="0"/>
              </a:spcBef>
              <a:buNone/>
            </a:pP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利用大数据思想，给图书馆服务带来有效改善</a:t>
            </a:r>
            <a:endPar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矩形 32"/>
          <p:cNvSpPr>
            <a:spLocks noChangeArrowheads="1"/>
          </p:cNvSpPr>
          <p:nvPr/>
        </p:nvSpPr>
        <p:spPr bwMode="auto">
          <a:xfrm>
            <a:off x="2690193" y="2544817"/>
            <a:ext cx="1151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文献收藏</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4" name="矩形 33"/>
          <p:cNvSpPr>
            <a:spLocks noChangeArrowheads="1"/>
          </p:cNvSpPr>
          <p:nvPr/>
        </p:nvSpPr>
        <p:spPr bwMode="auto">
          <a:xfrm>
            <a:off x="2690449" y="4555132"/>
            <a:ext cx="1151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参考咨询</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5" name="矩形 34"/>
          <p:cNvSpPr>
            <a:spLocks noChangeArrowheads="1"/>
          </p:cNvSpPr>
          <p:nvPr/>
        </p:nvSpPr>
        <p:spPr bwMode="auto">
          <a:xfrm>
            <a:off x="2690449" y="3598532"/>
            <a:ext cx="1151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资源检索</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矩形 35"/>
          <p:cNvSpPr>
            <a:spLocks noChangeArrowheads="1"/>
          </p:cNvSpPr>
          <p:nvPr/>
        </p:nvSpPr>
        <p:spPr bwMode="auto">
          <a:xfrm>
            <a:off x="8401956" y="3598532"/>
            <a:ext cx="1151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知识发现</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矩形 36"/>
          <p:cNvSpPr>
            <a:spLocks noChangeArrowheads="1"/>
          </p:cNvSpPr>
          <p:nvPr/>
        </p:nvSpPr>
        <p:spPr bwMode="auto">
          <a:xfrm>
            <a:off x="8401956" y="4555132"/>
            <a:ext cx="1151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知识咨询</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8" name="矩形 37"/>
          <p:cNvSpPr>
            <a:spLocks noChangeArrowheads="1"/>
          </p:cNvSpPr>
          <p:nvPr/>
        </p:nvSpPr>
        <p:spPr bwMode="auto">
          <a:xfrm>
            <a:off x="8401956" y="2544817"/>
            <a:ext cx="1151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智能统计</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矩形 38"/>
          <p:cNvSpPr>
            <a:spLocks noChangeArrowheads="1"/>
          </p:cNvSpPr>
          <p:nvPr/>
        </p:nvSpPr>
        <p:spPr bwMode="auto">
          <a:xfrm>
            <a:off x="2958235" y="1488727"/>
            <a:ext cx="643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zh-CN" altLang="en-US" sz="2000" b="1" dirty="0">
                <a:solidFill>
                  <a:srgbClr val="FF5050"/>
                </a:solidFill>
                <a:latin typeface="Arial" panose="020B0604020202020204" pitchFamily="34" charset="0"/>
                <a:ea typeface="微软雅黑" panose="020B0503020204020204" pitchFamily="34" charset="-122"/>
                <a:cs typeface="Arial" panose="020B0604020202020204" pitchFamily="34" charset="0"/>
              </a:rPr>
              <a:t>过去</a:t>
            </a:r>
            <a:endParaRPr lang="zh-CN" altLang="en-US" sz="2000" b="1" dirty="0">
              <a:solidFill>
                <a:srgbClr val="FF5050"/>
              </a:solidFill>
              <a:latin typeface="Arial" panose="020B0604020202020204" pitchFamily="34" charset="0"/>
              <a:ea typeface="微软雅黑" panose="020B0503020204020204" pitchFamily="34" charset="-122"/>
              <a:cs typeface="Arial" panose="020B0604020202020204" pitchFamily="34" charset="0"/>
            </a:endParaRPr>
          </a:p>
        </p:txBody>
      </p:sp>
      <p:sp>
        <p:nvSpPr>
          <p:cNvPr id="40" name="矩形 39"/>
          <p:cNvSpPr>
            <a:spLocks noChangeArrowheads="1"/>
          </p:cNvSpPr>
          <p:nvPr/>
        </p:nvSpPr>
        <p:spPr bwMode="auto">
          <a:xfrm>
            <a:off x="8647453" y="1541449"/>
            <a:ext cx="643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zh-CN" altLang="en-US" sz="2000" b="1" dirty="0">
                <a:solidFill>
                  <a:srgbClr val="FF5050"/>
                </a:solidFill>
                <a:latin typeface="Arial" panose="020B0604020202020204" pitchFamily="34" charset="0"/>
                <a:ea typeface="微软雅黑" panose="020B0503020204020204" pitchFamily="34" charset="-122"/>
                <a:cs typeface="Arial" panose="020B0604020202020204" pitchFamily="34" charset="0"/>
              </a:rPr>
              <a:t>现在</a:t>
            </a:r>
            <a:endParaRPr lang="zh-CN" altLang="en-US" sz="2000" b="1" dirty="0">
              <a:solidFill>
                <a:srgbClr val="FF5050"/>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p:cNvSpPr>
            <a:spLocks noChangeArrowheads="1"/>
          </p:cNvSpPr>
          <p:nvPr/>
        </p:nvSpPr>
        <p:spPr bwMode="auto">
          <a:xfrm>
            <a:off x="2947059" y="5378460"/>
            <a:ext cx="65144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6" rIns="68573" bIns="34286">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en-US" altLang="zh-CN"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p:cNvSpPr>
            <a:spLocks noChangeArrowheads="1"/>
          </p:cNvSpPr>
          <p:nvPr/>
        </p:nvSpPr>
        <p:spPr bwMode="auto">
          <a:xfrm>
            <a:off x="8599531" y="5387635"/>
            <a:ext cx="65144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6" rIns="68573" bIns="34286">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en-US" altLang="zh-CN"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a:t>
            </a:r>
            <a:endPar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anim calcmode="lin" valueType="num">
                                      <p:cBhvr>
                                        <p:cTn id="42" dur="1000" fill="hold"/>
                                        <p:tgtEl>
                                          <p:spTgt spid="36"/>
                                        </p:tgtEl>
                                        <p:attrNameLst>
                                          <p:attrName>ppt_x</p:attrName>
                                        </p:attrNameLst>
                                      </p:cBhvr>
                                      <p:tavLst>
                                        <p:tav tm="0">
                                          <p:val>
                                            <p:strVal val="#ppt_x"/>
                                          </p:val>
                                        </p:tav>
                                        <p:tav tm="100000">
                                          <p:val>
                                            <p:strVal val="#ppt_x"/>
                                          </p:val>
                                        </p:tav>
                                      </p:tavLst>
                                    </p:anim>
                                    <p:anim calcmode="lin" valueType="num">
                                      <p:cBhvr>
                                        <p:cTn id="43" dur="1000" fill="hold"/>
                                        <p:tgtEl>
                                          <p:spTgt spid="3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1000" fill="hold"/>
                                        <p:tgtEl>
                                          <p:spTgt spid="3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1000"/>
                                        <p:tgtEl>
                                          <p:spTgt spid="40"/>
                                        </p:tgtEl>
                                      </p:cBhvr>
                                    </p:animEffect>
                                    <p:anim calcmode="lin" valueType="num">
                                      <p:cBhvr>
                                        <p:cTn id="57" dur="1000" fill="hold"/>
                                        <p:tgtEl>
                                          <p:spTgt spid="40"/>
                                        </p:tgtEl>
                                        <p:attrNameLst>
                                          <p:attrName>ppt_x</p:attrName>
                                        </p:attrNameLst>
                                      </p:cBhvr>
                                      <p:tavLst>
                                        <p:tav tm="0">
                                          <p:val>
                                            <p:strVal val="#ppt_x"/>
                                          </p:val>
                                        </p:tav>
                                        <p:tav tm="100000">
                                          <p:val>
                                            <p:strVal val="#ppt_x"/>
                                          </p:val>
                                        </p:tav>
                                      </p:tavLst>
                                    </p:anim>
                                    <p:anim calcmode="lin" valueType="num">
                                      <p:cBhvr>
                                        <p:cTn id="58" dur="1000" fill="hold"/>
                                        <p:tgtEl>
                                          <p:spTgt spid="4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0"/>
                                        <p:tgtEl>
                                          <p:spTgt spid="14"/>
                                        </p:tgtEl>
                                      </p:cBhvr>
                                    </p:animEffect>
                                    <p:anim calcmode="lin" valueType="num">
                                      <p:cBhvr>
                                        <p:cTn id="67" dur="1000" fill="hold"/>
                                        <p:tgtEl>
                                          <p:spTgt spid="14"/>
                                        </p:tgtEl>
                                        <p:attrNameLst>
                                          <p:attrName>ppt_x</p:attrName>
                                        </p:attrNameLst>
                                      </p:cBhvr>
                                      <p:tavLst>
                                        <p:tav tm="0">
                                          <p:val>
                                            <p:strVal val="#ppt_x"/>
                                          </p:val>
                                        </p:tav>
                                        <p:tav tm="100000">
                                          <p:val>
                                            <p:strVal val="#ppt_x"/>
                                          </p:val>
                                        </p:tav>
                                      </p:tavLst>
                                    </p:anim>
                                    <p:anim calcmode="lin" valueType="num">
                                      <p:cBhvr>
                                        <p:cTn id="68" dur="1000" fill="hold"/>
                                        <p:tgtEl>
                                          <p:spTgt spid="1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p:bldP spid="33" grpId="0"/>
      <p:bldP spid="34" grpId="0"/>
      <p:bldP spid="35" grpId="0"/>
      <p:bldP spid="36" grpId="0"/>
      <p:bldP spid="37" grpId="0"/>
      <p:bldP spid="38" grpId="0"/>
      <p:bldP spid="40"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45159"/>
                </a:solidFill>
                <a:latin typeface="微软雅黑" panose="020B0503020204020204" pitchFamily="34" charset="-122"/>
                <a:ea typeface="微软雅黑" panose="020B0503020204020204" pitchFamily="34" charset="-122"/>
              </a:rPr>
              <a:t>超星发现提供的服务</a:t>
            </a:r>
            <a:endParaRPr lang="zh-CN" altLang="en-US" sz="2400" b="1" dirty="0">
              <a:solidFill>
                <a:srgbClr val="F45159"/>
              </a:solidFill>
              <a:latin typeface="微软雅黑" panose="020B0503020204020204" pitchFamily="34" charset="-122"/>
              <a:ea typeface="微软雅黑" panose="020B0503020204020204" pitchFamily="34" charset="-122"/>
            </a:endParaRPr>
          </a:p>
        </p:txBody>
      </p:sp>
      <p:sp>
        <p:nvSpPr>
          <p:cNvPr id="5" name="椭圆 4"/>
          <p:cNvSpPr/>
          <p:nvPr/>
        </p:nvSpPr>
        <p:spPr>
          <a:xfrm>
            <a:off x="1077495" y="2371081"/>
            <a:ext cx="2823411" cy="2823411"/>
          </a:xfrm>
          <a:prstGeom prst="ellipse">
            <a:avLst/>
          </a:prstGeom>
          <a:gradFill flip="none" rotWithShape="1">
            <a:gsLst>
              <a:gs pos="0">
                <a:schemeClr val="bg1"/>
              </a:gs>
              <a:gs pos="100000">
                <a:schemeClr val="bg1">
                  <a:lumMod val="85000"/>
                </a:schemeClr>
              </a:gs>
            </a:gsLst>
            <a:lin ang="2700000" scaled="1"/>
            <a:tileRect/>
          </a:gradFill>
          <a:ln>
            <a:noFill/>
          </a:ln>
          <a:effectLst>
            <a:outerShdw blurRad="2794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nvGrpSpPr>
          <p:cNvPr id="6" name="组合 5"/>
          <p:cNvGrpSpPr/>
          <p:nvPr/>
        </p:nvGrpSpPr>
        <p:grpSpPr>
          <a:xfrm>
            <a:off x="1077495" y="2371081"/>
            <a:ext cx="2823411" cy="2823411"/>
            <a:chOff x="1077495" y="1863081"/>
            <a:chExt cx="2823410" cy="2823410"/>
          </a:xfrm>
        </p:grpSpPr>
        <p:sp>
          <p:nvSpPr>
            <p:cNvPr id="7" name="椭圆 6"/>
            <p:cNvSpPr/>
            <p:nvPr/>
          </p:nvSpPr>
          <p:spPr>
            <a:xfrm>
              <a:off x="1077495" y="1863081"/>
              <a:ext cx="2823410" cy="2823410"/>
            </a:xfrm>
            <a:prstGeom prst="ellipse">
              <a:avLst/>
            </a:prstGeom>
            <a:gradFill flip="none" rotWithShape="1">
              <a:gsLst>
                <a:gs pos="16000">
                  <a:schemeClr val="bg1"/>
                </a:gs>
                <a:gs pos="62000">
                  <a:srgbClr val="F2F2F2"/>
                </a:gs>
                <a:gs pos="100000">
                  <a:schemeClr val="bg1">
                    <a:lumMod val="85000"/>
                  </a:schemeClr>
                </a:gs>
              </a:gsLst>
              <a:lin ang="2700000" scaled="1"/>
              <a:tileRect/>
            </a:gradFill>
            <a:ln>
              <a:noFill/>
            </a:ln>
            <a:effectLst>
              <a:innerShdw blurRad="546100" dist="76200" dir="27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8" name="椭圆 7"/>
            <p:cNvSpPr/>
            <p:nvPr/>
          </p:nvSpPr>
          <p:spPr>
            <a:xfrm>
              <a:off x="1271516" y="2057102"/>
              <a:ext cx="2435367" cy="2435367"/>
            </a:xfrm>
            <a:prstGeom prst="ellipse">
              <a:avLst/>
            </a:prstGeom>
            <a:solidFill>
              <a:srgbClr val="FFB850"/>
            </a:solidFill>
            <a:ln w="28575">
              <a:gradFill flip="none" rotWithShape="1">
                <a:gsLst>
                  <a:gs pos="0">
                    <a:srgbClr val="D3D3D3"/>
                  </a:gs>
                  <a:gs pos="100000">
                    <a:schemeClr val="bg1"/>
                  </a:gs>
                </a:gsLst>
                <a:lin ang="2700000" scaled="1"/>
                <a:tileRect/>
              </a:gradFill>
            </a:ln>
            <a:effectLst>
              <a:innerShdw blurRad="1397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sp>
        <p:nvSpPr>
          <p:cNvPr id="9" name="饼形 8"/>
          <p:cNvSpPr/>
          <p:nvPr/>
        </p:nvSpPr>
        <p:spPr>
          <a:xfrm flipH="1">
            <a:off x="1407159" y="2700745"/>
            <a:ext cx="2164080" cy="2164080"/>
          </a:xfrm>
          <a:prstGeom prst="pi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nvGrpSpPr>
          <p:cNvPr id="10" name="组合 9"/>
          <p:cNvGrpSpPr/>
          <p:nvPr/>
        </p:nvGrpSpPr>
        <p:grpSpPr>
          <a:xfrm>
            <a:off x="1460112" y="2927507"/>
            <a:ext cx="1032597" cy="795886"/>
            <a:chOff x="2615293" y="1775288"/>
            <a:chExt cx="1032597" cy="795886"/>
          </a:xfrm>
        </p:grpSpPr>
        <p:sp>
          <p:nvSpPr>
            <p:cNvPr id="11" name="文本框 10"/>
            <p:cNvSpPr txBox="1"/>
            <p:nvPr/>
          </p:nvSpPr>
          <p:spPr>
            <a:xfrm>
              <a:off x="2615293" y="1775288"/>
              <a:ext cx="1030514" cy="706755"/>
            </a:xfrm>
            <a:prstGeom prst="rect">
              <a:avLst/>
            </a:prstGeom>
            <a:noFill/>
          </p:spPr>
          <p:txBody>
            <a:bodyPr wrap="square" rtlCol="0">
              <a:spAutoFit/>
            </a:bodyPr>
            <a:lstStyle/>
            <a:p>
              <a:pPr algn="ctr"/>
              <a:r>
                <a:rPr lang="en-US" altLang="zh-CN" sz="4000" dirty="0">
                  <a:solidFill>
                    <a:schemeClr val="bg1"/>
                  </a:solidFill>
                  <a:latin typeface="Impact" panose="020B0806030902050204" pitchFamily="34" charset="0"/>
                </a:rPr>
                <a:t>01</a:t>
              </a:r>
              <a:endParaRPr lang="zh-CN" altLang="en-US" sz="4000" dirty="0">
                <a:solidFill>
                  <a:schemeClr val="bg1"/>
                </a:solidFill>
                <a:latin typeface="Impact" panose="020B0806030902050204" pitchFamily="34" charset="0"/>
              </a:endParaRPr>
            </a:p>
          </p:txBody>
        </p:sp>
        <p:sp>
          <p:nvSpPr>
            <p:cNvPr id="12" name="文本框 11"/>
            <p:cNvSpPr txBox="1"/>
            <p:nvPr/>
          </p:nvSpPr>
          <p:spPr>
            <a:xfrm>
              <a:off x="2617376" y="2264469"/>
              <a:ext cx="1030514" cy="306705"/>
            </a:xfrm>
            <a:prstGeom prst="rect">
              <a:avLst/>
            </a:prstGeom>
            <a:noFill/>
          </p:spPr>
          <p:txBody>
            <a:bodyPr wrap="square" rtlCol="0">
              <a:spAutoFit/>
            </a:bodyPr>
            <a:lstStyle/>
            <a:p>
              <a:pPr algn="ctr"/>
              <a:r>
                <a:rPr lang="en-US" altLang="zh-CN" sz="1400" dirty="0">
                  <a:solidFill>
                    <a:schemeClr val="bg1"/>
                  </a:solidFill>
                  <a:latin typeface="LiHei Pro" panose="020B0500000000000000" pitchFamily="34" charset="-122"/>
                  <a:ea typeface="LiHei Pro" panose="020B0500000000000000" pitchFamily="34" charset="-122"/>
                </a:rPr>
                <a:t>OPTION</a:t>
              </a:r>
              <a:endParaRPr lang="zh-CN" altLang="en-US" sz="1400" dirty="0">
                <a:solidFill>
                  <a:schemeClr val="bg1"/>
                </a:solidFill>
                <a:latin typeface="LiHei Pro" panose="020B0500000000000000" pitchFamily="34" charset="-122"/>
                <a:ea typeface="LiHei Pro" panose="020B0500000000000000" pitchFamily="34" charset="-122"/>
              </a:endParaRPr>
            </a:p>
          </p:txBody>
        </p:sp>
      </p:grpSp>
      <p:cxnSp>
        <p:nvCxnSpPr>
          <p:cNvPr id="13" name="直接连接符 12"/>
          <p:cNvCxnSpPr/>
          <p:nvPr/>
        </p:nvCxnSpPr>
        <p:spPr>
          <a:xfrm>
            <a:off x="2685637" y="3762567"/>
            <a:ext cx="679321" cy="0"/>
          </a:xfrm>
          <a:prstGeom prst="line">
            <a:avLst/>
          </a:prstGeom>
          <a:ln w="15875">
            <a:solidFill>
              <a:srgbClr val="FFB850"/>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527637" y="3789860"/>
            <a:ext cx="1923123" cy="420370"/>
          </a:xfrm>
          <a:prstGeom prst="rect">
            <a:avLst/>
          </a:prstGeom>
          <a:noFill/>
        </p:spPr>
        <p:txBody>
          <a:bodyPr wrap="square" rtlCol="0">
            <a:spAutoFit/>
          </a:bodyPr>
          <a:lstStyle/>
          <a:p>
            <a:r>
              <a:rPr lang="zh-CN" altLang="en-US" sz="2135" dirty="0">
                <a:solidFill>
                  <a:srgbClr val="FFB850"/>
                </a:solidFill>
                <a:latin typeface="微软雅黑" panose="020B0503020204020204" pitchFamily="34" charset="-122"/>
                <a:ea typeface="微软雅黑" panose="020B0503020204020204" pitchFamily="34" charset="-122"/>
              </a:rPr>
              <a:t>查找显性知识</a:t>
            </a:r>
            <a:endParaRPr lang="zh-CN" altLang="en-US" sz="2135" dirty="0">
              <a:solidFill>
                <a:srgbClr val="FFB850"/>
              </a:solidFill>
              <a:latin typeface="微软雅黑" panose="020B0503020204020204" pitchFamily="34" charset="-122"/>
              <a:ea typeface="微软雅黑" panose="020B0503020204020204" pitchFamily="34" charset="-122"/>
            </a:endParaRPr>
          </a:p>
        </p:txBody>
      </p:sp>
      <p:sp>
        <p:nvSpPr>
          <p:cNvPr id="17" name="椭圆 16"/>
          <p:cNvSpPr/>
          <p:nvPr/>
        </p:nvSpPr>
        <p:spPr>
          <a:xfrm>
            <a:off x="4684295" y="2371081"/>
            <a:ext cx="2823411" cy="2823411"/>
          </a:xfrm>
          <a:prstGeom prst="ellipse">
            <a:avLst/>
          </a:prstGeom>
          <a:gradFill flip="none" rotWithShape="1">
            <a:gsLst>
              <a:gs pos="0">
                <a:schemeClr val="bg1"/>
              </a:gs>
              <a:gs pos="100000">
                <a:schemeClr val="bg1">
                  <a:lumMod val="85000"/>
                </a:schemeClr>
              </a:gs>
            </a:gsLst>
            <a:lin ang="2700000" scaled="1"/>
            <a:tileRect/>
          </a:gradFill>
          <a:ln>
            <a:noFill/>
          </a:ln>
          <a:effectLst>
            <a:outerShdw blurRad="2794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nvGrpSpPr>
          <p:cNvPr id="18" name="组合 17"/>
          <p:cNvGrpSpPr/>
          <p:nvPr/>
        </p:nvGrpSpPr>
        <p:grpSpPr>
          <a:xfrm>
            <a:off x="4684295" y="2371081"/>
            <a:ext cx="2823411" cy="2823411"/>
            <a:chOff x="4684295" y="1863081"/>
            <a:chExt cx="2823410" cy="2823410"/>
          </a:xfrm>
        </p:grpSpPr>
        <p:sp>
          <p:nvSpPr>
            <p:cNvPr id="19" name="椭圆 18"/>
            <p:cNvSpPr/>
            <p:nvPr/>
          </p:nvSpPr>
          <p:spPr>
            <a:xfrm>
              <a:off x="4684295" y="1863081"/>
              <a:ext cx="2823410" cy="2823410"/>
            </a:xfrm>
            <a:prstGeom prst="ellipse">
              <a:avLst/>
            </a:prstGeom>
            <a:gradFill flip="none" rotWithShape="1">
              <a:gsLst>
                <a:gs pos="16000">
                  <a:schemeClr val="bg1"/>
                </a:gs>
                <a:gs pos="62000">
                  <a:srgbClr val="F2F2F2"/>
                </a:gs>
                <a:gs pos="100000">
                  <a:schemeClr val="bg1">
                    <a:lumMod val="85000"/>
                  </a:schemeClr>
                </a:gs>
              </a:gsLst>
              <a:lin ang="2700000" scaled="1"/>
              <a:tileRect/>
            </a:gradFill>
            <a:ln>
              <a:noFill/>
            </a:ln>
            <a:effectLst>
              <a:innerShdw blurRad="546100" dist="76200" dir="27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0" name="椭圆 19"/>
            <p:cNvSpPr/>
            <p:nvPr/>
          </p:nvSpPr>
          <p:spPr>
            <a:xfrm>
              <a:off x="4878316" y="2057102"/>
              <a:ext cx="2435367" cy="2435367"/>
            </a:xfrm>
            <a:prstGeom prst="ellipse">
              <a:avLst/>
            </a:prstGeom>
            <a:solidFill>
              <a:srgbClr val="01ACBE"/>
            </a:solidFill>
            <a:ln w="28575">
              <a:gradFill flip="none" rotWithShape="1">
                <a:gsLst>
                  <a:gs pos="0">
                    <a:srgbClr val="D3D3D3"/>
                  </a:gs>
                  <a:gs pos="100000">
                    <a:schemeClr val="bg1"/>
                  </a:gs>
                </a:gsLst>
                <a:lin ang="2700000" scaled="1"/>
                <a:tileRect/>
              </a:gradFill>
            </a:ln>
            <a:effectLst>
              <a:innerShdw blurRad="1397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sp>
        <p:nvSpPr>
          <p:cNvPr id="21" name="饼形 20"/>
          <p:cNvSpPr/>
          <p:nvPr/>
        </p:nvSpPr>
        <p:spPr>
          <a:xfrm flipH="1">
            <a:off x="5013959" y="2700745"/>
            <a:ext cx="2164080" cy="2164080"/>
          </a:xfrm>
          <a:prstGeom prst="pi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nvGrpSpPr>
          <p:cNvPr id="22" name="组合 21"/>
          <p:cNvGrpSpPr/>
          <p:nvPr/>
        </p:nvGrpSpPr>
        <p:grpSpPr>
          <a:xfrm>
            <a:off x="5066912" y="2927507"/>
            <a:ext cx="1032597" cy="795886"/>
            <a:chOff x="2615293" y="1775288"/>
            <a:chExt cx="1032597" cy="795886"/>
          </a:xfrm>
        </p:grpSpPr>
        <p:sp>
          <p:nvSpPr>
            <p:cNvPr id="23" name="文本框 22"/>
            <p:cNvSpPr txBox="1"/>
            <p:nvPr/>
          </p:nvSpPr>
          <p:spPr>
            <a:xfrm>
              <a:off x="2615293" y="1775288"/>
              <a:ext cx="1030514" cy="706755"/>
            </a:xfrm>
            <a:prstGeom prst="rect">
              <a:avLst/>
            </a:prstGeom>
            <a:noFill/>
          </p:spPr>
          <p:txBody>
            <a:bodyPr wrap="square" rtlCol="0">
              <a:spAutoFit/>
            </a:bodyPr>
            <a:lstStyle/>
            <a:p>
              <a:pPr algn="ctr"/>
              <a:r>
                <a:rPr lang="en-US" altLang="zh-CN" sz="4000" dirty="0">
                  <a:solidFill>
                    <a:schemeClr val="bg1"/>
                  </a:solidFill>
                  <a:latin typeface="Impact" panose="020B0806030902050204" pitchFamily="34" charset="0"/>
                </a:rPr>
                <a:t>02</a:t>
              </a:r>
              <a:endParaRPr lang="zh-CN" altLang="en-US" sz="4000" dirty="0">
                <a:solidFill>
                  <a:schemeClr val="bg1"/>
                </a:solidFill>
                <a:latin typeface="Impact" panose="020B0806030902050204" pitchFamily="34" charset="0"/>
              </a:endParaRPr>
            </a:p>
          </p:txBody>
        </p:sp>
        <p:sp>
          <p:nvSpPr>
            <p:cNvPr id="24" name="文本框 23"/>
            <p:cNvSpPr txBox="1"/>
            <p:nvPr/>
          </p:nvSpPr>
          <p:spPr>
            <a:xfrm>
              <a:off x="2617376" y="2264469"/>
              <a:ext cx="1030514" cy="306705"/>
            </a:xfrm>
            <a:prstGeom prst="rect">
              <a:avLst/>
            </a:prstGeom>
            <a:noFill/>
          </p:spPr>
          <p:txBody>
            <a:bodyPr wrap="square" rtlCol="0">
              <a:spAutoFit/>
            </a:bodyPr>
            <a:lstStyle/>
            <a:p>
              <a:pPr algn="ctr"/>
              <a:r>
                <a:rPr lang="en-US" altLang="zh-CN" sz="1400" dirty="0">
                  <a:solidFill>
                    <a:schemeClr val="bg1"/>
                  </a:solidFill>
                  <a:latin typeface="LiHei Pro" panose="020B0500000000000000" pitchFamily="34" charset="-122"/>
                  <a:ea typeface="LiHei Pro" panose="020B0500000000000000" pitchFamily="34" charset="-122"/>
                </a:rPr>
                <a:t>OPTION</a:t>
              </a:r>
              <a:endParaRPr lang="zh-CN" altLang="en-US" sz="1400" dirty="0">
                <a:solidFill>
                  <a:schemeClr val="bg1"/>
                </a:solidFill>
                <a:latin typeface="LiHei Pro" panose="020B0500000000000000" pitchFamily="34" charset="-122"/>
                <a:ea typeface="LiHei Pro" panose="020B0500000000000000" pitchFamily="34" charset="-122"/>
              </a:endParaRPr>
            </a:p>
          </p:txBody>
        </p:sp>
      </p:grpSp>
      <p:cxnSp>
        <p:nvCxnSpPr>
          <p:cNvPr id="25" name="直接连接符 24"/>
          <p:cNvCxnSpPr/>
          <p:nvPr/>
        </p:nvCxnSpPr>
        <p:spPr>
          <a:xfrm>
            <a:off x="6292437" y="3762567"/>
            <a:ext cx="679321" cy="0"/>
          </a:xfrm>
          <a:prstGeom prst="line">
            <a:avLst/>
          </a:prstGeom>
          <a:ln w="15875">
            <a:solidFill>
              <a:srgbClr val="01ACBE"/>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4999292" y="3793769"/>
            <a:ext cx="2164080" cy="420370"/>
          </a:xfrm>
          <a:prstGeom prst="rect">
            <a:avLst/>
          </a:prstGeom>
          <a:noFill/>
        </p:spPr>
        <p:txBody>
          <a:bodyPr wrap="square" rtlCol="0">
            <a:spAutoFit/>
          </a:bodyPr>
          <a:lstStyle/>
          <a:p>
            <a:pPr algn="ctr"/>
            <a:r>
              <a:rPr lang="zh-CN" altLang="en-US" sz="2135" dirty="0">
                <a:solidFill>
                  <a:srgbClr val="01ACBE"/>
                </a:solidFill>
                <a:latin typeface="微软雅黑" panose="020B0503020204020204" pitchFamily="34" charset="-122"/>
                <a:ea typeface="微软雅黑" panose="020B0503020204020204" pitchFamily="34" charset="-122"/>
              </a:rPr>
              <a:t>挖掘隐性知识</a:t>
            </a:r>
            <a:endParaRPr lang="zh-CN" altLang="en-US" sz="2135" dirty="0">
              <a:solidFill>
                <a:srgbClr val="01ACBE"/>
              </a:solidFill>
              <a:latin typeface="微软雅黑" panose="020B0503020204020204" pitchFamily="34" charset="-122"/>
              <a:ea typeface="微软雅黑" panose="020B0503020204020204" pitchFamily="34" charset="-122"/>
            </a:endParaRPr>
          </a:p>
        </p:txBody>
      </p:sp>
      <p:sp>
        <p:nvSpPr>
          <p:cNvPr id="29" name="椭圆 28"/>
          <p:cNvSpPr/>
          <p:nvPr/>
        </p:nvSpPr>
        <p:spPr>
          <a:xfrm>
            <a:off x="8291095" y="2371081"/>
            <a:ext cx="2823411" cy="2823411"/>
          </a:xfrm>
          <a:prstGeom prst="ellipse">
            <a:avLst/>
          </a:prstGeom>
          <a:gradFill flip="none" rotWithShape="1">
            <a:gsLst>
              <a:gs pos="0">
                <a:schemeClr val="bg1"/>
              </a:gs>
              <a:gs pos="100000">
                <a:schemeClr val="bg1">
                  <a:lumMod val="85000"/>
                </a:schemeClr>
              </a:gs>
            </a:gsLst>
            <a:lin ang="2700000" scaled="1"/>
            <a:tileRect/>
          </a:gradFill>
          <a:ln>
            <a:noFill/>
          </a:ln>
          <a:effectLst>
            <a:outerShdw blurRad="2794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nvGrpSpPr>
          <p:cNvPr id="30" name="组合 29"/>
          <p:cNvGrpSpPr/>
          <p:nvPr/>
        </p:nvGrpSpPr>
        <p:grpSpPr>
          <a:xfrm>
            <a:off x="8291095" y="2371081"/>
            <a:ext cx="2823411" cy="2823411"/>
            <a:chOff x="8291095" y="1863081"/>
            <a:chExt cx="2823410" cy="2823410"/>
          </a:xfrm>
        </p:grpSpPr>
        <p:sp>
          <p:nvSpPr>
            <p:cNvPr id="31" name="椭圆 30"/>
            <p:cNvSpPr/>
            <p:nvPr/>
          </p:nvSpPr>
          <p:spPr>
            <a:xfrm>
              <a:off x="8291095" y="1863081"/>
              <a:ext cx="2823410" cy="2823410"/>
            </a:xfrm>
            <a:prstGeom prst="ellipse">
              <a:avLst/>
            </a:prstGeom>
            <a:gradFill flip="none" rotWithShape="1">
              <a:gsLst>
                <a:gs pos="16000">
                  <a:schemeClr val="bg1"/>
                </a:gs>
                <a:gs pos="62000">
                  <a:srgbClr val="F2F2F2"/>
                </a:gs>
                <a:gs pos="100000">
                  <a:schemeClr val="bg1">
                    <a:lumMod val="85000"/>
                  </a:schemeClr>
                </a:gs>
              </a:gsLst>
              <a:lin ang="2700000" scaled="1"/>
              <a:tileRect/>
            </a:gradFill>
            <a:ln>
              <a:noFill/>
            </a:ln>
            <a:effectLst>
              <a:innerShdw blurRad="546100" dist="76200" dir="27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2" name="椭圆 31"/>
            <p:cNvSpPr/>
            <p:nvPr/>
          </p:nvSpPr>
          <p:spPr>
            <a:xfrm>
              <a:off x="8485116" y="2057102"/>
              <a:ext cx="2435367" cy="2435367"/>
            </a:xfrm>
            <a:prstGeom prst="ellipse">
              <a:avLst/>
            </a:prstGeom>
            <a:solidFill>
              <a:srgbClr val="E87071"/>
            </a:solidFill>
            <a:ln w="28575">
              <a:gradFill flip="none" rotWithShape="1">
                <a:gsLst>
                  <a:gs pos="0">
                    <a:srgbClr val="D3D3D3"/>
                  </a:gs>
                  <a:gs pos="100000">
                    <a:schemeClr val="bg1"/>
                  </a:gs>
                </a:gsLst>
                <a:lin ang="2700000" scaled="1"/>
                <a:tileRect/>
              </a:gradFill>
            </a:ln>
            <a:effectLst>
              <a:innerShdw blurRad="1397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sp>
        <p:nvSpPr>
          <p:cNvPr id="33" name="饼形 32"/>
          <p:cNvSpPr/>
          <p:nvPr/>
        </p:nvSpPr>
        <p:spPr>
          <a:xfrm flipH="1">
            <a:off x="8620759" y="2700745"/>
            <a:ext cx="2164080" cy="2164080"/>
          </a:xfrm>
          <a:prstGeom prst="pi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grpSp>
        <p:nvGrpSpPr>
          <p:cNvPr id="34" name="组合 33"/>
          <p:cNvGrpSpPr/>
          <p:nvPr/>
        </p:nvGrpSpPr>
        <p:grpSpPr>
          <a:xfrm>
            <a:off x="8673712" y="2927507"/>
            <a:ext cx="1032597" cy="795886"/>
            <a:chOff x="2615293" y="1775288"/>
            <a:chExt cx="1032597" cy="795886"/>
          </a:xfrm>
        </p:grpSpPr>
        <p:sp>
          <p:nvSpPr>
            <p:cNvPr id="35" name="文本框 34"/>
            <p:cNvSpPr txBox="1"/>
            <p:nvPr/>
          </p:nvSpPr>
          <p:spPr>
            <a:xfrm>
              <a:off x="2615293" y="1775288"/>
              <a:ext cx="1030514" cy="706755"/>
            </a:xfrm>
            <a:prstGeom prst="rect">
              <a:avLst/>
            </a:prstGeom>
            <a:noFill/>
          </p:spPr>
          <p:txBody>
            <a:bodyPr wrap="square" rtlCol="0">
              <a:spAutoFit/>
            </a:bodyPr>
            <a:lstStyle/>
            <a:p>
              <a:pPr algn="ctr"/>
              <a:r>
                <a:rPr lang="en-US" altLang="zh-CN" sz="4000" dirty="0">
                  <a:solidFill>
                    <a:schemeClr val="bg1"/>
                  </a:solidFill>
                  <a:latin typeface="Impact" panose="020B0806030902050204" pitchFamily="34" charset="0"/>
                </a:rPr>
                <a:t>03</a:t>
              </a:r>
              <a:endParaRPr lang="zh-CN" altLang="en-US" sz="4000" dirty="0">
                <a:solidFill>
                  <a:schemeClr val="bg1"/>
                </a:solidFill>
                <a:latin typeface="Impact" panose="020B0806030902050204" pitchFamily="34" charset="0"/>
              </a:endParaRPr>
            </a:p>
          </p:txBody>
        </p:sp>
        <p:sp>
          <p:nvSpPr>
            <p:cNvPr id="36" name="文本框 35"/>
            <p:cNvSpPr txBox="1"/>
            <p:nvPr/>
          </p:nvSpPr>
          <p:spPr>
            <a:xfrm>
              <a:off x="2617376" y="2264469"/>
              <a:ext cx="1030514" cy="306705"/>
            </a:xfrm>
            <a:prstGeom prst="rect">
              <a:avLst/>
            </a:prstGeom>
            <a:noFill/>
          </p:spPr>
          <p:txBody>
            <a:bodyPr wrap="square" rtlCol="0">
              <a:spAutoFit/>
            </a:bodyPr>
            <a:lstStyle/>
            <a:p>
              <a:pPr algn="ctr"/>
              <a:r>
                <a:rPr lang="en-US" altLang="zh-CN" sz="1400" dirty="0">
                  <a:solidFill>
                    <a:schemeClr val="bg1"/>
                  </a:solidFill>
                  <a:latin typeface="LiHei Pro" panose="020B0500000000000000" pitchFamily="34" charset="-122"/>
                  <a:ea typeface="LiHei Pro" panose="020B0500000000000000" pitchFamily="34" charset="-122"/>
                </a:rPr>
                <a:t>OPTION</a:t>
              </a:r>
              <a:endParaRPr lang="zh-CN" altLang="en-US" sz="1400" dirty="0">
                <a:solidFill>
                  <a:schemeClr val="bg1"/>
                </a:solidFill>
                <a:latin typeface="LiHei Pro" panose="020B0500000000000000" pitchFamily="34" charset="-122"/>
                <a:ea typeface="LiHei Pro" panose="020B0500000000000000" pitchFamily="34" charset="-122"/>
              </a:endParaRPr>
            </a:p>
          </p:txBody>
        </p:sp>
      </p:grpSp>
      <p:cxnSp>
        <p:nvCxnSpPr>
          <p:cNvPr id="37" name="直接连接符 36"/>
          <p:cNvCxnSpPr/>
          <p:nvPr/>
        </p:nvCxnSpPr>
        <p:spPr>
          <a:xfrm>
            <a:off x="9899237" y="3762567"/>
            <a:ext cx="679321" cy="0"/>
          </a:xfrm>
          <a:prstGeom prst="line">
            <a:avLst/>
          </a:prstGeom>
          <a:ln w="15875">
            <a:solidFill>
              <a:srgbClr val="E87071"/>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8741240" y="3793184"/>
            <a:ext cx="1923123" cy="420370"/>
          </a:xfrm>
          <a:prstGeom prst="rect">
            <a:avLst/>
          </a:prstGeom>
          <a:noFill/>
        </p:spPr>
        <p:txBody>
          <a:bodyPr wrap="square" rtlCol="0">
            <a:spAutoFit/>
          </a:bodyPr>
          <a:lstStyle/>
          <a:p>
            <a:r>
              <a:rPr lang="zh-CN" altLang="en-US" sz="2135" dirty="0">
                <a:solidFill>
                  <a:srgbClr val="E87071"/>
                </a:solidFill>
                <a:latin typeface="微软雅黑" panose="020B0503020204020204" pitchFamily="34" charset="-122"/>
                <a:ea typeface="微软雅黑" panose="020B0503020204020204" pitchFamily="34" charset="-122"/>
              </a:rPr>
              <a:t>成果统计分析</a:t>
            </a:r>
            <a:endParaRPr lang="zh-CN" altLang="en-US" sz="2135" dirty="0">
              <a:solidFill>
                <a:srgbClr val="E87071"/>
              </a:solidFill>
              <a:latin typeface="微软雅黑" panose="020B0503020204020204" pitchFamily="34" charset="-122"/>
              <a:ea typeface="微软雅黑" panose="020B0503020204020204" pitchFamily="34" charset="-122"/>
            </a:endParaRPr>
          </a:p>
        </p:txBody>
      </p:sp>
      <p:grpSp>
        <p:nvGrpSpPr>
          <p:cNvPr id="41" name="组合 40"/>
          <p:cNvGrpSpPr/>
          <p:nvPr/>
        </p:nvGrpSpPr>
        <p:grpSpPr>
          <a:xfrm>
            <a:off x="10014167" y="3295019"/>
            <a:ext cx="448776" cy="383603"/>
            <a:chOff x="1179499" y="5126995"/>
            <a:chExt cx="695313" cy="594335"/>
          </a:xfrm>
          <a:solidFill>
            <a:schemeClr val="tx1">
              <a:lumMod val="50000"/>
              <a:lumOff val="50000"/>
            </a:schemeClr>
          </a:solidFill>
        </p:grpSpPr>
        <p:sp>
          <p:nvSpPr>
            <p:cNvPr id="42" name="Freeform 131"/>
            <p:cNvSpPr/>
            <p:nvPr/>
          </p:nvSpPr>
          <p:spPr bwMode="auto">
            <a:xfrm>
              <a:off x="1179499" y="5632612"/>
              <a:ext cx="695313" cy="88718"/>
            </a:xfrm>
            <a:custGeom>
              <a:avLst/>
              <a:gdLst>
                <a:gd name="T0" fmla="*/ 383 w 408"/>
                <a:gd name="T1" fmla="*/ 0 h 52"/>
                <a:gd name="T2" fmla="*/ 363 w 408"/>
                <a:gd name="T3" fmla="*/ 0 h 52"/>
                <a:gd name="T4" fmla="*/ 363 w 408"/>
                <a:gd name="T5" fmla="*/ 17 h 52"/>
                <a:gd name="T6" fmla="*/ 283 w 408"/>
                <a:gd name="T7" fmla="*/ 17 h 52"/>
                <a:gd name="T8" fmla="*/ 283 w 408"/>
                <a:gd name="T9" fmla="*/ 0 h 52"/>
                <a:gd name="T10" fmla="*/ 238 w 408"/>
                <a:gd name="T11" fmla="*/ 0 h 52"/>
                <a:gd name="T12" fmla="*/ 238 w 408"/>
                <a:gd name="T13" fmla="*/ 14 h 52"/>
                <a:gd name="T14" fmla="*/ 158 w 408"/>
                <a:gd name="T15" fmla="*/ 14 h 52"/>
                <a:gd name="T16" fmla="*/ 158 w 408"/>
                <a:gd name="T17" fmla="*/ 0 h 52"/>
                <a:gd name="T18" fmla="*/ 115 w 408"/>
                <a:gd name="T19" fmla="*/ 0 h 52"/>
                <a:gd name="T20" fmla="*/ 115 w 408"/>
                <a:gd name="T21" fmla="*/ 15 h 52"/>
                <a:gd name="T22" fmla="*/ 35 w 408"/>
                <a:gd name="T23" fmla="*/ 15 h 52"/>
                <a:gd name="T24" fmla="*/ 35 w 408"/>
                <a:gd name="T25" fmla="*/ 0 h 52"/>
                <a:gd name="T26" fmla="*/ 26 w 408"/>
                <a:gd name="T27" fmla="*/ 0 h 52"/>
                <a:gd name="T28" fmla="*/ 0 w 408"/>
                <a:gd name="T29" fmla="*/ 26 h 52"/>
                <a:gd name="T30" fmla="*/ 0 w 408"/>
                <a:gd name="T31" fmla="*/ 27 h 52"/>
                <a:gd name="T32" fmla="*/ 26 w 408"/>
                <a:gd name="T33" fmla="*/ 52 h 52"/>
                <a:gd name="T34" fmla="*/ 383 w 408"/>
                <a:gd name="T35" fmla="*/ 52 h 52"/>
                <a:gd name="T36" fmla="*/ 408 w 408"/>
                <a:gd name="T37" fmla="*/ 27 h 52"/>
                <a:gd name="T38" fmla="*/ 408 w 408"/>
                <a:gd name="T39" fmla="*/ 26 h 52"/>
                <a:gd name="T40" fmla="*/ 383 w 408"/>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8" h="52">
                  <a:moveTo>
                    <a:pt x="383" y="0"/>
                  </a:moveTo>
                  <a:cubicBezTo>
                    <a:pt x="363" y="0"/>
                    <a:pt x="363" y="0"/>
                    <a:pt x="363" y="0"/>
                  </a:cubicBezTo>
                  <a:cubicBezTo>
                    <a:pt x="363" y="17"/>
                    <a:pt x="363" y="17"/>
                    <a:pt x="363" y="17"/>
                  </a:cubicBezTo>
                  <a:cubicBezTo>
                    <a:pt x="283" y="17"/>
                    <a:pt x="283" y="17"/>
                    <a:pt x="283" y="17"/>
                  </a:cubicBezTo>
                  <a:cubicBezTo>
                    <a:pt x="283" y="0"/>
                    <a:pt x="283" y="0"/>
                    <a:pt x="283" y="0"/>
                  </a:cubicBezTo>
                  <a:cubicBezTo>
                    <a:pt x="238" y="0"/>
                    <a:pt x="238" y="0"/>
                    <a:pt x="238" y="0"/>
                  </a:cubicBezTo>
                  <a:cubicBezTo>
                    <a:pt x="238" y="14"/>
                    <a:pt x="238" y="14"/>
                    <a:pt x="238" y="14"/>
                  </a:cubicBezTo>
                  <a:cubicBezTo>
                    <a:pt x="158" y="14"/>
                    <a:pt x="158" y="14"/>
                    <a:pt x="158" y="14"/>
                  </a:cubicBezTo>
                  <a:cubicBezTo>
                    <a:pt x="158" y="0"/>
                    <a:pt x="158" y="0"/>
                    <a:pt x="158" y="0"/>
                  </a:cubicBezTo>
                  <a:cubicBezTo>
                    <a:pt x="115" y="0"/>
                    <a:pt x="115" y="0"/>
                    <a:pt x="115" y="0"/>
                  </a:cubicBezTo>
                  <a:cubicBezTo>
                    <a:pt x="115" y="15"/>
                    <a:pt x="115" y="15"/>
                    <a:pt x="115" y="15"/>
                  </a:cubicBezTo>
                  <a:cubicBezTo>
                    <a:pt x="35" y="15"/>
                    <a:pt x="35" y="15"/>
                    <a:pt x="35" y="15"/>
                  </a:cubicBezTo>
                  <a:cubicBezTo>
                    <a:pt x="35" y="0"/>
                    <a:pt x="35" y="0"/>
                    <a:pt x="35" y="0"/>
                  </a:cubicBezTo>
                  <a:cubicBezTo>
                    <a:pt x="26" y="0"/>
                    <a:pt x="26" y="0"/>
                    <a:pt x="26" y="0"/>
                  </a:cubicBezTo>
                  <a:cubicBezTo>
                    <a:pt x="12" y="0"/>
                    <a:pt x="0" y="12"/>
                    <a:pt x="0" y="26"/>
                  </a:cubicBezTo>
                  <a:cubicBezTo>
                    <a:pt x="0" y="27"/>
                    <a:pt x="0" y="27"/>
                    <a:pt x="0" y="27"/>
                  </a:cubicBezTo>
                  <a:cubicBezTo>
                    <a:pt x="0" y="41"/>
                    <a:pt x="12" y="52"/>
                    <a:pt x="26" y="52"/>
                  </a:cubicBezTo>
                  <a:cubicBezTo>
                    <a:pt x="383" y="52"/>
                    <a:pt x="383" y="52"/>
                    <a:pt x="383" y="52"/>
                  </a:cubicBezTo>
                  <a:cubicBezTo>
                    <a:pt x="397" y="52"/>
                    <a:pt x="408" y="41"/>
                    <a:pt x="408" y="27"/>
                  </a:cubicBezTo>
                  <a:cubicBezTo>
                    <a:pt x="408" y="26"/>
                    <a:pt x="408" y="26"/>
                    <a:pt x="408" y="26"/>
                  </a:cubicBezTo>
                  <a:cubicBezTo>
                    <a:pt x="408" y="12"/>
                    <a:pt x="397" y="0"/>
                    <a:pt x="383" y="0"/>
                  </a:cubicBezTo>
                  <a:close/>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latin typeface="Arial" panose="020B0604020202020204" pitchFamily="34" charset="0"/>
                <a:ea typeface="微软雅黑" panose="020B0503020204020204" pitchFamily="34" charset="-122"/>
                <a:sym typeface="Arial" panose="020B0604020202020204" pitchFamily="34" charset="0"/>
              </a:endParaRPr>
            </a:p>
          </p:txBody>
        </p:sp>
        <p:sp>
          <p:nvSpPr>
            <p:cNvPr id="43" name="Rectangle 132"/>
            <p:cNvSpPr>
              <a:spLocks noChangeArrowheads="1"/>
            </p:cNvSpPr>
            <p:nvPr/>
          </p:nvSpPr>
          <p:spPr bwMode="auto">
            <a:xfrm>
              <a:off x="1662036" y="5126995"/>
              <a:ext cx="136322" cy="5056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latin typeface="Arial" panose="020B0604020202020204" pitchFamily="34" charset="0"/>
                <a:ea typeface="微软雅黑" panose="020B0503020204020204" pitchFamily="34" charset="-122"/>
                <a:sym typeface="Arial" panose="020B0604020202020204" pitchFamily="34" charset="0"/>
              </a:endParaRPr>
            </a:p>
          </p:txBody>
        </p:sp>
        <p:sp>
          <p:nvSpPr>
            <p:cNvPr id="44" name="Rectangle 133"/>
            <p:cNvSpPr>
              <a:spLocks noChangeArrowheads="1"/>
            </p:cNvSpPr>
            <p:nvPr/>
          </p:nvSpPr>
          <p:spPr bwMode="auto">
            <a:xfrm>
              <a:off x="1449258" y="5274857"/>
              <a:ext cx="136322" cy="3577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latin typeface="Arial" panose="020B0604020202020204" pitchFamily="34" charset="0"/>
                <a:ea typeface="微软雅黑" panose="020B0503020204020204" pitchFamily="34" charset="-122"/>
                <a:sym typeface="Arial" panose="020B0604020202020204" pitchFamily="34" charset="0"/>
              </a:endParaRPr>
            </a:p>
          </p:txBody>
        </p:sp>
        <p:sp>
          <p:nvSpPr>
            <p:cNvPr id="45" name="Rectangle 134"/>
            <p:cNvSpPr>
              <a:spLocks noChangeArrowheads="1"/>
            </p:cNvSpPr>
            <p:nvPr/>
          </p:nvSpPr>
          <p:spPr bwMode="auto">
            <a:xfrm>
              <a:off x="1239366" y="5401081"/>
              <a:ext cx="136322" cy="2315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 name="组合 45"/>
          <p:cNvGrpSpPr/>
          <p:nvPr/>
        </p:nvGrpSpPr>
        <p:grpSpPr>
          <a:xfrm>
            <a:off x="6409363" y="3247115"/>
            <a:ext cx="445468" cy="445468"/>
            <a:chOff x="6858828" y="3790714"/>
            <a:chExt cx="731377" cy="731377"/>
          </a:xfrm>
        </p:grpSpPr>
        <p:sp>
          <p:nvSpPr>
            <p:cNvPr id="47" name="Freeform 578"/>
            <p:cNvSpPr/>
            <p:nvPr/>
          </p:nvSpPr>
          <p:spPr bwMode="auto">
            <a:xfrm>
              <a:off x="7450277" y="4178041"/>
              <a:ext cx="97373" cy="194024"/>
            </a:xfrm>
            <a:custGeom>
              <a:avLst/>
              <a:gdLst>
                <a:gd name="T0" fmla="*/ 0 w 57"/>
                <a:gd name="T1" fmla="*/ 99 h 114"/>
                <a:gd name="T2" fmla="*/ 22 w 57"/>
                <a:gd name="T3" fmla="*/ 114 h 114"/>
                <a:gd name="T4" fmla="*/ 57 w 57"/>
                <a:gd name="T5" fmla="*/ 0 h 114"/>
                <a:gd name="T6" fmla="*/ 31 w 57"/>
                <a:gd name="T7" fmla="*/ 0 h 114"/>
                <a:gd name="T8" fmla="*/ 0 w 57"/>
                <a:gd name="T9" fmla="*/ 99 h 114"/>
              </a:gdLst>
              <a:ahLst/>
              <a:cxnLst>
                <a:cxn ang="0">
                  <a:pos x="T0" y="T1"/>
                </a:cxn>
                <a:cxn ang="0">
                  <a:pos x="T2" y="T3"/>
                </a:cxn>
                <a:cxn ang="0">
                  <a:pos x="T4" y="T5"/>
                </a:cxn>
                <a:cxn ang="0">
                  <a:pos x="T6" y="T7"/>
                </a:cxn>
                <a:cxn ang="0">
                  <a:pos x="T8" y="T9"/>
                </a:cxn>
              </a:cxnLst>
              <a:rect l="0" t="0" r="r" b="b"/>
              <a:pathLst>
                <a:path w="57" h="114">
                  <a:moveTo>
                    <a:pt x="0" y="99"/>
                  </a:moveTo>
                  <a:cubicBezTo>
                    <a:pt x="22" y="114"/>
                    <a:pt x="22" y="114"/>
                    <a:pt x="22" y="114"/>
                  </a:cubicBezTo>
                  <a:cubicBezTo>
                    <a:pt x="44" y="82"/>
                    <a:pt x="57" y="42"/>
                    <a:pt x="57" y="0"/>
                  </a:cubicBezTo>
                  <a:cubicBezTo>
                    <a:pt x="31" y="0"/>
                    <a:pt x="31" y="0"/>
                    <a:pt x="31" y="0"/>
                  </a:cubicBezTo>
                  <a:cubicBezTo>
                    <a:pt x="31" y="37"/>
                    <a:pt x="20" y="71"/>
                    <a:pt x="0" y="99"/>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sz="1355">
                <a:latin typeface="Arial" panose="020B0604020202020204" pitchFamily="34" charset="0"/>
                <a:ea typeface="微软雅黑" panose="020B0503020204020204" pitchFamily="34" charset="-122"/>
                <a:sym typeface="Arial" panose="020B0604020202020204" pitchFamily="34" charset="0"/>
              </a:endParaRPr>
            </a:p>
          </p:txBody>
        </p:sp>
        <p:sp>
          <p:nvSpPr>
            <p:cNvPr id="48" name="Freeform 579"/>
            <p:cNvSpPr/>
            <p:nvPr/>
          </p:nvSpPr>
          <p:spPr bwMode="auto">
            <a:xfrm>
              <a:off x="7228844" y="3790714"/>
              <a:ext cx="361361" cy="362804"/>
            </a:xfrm>
            <a:custGeom>
              <a:avLst/>
              <a:gdLst>
                <a:gd name="T0" fmla="*/ 187 w 212"/>
                <a:gd name="T1" fmla="*/ 213 h 213"/>
                <a:gd name="T2" fmla="*/ 212 w 212"/>
                <a:gd name="T3" fmla="*/ 213 h 213"/>
                <a:gd name="T4" fmla="*/ 0 w 212"/>
                <a:gd name="T5" fmla="*/ 0 h 213"/>
                <a:gd name="T6" fmla="*/ 0 w 212"/>
                <a:gd name="T7" fmla="*/ 25 h 213"/>
                <a:gd name="T8" fmla="*/ 0 w 212"/>
                <a:gd name="T9" fmla="*/ 52 h 213"/>
                <a:gd name="T10" fmla="*/ 0 w 212"/>
                <a:gd name="T11" fmla="*/ 213 h 213"/>
                <a:gd name="T12" fmla="*/ 160 w 212"/>
                <a:gd name="T13" fmla="*/ 213 h 213"/>
                <a:gd name="T14" fmla="*/ 187 w 212"/>
                <a:gd name="T15" fmla="*/ 213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213">
                  <a:moveTo>
                    <a:pt x="187" y="213"/>
                  </a:moveTo>
                  <a:cubicBezTo>
                    <a:pt x="212" y="213"/>
                    <a:pt x="212" y="213"/>
                    <a:pt x="212" y="213"/>
                  </a:cubicBezTo>
                  <a:cubicBezTo>
                    <a:pt x="187" y="7"/>
                    <a:pt x="0" y="0"/>
                    <a:pt x="0" y="0"/>
                  </a:cubicBezTo>
                  <a:cubicBezTo>
                    <a:pt x="0" y="25"/>
                    <a:pt x="0" y="25"/>
                    <a:pt x="0" y="25"/>
                  </a:cubicBezTo>
                  <a:cubicBezTo>
                    <a:pt x="0" y="52"/>
                    <a:pt x="0" y="52"/>
                    <a:pt x="0" y="52"/>
                  </a:cubicBezTo>
                  <a:cubicBezTo>
                    <a:pt x="0" y="213"/>
                    <a:pt x="0" y="213"/>
                    <a:pt x="0" y="213"/>
                  </a:cubicBezTo>
                  <a:cubicBezTo>
                    <a:pt x="160" y="213"/>
                    <a:pt x="160" y="213"/>
                    <a:pt x="160" y="213"/>
                  </a:cubicBezTo>
                  <a:lnTo>
                    <a:pt x="187" y="213"/>
                  </a:lnTo>
                  <a:close/>
                </a:path>
              </a:pathLst>
            </a:custGeom>
            <a:solidFill>
              <a:srgbClr val="01ACBE"/>
            </a:solidFill>
            <a:ln>
              <a:noFill/>
            </a:ln>
          </p:spPr>
          <p:txBody>
            <a:bodyPr vert="horz" wrap="square" lIns="91440" tIns="45720" rIns="91440" bIns="45720" numCol="1" anchor="t" anchorCtr="0" compatLnSpc="1"/>
            <a:lstStyle/>
            <a:p>
              <a:endParaRPr lang="zh-CN" altLang="en-US" sz="1355">
                <a:latin typeface="Arial" panose="020B0604020202020204" pitchFamily="34" charset="0"/>
                <a:ea typeface="微软雅黑" panose="020B0503020204020204" pitchFamily="34" charset="-122"/>
                <a:sym typeface="Arial" panose="020B0604020202020204" pitchFamily="34" charset="0"/>
              </a:endParaRPr>
            </a:p>
          </p:txBody>
        </p:sp>
        <p:sp>
          <p:nvSpPr>
            <p:cNvPr id="49" name="Freeform 580"/>
            <p:cNvSpPr/>
            <p:nvPr/>
          </p:nvSpPr>
          <p:spPr bwMode="auto">
            <a:xfrm>
              <a:off x="6858828" y="3833269"/>
              <a:ext cx="605154" cy="688822"/>
            </a:xfrm>
            <a:custGeom>
              <a:avLst/>
              <a:gdLst>
                <a:gd name="T0" fmla="*/ 202 w 355"/>
                <a:gd name="T1" fmla="*/ 202 h 404"/>
                <a:gd name="T2" fmla="*/ 202 w 355"/>
                <a:gd name="T3" fmla="*/ 26 h 404"/>
                <a:gd name="T4" fmla="*/ 202 w 355"/>
                <a:gd name="T5" fmla="*/ 0 h 404"/>
                <a:gd name="T6" fmla="*/ 0 w 355"/>
                <a:gd name="T7" fmla="*/ 202 h 404"/>
                <a:gd name="T8" fmla="*/ 202 w 355"/>
                <a:gd name="T9" fmla="*/ 404 h 404"/>
                <a:gd name="T10" fmla="*/ 355 w 355"/>
                <a:gd name="T11" fmla="*/ 335 h 404"/>
                <a:gd name="T12" fmla="*/ 335 w 355"/>
                <a:gd name="T13" fmla="*/ 317 h 404"/>
                <a:gd name="T14" fmla="*/ 202 w 355"/>
                <a:gd name="T15" fmla="*/ 202 h 4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404">
                  <a:moveTo>
                    <a:pt x="202" y="202"/>
                  </a:moveTo>
                  <a:cubicBezTo>
                    <a:pt x="202" y="26"/>
                    <a:pt x="202" y="26"/>
                    <a:pt x="202" y="26"/>
                  </a:cubicBezTo>
                  <a:cubicBezTo>
                    <a:pt x="202" y="0"/>
                    <a:pt x="202" y="0"/>
                    <a:pt x="202" y="0"/>
                  </a:cubicBezTo>
                  <a:cubicBezTo>
                    <a:pt x="91" y="0"/>
                    <a:pt x="0" y="90"/>
                    <a:pt x="0" y="202"/>
                  </a:cubicBezTo>
                  <a:cubicBezTo>
                    <a:pt x="0" y="314"/>
                    <a:pt x="91" y="404"/>
                    <a:pt x="202" y="404"/>
                  </a:cubicBezTo>
                  <a:cubicBezTo>
                    <a:pt x="263" y="404"/>
                    <a:pt x="318" y="377"/>
                    <a:pt x="355" y="335"/>
                  </a:cubicBezTo>
                  <a:cubicBezTo>
                    <a:pt x="335" y="317"/>
                    <a:pt x="335" y="317"/>
                    <a:pt x="335" y="317"/>
                  </a:cubicBezTo>
                  <a:lnTo>
                    <a:pt x="202" y="202"/>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sz="1355">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0" name="组合 49"/>
          <p:cNvGrpSpPr/>
          <p:nvPr/>
        </p:nvGrpSpPr>
        <p:grpSpPr>
          <a:xfrm>
            <a:off x="2798221" y="3231465"/>
            <a:ext cx="454147" cy="436659"/>
            <a:chOff x="3620725" y="5138333"/>
            <a:chExt cx="702937" cy="675873"/>
          </a:xfrm>
          <a:solidFill>
            <a:schemeClr val="bg1">
              <a:lumMod val="50000"/>
            </a:schemeClr>
          </a:solidFill>
        </p:grpSpPr>
        <p:sp>
          <p:nvSpPr>
            <p:cNvPr id="51" name="Freeform 18"/>
            <p:cNvSpPr/>
            <p:nvPr/>
          </p:nvSpPr>
          <p:spPr bwMode="auto">
            <a:xfrm>
              <a:off x="3620725" y="5360332"/>
              <a:ext cx="702937" cy="280151"/>
            </a:xfrm>
            <a:custGeom>
              <a:avLst/>
              <a:gdLst>
                <a:gd name="T0" fmla="*/ 699 w 813"/>
                <a:gd name="T1" fmla="*/ 96 h 324"/>
                <a:gd name="T2" fmla="*/ 661 w 813"/>
                <a:gd name="T3" fmla="*/ 96 h 324"/>
                <a:gd name="T4" fmla="*/ 661 w 813"/>
                <a:gd name="T5" fmla="*/ 178 h 324"/>
                <a:gd name="T6" fmla="*/ 632 w 813"/>
                <a:gd name="T7" fmla="*/ 207 h 324"/>
                <a:gd name="T8" fmla="*/ 317 w 813"/>
                <a:gd name="T9" fmla="*/ 207 h 324"/>
                <a:gd name="T10" fmla="*/ 317 w 813"/>
                <a:gd name="T11" fmla="*/ 296 h 324"/>
                <a:gd name="T12" fmla="*/ 289 w 813"/>
                <a:gd name="T13" fmla="*/ 324 h 324"/>
                <a:gd name="T14" fmla="*/ 120 w 813"/>
                <a:gd name="T15" fmla="*/ 324 h 324"/>
                <a:gd name="T16" fmla="*/ 92 w 813"/>
                <a:gd name="T17" fmla="*/ 296 h 324"/>
                <a:gd name="T18" fmla="*/ 92 w 813"/>
                <a:gd name="T19" fmla="*/ 204 h 324"/>
                <a:gd name="T20" fmla="*/ 0 w 813"/>
                <a:gd name="T21" fmla="*/ 204 h 324"/>
                <a:gd name="T22" fmla="*/ 0 w 813"/>
                <a:gd name="T23" fmla="*/ 147 h 324"/>
                <a:gd name="T24" fmla="*/ 120 w 813"/>
                <a:gd name="T25" fmla="*/ 147 h 324"/>
                <a:gd name="T26" fmla="*/ 149 w 813"/>
                <a:gd name="T27" fmla="*/ 175 h 324"/>
                <a:gd name="T28" fmla="*/ 149 w 813"/>
                <a:gd name="T29" fmla="*/ 267 h 324"/>
                <a:gd name="T30" fmla="*/ 260 w 813"/>
                <a:gd name="T31" fmla="*/ 267 h 324"/>
                <a:gd name="T32" fmla="*/ 260 w 813"/>
                <a:gd name="T33" fmla="*/ 178 h 324"/>
                <a:gd name="T34" fmla="*/ 289 w 813"/>
                <a:gd name="T35" fmla="*/ 150 h 324"/>
                <a:gd name="T36" fmla="*/ 603 w 813"/>
                <a:gd name="T37" fmla="*/ 150 h 324"/>
                <a:gd name="T38" fmla="*/ 603 w 813"/>
                <a:gd name="T39" fmla="*/ 67 h 324"/>
                <a:gd name="T40" fmla="*/ 632 w 813"/>
                <a:gd name="T41" fmla="*/ 39 h 324"/>
                <a:gd name="T42" fmla="*/ 699 w 813"/>
                <a:gd name="T43" fmla="*/ 39 h 324"/>
                <a:gd name="T44" fmla="*/ 699 w 813"/>
                <a:gd name="T45" fmla="*/ 0 h 324"/>
                <a:gd name="T46" fmla="*/ 813 w 813"/>
                <a:gd name="T47" fmla="*/ 67 h 324"/>
                <a:gd name="T48" fmla="*/ 699 w 813"/>
                <a:gd name="T49" fmla="*/ 134 h 324"/>
                <a:gd name="T50" fmla="*/ 699 w 813"/>
                <a:gd name="T51" fmla="*/ 9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3" h="324">
                  <a:moveTo>
                    <a:pt x="699" y="96"/>
                  </a:moveTo>
                  <a:cubicBezTo>
                    <a:pt x="661" y="96"/>
                    <a:pt x="661" y="96"/>
                    <a:pt x="661" y="96"/>
                  </a:cubicBezTo>
                  <a:cubicBezTo>
                    <a:pt x="661" y="123"/>
                    <a:pt x="661" y="151"/>
                    <a:pt x="661" y="178"/>
                  </a:cubicBezTo>
                  <a:cubicBezTo>
                    <a:pt x="661" y="194"/>
                    <a:pt x="648" y="207"/>
                    <a:pt x="632" y="207"/>
                  </a:cubicBezTo>
                  <a:cubicBezTo>
                    <a:pt x="317" y="207"/>
                    <a:pt x="317" y="207"/>
                    <a:pt x="317" y="207"/>
                  </a:cubicBezTo>
                  <a:cubicBezTo>
                    <a:pt x="317" y="296"/>
                    <a:pt x="317" y="296"/>
                    <a:pt x="317" y="296"/>
                  </a:cubicBezTo>
                  <a:cubicBezTo>
                    <a:pt x="317" y="312"/>
                    <a:pt x="305" y="324"/>
                    <a:pt x="289" y="324"/>
                  </a:cubicBezTo>
                  <a:cubicBezTo>
                    <a:pt x="120" y="324"/>
                    <a:pt x="120" y="324"/>
                    <a:pt x="120" y="324"/>
                  </a:cubicBezTo>
                  <a:cubicBezTo>
                    <a:pt x="105" y="324"/>
                    <a:pt x="92" y="312"/>
                    <a:pt x="92" y="296"/>
                  </a:cubicBezTo>
                  <a:cubicBezTo>
                    <a:pt x="92" y="204"/>
                    <a:pt x="92" y="204"/>
                    <a:pt x="92" y="204"/>
                  </a:cubicBezTo>
                  <a:cubicBezTo>
                    <a:pt x="0" y="204"/>
                    <a:pt x="0" y="204"/>
                    <a:pt x="0" y="204"/>
                  </a:cubicBezTo>
                  <a:cubicBezTo>
                    <a:pt x="0" y="147"/>
                    <a:pt x="0" y="147"/>
                    <a:pt x="0" y="147"/>
                  </a:cubicBezTo>
                  <a:cubicBezTo>
                    <a:pt x="28" y="147"/>
                    <a:pt x="92" y="147"/>
                    <a:pt x="120" y="147"/>
                  </a:cubicBezTo>
                  <a:cubicBezTo>
                    <a:pt x="136" y="147"/>
                    <a:pt x="149" y="159"/>
                    <a:pt x="149" y="175"/>
                  </a:cubicBezTo>
                  <a:cubicBezTo>
                    <a:pt x="149" y="267"/>
                    <a:pt x="149" y="267"/>
                    <a:pt x="149" y="267"/>
                  </a:cubicBezTo>
                  <a:cubicBezTo>
                    <a:pt x="260" y="267"/>
                    <a:pt x="260" y="267"/>
                    <a:pt x="260" y="267"/>
                  </a:cubicBezTo>
                  <a:cubicBezTo>
                    <a:pt x="260" y="178"/>
                    <a:pt x="260" y="178"/>
                    <a:pt x="260" y="178"/>
                  </a:cubicBezTo>
                  <a:cubicBezTo>
                    <a:pt x="260" y="162"/>
                    <a:pt x="273" y="150"/>
                    <a:pt x="289" y="150"/>
                  </a:cubicBezTo>
                  <a:cubicBezTo>
                    <a:pt x="603" y="150"/>
                    <a:pt x="603" y="150"/>
                    <a:pt x="603" y="150"/>
                  </a:cubicBezTo>
                  <a:cubicBezTo>
                    <a:pt x="603" y="67"/>
                    <a:pt x="603" y="67"/>
                    <a:pt x="603" y="67"/>
                  </a:cubicBezTo>
                  <a:cubicBezTo>
                    <a:pt x="603" y="51"/>
                    <a:pt x="616" y="39"/>
                    <a:pt x="632" y="39"/>
                  </a:cubicBezTo>
                  <a:cubicBezTo>
                    <a:pt x="699" y="39"/>
                    <a:pt x="699" y="39"/>
                    <a:pt x="699" y="39"/>
                  </a:cubicBezTo>
                  <a:cubicBezTo>
                    <a:pt x="699" y="0"/>
                    <a:pt x="699" y="0"/>
                    <a:pt x="699" y="0"/>
                  </a:cubicBezTo>
                  <a:cubicBezTo>
                    <a:pt x="813" y="67"/>
                    <a:pt x="813" y="67"/>
                    <a:pt x="813" y="67"/>
                  </a:cubicBezTo>
                  <a:cubicBezTo>
                    <a:pt x="699" y="134"/>
                    <a:pt x="699" y="134"/>
                    <a:pt x="699" y="134"/>
                  </a:cubicBezTo>
                  <a:cubicBezTo>
                    <a:pt x="699" y="96"/>
                    <a:pt x="699" y="96"/>
                    <a:pt x="699" y="96"/>
                  </a:cubicBezTo>
                  <a:close/>
                </a:path>
              </a:pathLst>
            </a:custGeom>
            <a:solidFill>
              <a:srgbClr val="FFB8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latin typeface="Arial" panose="020B0604020202020204" pitchFamily="34" charset="0"/>
                <a:ea typeface="微软雅黑" panose="020B0503020204020204" pitchFamily="34" charset="-122"/>
                <a:sym typeface="Arial" panose="020B0604020202020204" pitchFamily="34" charset="0"/>
              </a:endParaRPr>
            </a:p>
          </p:txBody>
        </p:sp>
        <p:sp>
          <p:nvSpPr>
            <p:cNvPr id="52" name="Freeform 19"/>
            <p:cNvSpPr>
              <a:spLocks noEditPoints="1"/>
            </p:cNvSpPr>
            <p:nvPr/>
          </p:nvSpPr>
          <p:spPr bwMode="auto">
            <a:xfrm>
              <a:off x="3620725" y="5138333"/>
              <a:ext cx="653563" cy="675873"/>
            </a:xfrm>
            <a:custGeom>
              <a:avLst/>
              <a:gdLst>
                <a:gd name="T0" fmla="*/ 502 w 756"/>
                <a:gd name="T1" fmla="*/ 57 h 782"/>
                <a:gd name="T2" fmla="*/ 569 w 756"/>
                <a:gd name="T3" fmla="*/ 331 h 782"/>
                <a:gd name="T4" fmla="*/ 464 w 756"/>
                <a:gd name="T5" fmla="*/ 369 h 782"/>
                <a:gd name="T6" fmla="*/ 381 w 756"/>
                <a:gd name="T7" fmla="*/ 57 h 782"/>
                <a:gd name="T8" fmla="*/ 343 w 756"/>
                <a:gd name="T9" fmla="*/ 146 h 782"/>
                <a:gd name="T10" fmla="*/ 165 w 756"/>
                <a:gd name="T11" fmla="*/ 57 h 782"/>
                <a:gd name="T12" fmla="*/ 127 w 756"/>
                <a:gd name="T13" fmla="*/ 146 h 782"/>
                <a:gd name="T14" fmla="*/ 57 w 756"/>
                <a:gd name="T15" fmla="*/ 57 h 782"/>
                <a:gd name="T16" fmla="*/ 235 w 756"/>
                <a:gd name="T17" fmla="*/ 222 h 782"/>
                <a:gd name="T18" fmla="*/ 273 w 756"/>
                <a:gd name="T19" fmla="*/ 102 h 782"/>
                <a:gd name="T20" fmla="*/ 381 w 756"/>
                <a:gd name="T21" fmla="*/ 222 h 782"/>
                <a:gd name="T22" fmla="*/ 225 w 756"/>
                <a:gd name="T23" fmla="*/ 369 h 782"/>
                <a:gd name="T24" fmla="*/ 187 w 756"/>
                <a:gd name="T25" fmla="*/ 486 h 782"/>
                <a:gd name="T26" fmla="*/ 343 w 756"/>
                <a:gd name="T27" fmla="*/ 331 h 782"/>
                <a:gd name="T28" fmla="*/ 57 w 756"/>
                <a:gd name="T29" fmla="*/ 260 h 782"/>
                <a:gd name="T30" fmla="*/ 0 w 756"/>
                <a:gd name="T31" fmla="*/ 365 h 782"/>
                <a:gd name="T32" fmla="*/ 28 w 756"/>
                <a:gd name="T33" fmla="*/ 0 h 782"/>
                <a:gd name="T34" fmla="*/ 756 w 756"/>
                <a:gd name="T35" fmla="*/ 29 h 782"/>
                <a:gd name="T36" fmla="*/ 699 w 756"/>
                <a:gd name="T37" fmla="*/ 213 h 782"/>
                <a:gd name="T38" fmla="*/ 616 w 756"/>
                <a:gd name="T39" fmla="*/ 146 h 782"/>
                <a:gd name="T40" fmla="*/ 578 w 756"/>
                <a:gd name="T41" fmla="*/ 261 h 782"/>
                <a:gd name="T42" fmla="*/ 699 w 756"/>
                <a:gd name="T43" fmla="*/ 108 h 782"/>
                <a:gd name="T44" fmla="*/ 168 w 756"/>
                <a:gd name="T45" fmla="*/ 655 h 782"/>
                <a:gd name="T46" fmla="*/ 149 w 756"/>
                <a:gd name="T47" fmla="*/ 616 h 782"/>
                <a:gd name="T48" fmla="*/ 352 w 756"/>
                <a:gd name="T49" fmla="*/ 502 h 782"/>
                <a:gd name="T50" fmla="*/ 391 w 756"/>
                <a:gd name="T51" fmla="*/ 655 h 782"/>
                <a:gd name="T52" fmla="*/ 273 w 756"/>
                <a:gd name="T53" fmla="*/ 725 h 782"/>
                <a:gd name="T54" fmla="*/ 464 w 756"/>
                <a:gd name="T55" fmla="*/ 616 h 782"/>
                <a:gd name="T56" fmla="*/ 578 w 756"/>
                <a:gd name="T57" fmla="*/ 540 h 782"/>
                <a:gd name="T58" fmla="*/ 464 w 756"/>
                <a:gd name="T59" fmla="*/ 502 h 782"/>
                <a:gd name="T60" fmla="*/ 616 w 756"/>
                <a:gd name="T61" fmla="*/ 655 h 782"/>
                <a:gd name="T62" fmla="*/ 502 w 756"/>
                <a:gd name="T63" fmla="*/ 725 h 782"/>
                <a:gd name="T64" fmla="*/ 699 w 756"/>
                <a:gd name="T65" fmla="*/ 435 h 782"/>
                <a:gd name="T66" fmla="*/ 756 w 756"/>
                <a:gd name="T67" fmla="*/ 753 h 782"/>
                <a:gd name="T68" fmla="*/ 28 w 756"/>
                <a:gd name="T69" fmla="*/ 782 h 782"/>
                <a:gd name="T70" fmla="*/ 0 w 756"/>
                <a:gd name="T71" fmla="*/ 499 h 782"/>
                <a:gd name="T72" fmla="*/ 57 w 756"/>
                <a:gd name="T73" fmla="*/ 725 h 782"/>
                <a:gd name="T74" fmla="*/ 235 w 756"/>
                <a:gd name="T75" fmla="*/ 655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6" h="782">
                  <a:moveTo>
                    <a:pt x="699" y="57"/>
                  </a:moveTo>
                  <a:cubicBezTo>
                    <a:pt x="502" y="57"/>
                    <a:pt x="502" y="57"/>
                    <a:pt x="502" y="57"/>
                  </a:cubicBezTo>
                  <a:cubicBezTo>
                    <a:pt x="502" y="331"/>
                    <a:pt x="502" y="331"/>
                    <a:pt x="502" y="331"/>
                  </a:cubicBezTo>
                  <a:cubicBezTo>
                    <a:pt x="569" y="331"/>
                    <a:pt x="569" y="331"/>
                    <a:pt x="569" y="331"/>
                  </a:cubicBezTo>
                  <a:cubicBezTo>
                    <a:pt x="569" y="369"/>
                    <a:pt x="569" y="369"/>
                    <a:pt x="569" y="369"/>
                  </a:cubicBezTo>
                  <a:cubicBezTo>
                    <a:pt x="464" y="369"/>
                    <a:pt x="464" y="369"/>
                    <a:pt x="464" y="369"/>
                  </a:cubicBezTo>
                  <a:cubicBezTo>
                    <a:pt x="464" y="57"/>
                    <a:pt x="464" y="57"/>
                    <a:pt x="464" y="57"/>
                  </a:cubicBezTo>
                  <a:cubicBezTo>
                    <a:pt x="381" y="57"/>
                    <a:pt x="381" y="57"/>
                    <a:pt x="381" y="57"/>
                  </a:cubicBezTo>
                  <a:cubicBezTo>
                    <a:pt x="381" y="146"/>
                    <a:pt x="381" y="146"/>
                    <a:pt x="381" y="146"/>
                  </a:cubicBezTo>
                  <a:cubicBezTo>
                    <a:pt x="343" y="146"/>
                    <a:pt x="343" y="146"/>
                    <a:pt x="343" y="146"/>
                  </a:cubicBezTo>
                  <a:cubicBezTo>
                    <a:pt x="343" y="57"/>
                    <a:pt x="343" y="57"/>
                    <a:pt x="343" y="57"/>
                  </a:cubicBezTo>
                  <a:cubicBezTo>
                    <a:pt x="165" y="57"/>
                    <a:pt x="165" y="57"/>
                    <a:pt x="165" y="57"/>
                  </a:cubicBezTo>
                  <a:cubicBezTo>
                    <a:pt x="165" y="146"/>
                    <a:pt x="165" y="146"/>
                    <a:pt x="165" y="146"/>
                  </a:cubicBezTo>
                  <a:cubicBezTo>
                    <a:pt x="127" y="146"/>
                    <a:pt x="127" y="146"/>
                    <a:pt x="127" y="146"/>
                  </a:cubicBezTo>
                  <a:cubicBezTo>
                    <a:pt x="127" y="57"/>
                    <a:pt x="127" y="57"/>
                    <a:pt x="127" y="57"/>
                  </a:cubicBezTo>
                  <a:cubicBezTo>
                    <a:pt x="57" y="57"/>
                    <a:pt x="57" y="57"/>
                    <a:pt x="57" y="57"/>
                  </a:cubicBezTo>
                  <a:cubicBezTo>
                    <a:pt x="57" y="222"/>
                    <a:pt x="57" y="222"/>
                    <a:pt x="57" y="222"/>
                  </a:cubicBezTo>
                  <a:cubicBezTo>
                    <a:pt x="235" y="222"/>
                    <a:pt x="235" y="222"/>
                    <a:pt x="235" y="222"/>
                  </a:cubicBezTo>
                  <a:cubicBezTo>
                    <a:pt x="235" y="102"/>
                    <a:pt x="235" y="102"/>
                    <a:pt x="235" y="102"/>
                  </a:cubicBezTo>
                  <a:cubicBezTo>
                    <a:pt x="273" y="102"/>
                    <a:pt x="273" y="102"/>
                    <a:pt x="273" y="102"/>
                  </a:cubicBezTo>
                  <a:cubicBezTo>
                    <a:pt x="273" y="222"/>
                    <a:pt x="273" y="222"/>
                    <a:pt x="273" y="222"/>
                  </a:cubicBezTo>
                  <a:cubicBezTo>
                    <a:pt x="381" y="222"/>
                    <a:pt x="381" y="222"/>
                    <a:pt x="381" y="222"/>
                  </a:cubicBezTo>
                  <a:cubicBezTo>
                    <a:pt x="381" y="369"/>
                    <a:pt x="381" y="369"/>
                    <a:pt x="381" y="369"/>
                  </a:cubicBezTo>
                  <a:cubicBezTo>
                    <a:pt x="225" y="369"/>
                    <a:pt x="225" y="369"/>
                    <a:pt x="225" y="369"/>
                  </a:cubicBezTo>
                  <a:cubicBezTo>
                    <a:pt x="225" y="486"/>
                    <a:pt x="225" y="486"/>
                    <a:pt x="225" y="486"/>
                  </a:cubicBezTo>
                  <a:cubicBezTo>
                    <a:pt x="187" y="486"/>
                    <a:pt x="187" y="486"/>
                    <a:pt x="187" y="486"/>
                  </a:cubicBezTo>
                  <a:cubicBezTo>
                    <a:pt x="187" y="331"/>
                    <a:pt x="187" y="331"/>
                    <a:pt x="187" y="331"/>
                  </a:cubicBezTo>
                  <a:cubicBezTo>
                    <a:pt x="343" y="331"/>
                    <a:pt x="343" y="331"/>
                    <a:pt x="343" y="331"/>
                  </a:cubicBezTo>
                  <a:cubicBezTo>
                    <a:pt x="343" y="260"/>
                    <a:pt x="343" y="260"/>
                    <a:pt x="343" y="260"/>
                  </a:cubicBezTo>
                  <a:cubicBezTo>
                    <a:pt x="57" y="260"/>
                    <a:pt x="57" y="260"/>
                    <a:pt x="57" y="260"/>
                  </a:cubicBezTo>
                  <a:cubicBezTo>
                    <a:pt x="57" y="365"/>
                    <a:pt x="57" y="365"/>
                    <a:pt x="57" y="365"/>
                  </a:cubicBezTo>
                  <a:cubicBezTo>
                    <a:pt x="0" y="365"/>
                    <a:pt x="0" y="365"/>
                    <a:pt x="0" y="365"/>
                  </a:cubicBezTo>
                  <a:cubicBezTo>
                    <a:pt x="0" y="29"/>
                    <a:pt x="0" y="29"/>
                    <a:pt x="0" y="29"/>
                  </a:cubicBezTo>
                  <a:cubicBezTo>
                    <a:pt x="0" y="13"/>
                    <a:pt x="12" y="0"/>
                    <a:pt x="28" y="0"/>
                  </a:cubicBezTo>
                  <a:cubicBezTo>
                    <a:pt x="727" y="0"/>
                    <a:pt x="727" y="0"/>
                    <a:pt x="727" y="0"/>
                  </a:cubicBezTo>
                  <a:cubicBezTo>
                    <a:pt x="743" y="0"/>
                    <a:pt x="756" y="13"/>
                    <a:pt x="756" y="29"/>
                  </a:cubicBezTo>
                  <a:cubicBezTo>
                    <a:pt x="756" y="247"/>
                    <a:pt x="756" y="247"/>
                    <a:pt x="756" y="247"/>
                  </a:cubicBezTo>
                  <a:cubicBezTo>
                    <a:pt x="699" y="213"/>
                    <a:pt x="699" y="213"/>
                    <a:pt x="699" y="213"/>
                  </a:cubicBezTo>
                  <a:cubicBezTo>
                    <a:pt x="699" y="146"/>
                    <a:pt x="699" y="146"/>
                    <a:pt x="699" y="146"/>
                  </a:cubicBezTo>
                  <a:cubicBezTo>
                    <a:pt x="616" y="146"/>
                    <a:pt x="616" y="146"/>
                    <a:pt x="616" y="146"/>
                  </a:cubicBezTo>
                  <a:cubicBezTo>
                    <a:pt x="616" y="261"/>
                    <a:pt x="616" y="261"/>
                    <a:pt x="616" y="261"/>
                  </a:cubicBezTo>
                  <a:cubicBezTo>
                    <a:pt x="578" y="261"/>
                    <a:pt x="578" y="261"/>
                    <a:pt x="578" y="261"/>
                  </a:cubicBezTo>
                  <a:cubicBezTo>
                    <a:pt x="578" y="108"/>
                    <a:pt x="578" y="108"/>
                    <a:pt x="578" y="108"/>
                  </a:cubicBezTo>
                  <a:cubicBezTo>
                    <a:pt x="618" y="108"/>
                    <a:pt x="658" y="108"/>
                    <a:pt x="699" y="108"/>
                  </a:cubicBezTo>
                  <a:cubicBezTo>
                    <a:pt x="699" y="57"/>
                    <a:pt x="699" y="57"/>
                    <a:pt x="699" y="57"/>
                  </a:cubicBezTo>
                  <a:close/>
                  <a:moveTo>
                    <a:pt x="168" y="655"/>
                  </a:moveTo>
                  <a:cubicBezTo>
                    <a:pt x="149" y="655"/>
                    <a:pt x="149" y="655"/>
                    <a:pt x="149" y="655"/>
                  </a:cubicBezTo>
                  <a:cubicBezTo>
                    <a:pt x="149" y="616"/>
                    <a:pt x="149" y="616"/>
                    <a:pt x="149" y="616"/>
                  </a:cubicBezTo>
                  <a:cubicBezTo>
                    <a:pt x="352" y="616"/>
                    <a:pt x="352" y="616"/>
                    <a:pt x="352" y="616"/>
                  </a:cubicBezTo>
                  <a:cubicBezTo>
                    <a:pt x="352" y="502"/>
                    <a:pt x="352" y="502"/>
                    <a:pt x="352" y="502"/>
                  </a:cubicBezTo>
                  <a:cubicBezTo>
                    <a:pt x="391" y="502"/>
                    <a:pt x="391" y="502"/>
                    <a:pt x="391" y="502"/>
                  </a:cubicBezTo>
                  <a:cubicBezTo>
                    <a:pt x="391" y="655"/>
                    <a:pt x="391" y="655"/>
                    <a:pt x="391" y="655"/>
                  </a:cubicBezTo>
                  <a:cubicBezTo>
                    <a:pt x="273" y="655"/>
                    <a:pt x="273" y="655"/>
                    <a:pt x="273" y="655"/>
                  </a:cubicBezTo>
                  <a:cubicBezTo>
                    <a:pt x="273" y="725"/>
                    <a:pt x="273" y="725"/>
                    <a:pt x="273" y="725"/>
                  </a:cubicBezTo>
                  <a:cubicBezTo>
                    <a:pt x="464" y="725"/>
                    <a:pt x="464" y="725"/>
                    <a:pt x="464" y="725"/>
                  </a:cubicBezTo>
                  <a:cubicBezTo>
                    <a:pt x="464" y="616"/>
                    <a:pt x="464" y="616"/>
                    <a:pt x="464" y="616"/>
                  </a:cubicBezTo>
                  <a:cubicBezTo>
                    <a:pt x="578" y="616"/>
                    <a:pt x="578" y="616"/>
                    <a:pt x="578" y="616"/>
                  </a:cubicBezTo>
                  <a:cubicBezTo>
                    <a:pt x="578" y="540"/>
                    <a:pt x="578" y="540"/>
                    <a:pt x="578" y="540"/>
                  </a:cubicBezTo>
                  <a:cubicBezTo>
                    <a:pt x="464" y="540"/>
                    <a:pt x="464" y="540"/>
                    <a:pt x="464" y="540"/>
                  </a:cubicBezTo>
                  <a:cubicBezTo>
                    <a:pt x="464" y="502"/>
                    <a:pt x="464" y="502"/>
                    <a:pt x="464" y="502"/>
                  </a:cubicBezTo>
                  <a:cubicBezTo>
                    <a:pt x="616" y="502"/>
                    <a:pt x="616" y="502"/>
                    <a:pt x="616" y="502"/>
                  </a:cubicBezTo>
                  <a:cubicBezTo>
                    <a:pt x="616" y="655"/>
                    <a:pt x="616" y="655"/>
                    <a:pt x="616" y="655"/>
                  </a:cubicBezTo>
                  <a:cubicBezTo>
                    <a:pt x="502" y="655"/>
                    <a:pt x="502" y="655"/>
                    <a:pt x="502" y="655"/>
                  </a:cubicBezTo>
                  <a:cubicBezTo>
                    <a:pt x="502" y="725"/>
                    <a:pt x="502" y="725"/>
                    <a:pt x="502" y="725"/>
                  </a:cubicBezTo>
                  <a:cubicBezTo>
                    <a:pt x="699" y="725"/>
                    <a:pt x="699" y="725"/>
                    <a:pt x="699" y="725"/>
                  </a:cubicBezTo>
                  <a:cubicBezTo>
                    <a:pt x="699" y="435"/>
                    <a:pt x="699" y="435"/>
                    <a:pt x="699" y="435"/>
                  </a:cubicBezTo>
                  <a:cubicBezTo>
                    <a:pt x="756" y="402"/>
                    <a:pt x="756" y="402"/>
                    <a:pt x="756" y="402"/>
                  </a:cubicBezTo>
                  <a:cubicBezTo>
                    <a:pt x="756" y="753"/>
                    <a:pt x="756" y="753"/>
                    <a:pt x="756" y="753"/>
                  </a:cubicBezTo>
                  <a:cubicBezTo>
                    <a:pt x="756" y="769"/>
                    <a:pt x="743" y="782"/>
                    <a:pt x="727" y="782"/>
                  </a:cubicBezTo>
                  <a:cubicBezTo>
                    <a:pt x="28" y="782"/>
                    <a:pt x="28" y="782"/>
                    <a:pt x="28" y="782"/>
                  </a:cubicBezTo>
                  <a:cubicBezTo>
                    <a:pt x="12" y="782"/>
                    <a:pt x="0" y="769"/>
                    <a:pt x="0" y="753"/>
                  </a:cubicBezTo>
                  <a:cubicBezTo>
                    <a:pt x="0" y="499"/>
                    <a:pt x="0" y="499"/>
                    <a:pt x="0" y="499"/>
                  </a:cubicBezTo>
                  <a:cubicBezTo>
                    <a:pt x="57" y="499"/>
                    <a:pt x="57" y="499"/>
                    <a:pt x="57" y="499"/>
                  </a:cubicBezTo>
                  <a:cubicBezTo>
                    <a:pt x="57" y="725"/>
                    <a:pt x="57" y="725"/>
                    <a:pt x="57" y="725"/>
                  </a:cubicBezTo>
                  <a:cubicBezTo>
                    <a:pt x="235" y="725"/>
                    <a:pt x="235" y="725"/>
                    <a:pt x="235" y="725"/>
                  </a:cubicBezTo>
                  <a:cubicBezTo>
                    <a:pt x="235" y="655"/>
                    <a:pt x="235" y="655"/>
                    <a:pt x="235" y="655"/>
                  </a:cubicBezTo>
                  <a:cubicBezTo>
                    <a:pt x="168" y="655"/>
                    <a:pt x="168" y="655"/>
                    <a:pt x="168" y="6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1611219" y="5464624"/>
            <a:ext cx="1815961" cy="404015"/>
            <a:chOff x="1208414" y="4098468"/>
            <a:chExt cx="1361971" cy="303011"/>
          </a:xfrm>
        </p:grpSpPr>
        <p:sp>
          <p:nvSpPr>
            <p:cNvPr id="55" name="圆角矩形 26"/>
            <p:cNvSpPr/>
            <p:nvPr/>
          </p:nvSpPr>
          <p:spPr>
            <a:xfrm>
              <a:off x="1208414" y="4098468"/>
              <a:ext cx="1276986" cy="303011"/>
            </a:xfrm>
            <a:prstGeom prst="roundRect">
              <a:avLst>
                <a:gd name="adj" fmla="val 50000"/>
              </a:avLst>
            </a:prstGeom>
            <a:solidFill>
              <a:srgbClr val="FFB03D"/>
            </a:solidFill>
            <a:ln w="28575" cap="flat">
              <a:gradFill>
                <a:gsLst>
                  <a:gs pos="0">
                    <a:srgbClr val="FFC165"/>
                  </a:gs>
                  <a:gs pos="100000">
                    <a:srgbClr val="FF9A05"/>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2" name="文本框 1"/>
            <p:cNvSpPr txBox="1"/>
            <p:nvPr/>
          </p:nvSpPr>
          <p:spPr>
            <a:xfrm>
              <a:off x="1613130" y="4101397"/>
              <a:ext cx="957255" cy="80010"/>
            </a:xfrm>
            <a:prstGeom prst="rect">
              <a:avLst/>
            </a:prstGeom>
            <a:noFill/>
          </p:spPr>
          <p:txBody>
            <a:bodyPr wrap="square" rtlCol="0">
              <a:spAutoFit/>
            </a:bodyPr>
            <a:lstStyle/>
            <a:p>
              <a:r>
                <a:rPr lang="zh-CN" altLang="en-US" sz="100" b="1" dirty="0">
                  <a:solidFill>
                    <a:schemeClr val="bg1"/>
                  </a:solidFill>
                  <a:latin typeface="微软雅黑" panose="020B0503020204020204" pitchFamily="34" charset="-122"/>
                  <a:ea typeface="微软雅黑" panose="020B0503020204020204" pitchFamily="34" charset="-122"/>
                </a:rPr>
                <a:t>全面</a:t>
              </a:r>
              <a:endParaRPr lang="zh-CN" altLang="en-US" sz="100" b="1"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5230008" y="5488967"/>
            <a:ext cx="1817524" cy="404015"/>
            <a:chOff x="3922506" y="4116725"/>
            <a:chExt cx="1363143" cy="303011"/>
          </a:xfrm>
        </p:grpSpPr>
        <p:sp>
          <p:nvSpPr>
            <p:cNvPr id="56" name="圆角矩形 20"/>
            <p:cNvSpPr/>
            <p:nvPr/>
          </p:nvSpPr>
          <p:spPr>
            <a:xfrm>
              <a:off x="3922506" y="4116725"/>
              <a:ext cx="1276986" cy="303011"/>
            </a:xfrm>
            <a:prstGeom prst="roundRect">
              <a:avLst>
                <a:gd name="adj" fmla="val 50000"/>
              </a:avLst>
            </a:prstGeom>
            <a:gradFill>
              <a:gsLst>
                <a:gs pos="100000">
                  <a:srgbClr val="02B3C1"/>
                </a:gs>
                <a:gs pos="0">
                  <a:srgbClr val="0699AC"/>
                </a:gs>
              </a:gsLst>
              <a:lin ang="5400000" scaled="1"/>
            </a:gradFill>
            <a:ln w="28575" cap="flat">
              <a:gradFill>
                <a:gsLst>
                  <a:gs pos="0">
                    <a:srgbClr val="02B3C1"/>
                  </a:gs>
                  <a:gs pos="100000">
                    <a:srgbClr val="0699AC"/>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53" name="文本框 52"/>
            <p:cNvSpPr txBox="1"/>
            <p:nvPr/>
          </p:nvSpPr>
          <p:spPr>
            <a:xfrm>
              <a:off x="4328394" y="4116725"/>
              <a:ext cx="957255" cy="80010"/>
            </a:xfrm>
            <a:prstGeom prst="rect">
              <a:avLst/>
            </a:prstGeom>
            <a:noFill/>
          </p:spPr>
          <p:txBody>
            <a:bodyPr wrap="square" rtlCol="0">
              <a:spAutoFit/>
            </a:bodyPr>
            <a:lstStyle/>
            <a:p>
              <a:r>
                <a:rPr lang="zh-CN" altLang="en-US" sz="100" b="1" dirty="0">
                  <a:solidFill>
                    <a:schemeClr val="bg1"/>
                  </a:solidFill>
                  <a:latin typeface="微软雅黑" panose="020B0503020204020204" pitchFamily="34" charset="-122"/>
                  <a:ea typeface="微软雅黑" panose="020B0503020204020204" pitchFamily="34" charset="-122"/>
                </a:rPr>
                <a:t>深入</a:t>
              </a:r>
              <a:endParaRPr lang="zh-CN" altLang="en-US" sz="100" b="1"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8875911" y="5481665"/>
            <a:ext cx="1776425" cy="404015"/>
            <a:chOff x="6656933" y="4111249"/>
            <a:chExt cx="1332319" cy="303011"/>
          </a:xfrm>
        </p:grpSpPr>
        <p:sp>
          <p:nvSpPr>
            <p:cNvPr id="57" name="圆角矩形 23"/>
            <p:cNvSpPr/>
            <p:nvPr/>
          </p:nvSpPr>
          <p:spPr>
            <a:xfrm flipH="1">
              <a:off x="6656933" y="4111249"/>
              <a:ext cx="1276986" cy="303011"/>
            </a:xfrm>
            <a:prstGeom prst="roundRect">
              <a:avLst>
                <a:gd name="adj" fmla="val 50000"/>
              </a:avLst>
            </a:prstGeom>
            <a:gradFill>
              <a:gsLst>
                <a:gs pos="0">
                  <a:srgbClr val="E45C5B"/>
                </a:gs>
                <a:gs pos="100000">
                  <a:srgbClr val="EA8384"/>
                </a:gs>
              </a:gsLst>
              <a:lin ang="5400000" scaled="1"/>
            </a:gradFill>
            <a:ln w="28575" cap="flat">
              <a:gradFill>
                <a:gsLst>
                  <a:gs pos="100000">
                    <a:srgbClr val="E45C5B"/>
                  </a:gs>
                  <a:gs pos="0">
                    <a:srgbClr val="EA8384"/>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54" name="文本框 53"/>
            <p:cNvSpPr txBox="1"/>
            <p:nvPr/>
          </p:nvSpPr>
          <p:spPr>
            <a:xfrm>
              <a:off x="7031997" y="4113680"/>
              <a:ext cx="957255" cy="80010"/>
            </a:xfrm>
            <a:prstGeom prst="rect">
              <a:avLst/>
            </a:prstGeom>
            <a:noFill/>
          </p:spPr>
          <p:txBody>
            <a:bodyPr wrap="square" rtlCol="0">
              <a:spAutoFit/>
            </a:bodyPr>
            <a:lstStyle/>
            <a:p>
              <a:r>
                <a:rPr lang="zh-CN" altLang="en-US" sz="100" b="1" dirty="0">
                  <a:solidFill>
                    <a:schemeClr val="bg1"/>
                  </a:solidFill>
                  <a:latin typeface="微软雅黑" panose="020B0503020204020204" pitchFamily="34" charset="-122"/>
                  <a:ea typeface="微软雅黑" panose="020B0503020204020204" pitchFamily="34" charset="-122"/>
                </a:rPr>
                <a:t>多维</a:t>
              </a:r>
              <a:endParaRPr lang="zh-CN" altLang="en-US" sz="1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accel="40000" fill="hold" grpId="0" nodeType="afterEffect" p14:presetBounceEnd="4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125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12" dur="12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40000" fill="hold" grpId="0" nodeType="withEffect" p14:presetBounceEnd="40000">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14:bounceEnd="40000">
                                          <p:cBhvr additive="base">
                                            <p:cTn id="15" dur="1250" fill="hold"/>
                                            <p:tgtEl>
                                              <p:spTgt spid="17"/>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accel="40000" fill="hold" grpId="0" nodeType="withEffect" p14:presetBounceEnd="40000">
                                      <p:stCondLst>
                                        <p:cond delay="500"/>
                                      </p:stCondLst>
                                      <p:childTnLst>
                                        <p:set>
                                          <p:cBhvr>
                                            <p:cTn id="18" dur="1" fill="hold">
                                              <p:stCondLst>
                                                <p:cond delay="0"/>
                                              </p:stCondLst>
                                            </p:cTn>
                                            <p:tgtEl>
                                              <p:spTgt spid="29"/>
                                            </p:tgtEl>
                                            <p:attrNameLst>
                                              <p:attrName>style.visibility</p:attrName>
                                            </p:attrNameLst>
                                          </p:cBhvr>
                                          <p:to>
                                            <p:strVal val="visible"/>
                                          </p:to>
                                        </p:set>
                                        <p:anim calcmode="lin" valueType="num" p14:bounceEnd="40000">
                                          <p:cBhvr additive="base">
                                            <p:cTn id="19" dur="1250" fill="hold"/>
                                            <p:tgtEl>
                                              <p:spTgt spid="29"/>
                                            </p:tgtEl>
                                            <p:attrNameLst>
                                              <p:attrName>ppt_x</p:attrName>
                                            </p:attrNameLst>
                                          </p:cBhvr>
                                          <p:tavLst>
                                            <p:tav tm="0">
                                              <p:val>
                                                <p:strVal val="0-#ppt_w/2"/>
                                              </p:val>
                                            </p:tav>
                                            <p:tav tm="100000">
                                              <p:val>
                                                <p:strVal val="#ppt_x"/>
                                              </p:val>
                                            </p:tav>
                                          </p:tavLst>
                                        </p:anim>
                                        <p:anim calcmode="lin" valueType="num" p14:bounceEnd="40000">
                                          <p:cBhvr additive="base">
                                            <p:cTn id="20" dur="1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 fill="hold"/>
                                            <p:tgtEl>
                                              <p:spTgt spid="6"/>
                                            </p:tgtEl>
                                            <p:attrNameLst>
                                              <p:attrName>ppt_w</p:attrName>
                                            </p:attrNameLst>
                                          </p:cBhvr>
                                          <p:tavLst>
                                            <p:tav tm="0">
                                              <p:val>
                                                <p:fltVal val="0"/>
                                              </p:val>
                                            </p:tav>
                                            <p:tav tm="100000">
                                              <p:val>
                                                <p:strVal val="#ppt_w"/>
                                              </p:val>
                                            </p:tav>
                                          </p:tavLst>
                                        </p:anim>
                                        <p:anim calcmode="lin" valueType="num">
                                          <p:cBhvr>
                                            <p:cTn id="25" dur="100" fill="hold"/>
                                            <p:tgtEl>
                                              <p:spTgt spid="6"/>
                                            </p:tgtEl>
                                            <p:attrNameLst>
                                              <p:attrName>ppt_h</p:attrName>
                                            </p:attrNameLst>
                                          </p:cBhvr>
                                          <p:tavLst>
                                            <p:tav tm="0">
                                              <p:val>
                                                <p:fltVal val="0"/>
                                              </p:val>
                                            </p:tav>
                                            <p:tav tm="100000">
                                              <p:val>
                                                <p:strVal val="#ppt_h"/>
                                              </p:val>
                                            </p:tav>
                                          </p:tavLst>
                                        </p:anim>
                                        <p:animEffect transition="in" filter="fade">
                                          <p:cBhvr>
                                            <p:cTn id="26" dur="100"/>
                                            <p:tgtEl>
                                              <p:spTgt spid="6"/>
                                            </p:tgtEl>
                                          </p:cBhvr>
                                        </p:animEffect>
                                      </p:childTnLst>
                                    </p:cTn>
                                  </p:par>
                                  <p:par>
                                    <p:cTn id="27" presetID="6" presetClass="emph" presetSubtype="0" fill="hold" nodeType="withEffect">
                                      <p:stCondLst>
                                        <p:cond delay="100"/>
                                      </p:stCondLst>
                                      <p:childTnLst>
                                        <p:animScale>
                                          <p:cBhvr>
                                            <p:cTn id="28" dur="100" fill="hold"/>
                                            <p:tgtEl>
                                              <p:spTgt spid="6"/>
                                            </p:tgtEl>
                                          </p:cBhvr>
                                          <p:by x="110000" y="110000"/>
                                        </p:animScale>
                                      </p:childTnLst>
                                    </p:cTn>
                                  </p:par>
                                  <p:par>
                                    <p:cTn id="29" presetID="6" presetClass="emph" presetSubtype="0" fill="hold" nodeType="withEffect">
                                      <p:stCondLst>
                                        <p:cond delay="200"/>
                                      </p:stCondLst>
                                      <p:childTnLst>
                                        <p:animScale>
                                          <p:cBhvr>
                                            <p:cTn id="30" dur="200" fill="hold"/>
                                            <p:tgtEl>
                                              <p:spTgt spid="6"/>
                                            </p:tgtEl>
                                          </p:cBhvr>
                                          <p:by x="90000" y="90000"/>
                                        </p:animScale>
                                      </p:childTnLst>
                                    </p:cTn>
                                  </p:par>
                                  <p:par>
                                    <p:cTn id="31" presetID="6" presetClass="emph" presetSubtype="0" fill="hold" nodeType="withEffect">
                                      <p:stCondLst>
                                        <p:cond delay="400"/>
                                      </p:stCondLst>
                                      <p:childTnLst>
                                        <p:animScale>
                                          <p:cBhvr>
                                            <p:cTn id="32" dur="100" fill="hold"/>
                                            <p:tgtEl>
                                              <p:spTgt spid="6"/>
                                            </p:tgtEl>
                                          </p:cBhvr>
                                          <p:by x="105000" y="105000"/>
                                        </p:animScale>
                                      </p:childTnLst>
                                    </p:cTn>
                                  </p:par>
                                  <p:par>
                                    <p:cTn id="33" presetID="6" presetClass="emph" presetSubtype="0" fill="hold" nodeType="withEffect">
                                      <p:stCondLst>
                                        <p:cond delay="500"/>
                                      </p:stCondLst>
                                      <p:childTnLst>
                                        <p:animScale>
                                          <p:cBhvr>
                                            <p:cTn id="34" dur="200" fill="hold"/>
                                            <p:tgtEl>
                                              <p:spTgt spid="6"/>
                                            </p:tgtEl>
                                          </p:cBhvr>
                                          <p:by x="95000" y="95000"/>
                                        </p:animScale>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 fill="hold"/>
                                            <p:tgtEl>
                                              <p:spTgt spid="18"/>
                                            </p:tgtEl>
                                            <p:attrNameLst>
                                              <p:attrName>ppt_w</p:attrName>
                                            </p:attrNameLst>
                                          </p:cBhvr>
                                          <p:tavLst>
                                            <p:tav tm="0">
                                              <p:val>
                                                <p:fltVal val="0"/>
                                              </p:val>
                                            </p:tav>
                                            <p:tav tm="100000">
                                              <p:val>
                                                <p:strVal val="#ppt_w"/>
                                              </p:val>
                                            </p:tav>
                                          </p:tavLst>
                                        </p:anim>
                                        <p:anim calcmode="lin" valueType="num">
                                          <p:cBhvr>
                                            <p:cTn id="39" dur="100" fill="hold"/>
                                            <p:tgtEl>
                                              <p:spTgt spid="18"/>
                                            </p:tgtEl>
                                            <p:attrNameLst>
                                              <p:attrName>ppt_h</p:attrName>
                                            </p:attrNameLst>
                                          </p:cBhvr>
                                          <p:tavLst>
                                            <p:tav tm="0">
                                              <p:val>
                                                <p:fltVal val="0"/>
                                              </p:val>
                                            </p:tav>
                                            <p:tav tm="100000">
                                              <p:val>
                                                <p:strVal val="#ppt_h"/>
                                              </p:val>
                                            </p:tav>
                                          </p:tavLst>
                                        </p:anim>
                                        <p:animEffect transition="in" filter="fade">
                                          <p:cBhvr>
                                            <p:cTn id="40" dur="100"/>
                                            <p:tgtEl>
                                              <p:spTgt spid="18"/>
                                            </p:tgtEl>
                                          </p:cBhvr>
                                        </p:animEffect>
                                      </p:childTnLst>
                                    </p:cTn>
                                  </p:par>
                                  <p:par>
                                    <p:cTn id="41" presetID="6" presetClass="emph" presetSubtype="0" fill="hold" nodeType="withEffect">
                                      <p:stCondLst>
                                        <p:cond delay="100"/>
                                      </p:stCondLst>
                                      <p:childTnLst>
                                        <p:animScale>
                                          <p:cBhvr>
                                            <p:cTn id="42" dur="100" fill="hold"/>
                                            <p:tgtEl>
                                              <p:spTgt spid="18"/>
                                            </p:tgtEl>
                                          </p:cBhvr>
                                          <p:by x="110000" y="110000"/>
                                        </p:animScale>
                                      </p:childTnLst>
                                    </p:cTn>
                                  </p:par>
                                  <p:par>
                                    <p:cTn id="43" presetID="6" presetClass="emph" presetSubtype="0" fill="hold" nodeType="withEffect">
                                      <p:stCondLst>
                                        <p:cond delay="200"/>
                                      </p:stCondLst>
                                      <p:childTnLst>
                                        <p:animScale>
                                          <p:cBhvr>
                                            <p:cTn id="44" dur="200" fill="hold"/>
                                            <p:tgtEl>
                                              <p:spTgt spid="18"/>
                                            </p:tgtEl>
                                          </p:cBhvr>
                                          <p:by x="90000" y="90000"/>
                                        </p:animScale>
                                      </p:childTnLst>
                                    </p:cTn>
                                  </p:par>
                                  <p:par>
                                    <p:cTn id="45" presetID="6" presetClass="emph" presetSubtype="0" fill="hold" nodeType="withEffect">
                                      <p:stCondLst>
                                        <p:cond delay="400"/>
                                      </p:stCondLst>
                                      <p:childTnLst>
                                        <p:animScale>
                                          <p:cBhvr>
                                            <p:cTn id="46" dur="100" fill="hold"/>
                                            <p:tgtEl>
                                              <p:spTgt spid="18"/>
                                            </p:tgtEl>
                                          </p:cBhvr>
                                          <p:by x="105000" y="105000"/>
                                        </p:animScale>
                                      </p:childTnLst>
                                    </p:cTn>
                                  </p:par>
                                  <p:par>
                                    <p:cTn id="47" presetID="6" presetClass="emph" presetSubtype="0" fill="hold" nodeType="withEffect">
                                      <p:stCondLst>
                                        <p:cond delay="500"/>
                                      </p:stCondLst>
                                      <p:childTnLst>
                                        <p:animScale>
                                          <p:cBhvr>
                                            <p:cTn id="48" dur="200" fill="hold"/>
                                            <p:tgtEl>
                                              <p:spTgt spid="18"/>
                                            </p:tgtEl>
                                          </p:cBhvr>
                                          <p:by x="95000" y="95000"/>
                                        </p:animScale>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100" fill="hold"/>
                                            <p:tgtEl>
                                              <p:spTgt spid="30"/>
                                            </p:tgtEl>
                                            <p:attrNameLst>
                                              <p:attrName>ppt_w</p:attrName>
                                            </p:attrNameLst>
                                          </p:cBhvr>
                                          <p:tavLst>
                                            <p:tav tm="0">
                                              <p:val>
                                                <p:fltVal val="0"/>
                                              </p:val>
                                            </p:tav>
                                            <p:tav tm="100000">
                                              <p:val>
                                                <p:strVal val="#ppt_w"/>
                                              </p:val>
                                            </p:tav>
                                          </p:tavLst>
                                        </p:anim>
                                        <p:anim calcmode="lin" valueType="num">
                                          <p:cBhvr>
                                            <p:cTn id="53" dur="100" fill="hold"/>
                                            <p:tgtEl>
                                              <p:spTgt spid="30"/>
                                            </p:tgtEl>
                                            <p:attrNameLst>
                                              <p:attrName>ppt_h</p:attrName>
                                            </p:attrNameLst>
                                          </p:cBhvr>
                                          <p:tavLst>
                                            <p:tav tm="0">
                                              <p:val>
                                                <p:fltVal val="0"/>
                                              </p:val>
                                            </p:tav>
                                            <p:tav tm="100000">
                                              <p:val>
                                                <p:strVal val="#ppt_h"/>
                                              </p:val>
                                            </p:tav>
                                          </p:tavLst>
                                        </p:anim>
                                        <p:animEffect transition="in" filter="fade">
                                          <p:cBhvr>
                                            <p:cTn id="54" dur="100"/>
                                            <p:tgtEl>
                                              <p:spTgt spid="30"/>
                                            </p:tgtEl>
                                          </p:cBhvr>
                                        </p:animEffect>
                                      </p:childTnLst>
                                    </p:cTn>
                                  </p:par>
                                  <p:par>
                                    <p:cTn id="55" presetID="6" presetClass="emph" presetSubtype="0" fill="hold" nodeType="withEffect">
                                      <p:stCondLst>
                                        <p:cond delay="100"/>
                                      </p:stCondLst>
                                      <p:childTnLst>
                                        <p:animScale>
                                          <p:cBhvr>
                                            <p:cTn id="56" dur="100" fill="hold"/>
                                            <p:tgtEl>
                                              <p:spTgt spid="30"/>
                                            </p:tgtEl>
                                          </p:cBhvr>
                                          <p:by x="110000" y="110000"/>
                                        </p:animScale>
                                      </p:childTnLst>
                                    </p:cTn>
                                  </p:par>
                                  <p:par>
                                    <p:cTn id="57" presetID="6" presetClass="emph" presetSubtype="0" fill="hold" nodeType="withEffect">
                                      <p:stCondLst>
                                        <p:cond delay="200"/>
                                      </p:stCondLst>
                                      <p:childTnLst>
                                        <p:animScale>
                                          <p:cBhvr>
                                            <p:cTn id="58" dur="200" fill="hold"/>
                                            <p:tgtEl>
                                              <p:spTgt spid="30"/>
                                            </p:tgtEl>
                                          </p:cBhvr>
                                          <p:by x="90000" y="90000"/>
                                        </p:animScale>
                                      </p:childTnLst>
                                    </p:cTn>
                                  </p:par>
                                  <p:par>
                                    <p:cTn id="59" presetID="6" presetClass="emph" presetSubtype="0" fill="hold" nodeType="withEffect">
                                      <p:stCondLst>
                                        <p:cond delay="400"/>
                                      </p:stCondLst>
                                      <p:childTnLst>
                                        <p:animScale>
                                          <p:cBhvr>
                                            <p:cTn id="60" dur="100" fill="hold"/>
                                            <p:tgtEl>
                                              <p:spTgt spid="30"/>
                                            </p:tgtEl>
                                          </p:cBhvr>
                                          <p:by x="105000" y="105000"/>
                                        </p:animScale>
                                      </p:childTnLst>
                                    </p:cTn>
                                  </p:par>
                                  <p:par>
                                    <p:cTn id="61" presetID="6" presetClass="emph" presetSubtype="0" fill="hold" nodeType="withEffect">
                                      <p:stCondLst>
                                        <p:cond delay="500"/>
                                      </p:stCondLst>
                                      <p:childTnLst>
                                        <p:animScale>
                                          <p:cBhvr>
                                            <p:cTn id="62" dur="200" fill="hold"/>
                                            <p:tgtEl>
                                              <p:spTgt spid="30"/>
                                            </p:tgtEl>
                                          </p:cBhvr>
                                          <p:by x="95000" y="95000"/>
                                        </p:animScale>
                                      </p:childTnLst>
                                    </p:cTn>
                                  </p:par>
                                </p:childTnLst>
                              </p:cTn>
                            </p:par>
                            <p:par>
                              <p:cTn id="63" fill="hold">
                                <p:stCondLst>
                                  <p:cond delay="3500"/>
                                </p:stCondLst>
                                <p:childTnLst>
                                  <p:par>
                                    <p:cTn id="64" presetID="21" presetClass="entr" presetSubtype="1"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heel(1)">
                                          <p:cBhvr>
                                            <p:cTn id="66" dur="1500"/>
                                            <p:tgtEl>
                                              <p:spTgt spid="9"/>
                                            </p:tgtEl>
                                          </p:cBhvr>
                                        </p:animEffect>
                                      </p:childTnLst>
                                    </p:cTn>
                                  </p:par>
                                  <p:par>
                                    <p:cTn id="67" presetID="21" presetClass="entr" presetSubtype="1" fill="hold" grpId="0" nodeType="withEffect">
                                      <p:stCondLst>
                                        <p:cond delay="250"/>
                                      </p:stCondLst>
                                      <p:childTnLst>
                                        <p:set>
                                          <p:cBhvr>
                                            <p:cTn id="68" dur="1" fill="hold">
                                              <p:stCondLst>
                                                <p:cond delay="0"/>
                                              </p:stCondLst>
                                            </p:cTn>
                                            <p:tgtEl>
                                              <p:spTgt spid="21"/>
                                            </p:tgtEl>
                                            <p:attrNameLst>
                                              <p:attrName>style.visibility</p:attrName>
                                            </p:attrNameLst>
                                          </p:cBhvr>
                                          <p:to>
                                            <p:strVal val="visible"/>
                                          </p:to>
                                        </p:set>
                                        <p:animEffect transition="in" filter="wheel(1)">
                                          <p:cBhvr>
                                            <p:cTn id="69" dur="1500"/>
                                            <p:tgtEl>
                                              <p:spTgt spid="21"/>
                                            </p:tgtEl>
                                          </p:cBhvr>
                                        </p:animEffect>
                                      </p:childTnLst>
                                    </p:cTn>
                                  </p:par>
                                  <p:par>
                                    <p:cTn id="70" presetID="21" presetClass="entr" presetSubtype="1" fill="hold" grpId="0" nodeType="withEffect">
                                      <p:stCondLst>
                                        <p:cond delay="500"/>
                                      </p:stCondLst>
                                      <p:childTnLst>
                                        <p:set>
                                          <p:cBhvr>
                                            <p:cTn id="71" dur="1" fill="hold">
                                              <p:stCondLst>
                                                <p:cond delay="0"/>
                                              </p:stCondLst>
                                            </p:cTn>
                                            <p:tgtEl>
                                              <p:spTgt spid="33"/>
                                            </p:tgtEl>
                                            <p:attrNameLst>
                                              <p:attrName>style.visibility</p:attrName>
                                            </p:attrNameLst>
                                          </p:cBhvr>
                                          <p:to>
                                            <p:strVal val="visible"/>
                                          </p:to>
                                        </p:set>
                                        <p:animEffect transition="in" filter="wheel(1)">
                                          <p:cBhvr>
                                            <p:cTn id="72" dur="1500"/>
                                            <p:tgtEl>
                                              <p:spTgt spid="33"/>
                                            </p:tgtEl>
                                          </p:cBhvr>
                                        </p:animEffect>
                                      </p:childTnLst>
                                    </p:cTn>
                                  </p:par>
                                </p:childTnLst>
                              </p:cTn>
                            </p:par>
                            <p:par>
                              <p:cTn id="73" fill="hold">
                                <p:stCondLst>
                                  <p:cond delay="5000"/>
                                </p:stCondLst>
                                <p:childTnLst>
                                  <p:par>
                                    <p:cTn id="74" presetID="10" presetClass="entr" presetSubtype="0" fill="hold" nodeType="after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par>
                                    <p:cTn id="77" presetID="10" presetClass="entr" presetSubtype="0" fill="hold" nodeType="withEffect">
                                      <p:stCondLst>
                                        <p:cond delay="25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par>
                                    <p:cTn id="80" presetID="10" presetClass="entr" presetSubtype="0" fill="hold" nodeType="withEffect">
                                      <p:stCondLst>
                                        <p:cond delay="50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par>
                              <p:cTn id="83" fill="hold">
                                <p:stCondLst>
                                  <p:cond delay="5500"/>
                                </p:stCondLst>
                                <p:childTnLst>
                                  <p:par>
                                    <p:cTn id="84" presetID="16" presetClass="entr" presetSubtype="37" fill="hold"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barn(outVertical)">
                                          <p:cBhvr>
                                            <p:cTn id="86" dur="500"/>
                                            <p:tgtEl>
                                              <p:spTgt spid="13"/>
                                            </p:tgtEl>
                                          </p:cBhvr>
                                        </p:animEffect>
                                      </p:childTnLst>
                                    </p:cTn>
                                  </p:par>
                                  <p:par>
                                    <p:cTn id="87" presetID="16" presetClass="entr" presetSubtype="37"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outVertical)">
                                          <p:cBhvr>
                                            <p:cTn id="89" dur="500"/>
                                            <p:tgtEl>
                                              <p:spTgt spid="25"/>
                                            </p:tgtEl>
                                          </p:cBhvr>
                                        </p:animEffect>
                                      </p:childTnLst>
                                    </p:cTn>
                                  </p:par>
                                  <p:par>
                                    <p:cTn id="90" presetID="16" presetClass="entr" presetSubtype="37" fill="hold" nodeType="with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arn(outVertical)">
                                          <p:cBhvr>
                                            <p:cTn id="92" dur="500"/>
                                            <p:tgtEl>
                                              <p:spTgt spid="37"/>
                                            </p:tgtEl>
                                          </p:cBhvr>
                                        </p:animEffect>
                                      </p:childTnLst>
                                    </p:cTn>
                                  </p:par>
                                </p:childTnLst>
                              </p:cTn>
                            </p:par>
                            <p:par>
                              <p:cTn id="93" fill="hold">
                                <p:stCondLst>
                                  <p:cond delay="6000"/>
                                </p:stCondLst>
                                <p:childTnLst>
                                  <p:par>
                                    <p:cTn id="94" presetID="42" presetClass="entr" presetSubtype="0" fill="hold" nodeType="after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anim calcmode="lin" valueType="num">
                                          <p:cBhvr>
                                            <p:cTn id="97" dur="500" fill="hold"/>
                                            <p:tgtEl>
                                              <p:spTgt spid="41"/>
                                            </p:tgtEl>
                                            <p:attrNameLst>
                                              <p:attrName>ppt_x</p:attrName>
                                            </p:attrNameLst>
                                          </p:cBhvr>
                                          <p:tavLst>
                                            <p:tav tm="0">
                                              <p:val>
                                                <p:strVal val="#ppt_x"/>
                                              </p:val>
                                            </p:tav>
                                            <p:tav tm="100000">
                                              <p:val>
                                                <p:strVal val="#ppt_x"/>
                                              </p:val>
                                            </p:tav>
                                          </p:tavLst>
                                        </p:anim>
                                        <p:anim calcmode="lin" valueType="num">
                                          <p:cBhvr>
                                            <p:cTn id="98" dur="500" fill="hold"/>
                                            <p:tgtEl>
                                              <p:spTgt spid="41"/>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fade">
                                          <p:cBhvr>
                                            <p:cTn id="101" dur="500"/>
                                            <p:tgtEl>
                                              <p:spTgt spid="46"/>
                                            </p:tgtEl>
                                          </p:cBhvr>
                                        </p:animEffect>
                                        <p:anim calcmode="lin" valueType="num">
                                          <p:cBhvr>
                                            <p:cTn id="102" dur="500" fill="hold"/>
                                            <p:tgtEl>
                                              <p:spTgt spid="46"/>
                                            </p:tgtEl>
                                            <p:attrNameLst>
                                              <p:attrName>ppt_x</p:attrName>
                                            </p:attrNameLst>
                                          </p:cBhvr>
                                          <p:tavLst>
                                            <p:tav tm="0">
                                              <p:val>
                                                <p:strVal val="#ppt_x"/>
                                              </p:val>
                                            </p:tav>
                                            <p:tav tm="100000">
                                              <p:val>
                                                <p:strVal val="#ppt_x"/>
                                              </p:val>
                                            </p:tav>
                                          </p:tavLst>
                                        </p:anim>
                                        <p:anim calcmode="lin" valueType="num">
                                          <p:cBhvr>
                                            <p:cTn id="103" dur="500" fill="hold"/>
                                            <p:tgtEl>
                                              <p:spTgt spid="46"/>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500"/>
                                            <p:tgtEl>
                                              <p:spTgt spid="50"/>
                                            </p:tgtEl>
                                          </p:cBhvr>
                                        </p:animEffect>
                                        <p:anim calcmode="lin" valueType="num">
                                          <p:cBhvr>
                                            <p:cTn id="107" dur="500" fill="hold"/>
                                            <p:tgtEl>
                                              <p:spTgt spid="50"/>
                                            </p:tgtEl>
                                            <p:attrNameLst>
                                              <p:attrName>ppt_x</p:attrName>
                                            </p:attrNameLst>
                                          </p:cBhvr>
                                          <p:tavLst>
                                            <p:tav tm="0">
                                              <p:val>
                                                <p:strVal val="#ppt_x"/>
                                              </p:val>
                                            </p:tav>
                                            <p:tav tm="100000">
                                              <p:val>
                                                <p:strVal val="#ppt_x"/>
                                              </p:val>
                                            </p:tav>
                                          </p:tavLst>
                                        </p:anim>
                                        <p:anim calcmode="lin" valueType="num">
                                          <p:cBhvr>
                                            <p:cTn id="108"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500"/>
                                            <p:tgtEl>
                                              <p:spTgt spid="27"/>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3"/>
                                            </p:tgtEl>
                                            <p:attrNameLst>
                                              <p:attrName>style.visibility</p:attrName>
                                            </p:attrNameLst>
                                          </p:cBhvr>
                                          <p:to>
                                            <p:strVal val="visible"/>
                                          </p:to>
                                        </p:set>
                                        <p:animEffect transition="in" filter="fade">
                                          <p:cBhvr>
                                            <p:cTn id="124" dur="1000"/>
                                            <p:tgtEl>
                                              <p:spTgt spid="3"/>
                                            </p:tgtEl>
                                          </p:cBhvr>
                                        </p:animEffect>
                                        <p:anim calcmode="lin" valueType="num">
                                          <p:cBhvr>
                                            <p:cTn id="125" dur="1000" fill="hold"/>
                                            <p:tgtEl>
                                              <p:spTgt spid="3"/>
                                            </p:tgtEl>
                                            <p:attrNameLst>
                                              <p:attrName>ppt_x</p:attrName>
                                            </p:attrNameLst>
                                          </p:cBhvr>
                                          <p:tavLst>
                                            <p:tav tm="0">
                                              <p:val>
                                                <p:strVal val="#ppt_x"/>
                                              </p:val>
                                            </p:tav>
                                            <p:tav tm="100000">
                                              <p:val>
                                                <p:strVal val="#ppt_x"/>
                                              </p:val>
                                            </p:tav>
                                          </p:tavLst>
                                        </p:anim>
                                        <p:anim calcmode="lin" valueType="num">
                                          <p:cBhvr>
                                            <p:cTn id="1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nodeType="clickEffect">
                                      <p:stCondLst>
                                        <p:cond delay="0"/>
                                      </p:stCondLst>
                                      <p:childTnLst>
                                        <p:set>
                                          <p:cBhvr>
                                            <p:cTn id="130" dur="1" fill="hold">
                                              <p:stCondLst>
                                                <p:cond delay="0"/>
                                              </p:stCondLst>
                                            </p:cTn>
                                            <p:tgtEl>
                                              <p:spTgt spid="14"/>
                                            </p:tgtEl>
                                            <p:attrNameLst>
                                              <p:attrName>style.visibility</p:attrName>
                                            </p:attrNameLst>
                                          </p:cBhvr>
                                          <p:to>
                                            <p:strVal val="visible"/>
                                          </p:to>
                                        </p:set>
                                        <p:animEffect transition="in" filter="fade">
                                          <p:cBhvr>
                                            <p:cTn id="131" dur="1000"/>
                                            <p:tgtEl>
                                              <p:spTgt spid="14"/>
                                            </p:tgtEl>
                                          </p:cBhvr>
                                        </p:animEffect>
                                        <p:anim calcmode="lin" valueType="num">
                                          <p:cBhvr>
                                            <p:cTn id="132" dur="1000" fill="hold"/>
                                            <p:tgtEl>
                                              <p:spTgt spid="14"/>
                                            </p:tgtEl>
                                            <p:attrNameLst>
                                              <p:attrName>ppt_x</p:attrName>
                                            </p:attrNameLst>
                                          </p:cBhvr>
                                          <p:tavLst>
                                            <p:tav tm="0">
                                              <p:val>
                                                <p:strVal val="#ppt_x"/>
                                              </p:val>
                                            </p:tav>
                                            <p:tav tm="100000">
                                              <p:val>
                                                <p:strVal val="#ppt_x"/>
                                              </p:val>
                                            </p:tav>
                                          </p:tavLst>
                                        </p:anim>
                                        <p:anim calcmode="lin" valueType="num">
                                          <p:cBhvr>
                                            <p:cTn id="1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nodeType="clickEffect">
                                      <p:stCondLst>
                                        <p:cond delay="0"/>
                                      </p:stCondLst>
                                      <p:childTnLst>
                                        <p:set>
                                          <p:cBhvr>
                                            <p:cTn id="137" dur="1" fill="hold">
                                              <p:stCondLst>
                                                <p:cond delay="0"/>
                                              </p:stCondLst>
                                            </p:cTn>
                                            <p:tgtEl>
                                              <p:spTgt spid="16"/>
                                            </p:tgtEl>
                                            <p:attrNameLst>
                                              <p:attrName>style.visibility</p:attrName>
                                            </p:attrNameLst>
                                          </p:cBhvr>
                                          <p:to>
                                            <p:strVal val="visible"/>
                                          </p:to>
                                        </p:set>
                                        <p:animEffect transition="in" filter="fade">
                                          <p:cBhvr>
                                            <p:cTn id="138" dur="1000"/>
                                            <p:tgtEl>
                                              <p:spTgt spid="16"/>
                                            </p:tgtEl>
                                          </p:cBhvr>
                                        </p:animEffect>
                                        <p:anim calcmode="lin" valueType="num">
                                          <p:cBhvr>
                                            <p:cTn id="139" dur="1000" fill="hold"/>
                                            <p:tgtEl>
                                              <p:spTgt spid="16"/>
                                            </p:tgtEl>
                                            <p:attrNameLst>
                                              <p:attrName>ppt_x</p:attrName>
                                            </p:attrNameLst>
                                          </p:cBhvr>
                                          <p:tavLst>
                                            <p:tav tm="0">
                                              <p:val>
                                                <p:strVal val="#ppt_x"/>
                                              </p:val>
                                            </p:tav>
                                            <p:tav tm="100000">
                                              <p:val>
                                                <p:strVal val="#ppt_x"/>
                                              </p:val>
                                            </p:tav>
                                          </p:tavLst>
                                        </p:anim>
                                        <p:anim calcmode="lin" valueType="num">
                                          <p:cBhvr>
                                            <p:cTn id="1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9" grpId="0" bldLvl="0" animBg="1"/>
          <p:bldP spid="15" grpId="0"/>
          <p:bldP spid="17" grpId="0" bldLvl="0" animBg="1"/>
          <p:bldP spid="21" grpId="0" bldLvl="0" animBg="1"/>
          <p:bldP spid="27" grpId="0"/>
          <p:bldP spid="29" grpId="0" bldLvl="0" animBg="1"/>
          <p:bldP spid="33" grpId="0" bldLvl="0" animBg="1"/>
          <p:bldP spid="3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accel="4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0-#ppt_w/2"/>
                                              </p:val>
                                            </p:tav>
                                            <p:tav tm="100000">
                                              <p:val>
                                                <p:strVal val="#ppt_x"/>
                                              </p:val>
                                            </p:tav>
                                          </p:tavLst>
                                        </p:anim>
                                        <p:anim calcmode="lin" valueType="num">
                                          <p:cBhvr additive="base">
                                            <p:cTn id="12" dur="12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40000" fill="hold" grpId="0" nodeType="with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250" fill="hold"/>
                                            <p:tgtEl>
                                              <p:spTgt spid="17"/>
                                            </p:tgtEl>
                                            <p:attrNameLst>
                                              <p:attrName>ppt_x</p:attrName>
                                            </p:attrNameLst>
                                          </p:cBhvr>
                                          <p:tavLst>
                                            <p:tav tm="0">
                                              <p:val>
                                                <p:strVal val="0-#ppt_w/2"/>
                                              </p:val>
                                            </p:tav>
                                            <p:tav tm="100000">
                                              <p:val>
                                                <p:strVal val="#ppt_x"/>
                                              </p:val>
                                            </p:tav>
                                          </p:tavLst>
                                        </p:anim>
                                        <p:anim calcmode="lin" valueType="num">
                                          <p:cBhvr additive="base">
                                            <p:cTn id="16" dur="125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accel="40000" fill="hold" grpId="0" nodeType="withEffect">
                                      <p:stCondLst>
                                        <p:cond delay="50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250" fill="hold"/>
                                            <p:tgtEl>
                                              <p:spTgt spid="29"/>
                                            </p:tgtEl>
                                            <p:attrNameLst>
                                              <p:attrName>ppt_x</p:attrName>
                                            </p:attrNameLst>
                                          </p:cBhvr>
                                          <p:tavLst>
                                            <p:tav tm="0">
                                              <p:val>
                                                <p:strVal val="0-#ppt_w/2"/>
                                              </p:val>
                                            </p:tav>
                                            <p:tav tm="100000">
                                              <p:val>
                                                <p:strVal val="#ppt_x"/>
                                              </p:val>
                                            </p:tav>
                                          </p:tavLst>
                                        </p:anim>
                                        <p:anim calcmode="lin" valueType="num">
                                          <p:cBhvr additive="base">
                                            <p:cTn id="20" dur="1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 fill="hold"/>
                                            <p:tgtEl>
                                              <p:spTgt spid="6"/>
                                            </p:tgtEl>
                                            <p:attrNameLst>
                                              <p:attrName>ppt_w</p:attrName>
                                            </p:attrNameLst>
                                          </p:cBhvr>
                                          <p:tavLst>
                                            <p:tav tm="0">
                                              <p:val>
                                                <p:fltVal val="0"/>
                                              </p:val>
                                            </p:tav>
                                            <p:tav tm="100000">
                                              <p:val>
                                                <p:strVal val="#ppt_w"/>
                                              </p:val>
                                            </p:tav>
                                          </p:tavLst>
                                        </p:anim>
                                        <p:anim calcmode="lin" valueType="num">
                                          <p:cBhvr>
                                            <p:cTn id="25" dur="100" fill="hold"/>
                                            <p:tgtEl>
                                              <p:spTgt spid="6"/>
                                            </p:tgtEl>
                                            <p:attrNameLst>
                                              <p:attrName>ppt_h</p:attrName>
                                            </p:attrNameLst>
                                          </p:cBhvr>
                                          <p:tavLst>
                                            <p:tav tm="0">
                                              <p:val>
                                                <p:fltVal val="0"/>
                                              </p:val>
                                            </p:tav>
                                            <p:tav tm="100000">
                                              <p:val>
                                                <p:strVal val="#ppt_h"/>
                                              </p:val>
                                            </p:tav>
                                          </p:tavLst>
                                        </p:anim>
                                        <p:animEffect transition="in" filter="fade">
                                          <p:cBhvr>
                                            <p:cTn id="26" dur="100"/>
                                            <p:tgtEl>
                                              <p:spTgt spid="6"/>
                                            </p:tgtEl>
                                          </p:cBhvr>
                                        </p:animEffect>
                                      </p:childTnLst>
                                    </p:cTn>
                                  </p:par>
                                  <p:par>
                                    <p:cTn id="27" presetID="6" presetClass="emph" presetSubtype="0" fill="hold" nodeType="withEffect">
                                      <p:stCondLst>
                                        <p:cond delay="100"/>
                                      </p:stCondLst>
                                      <p:childTnLst>
                                        <p:animScale>
                                          <p:cBhvr>
                                            <p:cTn id="28" dur="100" fill="hold"/>
                                            <p:tgtEl>
                                              <p:spTgt spid="6"/>
                                            </p:tgtEl>
                                          </p:cBhvr>
                                          <p:by x="110000" y="110000"/>
                                        </p:animScale>
                                      </p:childTnLst>
                                    </p:cTn>
                                  </p:par>
                                  <p:par>
                                    <p:cTn id="29" presetID="6" presetClass="emph" presetSubtype="0" fill="hold" nodeType="withEffect">
                                      <p:stCondLst>
                                        <p:cond delay="200"/>
                                      </p:stCondLst>
                                      <p:childTnLst>
                                        <p:animScale>
                                          <p:cBhvr>
                                            <p:cTn id="30" dur="200" fill="hold"/>
                                            <p:tgtEl>
                                              <p:spTgt spid="6"/>
                                            </p:tgtEl>
                                          </p:cBhvr>
                                          <p:by x="90000" y="90000"/>
                                        </p:animScale>
                                      </p:childTnLst>
                                    </p:cTn>
                                  </p:par>
                                  <p:par>
                                    <p:cTn id="31" presetID="6" presetClass="emph" presetSubtype="0" fill="hold" nodeType="withEffect">
                                      <p:stCondLst>
                                        <p:cond delay="400"/>
                                      </p:stCondLst>
                                      <p:childTnLst>
                                        <p:animScale>
                                          <p:cBhvr>
                                            <p:cTn id="32" dur="100" fill="hold"/>
                                            <p:tgtEl>
                                              <p:spTgt spid="6"/>
                                            </p:tgtEl>
                                          </p:cBhvr>
                                          <p:by x="105000" y="105000"/>
                                        </p:animScale>
                                      </p:childTnLst>
                                    </p:cTn>
                                  </p:par>
                                  <p:par>
                                    <p:cTn id="33" presetID="6" presetClass="emph" presetSubtype="0" fill="hold" nodeType="withEffect">
                                      <p:stCondLst>
                                        <p:cond delay="500"/>
                                      </p:stCondLst>
                                      <p:childTnLst>
                                        <p:animScale>
                                          <p:cBhvr>
                                            <p:cTn id="34" dur="200" fill="hold"/>
                                            <p:tgtEl>
                                              <p:spTgt spid="6"/>
                                            </p:tgtEl>
                                          </p:cBhvr>
                                          <p:by x="95000" y="95000"/>
                                        </p:animScale>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 fill="hold"/>
                                            <p:tgtEl>
                                              <p:spTgt spid="18"/>
                                            </p:tgtEl>
                                            <p:attrNameLst>
                                              <p:attrName>ppt_w</p:attrName>
                                            </p:attrNameLst>
                                          </p:cBhvr>
                                          <p:tavLst>
                                            <p:tav tm="0">
                                              <p:val>
                                                <p:fltVal val="0"/>
                                              </p:val>
                                            </p:tav>
                                            <p:tav tm="100000">
                                              <p:val>
                                                <p:strVal val="#ppt_w"/>
                                              </p:val>
                                            </p:tav>
                                          </p:tavLst>
                                        </p:anim>
                                        <p:anim calcmode="lin" valueType="num">
                                          <p:cBhvr>
                                            <p:cTn id="39" dur="100" fill="hold"/>
                                            <p:tgtEl>
                                              <p:spTgt spid="18"/>
                                            </p:tgtEl>
                                            <p:attrNameLst>
                                              <p:attrName>ppt_h</p:attrName>
                                            </p:attrNameLst>
                                          </p:cBhvr>
                                          <p:tavLst>
                                            <p:tav tm="0">
                                              <p:val>
                                                <p:fltVal val="0"/>
                                              </p:val>
                                            </p:tav>
                                            <p:tav tm="100000">
                                              <p:val>
                                                <p:strVal val="#ppt_h"/>
                                              </p:val>
                                            </p:tav>
                                          </p:tavLst>
                                        </p:anim>
                                        <p:animEffect transition="in" filter="fade">
                                          <p:cBhvr>
                                            <p:cTn id="40" dur="100"/>
                                            <p:tgtEl>
                                              <p:spTgt spid="18"/>
                                            </p:tgtEl>
                                          </p:cBhvr>
                                        </p:animEffect>
                                      </p:childTnLst>
                                    </p:cTn>
                                  </p:par>
                                  <p:par>
                                    <p:cTn id="41" presetID="6" presetClass="emph" presetSubtype="0" fill="hold" nodeType="withEffect">
                                      <p:stCondLst>
                                        <p:cond delay="100"/>
                                      </p:stCondLst>
                                      <p:childTnLst>
                                        <p:animScale>
                                          <p:cBhvr>
                                            <p:cTn id="42" dur="100" fill="hold"/>
                                            <p:tgtEl>
                                              <p:spTgt spid="18"/>
                                            </p:tgtEl>
                                          </p:cBhvr>
                                          <p:by x="110000" y="110000"/>
                                        </p:animScale>
                                      </p:childTnLst>
                                    </p:cTn>
                                  </p:par>
                                  <p:par>
                                    <p:cTn id="43" presetID="6" presetClass="emph" presetSubtype="0" fill="hold" nodeType="withEffect">
                                      <p:stCondLst>
                                        <p:cond delay="200"/>
                                      </p:stCondLst>
                                      <p:childTnLst>
                                        <p:animScale>
                                          <p:cBhvr>
                                            <p:cTn id="44" dur="200" fill="hold"/>
                                            <p:tgtEl>
                                              <p:spTgt spid="18"/>
                                            </p:tgtEl>
                                          </p:cBhvr>
                                          <p:by x="90000" y="90000"/>
                                        </p:animScale>
                                      </p:childTnLst>
                                    </p:cTn>
                                  </p:par>
                                  <p:par>
                                    <p:cTn id="45" presetID="6" presetClass="emph" presetSubtype="0" fill="hold" nodeType="withEffect">
                                      <p:stCondLst>
                                        <p:cond delay="400"/>
                                      </p:stCondLst>
                                      <p:childTnLst>
                                        <p:animScale>
                                          <p:cBhvr>
                                            <p:cTn id="46" dur="100" fill="hold"/>
                                            <p:tgtEl>
                                              <p:spTgt spid="18"/>
                                            </p:tgtEl>
                                          </p:cBhvr>
                                          <p:by x="105000" y="105000"/>
                                        </p:animScale>
                                      </p:childTnLst>
                                    </p:cTn>
                                  </p:par>
                                  <p:par>
                                    <p:cTn id="47" presetID="6" presetClass="emph" presetSubtype="0" fill="hold" nodeType="withEffect">
                                      <p:stCondLst>
                                        <p:cond delay="500"/>
                                      </p:stCondLst>
                                      <p:childTnLst>
                                        <p:animScale>
                                          <p:cBhvr>
                                            <p:cTn id="48" dur="200" fill="hold"/>
                                            <p:tgtEl>
                                              <p:spTgt spid="18"/>
                                            </p:tgtEl>
                                          </p:cBhvr>
                                          <p:by x="95000" y="95000"/>
                                        </p:animScale>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100" fill="hold"/>
                                            <p:tgtEl>
                                              <p:spTgt spid="30"/>
                                            </p:tgtEl>
                                            <p:attrNameLst>
                                              <p:attrName>ppt_w</p:attrName>
                                            </p:attrNameLst>
                                          </p:cBhvr>
                                          <p:tavLst>
                                            <p:tav tm="0">
                                              <p:val>
                                                <p:fltVal val="0"/>
                                              </p:val>
                                            </p:tav>
                                            <p:tav tm="100000">
                                              <p:val>
                                                <p:strVal val="#ppt_w"/>
                                              </p:val>
                                            </p:tav>
                                          </p:tavLst>
                                        </p:anim>
                                        <p:anim calcmode="lin" valueType="num">
                                          <p:cBhvr>
                                            <p:cTn id="53" dur="100" fill="hold"/>
                                            <p:tgtEl>
                                              <p:spTgt spid="30"/>
                                            </p:tgtEl>
                                            <p:attrNameLst>
                                              <p:attrName>ppt_h</p:attrName>
                                            </p:attrNameLst>
                                          </p:cBhvr>
                                          <p:tavLst>
                                            <p:tav tm="0">
                                              <p:val>
                                                <p:fltVal val="0"/>
                                              </p:val>
                                            </p:tav>
                                            <p:tav tm="100000">
                                              <p:val>
                                                <p:strVal val="#ppt_h"/>
                                              </p:val>
                                            </p:tav>
                                          </p:tavLst>
                                        </p:anim>
                                        <p:animEffect transition="in" filter="fade">
                                          <p:cBhvr>
                                            <p:cTn id="54" dur="100"/>
                                            <p:tgtEl>
                                              <p:spTgt spid="30"/>
                                            </p:tgtEl>
                                          </p:cBhvr>
                                        </p:animEffect>
                                      </p:childTnLst>
                                    </p:cTn>
                                  </p:par>
                                  <p:par>
                                    <p:cTn id="55" presetID="6" presetClass="emph" presetSubtype="0" fill="hold" nodeType="withEffect">
                                      <p:stCondLst>
                                        <p:cond delay="100"/>
                                      </p:stCondLst>
                                      <p:childTnLst>
                                        <p:animScale>
                                          <p:cBhvr>
                                            <p:cTn id="56" dur="100" fill="hold"/>
                                            <p:tgtEl>
                                              <p:spTgt spid="30"/>
                                            </p:tgtEl>
                                          </p:cBhvr>
                                          <p:by x="110000" y="110000"/>
                                        </p:animScale>
                                      </p:childTnLst>
                                    </p:cTn>
                                  </p:par>
                                  <p:par>
                                    <p:cTn id="57" presetID="6" presetClass="emph" presetSubtype="0" fill="hold" nodeType="withEffect">
                                      <p:stCondLst>
                                        <p:cond delay="200"/>
                                      </p:stCondLst>
                                      <p:childTnLst>
                                        <p:animScale>
                                          <p:cBhvr>
                                            <p:cTn id="58" dur="200" fill="hold"/>
                                            <p:tgtEl>
                                              <p:spTgt spid="30"/>
                                            </p:tgtEl>
                                          </p:cBhvr>
                                          <p:by x="90000" y="90000"/>
                                        </p:animScale>
                                      </p:childTnLst>
                                    </p:cTn>
                                  </p:par>
                                  <p:par>
                                    <p:cTn id="59" presetID="6" presetClass="emph" presetSubtype="0" fill="hold" nodeType="withEffect">
                                      <p:stCondLst>
                                        <p:cond delay="400"/>
                                      </p:stCondLst>
                                      <p:childTnLst>
                                        <p:animScale>
                                          <p:cBhvr>
                                            <p:cTn id="60" dur="100" fill="hold"/>
                                            <p:tgtEl>
                                              <p:spTgt spid="30"/>
                                            </p:tgtEl>
                                          </p:cBhvr>
                                          <p:by x="105000" y="105000"/>
                                        </p:animScale>
                                      </p:childTnLst>
                                    </p:cTn>
                                  </p:par>
                                  <p:par>
                                    <p:cTn id="61" presetID="6" presetClass="emph" presetSubtype="0" fill="hold" nodeType="withEffect">
                                      <p:stCondLst>
                                        <p:cond delay="500"/>
                                      </p:stCondLst>
                                      <p:childTnLst>
                                        <p:animScale>
                                          <p:cBhvr>
                                            <p:cTn id="62" dur="200" fill="hold"/>
                                            <p:tgtEl>
                                              <p:spTgt spid="30"/>
                                            </p:tgtEl>
                                          </p:cBhvr>
                                          <p:by x="95000" y="95000"/>
                                        </p:animScale>
                                      </p:childTnLst>
                                    </p:cTn>
                                  </p:par>
                                </p:childTnLst>
                              </p:cTn>
                            </p:par>
                            <p:par>
                              <p:cTn id="63" fill="hold">
                                <p:stCondLst>
                                  <p:cond delay="3500"/>
                                </p:stCondLst>
                                <p:childTnLst>
                                  <p:par>
                                    <p:cTn id="64" presetID="21" presetClass="entr" presetSubtype="1"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heel(1)">
                                          <p:cBhvr>
                                            <p:cTn id="66" dur="1500"/>
                                            <p:tgtEl>
                                              <p:spTgt spid="9"/>
                                            </p:tgtEl>
                                          </p:cBhvr>
                                        </p:animEffect>
                                      </p:childTnLst>
                                    </p:cTn>
                                  </p:par>
                                  <p:par>
                                    <p:cTn id="67" presetID="21" presetClass="entr" presetSubtype="1" fill="hold" grpId="0" nodeType="withEffect">
                                      <p:stCondLst>
                                        <p:cond delay="250"/>
                                      </p:stCondLst>
                                      <p:childTnLst>
                                        <p:set>
                                          <p:cBhvr>
                                            <p:cTn id="68" dur="1" fill="hold">
                                              <p:stCondLst>
                                                <p:cond delay="0"/>
                                              </p:stCondLst>
                                            </p:cTn>
                                            <p:tgtEl>
                                              <p:spTgt spid="21"/>
                                            </p:tgtEl>
                                            <p:attrNameLst>
                                              <p:attrName>style.visibility</p:attrName>
                                            </p:attrNameLst>
                                          </p:cBhvr>
                                          <p:to>
                                            <p:strVal val="visible"/>
                                          </p:to>
                                        </p:set>
                                        <p:animEffect transition="in" filter="wheel(1)">
                                          <p:cBhvr>
                                            <p:cTn id="69" dur="1500"/>
                                            <p:tgtEl>
                                              <p:spTgt spid="21"/>
                                            </p:tgtEl>
                                          </p:cBhvr>
                                        </p:animEffect>
                                      </p:childTnLst>
                                    </p:cTn>
                                  </p:par>
                                  <p:par>
                                    <p:cTn id="70" presetID="21" presetClass="entr" presetSubtype="1" fill="hold" grpId="0" nodeType="withEffect">
                                      <p:stCondLst>
                                        <p:cond delay="500"/>
                                      </p:stCondLst>
                                      <p:childTnLst>
                                        <p:set>
                                          <p:cBhvr>
                                            <p:cTn id="71" dur="1" fill="hold">
                                              <p:stCondLst>
                                                <p:cond delay="0"/>
                                              </p:stCondLst>
                                            </p:cTn>
                                            <p:tgtEl>
                                              <p:spTgt spid="33"/>
                                            </p:tgtEl>
                                            <p:attrNameLst>
                                              <p:attrName>style.visibility</p:attrName>
                                            </p:attrNameLst>
                                          </p:cBhvr>
                                          <p:to>
                                            <p:strVal val="visible"/>
                                          </p:to>
                                        </p:set>
                                        <p:animEffect transition="in" filter="wheel(1)">
                                          <p:cBhvr>
                                            <p:cTn id="72" dur="1500"/>
                                            <p:tgtEl>
                                              <p:spTgt spid="33"/>
                                            </p:tgtEl>
                                          </p:cBhvr>
                                        </p:animEffect>
                                      </p:childTnLst>
                                    </p:cTn>
                                  </p:par>
                                </p:childTnLst>
                              </p:cTn>
                            </p:par>
                            <p:par>
                              <p:cTn id="73" fill="hold">
                                <p:stCondLst>
                                  <p:cond delay="5000"/>
                                </p:stCondLst>
                                <p:childTnLst>
                                  <p:par>
                                    <p:cTn id="74" presetID="10" presetClass="entr" presetSubtype="0" fill="hold" nodeType="after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par>
                                    <p:cTn id="77" presetID="10" presetClass="entr" presetSubtype="0" fill="hold" nodeType="withEffect">
                                      <p:stCondLst>
                                        <p:cond delay="25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par>
                                    <p:cTn id="80" presetID="10" presetClass="entr" presetSubtype="0" fill="hold" nodeType="withEffect">
                                      <p:stCondLst>
                                        <p:cond delay="50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par>
                              <p:cTn id="83" fill="hold">
                                <p:stCondLst>
                                  <p:cond delay="5500"/>
                                </p:stCondLst>
                                <p:childTnLst>
                                  <p:par>
                                    <p:cTn id="84" presetID="16" presetClass="entr" presetSubtype="37" fill="hold"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barn(outVertical)">
                                          <p:cBhvr>
                                            <p:cTn id="86" dur="500"/>
                                            <p:tgtEl>
                                              <p:spTgt spid="13"/>
                                            </p:tgtEl>
                                          </p:cBhvr>
                                        </p:animEffect>
                                      </p:childTnLst>
                                    </p:cTn>
                                  </p:par>
                                  <p:par>
                                    <p:cTn id="87" presetID="16" presetClass="entr" presetSubtype="37"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outVertical)">
                                          <p:cBhvr>
                                            <p:cTn id="89" dur="500"/>
                                            <p:tgtEl>
                                              <p:spTgt spid="25"/>
                                            </p:tgtEl>
                                          </p:cBhvr>
                                        </p:animEffect>
                                      </p:childTnLst>
                                    </p:cTn>
                                  </p:par>
                                  <p:par>
                                    <p:cTn id="90" presetID="16" presetClass="entr" presetSubtype="37" fill="hold" nodeType="with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arn(outVertical)">
                                          <p:cBhvr>
                                            <p:cTn id="92" dur="500"/>
                                            <p:tgtEl>
                                              <p:spTgt spid="37"/>
                                            </p:tgtEl>
                                          </p:cBhvr>
                                        </p:animEffect>
                                      </p:childTnLst>
                                    </p:cTn>
                                  </p:par>
                                </p:childTnLst>
                              </p:cTn>
                            </p:par>
                            <p:par>
                              <p:cTn id="93" fill="hold">
                                <p:stCondLst>
                                  <p:cond delay="6000"/>
                                </p:stCondLst>
                                <p:childTnLst>
                                  <p:par>
                                    <p:cTn id="94" presetID="42" presetClass="entr" presetSubtype="0" fill="hold" nodeType="after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anim calcmode="lin" valueType="num">
                                          <p:cBhvr>
                                            <p:cTn id="97" dur="500" fill="hold"/>
                                            <p:tgtEl>
                                              <p:spTgt spid="41"/>
                                            </p:tgtEl>
                                            <p:attrNameLst>
                                              <p:attrName>ppt_x</p:attrName>
                                            </p:attrNameLst>
                                          </p:cBhvr>
                                          <p:tavLst>
                                            <p:tav tm="0">
                                              <p:val>
                                                <p:strVal val="#ppt_x"/>
                                              </p:val>
                                            </p:tav>
                                            <p:tav tm="100000">
                                              <p:val>
                                                <p:strVal val="#ppt_x"/>
                                              </p:val>
                                            </p:tav>
                                          </p:tavLst>
                                        </p:anim>
                                        <p:anim calcmode="lin" valueType="num">
                                          <p:cBhvr>
                                            <p:cTn id="98" dur="500" fill="hold"/>
                                            <p:tgtEl>
                                              <p:spTgt spid="41"/>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fade">
                                          <p:cBhvr>
                                            <p:cTn id="101" dur="500"/>
                                            <p:tgtEl>
                                              <p:spTgt spid="46"/>
                                            </p:tgtEl>
                                          </p:cBhvr>
                                        </p:animEffect>
                                        <p:anim calcmode="lin" valueType="num">
                                          <p:cBhvr>
                                            <p:cTn id="102" dur="500" fill="hold"/>
                                            <p:tgtEl>
                                              <p:spTgt spid="46"/>
                                            </p:tgtEl>
                                            <p:attrNameLst>
                                              <p:attrName>ppt_x</p:attrName>
                                            </p:attrNameLst>
                                          </p:cBhvr>
                                          <p:tavLst>
                                            <p:tav tm="0">
                                              <p:val>
                                                <p:strVal val="#ppt_x"/>
                                              </p:val>
                                            </p:tav>
                                            <p:tav tm="100000">
                                              <p:val>
                                                <p:strVal val="#ppt_x"/>
                                              </p:val>
                                            </p:tav>
                                          </p:tavLst>
                                        </p:anim>
                                        <p:anim calcmode="lin" valueType="num">
                                          <p:cBhvr>
                                            <p:cTn id="103" dur="500" fill="hold"/>
                                            <p:tgtEl>
                                              <p:spTgt spid="46"/>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500"/>
                                            <p:tgtEl>
                                              <p:spTgt spid="50"/>
                                            </p:tgtEl>
                                          </p:cBhvr>
                                        </p:animEffect>
                                        <p:anim calcmode="lin" valueType="num">
                                          <p:cBhvr>
                                            <p:cTn id="107" dur="500" fill="hold"/>
                                            <p:tgtEl>
                                              <p:spTgt spid="50"/>
                                            </p:tgtEl>
                                            <p:attrNameLst>
                                              <p:attrName>ppt_x</p:attrName>
                                            </p:attrNameLst>
                                          </p:cBhvr>
                                          <p:tavLst>
                                            <p:tav tm="0">
                                              <p:val>
                                                <p:strVal val="#ppt_x"/>
                                              </p:val>
                                            </p:tav>
                                            <p:tav tm="100000">
                                              <p:val>
                                                <p:strVal val="#ppt_x"/>
                                              </p:val>
                                            </p:tav>
                                          </p:tavLst>
                                        </p:anim>
                                        <p:anim calcmode="lin" valueType="num">
                                          <p:cBhvr>
                                            <p:cTn id="108"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500"/>
                                            <p:tgtEl>
                                              <p:spTgt spid="27"/>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3"/>
                                            </p:tgtEl>
                                            <p:attrNameLst>
                                              <p:attrName>style.visibility</p:attrName>
                                            </p:attrNameLst>
                                          </p:cBhvr>
                                          <p:to>
                                            <p:strVal val="visible"/>
                                          </p:to>
                                        </p:set>
                                        <p:animEffect transition="in" filter="fade">
                                          <p:cBhvr>
                                            <p:cTn id="124" dur="1000"/>
                                            <p:tgtEl>
                                              <p:spTgt spid="3"/>
                                            </p:tgtEl>
                                          </p:cBhvr>
                                        </p:animEffect>
                                        <p:anim calcmode="lin" valueType="num">
                                          <p:cBhvr>
                                            <p:cTn id="125" dur="1000" fill="hold"/>
                                            <p:tgtEl>
                                              <p:spTgt spid="3"/>
                                            </p:tgtEl>
                                            <p:attrNameLst>
                                              <p:attrName>ppt_x</p:attrName>
                                            </p:attrNameLst>
                                          </p:cBhvr>
                                          <p:tavLst>
                                            <p:tav tm="0">
                                              <p:val>
                                                <p:strVal val="#ppt_x"/>
                                              </p:val>
                                            </p:tav>
                                            <p:tav tm="100000">
                                              <p:val>
                                                <p:strVal val="#ppt_x"/>
                                              </p:val>
                                            </p:tav>
                                          </p:tavLst>
                                        </p:anim>
                                        <p:anim calcmode="lin" valueType="num">
                                          <p:cBhvr>
                                            <p:cTn id="1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nodeType="clickEffect">
                                      <p:stCondLst>
                                        <p:cond delay="0"/>
                                      </p:stCondLst>
                                      <p:childTnLst>
                                        <p:set>
                                          <p:cBhvr>
                                            <p:cTn id="130" dur="1" fill="hold">
                                              <p:stCondLst>
                                                <p:cond delay="0"/>
                                              </p:stCondLst>
                                            </p:cTn>
                                            <p:tgtEl>
                                              <p:spTgt spid="14"/>
                                            </p:tgtEl>
                                            <p:attrNameLst>
                                              <p:attrName>style.visibility</p:attrName>
                                            </p:attrNameLst>
                                          </p:cBhvr>
                                          <p:to>
                                            <p:strVal val="visible"/>
                                          </p:to>
                                        </p:set>
                                        <p:animEffect transition="in" filter="fade">
                                          <p:cBhvr>
                                            <p:cTn id="131" dur="1000"/>
                                            <p:tgtEl>
                                              <p:spTgt spid="14"/>
                                            </p:tgtEl>
                                          </p:cBhvr>
                                        </p:animEffect>
                                        <p:anim calcmode="lin" valueType="num">
                                          <p:cBhvr>
                                            <p:cTn id="132" dur="1000" fill="hold"/>
                                            <p:tgtEl>
                                              <p:spTgt spid="14"/>
                                            </p:tgtEl>
                                            <p:attrNameLst>
                                              <p:attrName>ppt_x</p:attrName>
                                            </p:attrNameLst>
                                          </p:cBhvr>
                                          <p:tavLst>
                                            <p:tav tm="0">
                                              <p:val>
                                                <p:strVal val="#ppt_x"/>
                                              </p:val>
                                            </p:tav>
                                            <p:tav tm="100000">
                                              <p:val>
                                                <p:strVal val="#ppt_x"/>
                                              </p:val>
                                            </p:tav>
                                          </p:tavLst>
                                        </p:anim>
                                        <p:anim calcmode="lin" valueType="num">
                                          <p:cBhvr>
                                            <p:cTn id="1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nodeType="clickEffect">
                                      <p:stCondLst>
                                        <p:cond delay="0"/>
                                      </p:stCondLst>
                                      <p:childTnLst>
                                        <p:set>
                                          <p:cBhvr>
                                            <p:cTn id="137" dur="1" fill="hold">
                                              <p:stCondLst>
                                                <p:cond delay="0"/>
                                              </p:stCondLst>
                                            </p:cTn>
                                            <p:tgtEl>
                                              <p:spTgt spid="16"/>
                                            </p:tgtEl>
                                            <p:attrNameLst>
                                              <p:attrName>style.visibility</p:attrName>
                                            </p:attrNameLst>
                                          </p:cBhvr>
                                          <p:to>
                                            <p:strVal val="visible"/>
                                          </p:to>
                                        </p:set>
                                        <p:animEffect transition="in" filter="fade">
                                          <p:cBhvr>
                                            <p:cTn id="138" dur="1000"/>
                                            <p:tgtEl>
                                              <p:spTgt spid="16"/>
                                            </p:tgtEl>
                                          </p:cBhvr>
                                        </p:animEffect>
                                        <p:anim calcmode="lin" valueType="num">
                                          <p:cBhvr>
                                            <p:cTn id="139" dur="1000" fill="hold"/>
                                            <p:tgtEl>
                                              <p:spTgt spid="16"/>
                                            </p:tgtEl>
                                            <p:attrNameLst>
                                              <p:attrName>ppt_x</p:attrName>
                                            </p:attrNameLst>
                                          </p:cBhvr>
                                          <p:tavLst>
                                            <p:tav tm="0">
                                              <p:val>
                                                <p:strVal val="#ppt_x"/>
                                              </p:val>
                                            </p:tav>
                                            <p:tav tm="100000">
                                              <p:val>
                                                <p:strVal val="#ppt_x"/>
                                              </p:val>
                                            </p:tav>
                                          </p:tavLst>
                                        </p:anim>
                                        <p:anim calcmode="lin" valueType="num">
                                          <p:cBhvr>
                                            <p:cTn id="1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9" grpId="0" bldLvl="0" animBg="1"/>
          <p:bldP spid="15" grpId="0"/>
          <p:bldP spid="17" grpId="0" bldLvl="0" animBg="1"/>
          <p:bldP spid="21" grpId="0" bldLvl="0" animBg="1"/>
          <p:bldP spid="27" grpId="0"/>
          <p:bldP spid="29" grpId="0" bldLvl="0" animBg="1"/>
          <p:bldP spid="33" grpId="0" bldLvl="0" animBg="1"/>
          <p:bldP spid="39"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287809" y="523523"/>
            <a:ext cx="2763947" cy="3446339"/>
            <a:chOff x="3295850" y="1908877"/>
            <a:chExt cx="3738030" cy="4660916"/>
          </a:xfrm>
        </p:grpSpPr>
        <p:sp>
          <p:nvSpPr>
            <p:cNvPr id="12" name="圆角矩形 2"/>
            <p:cNvSpPr/>
            <p:nvPr/>
          </p:nvSpPr>
          <p:spPr>
            <a:xfrm rot="2760000">
              <a:off x="3098889" y="2634801"/>
              <a:ext cx="4660916" cy="3209067"/>
            </a:xfrm>
            <a:prstGeom prst="roundRect">
              <a:avLst>
                <a:gd name="adj" fmla="val 50000"/>
              </a:avLst>
            </a:prstGeom>
            <a:gradFill>
              <a:gsLst>
                <a:gs pos="33000">
                  <a:srgbClr val="6C6C6C">
                    <a:alpha val="42000"/>
                  </a:srgbClr>
                </a:gs>
                <a:gs pos="0">
                  <a:schemeClr val="tx1">
                    <a:alpha val="54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3"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355">
                <a:solidFill>
                  <a:prstClr val="black"/>
                </a:solidFill>
              </a:endParaRPr>
            </a:p>
          </p:txBody>
        </p:sp>
        <p:sp>
          <p:nvSpPr>
            <p:cNvPr id="14" name="圆角矩形 4"/>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5"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355">
                <a:solidFill>
                  <a:prstClr val="black"/>
                </a:solidFill>
              </a:endParaRPr>
            </a:p>
          </p:txBody>
        </p:sp>
      </p:grpSp>
      <p:sp>
        <p:nvSpPr>
          <p:cNvPr id="16" name="圆角矩形 6"/>
          <p:cNvSpPr/>
          <p:nvPr/>
        </p:nvSpPr>
        <p:spPr>
          <a:xfrm>
            <a:off x="4359443" y="1142892"/>
            <a:ext cx="5193268" cy="1001440"/>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nvGrpSpPr>
          <p:cNvPr id="17" name="组合 16"/>
          <p:cNvGrpSpPr/>
          <p:nvPr/>
        </p:nvGrpSpPr>
        <p:grpSpPr>
          <a:xfrm>
            <a:off x="4453161" y="1561368"/>
            <a:ext cx="158011" cy="158012"/>
            <a:chOff x="4486616" y="3001075"/>
            <a:chExt cx="274695" cy="274699"/>
          </a:xfrm>
        </p:grpSpPr>
        <p:sp>
          <p:nvSpPr>
            <p:cNvPr id="18" name="椭圆 17"/>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9" name="椭圆 18"/>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20" name="组合 19"/>
          <p:cNvGrpSpPr/>
          <p:nvPr/>
        </p:nvGrpSpPr>
        <p:grpSpPr>
          <a:xfrm>
            <a:off x="4053821" y="1561368"/>
            <a:ext cx="158011" cy="158012"/>
            <a:chOff x="4486616" y="3001075"/>
            <a:chExt cx="274695" cy="274699"/>
          </a:xfrm>
        </p:grpSpPr>
        <p:sp>
          <p:nvSpPr>
            <p:cNvPr id="21" name="椭圆 20"/>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2" name="椭圆 21"/>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23" name="组合 22"/>
          <p:cNvGrpSpPr/>
          <p:nvPr/>
        </p:nvGrpSpPr>
        <p:grpSpPr>
          <a:xfrm>
            <a:off x="4142564" y="1606251"/>
            <a:ext cx="384317" cy="61431"/>
            <a:chOff x="4318304" y="3089060"/>
            <a:chExt cx="384317" cy="61430"/>
          </a:xfrm>
        </p:grpSpPr>
        <p:sp>
          <p:nvSpPr>
            <p:cNvPr id="24"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5"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26" name="文本框 25"/>
          <p:cNvSpPr txBox="1"/>
          <p:nvPr/>
        </p:nvSpPr>
        <p:spPr>
          <a:xfrm>
            <a:off x="5442359" y="1309441"/>
            <a:ext cx="3506545" cy="645160"/>
          </a:xfrm>
          <a:prstGeom prst="rect">
            <a:avLst/>
          </a:prstGeom>
          <a:noFill/>
        </p:spPr>
        <p:txBody>
          <a:bodyPr wrap="square" rtlCol="0">
            <a:spAutoFit/>
          </a:bodyPr>
          <a:lstStyle/>
          <a:p>
            <a:pPr algn="ctr"/>
            <a:r>
              <a:rPr lang="zh-CN" altLang="en-US" sz="3600" dirty="0">
                <a:solidFill>
                  <a:schemeClr val="bg1"/>
                </a:solidFill>
                <a:latin typeface="造字工房悦黑体验版细体" pitchFamily="50" charset="-122"/>
                <a:ea typeface="造字工房悦黑体验版细体" pitchFamily="50" charset="-122"/>
              </a:rPr>
              <a:t>查找显性知识</a:t>
            </a:r>
            <a:endParaRPr lang="zh-CN" altLang="en-US" sz="3600" dirty="0">
              <a:solidFill>
                <a:schemeClr val="bg1"/>
              </a:solidFill>
              <a:latin typeface="造字工房悦黑体验版细体" pitchFamily="50" charset="-122"/>
              <a:ea typeface="造字工房悦黑体验版细体" pitchFamily="50" charset="-122"/>
            </a:endParaRPr>
          </a:p>
        </p:txBody>
      </p:sp>
      <p:grpSp>
        <p:nvGrpSpPr>
          <p:cNvPr id="27" name="组合 26"/>
          <p:cNvGrpSpPr/>
          <p:nvPr/>
        </p:nvGrpSpPr>
        <p:grpSpPr>
          <a:xfrm>
            <a:off x="2881471" y="1280983"/>
            <a:ext cx="786564" cy="737835"/>
            <a:chOff x="3108756" y="2110160"/>
            <a:chExt cx="745081" cy="698920"/>
          </a:xfrm>
          <a:solidFill>
            <a:schemeClr val="bg1"/>
          </a:solidFill>
        </p:grpSpPr>
        <p:sp>
          <p:nvSpPr>
            <p:cNvPr id="28" name="Freeform 489"/>
            <p:cNvSpPr/>
            <p:nvPr/>
          </p:nvSpPr>
          <p:spPr bwMode="auto">
            <a:xfrm>
              <a:off x="3608602" y="2110160"/>
              <a:ext cx="245235" cy="303659"/>
            </a:xfrm>
            <a:custGeom>
              <a:avLst/>
              <a:gdLst>
                <a:gd name="T0" fmla="*/ 248 w 340"/>
                <a:gd name="T1" fmla="*/ 0 h 421"/>
                <a:gd name="T2" fmla="*/ 0 w 340"/>
                <a:gd name="T3" fmla="*/ 357 h 421"/>
                <a:gd name="T4" fmla="*/ 94 w 340"/>
                <a:gd name="T5" fmla="*/ 421 h 421"/>
                <a:gd name="T6" fmla="*/ 340 w 340"/>
                <a:gd name="T7" fmla="*/ 66 h 421"/>
                <a:gd name="T8" fmla="*/ 248 w 340"/>
                <a:gd name="T9" fmla="*/ 0 h 421"/>
              </a:gdLst>
              <a:ahLst/>
              <a:cxnLst>
                <a:cxn ang="0">
                  <a:pos x="T0" y="T1"/>
                </a:cxn>
                <a:cxn ang="0">
                  <a:pos x="T2" y="T3"/>
                </a:cxn>
                <a:cxn ang="0">
                  <a:pos x="T4" y="T5"/>
                </a:cxn>
                <a:cxn ang="0">
                  <a:pos x="T6" y="T7"/>
                </a:cxn>
                <a:cxn ang="0">
                  <a:pos x="T8" y="T9"/>
                </a:cxn>
              </a:cxnLst>
              <a:rect l="0" t="0" r="r" b="b"/>
              <a:pathLst>
                <a:path w="340" h="421">
                  <a:moveTo>
                    <a:pt x="248" y="0"/>
                  </a:moveTo>
                  <a:lnTo>
                    <a:pt x="0" y="357"/>
                  </a:lnTo>
                  <a:lnTo>
                    <a:pt x="94" y="421"/>
                  </a:lnTo>
                  <a:lnTo>
                    <a:pt x="340" y="66"/>
                  </a:lnTo>
                  <a:lnTo>
                    <a:pt x="2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29" name="Freeform 490"/>
            <p:cNvSpPr/>
            <p:nvPr/>
          </p:nvSpPr>
          <p:spPr bwMode="auto">
            <a:xfrm>
              <a:off x="3584800" y="2379197"/>
              <a:ext cx="81505" cy="68522"/>
            </a:xfrm>
            <a:custGeom>
              <a:avLst/>
              <a:gdLst>
                <a:gd name="T0" fmla="*/ 14 w 113"/>
                <a:gd name="T1" fmla="*/ 12 h 95"/>
                <a:gd name="T2" fmla="*/ 0 w 113"/>
                <a:gd name="T3" fmla="*/ 33 h 95"/>
                <a:gd name="T4" fmla="*/ 14 w 113"/>
                <a:gd name="T5" fmla="*/ 43 h 95"/>
                <a:gd name="T6" fmla="*/ 26 w 113"/>
                <a:gd name="T7" fmla="*/ 52 h 95"/>
                <a:gd name="T8" fmla="*/ 90 w 113"/>
                <a:gd name="T9" fmla="*/ 95 h 95"/>
                <a:gd name="T10" fmla="*/ 113 w 113"/>
                <a:gd name="T11" fmla="*/ 62 h 95"/>
                <a:gd name="T12" fmla="*/ 23 w 113"/>
                <a:gd name="T13" fmla="*/ 0 h 95"/>
                <a:gd name="T14" fmla="*/ 14 w 113"/>
                <a:gd name="T15" fmla="*/ 12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95">
                  <a:moveTo>
                    <a:pt x="14" y="12"/>
                  </a:moveTo>
                  <a:lnTo>
                    <a:pt x="0" y="33"/>
                  </a:lnTo>
                  <a:lnTo>
                    <a:pt x="14" y="43"/>
                  </a:lnTo>
                  <a:lnTo>
                    <a:pt x="26" y="52"/>
                  </a:lnTo>
                  <a:lnTo>
                    <a:pt x="90" y="95"/>
                  </a:lnTo>
                  <a:lnTo>
                    <a:pt x="113" y="62"/>
                  </a:lnTo>
                  <a:lnTo>
                    <a:pt x="23" y="0"/>
                  </a:lnTo>
                  <a:lnTo>
                    <a:pt x="1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30" name="Freeform 491"/>
            <p:cNvSpPr/>
            <p:nvPr/>
          </p:nvSpPr>
          <p:spPr bwMode="auto">
            <a:xfrm>
              <a:off x="3463625" y="2415261"/>
              <a:ext cx="177435" cy="226482"/>
            </a:xfrm>
            <a:custGeom>
              <a:avLst/>
              <a:gdLst>
                <a:gd name="T0" fmla="*/ 66 w 104"/>
                <a:gd name="T1" fmla="*/ 0 h 133"/>
                <a:gd name="T2" fmla="*/ 60 w 104"/>
                <a:gd name="T3" fmla="*/ 8 h 133"/>
                <a:gd name="T4" fmla="*/ 59 w 104"/>
                <a:gd name="T5" fmla="*/ 10 h 133"/>
                <a:gd name="T6" fmla="*/ 11 w 104"/>
                <a:gd name="T7" fmla="*/ 29 h 133"/>
                <a:gd name="T8" fmla="*/ 0 w 104"/>
                <a:gd name="T9" fmla="*/ 129 h 133"/>
                <a:gd name="T10" fmla="*/ 37 w 104"/>
                <a:gd name="T11" fmla="*/ 76 h 133"/>
                <a:gd name="T12" fmla="*/ 37 w 104"/>
                <a:gd name="T13" fmla="*/ 51 h 133"/>
                <a:gd name="T14" fmla="*/ 60 w 104"/>
                <a:gd name="T15" fmla="*/ 43 h 133"/>
                <a:gd name="T16" fmla="*/ 63 w 104"/>
                <a:gd name="T17" fmla="*/ 44 h 133"/>
                <a:gd name="T18" fmla="*/ 66 w 104"/>
                <a:gd name="T19" fmla="*/ 71 h 133"/>
                <a:gd name="T20" fmla="*/ 60 w 104"/>
                <a:gd name="T21" fmla="*/ 77 h 133"/>
                <a:gd name="T22" fmla="*/ 42 w 104"/>
                <a:gd name="T23" fmla="*/ 80 h 133"/>
                <a:gd name="T24" fmla="*/ 6 w 104"/>
                <a:gd name="T25" fmla="*/ 133 h 133"/>
                <a:gd name="T26" fmla="*/ 54 w 104"/>
                <a:gd name="T27" fmla="*/ 109 h 133"/>
                <a:gd name="T28" fmla="*/ 60 w 104"/>
                <a:gd name="T29" fmla="*/ 106 h 133"/>
                <a:gd name="T30" fmla="*/ 77 w 104"/>
                <a:gd name="T31" fmla="*/ 98 h 133"/>
                <a:gd name="T32" fmla="*/ 96 w 104"/>
                <a:gd name="T33" fmla="*/ 88 h 133"/>
                <a:gd name="T34" fmla="*/ 97 w 104"/>
                <a:gd name="T35" fmla="*/ 37 h 133"/>
                <a:gd name="T36" fmla="*/ 104 w 104"/>
                <a:gd name="T37" fmla="*/ 26 h 133"/>
                <a:gd name="T38" fmla="*/ 77 w 104"/>
                <a:gd name="T39" fmla="*/ 7 h 133"/>
                <a:gd name="T40" fmla="*/ 66 w 104"/>
                <a:gd name="T4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33">
                  <a:moveTo>
                    <a:pt x="66" y="0"/>
                  </a:moveTo>
                  <a:cubicBezTo>
                    <a:pt x="60" y="8"/>
                    <a:pt x="60" y="8"/>
                    <a:pt x="60" y="8"/>
                  </a:cubicBezTo>
                  <a:cubicBezTo>
                    <a:pt x="59" y="10"/>
                    <a:pt x="59" y="10"/>
                    <a:pt x="59" y="10"/>
                  </a:cubicBezTo>
                  <a:cubicBezTo>
                    <a:pt x="11" y="29"/>
                    <a:pt x="11" y="29"/>
                    <a:pt x="11" y="29"/>
                  </a:cubicBezTo>
                  <a:cubicBezTo>
                    <a:pt x="0" y="129"/>
                    <a:pt x="0" y="129"/>
                    <a:pt x="0" y="129"/>
                  </a:cubicBezTo>
                  <a:cubicBezTo>
                    <a:pt x="37" y="76"/>
                    <a:pt x="37" y="76"/>
                    <a:pt x="37" y="76"/>
                  </a:cubicBezTo>
                  <a:cubicBezTo>
                    <a:pt x="32" y="70"/>
                    <a:pt x="31" y="60"/>
                    <a:pt x="37" y="51"/>
                  </a:cubicBezTo>
                  <a:cubicBezTo>
                    <a:pt x="43" y="43"/>
                    <a:pt x="52" y="40"/>
                    <a:pt x="60" y="43"/>
                  </a:cubicBezTo>
                  <a:cubicBezTo>
                    <a:pt x="61" y="43"/>
                    <a:pt x="62" y="44"/>
                    <a:pt x="63" y="44"/>
                  </a:cubicBezTo>
                  <a:cubicBezTo>
                    <a:pt x="71" y="50"/>
                    <a:pt x="72" y="62"/>
                    <a:pt x="66" y="71"/>
                  </a:cubicBezTo>
                  <a:cubicBezTo>
                    <a:pt x="64" y="74"/>
                    <a:pt x="62" y="76"/>
                    <a:pt x="60" y="77"/>
                  </a:cubicBezTo>
                  <a:cubicBezTo>
                    <a:pt x="55" y="81"/>
                    <a:pt x="48" y="82"/>
                    <a:pt x="42" y="80"/>
                  </a:cubicBezTo>
                  <a:cubicBezTo>
                    <a:pt x="6" y="133"/>
                    <a:pt x="6" y="133"/>
                    <a:pt x="6" y="133"/>
                  </a:cubicBezTo>
                  <a:cubicBezTo>
                    <a:pt x="54" y="109"/>
                    <a:pt x="54" y="109"/>
                    <a:pt x="54" y="109"/>
                  </a:cubicBezTo>
                  <a:cubicBezTo>
                    <a:pt x="60" y="106"/>
                    <a:pt x="60" y="106"/>
                    <a:pt x="60" y="106"/>
                  </a:cubicBezTo>
                  <a:cubicBezTo>
                    <a:pt x="77" y="98"/>
                    <a:pt x="77" y="98"/>
                    <a:pt x="77" y="98"/>
                  </a:cubicBezTo>
                  <a:cubicBezTo>
                    <a:pt x="96" y="88"/>
                    <a:pt x="96" y="88"/>
                    <a:pt x="96" y="88"/>
                  </a:cubicBezTo>
                  <a:cubicBezTo>
                    <a:pt x="97" y="37"/>
                    <a:pt x="97" y="37"/>
                    <a:pt x="97" y="37"/>
                  </a:cubicBezTo>
                  <a:cubicBezTo>
                    <a:pt x="104" y="26"/>
                    <a:pt x="104" y="26"/>
                    <a:pt x="104" y="26"/>
                  </a:cubicBezTo>
                  <a:cubicBezTo>
                    <a:pt x="77" y="7"/>
                    <a:pt x="77" y="7"/>
                    <a:pt x="77" y="7"/>
                  </a:cubicBezTo>
                  <a:lnTo>
                    <a:pt x="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31" name="Rectangle 492"/>
            <p:cNvSpPr>
              <a:spLocks noChangeArrowheads="1"/>
            </p:cNvSpPr>
            <p:nvPr/>
          </p:nvSpPr>
          <p:spPr bwMode="auto">
            <a:xfrm>
              <a:off x="3237144" y="2495323"/>
              <a:ext cx="168779" cy="151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p>
          </p:txBody>
        </p:sp>
        <p:sp>
          <p:nvSpPr>
            <p:cNvPr id="32" name="Rectangle 493"/>
            <p:cNvSpPr>
              <a:spLocks noChangeArrowheads="1"/>
            </p:cNvSpPr>
            <p:nvPr/>
          </p:nvSpPr>
          <p:spPr bwMode="auto">
            <a:xfrm>
              <a:off x="3237144" y="2449161"/>
              <a:ext cx="168779" cy="173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p>
          </p:txBody>
        </p:sp>
        <p:sp>
          <p:nvSpPr>
            <p:cNvPr id="33" name="Rectangle 494"/>
            <p:cNvSpPr>
              <a:spLocks noChangeArrowheads="1"/>
            </p:cNvSpPr>
            <p:nvPr/>
          </p:nvSpPr>
          <p:spPr bwMode="auto">
            <a:xfrm>
              <a:off x="3237144" y="2403000"/>
              <a:ext cx="168779" cy="158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p>
          </p:txBody>
        </p:sp>
        <p:sp>
          <p:nvSpPr>
            <p:cNvPr id="34" name="Rectangle 495"/>
            <p:cNvSpPr>
              <a:spLocks noChangeArrowheads="1"/>
            </p:cNvSpPr>
            <p:nvPr/>
          </p:nvSpPr>
          <p:spPr bwMode="auto">
            <a:xfrm>
              <a:off x="3237144" y="2357559"/>
              <a:ext cx="168779" cy="151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p>
          </p:txBody>
        </p:sp>
        <p:sp>
          <p:nvSpPr>
            <p:cNvPr id="35" name="Freeform 496"/>
            <p:cNvSpPr/>
            <p:nvPr/>
          </p:nvSpPr>
          <p:spPr bwMode="auto">
            <a:xfrm>
              <a:off x="3108756" y="2215467"/>
              <a:ext cx="489749" cy="593613"/>
            </a:xfrm>
            <a:custGeom>
              <a:avLst/>
              <a:gdLst>
                <a:gd name="T0" fmla="*/ 268 w 287"/>
                <a:gd name="T1" fmla="*/ 303 h 348"/>
                <a:gd name="T2" fmla="*/ 245 w 287"/>
                <a:gd name="T3" fmla="*/ 331 h 348"/>
                <a:gd name="T4" fmla="*/ 90 w 287"/>
                <a:gd name="T5" fmla="*/ 331 h 348"/>
                <a:gd name="T6" fmla="*/ 90 w 287"/>
                <a:gd name="T7" fmla="*/ 281 h 348"/>
                <a:gd name="T8" fmla="*/ 76 w 287"/>
                <a:gd name="T9" fmla="*/ 263 h 348"/>
                <a:gd name="T10" fmla="*/ 17 w 287"/>
                <a:gd name="T11" fmla="*/ 263 h 348"/>
                <a:gd name="T12" fmla="*/ 17 w 287"/>
                <a:gd name="T13" fmla="*/ 59 h 348"/>
                <a:gd name="T14" fmla="*/ 40 w 287"/>
                <a:gd name="T15" fmla="*/ 27 h 348"/>
                <a:gd name="T16" fmla="*/ 251 w 287"/>
                <a:gd name="T17" fmla="*/ 27 h 348"/>
                <a:gd name="T18" fmla="*/ 268 w 287"/>
                <a:gd name="T19" fmla="*/ 52 h 348"/>
                <a:gd name="T20" fmla="*/ 268 w 287"/>
                <a:gd name="T21" fmla="*/ 104 h 348"/>
                <a:gd name="T22" fmla="*/ 268 w 287"/>
                <a:gd name="T23" fmla="*/ 104 h 348"/>
                <a:gd name="T24" fmla="*/ 285 w 287"/>
                <a:gd name="T25" fmla="*/ 83 h 348"/>
                <a:gd name="T26" fmla="*/ 285 w 287"/>
                <a:gd name="T27" fmla="*/ 45 h 348"/>
                <a:gd name="T28" fmla="*/ 252 w 287"/>
                <a:gd name="T29" fmla="*/ 8 h 348"/>
                <a:gd name="T30" fmla="*/ 70 w 287"/>
                <a:gd name="T31" fmla="*/ 8 h 348"/>
                <a:gd name="T32" fmla="*/ 40 w 287"/>
                <a:gd name="T33" fmla="*/ 8 h 348"/>
                <a:gd name="T34" fmla="*/ 0 w 287"/>
                <a:gd name="T35" fmla="*/ 44 h 348"/>
                <a:gd name="T36" fmla="*/ 0 w 287"/>
                <a:gd name="T37" fmla="*/ 294 h 348"/>
                <a:gd name="T38" fmla="*/ 82 w 287"/>
                <a:gd name="T39" fmla="*/ 346 h 348"/>
                <a:gd name="T40" fmla="*/ 252 w 287"/>
                <a:gd name="T41" fmla="*/ 346 h 348"/>
                <a:gd name="T42" fmla="*/ 285 w 287"/>
                <a:gd name="T43" fmla="*/ 321 h 348"/>
                <a:gd name="T44" fmla="*/ 285 w 287"/>
                <a:gd name="T45" fmla="*/ 228 h 348"/>
                <a:gd name="T46" fmla="*/ 268 w 287"/>
                <a:gd name="T47" fmla="*/ 238 h 348"/>
                <a:gd name="T48" fmla="*/ 268 w 287"/>
                <a:gd name="T49" fmla="*/ 30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7" h="348">
                  <a:moveTo>
                    <a:pt x="268" y="303"/>
                  </a:moveTo>
                  <a:cubicBezTo>
                    <a:pt x="268" y="303"/>
                    <a:pt x="272" y="331"/>
                    <a:pt x="245" y="331"/>
                  </a:cubicBezTo>
                  <a:cubicBezTo>
                    <a:pt x="217" y="331"/>
                    <a:pt x="90" y="331"/>
                    <a:pt x="90" y="331"/>
                  </a:cubicBezTo>
                  <a:cubicBezTo>
                    <a:pt x="90" y="281"/>
                    <a:pt x="90" y="281"/>
                    <a:pt x="90" y="281"/>
                  </a:cubicBezTo>
                  <a:cubicBezTo>
                    <a:pt x="90" y="281"/>
                    <a:pt x="91" y="263"/>
                    <a:pt x="76" y="263"/>
                  </a:cubicBezTo>
                  <a:cubicBezTo>
                    <a:pt x="60" y="263"/>
                    <a:pt x="17" y="263"/>
                    <a:pt x="17" y="263"/>
                  </a:cubicBezTo>
                  <a:cubicBezTo>
                    <a:pt x="17" y="59"/>
                    <a:pt x="17" y="59"/>
                    <a:pt x="17" y="59"/>
                  </a:cubicBezTo>
                  <a:cubicBezTo>
                    <a:pt x="17" y="59"/>
                    <a:pt x="13" y="27"/>
                    <a:pt x="40" y="27"/>
                  </a:cubicBezTo>
                  <a:cubicBezTo>
                    <a:pt x="251" y="27"/>
                    <a:pt x="251" y="27"/>
                    <a:pt x="251" y="27"/>
                  </a:cubicBezTo>
                  <a:cubicBezTo>
                    <a:pt x="251" y="27"/>
                    <a:pt x="268" y="30"/>
                    <a:pt x="268" y="52"/>
                  </a:cubicBezTo>
                  <a:cubicBezTo>
                    <a:pt x="268" y="57"/>
                    <a:pt x="268" y="77"/>
                    <a:pt x="268" y="104"/>
                  </a:cubicBezTo>
                  <a:cubicBezTo>
                    <a:pt x="268" y="104"/>
                    <a:pt x="268" y="104"/>
                    <a:pt x="268" y="104"/>
                  </a:cubicBezTo>
                  <a:cubicBezTo>
                    <a:pt x="285" y="83"/>
                    <a:pt x="285" y="83"/>
                    <a:pt x="285" y="83"/>
                  </a:cubicBezTo>
                  <a:cubicBezTo>
                    <a:pt x="285" y="60"/>
                    <a:pt x="285" y="45"/>
                    <a:pt x="285" y="45"/>
                  </a:cubicBezTo>
                  <a:cubicBezTo>
                    <a:pt x="285" y="45"/>
                    <a:pt x="287" y="8"/>
                    <a:pt x="252" y="8"/>
                  </a:cubicBezTo>
                  <a:cubicBezTo>
                    <a:pt x="70" y="8"/>
                    <a:pt x="70" y="8"/>
                    <a:pt x="70" y="8"/>
                  </a:cubicBezTo>
                  <a:cubicBezTo>
                    <a:pt x="40" y="8"/>
                    <a:pt x="40" y="8"/>
                    <a:pt x="40" y="8"/>
                  </a:cubicBezTo>
                  <a:cubicBezTo>
                    <a:pt x="40" y="8"/>
                    <a:pt x="0" y="0"/>
                    <a:pt x="0" y="44"/>
                  </a:cubicBezTo>
                  <a:cubicBezTo>
                    <a:pt x="0" y="87"/>
                    <a:pt x="0" y="294"/>
                    <a:pt x="0" y="294"/>
                  </a:cubicBezTo>
                  <a:cubicBezTo>
                    <a:pt x="82" y="346"/>
                    <a:pt x="82" y="346"/>
                    <a:pt x="82" y="346"/>
                  </a:cubicBezTo>
                  <a:cubicBezTo>
                    <a:pt x="252" y="346"/>
                    <a:pt x="252" y="346"/>
                    <a:pt x="252" y="346"/>
                  </a:cubicBezTo>
                  <a:cubicBezTo>
                    <a:pt x="252" y="346"/>
                    <a:pt x="285" y="348"/>
                    <a:pt x="285" y="321"/>
                  </a:cubicBezTo>
                  <a:cubicBezTo>
                    <a:pt x="285" y="312"/>
                    <a:pt x="285" y="274"/>
                    <a:pt x="285" y="228"/>
                  </a:cubicBezTo>
                  <a:cubicBezTo>
                    <a:pt x="268" y="238"/>
                    <a:pt x="268" y="238"/>
                    <a:pt x="268" y="238"/>
                  </a:cubicBezTo>
                  <a:cubicBezTo>
                    <a:pt x="268" y="275"/>
                    <a:pt x="268" y="303"/>
                    <a:pt x="268" y="3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grpSp>
      <p:grpSp>
        <p:nvGrpSpPr>
          <p:cNvPr id="36" name="组合 35"/>
          <p:cNvGrpSpPr/>
          <p:nvPr/>
        </p:nvGrpSpPr>
        <p:grpSpPr>
          <a:xfrm>
            <a:off x="4855193" y="1401299"/>
            <a:ext cx="601529" cy="562743"/>
            <a:chOff x="5030931" y="2884106"/>
            <a:chExt cx="601529" cy="562742"/>
          </a:xfrm>
        </p:grpSpPr>
        <p:sp>
          <p:nvSpPr>
            <p:cNvPr id="37" name="椭圆 36"/>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8" name="文本框 37"/>
            <p:cNvSpPr txBox="1"/>
            <p:nvPr/>
          </p:nvSpPr>
          <p:spPr>
            <a:xfrm>
              <a:off x="5030931" y="2902999"/>
              <a:ext cx="601529" cy="521969"/>
            </a:xfrm>
            <a:prstGeom prst="rect">
              <a:avLst/>
            </a:prstGeom>
            <a:noFill/>
          </p:spPr>
          <p:txBody>
            <a:bodyPr wrap="square" rtlCol="0">
              <a:spAutoFit/>
            </a:bodyPr>
            <a:lstStyle/>
            <a:p>
              <a:pPr algn="ctr"/>
              <a:r>
                <a:rPr lang="en-US" altLang="zh-CN" sz="2800" dirty="0">
                  <a:solidFill>
                    <a:srgbClr val="FFB850"/>
                  </a:solidFill>
                  <a:latin typeface="Impact" panose="020B0806030902050204" pitchFamily="34" charset="0"/>
                </a:rPr>
                <a:t>01</a:t>
              </a:r>
              <a:endParaRPr lang="zh-CN" altLang="en-US" sz="2800" dirty="0">
                <a:solidFill>
                  <a:srgbClr val="FFB850"/>
                </a:solidFill>
                <a:latin typeface="Impact" panose="020B0806030902050204" pitchFamily="34" charset="0"/>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箭头: 右 1"/>
          <p:cNvSpPr/>
          <p:nvPr/>
        </p:nvSpPr>
        <p:spPr>
          <a:xfrm>
            <a:off x="7414056" y="2405445"/>
            <a:ext cx="2361515" cy="1614616"/>
          </a:xfrm>
          <a:prstGeom prst="rightArrow">
            <a:avLst/>
          </a:prstGeom>
          <a:solidFill>
            <a:srgbClr val="FFB03D"/>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查准率</a:t>
            </a:r>
            <a:endParaRPr lang="zh-CN" altLang="en-US" sz="2400" dirty="0">
              <a:latin typeface="微软雅黑" panose="020B0503020204020204" pitchFamily="34" charset="-122"/>
              <a:ea typeface="微软雅黑" panose="020B0503020204020204" pitchFamily="34" charset="-122"/>
            </a:endParaRPr>
          </a:p>
        </p:txBody>
      </p:sp>
      <p:sp>
        <p:nvSpPr>
          <p:cNvPr id="6" name="箭头: 左 5"/>
          <p:cNvSpPr/>
          <p:nvPr/>
        </p:nvSpPr>
        <p:spPr>
          <a:xfrm>
            <a:off x="2647089" y="2405445"/>
            <a:ext cx="2361515" cy="1614616"/>
          </a:xfrm>
          <a:prstGeom prst="leftArrow">
            <a:avLst/>
          </a:prstGeom>
          <a:solidFill>
            <a:srgbClr val="01ACBE"/>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查全率</a:t>
            </a:r>
            <a:endParaRPr lang="zh-CN" altLang="en-US" sz="240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5052539" y="2946013"/>
            <a:ext cx="2702016" cy="501650"/>
          </a:xfrm>
          <a:prstGeom prst="rect">
            <a:avLst/>
          </a:prstGeom>
          <a:noFill/>
        </p:spPr>
        <p:txBody>
          <a:bodyPr wrap="square" rtlCol="0">
            <a:spAutoFit/>
          </a:bodyPr>
          <a:lstStyle/>
          <a:p>
            <a:r>
              <a:rPr lang="zh-CN" altLang="en-US" sz="2665" dirty="0">
                <a:latin typeface="微软雅黑" panose="020B0503020204020204" pitchFamily="34" charset="-122"/>
                <a:ea typeface="微软雅黑" panose="020B0503020204020204" pitchFamily="34" charset="-122"/>
              </a:rPr>
              <a:t>用户检索需求</a:t>
            </a:r>
            <a:endParaRPr lang="zh-CN" altLang="en-US" sz="2665"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p:cNvSpPr/>
          <p:nvPr/>
        </p:nvSpPr>
        <p:spPr>
          <a:xfrm>
            <a:off x="6792036" y="2213907"/>
            <a:ext cx="1724307" cy="1485935"/>
          </a:xfrm>
          <a:prstGeom prst="hexagon">
            <a:avLst/>
          </a:prstGeom>
          <a:solidFill>
            <a:srgbClr val="00B0F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3500</a:t>
            </a:r>
            <a:r>
              <a:rPr lang="zh-CN" altLang="en-US" sz="2500" dirty="0">
                <a:solidFill>
                  <a:prstClr val="white"/>
                </a:solidFill>
                <a:latin typeface="微软雅黑" panose="020B0503020204020204" pitchFamily="34" charset="-122"/>
                <a:ea typeface="微软雅黑" panose="020B0503020204020204" pitchFamily="34" charset="-122"/>
              </a:rPr>
              <a:t>条学科分类表</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7" name="六边形 6"/>
          <p:cNvSpPr/>
          <p:nvPr/>
        </p:nvSpPr>
        <p:spPr>
          <a:xfrm>
            <a:off x="6796729" y="3819673"/>
            <a:ext cx="1724307" cy="1485935"/>
          </a:xfrm>
          <a:prstGeom prst="hexagon">
            <a:avLst/>
          </a:prstGeom>
          <a:solidFill>
            <a:schemeClr val="accent2">
              <a:lumMod val="60000"/>
              <a:lumOff val="40000"/>
            </a:schemeClr>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8</a:t>
            </a:r>
            <a:r>
              <a:rPr lang="zh-CN" altLang="en-US" sz="2500" dirty="0">
                <a:solidFill>
                  <a:prstClr val="white"/>
                </a:solidFill>
                <a:latin typeface="微软雅黑" panose="020B0503020204020204" pitchFamily="34" charset="-122"/>
                <a:ea typeface="微软雅黑" panose="020B0503020204020204" pitchFamily="34" charset="-122"/>
              </a:rPr>
              <a:t>万同位词</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9" name="六边形 8"/>
          <p:cNvSpPr/>
          <p:nvPr/>
        </p:nvSpPr>
        <p:spPr>
          <a:xfrm>
            <a:off x="3871249" y="3807249"/>
            <a:ext cx="1724307" cy="1485935"/>
          </a:xfrm>
          <a:prstGeom prst="hexagon">
            <a:avLst/>
          </a:prstGeom>
          <a:solidFill>
            <a:schemeClr val="accent5">
              <a:lumMod val="40000"/>
              <a:lumOff val="60000"/>
            </a:schemeClr>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33</a:t>
            </a:r>
            <a:r>
              <a:rPr lang="zh-CN" altLang="en-US" sz="2500" dirty="0">
                <a:solidFill>
                  <a:prstClr val="white"/>
                </a:solidFill>
                <a:latin typeface="微软雅黑" panose="020B0503020204020204" pitchFamily="34" charset="-122"/>
                <a:ea typeface="微软雅黑" panose="020B0503020204020204" pitchFamily="34" charset="-122"/>
              </a:rPr>
              <a:t>万机构库</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10" name="六边形 9"/>
          <p:cNvSpPr/>
          <p:nvPr/>
        </p:nvSpPr>
        <p:spPr>
          <a:xfrm>
            <a:off x="3821315" y="2196812"/>
            <a:ext cx="1724307" cy="1485935"/>
          </a:xfrm>
          <a:prstGeom prst="hexagon">
            <a:avLst/>
          </a:prstGeom>
          <a:solidFill>
            <a:srgbClr val="FFB85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20</a:t>
            </a:r>
            <a:r>
              <a:rPr lang="zh-CN" altLang="en-US" sz="2500" dirty="0">
                <a:solidFill>
                  <a:prstClr val="white"/>
                </a:solidFill>
                <a:latin typeface="微软雅黑" panose="020B0503020204020204" pitchFamily="34" charset="-122"/>
                <a:ea typeface="微软雅黑" panose="020B0503020204020204" pitchFamily="34" charset="-122"/>
              </a:rPr>
              <a:t>万</a:t>
            </a:r>
            <a:endParaRPr lang="en-US" altLang="zh-CN" sz="2500" dirty="0">
              <a:solidFill>
                <a:prstClr val="white"/>
              </a:solidFill>
              <a:latin typeface="微软雅黑" panose="020B0503020204020204" pitchFamily="34" charset="-122"/>
              <a:ea typeface="微软雅黑" panose="020B0503020204020204" pitchFamily="34" charset="-122"/>
            </a:endParaRPr>
          </a:p>
          <a:p>
            <a:pPr algn="ctr"/>
            <a:r>
              <a:rPr lang="zh-CN" altLang="en-US" sz="2500" dirty="0">
                <a:solidFill>
                  <a:prstClr val="white"/>
                </a:solidFill>
                <a:latin typeface="微软雅黑" panose="020B0503020204020204" pitchFamily="34" charset="-122"/>
                <a:ea typeface="微软雅黑" panose="020B0503020204020204" pitchFamily="34" charset="-122"/>
              </a:rPr>
              <a:t>刊名表</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17" name="六边形 16"/>
          <p:cNvSpPr/>
          <p:nvPr/>
        </p:nvSpPr>
        <p:spPr>
          <a:xfrm>
            <a:off x="1744616" y="2751037"/>
            <a:ext cx="2360473" cy="2017439"/>
          </a:xfrm>
          <a:prstGeom prst="hexagon">
            <a:avLst/>
          </a:prstGeom>
          <a:solidFill>
            <a:srgbClr val="01ACBE"/>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700</a:t>
            </a:r>
            <a:r>
              <a:rPr lang="zh-CN" altLang="en-US" sz="2500" dirty="0">
                <a:solidFill>
                  <a:prstClr val="white"/>
                </a:solidFill>
                <a:latin typeface="微软雅黑" panose="020B0503020204020204" pitchFamily="34" charset="-122"/>
                <a:ea typeface="微软雅黑" panose="020B0503020204020204" pitchFamily="34" charset="-122"/>
              </a:rPr>
              <a:t>个数据库收录来源表</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18" name="六边形 17"/>
          <p:cNvSpPr/>
          <p:nvPr/>
        </p:nvSpPr>
        <p:spPr>
          <a:xfrm>
            <a:off x="5310048" y="1393921"/>
            <a:ext cx="1734331" cy="1485935"/>
          </a:xfrm>
          <a:prstGeom prst="hexagon">
            <a:avLst/>
          </a:prstGeom>
          <a:solidFill>
            <a:srgbClr val="E87071"/>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42</a:t>
            </a:r>
            <a:r>
              <a:rPr lang="zh-CN" altLang="en-US" sz="2500" dirty="0">
                <a:solidFill>
                  <a:prstClr val="white"/>
                </a:solidFill>
                <a:latin typeface="微软雅黑" panose="020B0503020204020204" pitchFamily="34" charset="-122"/>
                <a:ea typeface="微软雅黑" panose="020B0503020204020204" pitchFamily="34" charset="-122"/>
              </a:rPr>
              <a:t>万主题词表</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19" name="六边形 18"/>
          <p:cNvSpPr/>
          <p:nvPr/>
        </p:nvSpPr>
        <p:spPr>
          <a:xfrm>
            <a:off x="5326628" y="4633464"/>
            <a:ext cx="1734013" cy="1510815"/>
          </a:xfrm>
          <a:prstGeom prst="hexagon">
            <a:avLst/>
          </a:prstGeom>
          <a:solidFill>
            <a:srgbClr val="6095C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dirty="0">
                <a:solidFill>
                  <a:prstClr val="white"/>
                </a:solidFill>
                <a:latin typeface="微软雅黑" panose="020B0503020204020204" pitchFamily="34" charset="-122"/>
                <a:ea typeface="微软雅黑" panose="020B0503020204020204" pitchFamily="34" charset="-122"/>
              </a:rPr>
              <a:t>重要索引库</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20" name="六边形 19"/>
          <p:cNvSpPr/>
          <p:nvPr/>
        </p:nvSpPr>
        <p:spPr>
          <a:xfrm>
            <a:off x="8229288" y="2778471"/>
            <a:ext cx="2331792" cy="2003213"/>
          </a:xfrm>
          <a:prstGeom prst="hexagon">
            <a:avLst/>
          </a:prstGeom>
          <a:solidFill>
            <a:srgbClr val="C0000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2500</a:t>
            </a:r>
            <a:r>
              <a:rPr lang="zh-CN" altLang="en-US" sz="2500" dirty="0">
                <a:solidFill>
                  <a:prstClr val="white"/>
                </a:solidFill>
                <a:latin typeface="微软雅黑" panose="020B0503020204020204" pitchFamily="34" charset="-122"/>
                <a:ea typeface="微软雅黑" panose="020B0503020204020204" pitchFamily="34" charset="-122"/>
              </a:rPr>
              <a:t>万学术专业词库</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21" name="六边形 20"/>
          <p:cNvSpPr/>
          <p:nvPr/>
        </p:nvSpPr>
        <p:spPr>
          <a:xfrm>
            <a:off x="5301161" y="3000513"/>
            <a:ext cx="1746085" cy="1531857"/>
          </a:xfrm>
          <a:prstGeom prst="hexagon">
            <a:avLst/>
          </a:prstGeom>
          <a:solidFill>
            <a:srgbClr val="00B05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prstClr val="white"/>
                </a:solidFill>
                <a:latin typeface="微软雅黑" panose="020B0503020204020204" pitchFamily="34" charset="-122"/>
                <a:ea typeface="微软雅黑" panose="020B0503020204020204" pitchFamily="34" charset="-122"/>
              </a:rPr>
              <a:t>610</a:t>
            </a:r>
            <a:r>
              <a:rPr lang="zh-CN" altLang="en-US" sz="2500" dirty="0">
                <a:solidFill>
                  <a:prstClr val="white"/>
                </a:solidFill>
                <a:latin typeface="微软雅黑" panose="020B0503020204020204" pitchFamily="34" charset="-122"/>
                <a:ea typeface="微软雅黑" panose="020B0503020204020204" pitchFamily="34" charset="-122"/>
              </a:rPr>
              <a:t>万作者库</a:t>
            </a:r>
            <a:endParaRPr lang="zh-CN" altLang="en-US" sz="2500" dirty="0">
              <a:solidFill>
                <a:prstClr val="white"/>
              </a:solidFill>
              <a:latin typeface="微软雅黑" panose="020B0503020204020204" pitchFamily="34" charset="-122"/>
              <a:ea typeface="微软雅黑" panose="020B0503020204020204" pitchFamily="34" charset="-122"/>
            </a:endParaRPr>
          </a:p>
        </p:txBody>
      </p:sp>
      <p:sp>
        <p:nvSpPr>
          <p:cNvPr id="13" name="圆角矩形 1"/>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rgbClr val="FFB03D"/>
                </a:solidFill>
                <a:latin typeface="微软雅黑" panose="020B0503020204020204" pitchFamily="34" charset="-122"/>
                <a:ea typeface="微软雅黑" panose="020B0503020204020204" pitchFamily="34" charset="-122"/>
              </a:rPr>
              <a:t>专业级强大词表库保障</a:t>
            </a:r>
            <a:endParaRPr lang="zh-CN" altLang="en-US" sz="2135" b="1" dirty="0">
              <a:solidFill>
                <a:srgbClr val="FFB03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fltVal val="0.5"/>
                                          </p:val>
                                        </p:tav>
                                        <p:tav tm="100000">
                                          <p:val>
                                            <p:strVal val="#ppt_y"/>
                                          </p:val>
                                        </p:tav>
                                      </p:tavLst>
                                    </p:anim>
                                  </p:childTnLst>
                                </p:cTn>
                              </p:par>
                              <p:par>
                                <p:cTn id="11" presetID="26" presetClass="emph" presetSubtype="0" fill="hold" grpId="1" nodeType="withEffect">
                                  <p:stCondLst>
                                    <p:cond delay="250"/>
                                  </p:stCondLst>
                                  <p:childTnLst>
                                    <p:animEffect transition="out" filter="fade">
                                      <p:cBhvr>
                                        <p:cTn id="12" dur="500" tmFilter="0, 0; .2, .5; .8, .5; 1, 0"/>
                                        <p:tgtEl>
                                          <p:spTgt spid="10"/>
                                        </p:tgtEl>
                                      </p:cBhvr>
                                    </p:animEffect>
                                    <p:animScale>
                                      <p:cBhvr>
                                        <p:cTn id="13" dur="250" autoRev="1" fill="hold"/>
                                        <p:tgtEl>
                                          <p:spTgt spid="10"/>
                                        </p:tgtEl>
                                      </p:cBhvr>
                                      <p:by x="105000" y="105000"/>
                                    </p:animScale>
                                  </p:childTnLst>
                                </p:cTn>
                              </p:par>
                              <p:par>
                                <p:cTn id="14" presetID="23" presetClass="entr" presetSubtype="528" fill="hold" grpId="0" nodeType="withEffect">
                                  <p:stCondLst>
                                    <p:cond delay="30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 calcmode="lin" valueType="num">
                                      <p:cBhvr>
                                        <p:cTn id="18" dur="500" fill="hold"/>
                                        <p:tgtEl>
                                          <p:spTgt spid="3"/>
                                        </p:tgtEl>
                                        <p:attrNameLst>
                                          <p:attrName>ppt_x</p:attrName>
                                        </p:attrNameLst>
                                      </p:cBhvr>
                                      <p:tavLst>
                                        <p:tav tm="0">
                                          <p:val>
                                            <p:fltVal val="0.5"/>
                                          </p:val>
                                        </p:tav>
                                        <p:tav tm="100000">
                                          <p:val>
                                            <p:strVal val="#ppt_x"/>
                                          </p:val>
                                        </p:tav>
                                      </p:tavLst>
                                    </p:anim>
                                    <p:anim calcmode="lin" valueType="num">
                                      <p:cBhvr>
                                        <p:cTn id="19" dur="500" fill="hold"/>
                                        <p:tgtEl>
                                          <p:spTgt spid="3"/>
                                        </p:tgtEl>
                                        <p:attrNameLst>
                                          <p:attrName>ppt_y</p:attrName>
                                        </p:attrNameLst>
                                      </p:cBhvr>
                                      <p:tavLst>
                                        <p:tav tm="0">
                                          <p:val>
                                            <p:fltVal val="0.5"/>
                                          </p:val>
                                        </p:tav>
                                        <p:tav tm="100000">
                                          <p:val>
                                            <p:strVal val="#ppt_y"/>
                                          </p:val>
                                        </p:tav>
                                      </p:tavLst>
                                    </p:anim>
                                  </p:childTnLst>
                                </p:cTn>
                              </p:par>
                              <p:par>
                                <p:cTn id="20" presetID="26" presetClass="emph" presetSubtype="0" fill="hold" grpId="1" nodeType="withEffect">
                                  <p:stCondLst>
                                    <p:cond delay="25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cTn>
                              </p:par>
                              <p:par>
                                <p:cTn id="23" presetID="23" presetClass="entr" presetSubtype="528"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 calcmode="lin" valueType="num">
                                      <p:cBhvr>
                                        <p:cTn id="27" dur="500" fill="hold"/>
                                        <p:tgtEl>
                                          <p:spTgt spid="9"/>
                                        </p:tgtEl>
                                        <p:attrNameLst>
                                          <p:attrName>ppt_x</p:attrName>
                                        </p:attrNameLst>
                                      </p:cBhvr>
                                      <p:tavLst>
                                        <p:tav tm="0">
                                          <p:val>
                                            <p:fltVal val="0.5"/>
                                          </p:val>
                                        </p:tav>
                                        <p:tav tm="100000">
                                          <p:val>
                                            <p:strVal val="#ppt_x"/>
                                          </p:val>
                                        </p:tav>
                                      </p:tavLst>
                                    </p:anim>
                                    <p:anim calcmode="lin" valueType="num">
                                      <p:cBhvr>
                                        <p:cTn id="28" dur="500" fill="hold"/>
                                        <p:tgtEl>
                                          <p:spTgt spid="9"/>
                                        </p:tgtEl>
                                        <p:attrNameLst>
                                          <p:attrName>ppt_y</p:attrName>
                                        </p:attrNameLst>
                                      </p:cBhvr>
                                      <p:tavLst>
                                        <p:tav tm="0">
                                          <p:val>
                                            <p:fltVal val="0.5"/>
                                          </p:val>
                                        </p:tav>
                                        <p:tav tm="100000">
                                          <p:val>
                                            <p:strVal val="#ppt_y"/>
                                          </p:val>
                                        </p:tav>
                                      </p:tavLst>
                                    </p:anim>
                                  </p:childTnLst>
                                </p:cTn>
                              </p:par>
                              <p:par>
                                <p:cTn id="29" presetID="26" presetClass="emph" presetSubtype="0" fill="hold" grpId="1" nodeType="withEffect">
                                  <p:stCondLst>
                                    <p:cond delay="250"/>
                                  </p:stCondLst>
                                  <p:childTnLst>
                                    <p:animEffect transition="out" filter="fade">
                                      <p:cBhvr>
                                        <p:cTn id="30" dur="500" tmFilter="0, 0; .2, .5; .8, .5; 1, 0"/>
                                        <p:tgtEl>
                                          <p:spTgt spid="9"/>
                                        </p:tgtEl>
                                      </p:cBhvr>
                                    </p:animEffect>
                                    <p:animScale>
                                      <p:cBhvr>
                                        <p:cTn id="31" dur="250" autoRev="1" fill="hold"/>
                                        <p:tgtEl>
                                          <p:spTgt spid="9"/>
                                        </p:tgtEl>
                                      </p:cBhvr>
                                      <p:by x="105000" y="105000"/>
                                    </p:animScale>
                                  </p:childTnLst>
                                </p:cTn>
                              </p:par>
                              <p:par>
                                <p:cTn id="32" presetID="23" presetClass="entr" presetSubtype="528" fill="hold" grpId="0" nodeType="withEffect">
                                  <p:stCondLst>
                                    <p:cond delay="7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par>
                                <p:cTn id="38" presetID="26" presetClass="emph" presetSubtype="0" fill="hold" grpId="1" nodeType="withEffect">
                                  <p:stCondLst>
                                    <p:cond delay="25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par>
                          <p:cTn id="41" fill="hold">
                            <p:stCondLst>
                              <p:cond delay="500"/>
                            </p:stCondLst>
                            <p:childTnLst>
                              <p:par>
                                <p:cTn id="42" presetID="23" presetClass="entr" presetSubtype="52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 calcmode="lin" valueType="num">
                                      <p:cBhvr>
                                        <p:cTn id="46" dur="500" fill="hold"/>
                                        <p:tgtEl>
                                          <p:spTgt spid="17"/>
                                        </p:tgtEl>
                                        <p:attrNameLst>
                                          <p:attrName>ppt_x</p:attrName>
                                        </p:attrNameLst>
                                      </p:cBhvr>
                                      <p:tavLst>
                                        <p:tav tm="0">
                                          <p:val>
                                            <p:fltVal val="0.5"/>
                                          </p:val>
                                        </p:tav>
                                        <p:tav tm="100000">
                                          <p:val>
                                            <p:strVal val="#ppt_x"/>
                                          </p:val>
                                        </p:tav>
                                      </p:tavLst>
                                    </p:anim>
                                    <p:anim calcmode="lin" valueType="num">
                                      <p:cBhvr>
                                        <p:cTn id="47" dur="500" fill="hold"/>
                                        <p:tgtEl>
                                          <p:spTgt spid="17"/>
                                        </p:tgtEl>
                                        <p:attrNameLst>
                                          <p:attrName>ppt_y</p:attrName>
                                        </p:attrNameLst>
                                      </p:cBhvr>
                                      <p:tavLst>
                                        <p:tav tm="0">
                                          <p:val>
                                            <p:fltVal val="0.5"/>
                                          </p:val>
                                        </p:tav>
                                        <p:tav tm="100000">
                                          <p:val>
                                            <p:strVal val="#ppt_y"/>
                                          </p:val>
                                        </p:tav>
                                      </p:tavLst>
                                    </p:anim>
                                  </p:childTnLst>
                                </p:cTn>
                              </p:par>
                              <p:par>
                                <p:cTn id="48" presetID="26" presetClass="emph" presetSubtype="0" fill="hold" grpId="1" nodeType="withEffect">
                                  <p:stCondLst>
                                    <p:cond delay="250"/>
                                  </p:stCondLst>
                                  <p:childTnLst>
                                    <p:animEffect transition="out" filter="fade">
                                      <p:cBhvr>
                                        <p:cTn id="49" dur="500" tmFilter="0, 0; .2, .5; .8, .5; 1, 0"/>
                                        <p:tgtEl>
                                          <p:spTgt spid="17"/>
                                        </p:tgtEl>
                                      </p:cBhvr>
                                    </p:animEffect>
                                    <p:animScale>
                                      <p:cBhvr>
                                        <p:cTn id="50" dur="250" autoRev="1" fill="hold"/>
                                        <p:tgtEl>
                                          <p:spTgt spid="17"/>
                                        </p:tgtEl>
                                      </p:cBhvr>
                                      <p:by x="105000" y="105000"/>
                                    </p:animScale>
                                  </p:childTnLst>
                                </p:cTn>
                              </p:par>
                              <p:par>
                                <p:cTn id="51" presetID="23" presetClass="entr" presetSubtype="528" fill="hold" grpId="0" nodeType="withEffect">
                                  <p:stCondLst>
                                    <p:cond delay="5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 calcmode="lin" valueType="num">
                                      <p:cBhvr>
                                        <p:cTn id="55" dur="500" fill="hold"/>
                                        <p:tgtEl>
                                          <p:spTgt spid="18"/>
                                        </p:tgtEl>
                                        <p:attrNameLst>
                                          <p:attrName>ppt_x</p:attrName>
                                        </p:attrNameLst>
                                      </p:cBhvr>
                                      <p:tavLst>
                                        <p:tav tm="0">
                                          <p:val>
                                            <p:fltVal val="0.5"/>
                                          </p:val>
                                        </p:tav>
                                        <p:tav tm="100000">
                                          <p:val>
                                            <p:strVal val="#ppt_x"/>
                                          </p:val>
                                        </p:tav>
                                      </p:tavLst>
                                    </p:anim>
                                    <p:anim calcmode="lin" valueType="num">
                                      <p:cBhvr>
                                        <p:cTn id="56" dur="500" fill="hold"/>
                                        <p:tgtEl>
                                          <p:spTgt spid="18"/>
                                        </p:tgtEl>
                                        <p:attrNameLst>
                                          <p:attrName>ppt_y</p:attrName>
                                        </p:attrNameLst>
                                      </p:cBhvr>
                                      <p:tavLst>
                                        <p:tav tm="0">
                                          <p:val>
                                            <p:fltVal val="0.5"/>
                                          </p:val>
                                        </p:tav>
                                        <p:tav tm="100000">
                                          <p:val>
                                            <p:strVal val="#ppt_y"/>
                                          </p:val>
                                        </p:tav>
                                      </p:tavLst>
                                    </p:anim>
                                  </p:childTnLst>
                                </p:cTn>
                              </p:par>
                              <p:par>
                                <p:cTn id="57" presetID="26" presetClass="emph" presetSubtype="0" fill="hold" grpId="1" nodeType="withEffect">
                                  <p:stCondLst>
                                    <p:cond delay="25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par>
                          <p:cTn id="60" fill="hold">
                            <p:stCondLst>
                              <p:cond delay="1000"/>
                            </p:stCondLst>
                            <p:childTnLst>
                              <p:par>
                                <p:cTn id="61" presetID="23" presetClass="entr" presetSubtype="528"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 calcmode="lin" valueType="num">
                                      <p:cBhvr>
                                        <p:cTn id="65" dur="500" fill="hold"/>
                                        <p:tgtEl>
                                          <p:spTgt spid="19"/>
                                        </p:tgtEl>
                                        <p:attrNameLst>
                                          <p:attrName>ppt_x</p:attrName>
                                        </p:attrNameLst>
                                      </p:cBhvr>
                                      <p:tavLst>
                                        <p:tav tm="0">
                                          <p:val>
                                            <p:fltVal val="0.5"/>
                                          </p:val>
                                        </p:tav>
                                        <p:tav tm="100000">
                                          <p:val>
                                            <p:strVal val="#ppt_x"/>
                                          </p:val>
                                        </p:tav>
                                      </p:tavLst>
                                    </p:anim>
                                    <p:anim calcmode="lin" valueType="num">
                                      <p:cBhvr>
                                        <p:cTn id="66" dur="500" fill="hold"/>
                                        <p:tgtEl>
                                          <p:spTgt spid="19"/>
                                        </p:tgtEl>
                                        <p:attrNameLst>
                                          <p:attrName>ppt_y</p:attrName>
                                        </p:attrNameLst>
                                      </p:cBhvr>
                                      <p:tavLst>
                                        <p:tav tm="0">
                                          <p:val>
                                            <p:fltVal val="0.5"/>
                                          </p:val>
                                        </p:tav>
                                        <p:tav tm="100000">
                                          <p:val>
                                            <p:strVal val="#ppt_y"/>
                                          </p:val>
                                        </p:tav>
                                      </p:tavLst>
                                    </p:anim>
                                  </p:childTnLst>
                                </p:cTn>
                              </p:par>
                              <p:par>
                                <p:cTn id="67" presetID="26" presetClass="emph" presetSubtype="0" fill="hold" grpId="1" nodeType="withEffect">
                                  <p:stCondLst>
                                    <p:cond delay="250"/>
                                  </p:stCondLst>
                                  <p:childTnLst>
                                    <p:animEffect transition="out" filter="fade">
                                      <p:cBhvr>
                                        <p:cTn id="68" dur="500" tmFilter="0, 0; .2, .5; .8, .5; 1, 0"/>
                                        <p:tgtEl>
                                          <p:spTgt spid="19"/>
                                        </p:tgtEl>
                                      </p:cBhvr>
                                    </p:animEffect>
                                    <p:animScale>
                                      <p:cBhvr>
                                        <p:cTn id="69" dur="250" autoRev="1" fill="hold"/>
                                        <p:tgtEl>
                                          <p:spTgt spid="19"/>
                                        </p:tgtEl>
                                      </p:cBhvr>
                                      <p:by x="105000" y="105000"/>
                                    </p:animScale>
                                  </p:childTnLst>
                                </p:cTn>
                              </p:par>
                              <p:par>
                                <p:cTn id="70" presetID="23" presetClass="entr" presetSubtype="528" fill="hold" grpId="0" nodeType="withEffect">
                                  <p:stCondLst>
                                    <p:cond delay="70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ppt_x</p:attrName>
                                        </p:attrNameLst>
                                      </p:cBhvr>
                                      <p:tavLst>
                                        <p:tav tm="0">
                                          <p:val>
                                            <p:fltVal val="0.5"/>
                                          </p:val>
                                        </p:tav>
                                        <p:tav tm="100000">
                                          <p:val>
                                            <p:strVal val="#ppt_x"/>
                                          </p:val>
                                        </p:tav>
                                      </p:tavLst>
                                    </p:anim>
                                    <p:anim calcmode="lin" valueType="num">
                                      <p:cBhvr>
                                        <p:cTn id="75" dur="500" fill="hold"/>
                                        <p:tgtEl>
                                          <p:spTgt spid="20"/>
                                        </p:tgtEl>
                                        <p:attrNameLst>
                                          <p:attrName>ppt_y</p:attrName>
                                        </p:attrNameLst>
                                      </p:cBhvr>
                                      <p:tavLst>
                                        <p:tav tm="0">
                                          <p:val>
                                            <p:fltVal val="0.5"/>
                                          </p:val>
                                        </p:tav>
                                        <p:tav tm="100000">
                                          <p:val>
                                            <p:strVal val="#ppt_y"/>
                                          </p:val>
                                        </p:tav>
                                      </p:tavLst>
                                    </p:anim>
                                  </p:childTnLst>
                                </p:cTn>
                              </p:par>
                              <p:par>
                                <p:cTn id="76" presetID="26" presetClass="emph" presetSubtype="0" fill="hold" grpId="1" nodeType="withEffect">
                                  <p:stCondLst>
                                    <p:cond delay="250"/>
                                  </p:stCondLst>
                                  <p:childTnLst>
                                    <p:animEffect transition="out" filter="fade">
                                      <p:cBhvr>
                                        <p:cTn id="77" dur="500" tmFilter="0, 0; .2, .5; .8, .5; 1, 0"/>
                                        <p:tgtEl>
                                          <p:spTgt spid="20"/>
                                        </p:tgtEl>
                                      </p:cBhvr>
                                    </p:animEffect>
                                    <p:animScale>
                                      <p:cBhvr>
                                        <p:cTn id="78" dur="250" autoRev="1" fill="hold"/>
                                        <p:tgtEl>
                                          <p:spTgt spid="20"/>
                                        </p:tgtEl>
                                      </p:cBhvr>
                                      <p:by x="105000" y="105000"/>
                                    </p:animScale>
                                  </p:childTnLst>
                                </p:cTn>
                              </p:par>
                              <p:par>
                                <p:cTn id="79" presetID="23" presetClass="entr" presetSubtype="528" fill="hold" grpId="0" nodeType="withEffect">
                                  <p:stCondLst>
                                    <p:cond delay="30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ppt_w</p:attrName>
                                        </p:attrNameLst>
                                      </p:cBhvr>
                                      <p:tavLst>
                                        <p:tav tm="0">
                                          <p:val>
                                            <p:fltVal val="0"/>
                                          </p:val>
                                        </p:tav>
                                        <p:tav tm="100000">
                                          <p:val>
                                            <p:strVal val="#ppt_w"/>
                                          </p:val>
                                        </p:tav>
                                      </p:tavLst>
                                    </p:anim>
                                    <p:anim calcmode="lin" valueType="num">
                                      <p:cBhvr>
                                        <p:cTn id="82" dur="500" fill="hold"/>
                                        <p:tgtEl>
                                          <p:spTgt spid="21"/>
                                        </p:tgtEl>
                                        <p:attrNameLst>
                                          <p:attrName>ppt_h</p:attrName>
                                        </p:attrNameLst>
                                      </p:cBhvr>
                                      <p:tavLst>
                                        <p:tav tm="0">
                                          <p:val>
                                            <p:fltVal val="0"/>
                                          </p:val>
                                        </p:tav>
                                        <p:tav tm="100000">
                                          <p:val>
                                            <p:strVal val="#ppt_h"/>
                                          </p:val>
                                        </p:tav>
                                      </p:tavLst>
                                    </p:anim>
                                    <p:anim calcmode="lin" valueType="num">
                                      <p:cBhvr>
                                        <p:cTn id="83" dur="500" fill="hold"/>
                                        <p:tgtEl>
                                          <p:spTgt spid="21"/>
                                        </p:tgtEl>
                                        <p:attrNameLst>
                                          <p:attrName>ppt_x</p:attrName>
                                        </p:attrNameLst>
                                      </p:cBhvr>
                                      <p:tavLst>
                                        <p:tav tm="0">
                                          <p:val>
                                            <p:fltVal val="0.5"/>
                                          </p:val>
                                        </p:tav>
                                        <p:tav tm="100000">
                                          <p:val>
                                            <p:strVal val="#ppt_x"/>
                                          </p:val>
                                        </p:tav>
                                      </p:tavLst>
                                    </p:anim>
                                    <p:anim calcmode="lin" valueType="num">
                                      <p:cBhvr>
                                        <p:cTn id="84" dur="500" fill="hold"/>
                                        <p:tgtEl>
                                          <p:spTgt spid="21"/>
                                        </p:tgtEl>
                                        <p:attrNameLst>
                                          <p:attrName>ppt_y</p:attrName>
                                        </p:attrNameLst>
                                      </p:cBhvr>
                                      <p:tavLst>
                                        <p:tav tm="0">
                                          <p:val>
                                            <p:fltVal val="0.5"/>
                                          </p:val>
                                        </p:tav>
                                        <p:tav tm="100000">
                                          <p:val>
                                            <p:strVal val="#ppt_y"/>
                                          </p:val>
                                        </p:tav>
                                      </p:tavLst>
                                    </p:anim>
                                  </p:childTnLst>
                                </p:cTn>
                              </p:par>
                              <p:par>
                                <p:cTn id="85" presetID="26" presetClass="emph" presetSubtype="0" fill="hold" grpId="1" nodeType="withEffect">
                                  <p:stCondLst>
                                    <p:cond delay="250"/>
                                  </p:stCondLst>
                                  <p:childTnLst>
                                    <p:animEffect transition="out" filter="fade">
                                      <p:cBhvr>
                                        <p:cTn id="86" dur="500" tmFilter="0, 0; .2, .5; .8, .5; 1, 0"/>
                                        <p:tgtEl>
                                          <p:spTgt spid="21"/>
                                        </p:tgtEl>
                                      </p:cBhvr>
                                    </p:animEffect>
                                    <p:animScale>
                                      <p:cBhvr>
                                        <p:cTn id="8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7" grpId="0" bldLvl="0" animBg="1"/>
      <p:bldP spid="7" grpId="1" bldLvl="0" animBg="1"/>
      <p:bldP spid="9" grpId="0" bldLvl="0" animBg="1"/>
      <p:bldP spid="9" grpId="1" bldLvl="0" animBg="1"/>
      <p:bldP spid="10" grpId="0" bldLvl="0" animBg="1"/>
      <p:bldP spid="10" grpId="1" bldLvl="0" animBg="1"/>
      <p:bldP spid="17" grpId="0" bldLvl="0" animBg="1"/>
      <p:bldP spid="17" grpId="1" bldLvl="0" animBg="1"/>
      <p:bldP spid="18" grpId="0" bldLvl="0" animBg="1"/>
      <p:bldP spid="18" grpId="1" bldLvl="0" animBg="1"/>
      <p:bldP spid="19" grpId="0" bldLvl="0" animBg="1"/>
      <p:bldP spid="19" grpId="1" bldLvl="0" animBg="1"/>
      <p:bldP spid="20" grpId="0" bldLvl="0" animBg="1"/>
      <p:bldP spid="20" grpId="1" bldLvl="0" animBg="1"/>
      <p:bldP spid="21" grpId="0" bldLvl="0" animBg="1"/>
      <p:bldP spid="21" grpId="1"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3531540"/>
            <a:ext cx="12192000" cy="1812983"/>
          </a:xfrm>
          <a:prstGeom prst="rect">
            <a:avLst/>
          </a:prstGeom>
        </p:spPr>
      </p:pic>
      <p:sp>
        <p:nvSpPr>
          <p:cNvPr id="2" name="圆角矩形 1"/>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B03D"/>
                </a:solidFill>
                <a:latin typeface="微软雅黑" panose="020B0503020204020204" pitchFamily="34" charset="-122"/>
                <a:ea typeface="微软雅黑" panose="020B0503020204020204" pitchFamily="34" charset="-122"/>
              </a:rPr>
              <a:t>空检</a:t>
            </a:r>
            <a:r>
              <a:rPr lang="en-US" altLang="zh-CN" sz="2400" b="1" dirty="0">
                <a:solidFill>
                  <a:srgbClr val="FFB03D"/>
                </a:solidFill>
                <a:latin typeface="微软雅黑" panose="020B0503020204020204" pitchFamily="34" charset="-122"/>
                <a:ea typeface="微软雅黑" panose="020B0503020204020204" pitchFamily="34" charset="-122"/>
              </a:rPr>
              <a:t>——</a:t>
            </a:r>
            <a:r>
              <a:rPr lang="zh-CN" altLang="en-US" sz="2400" b="1" dirty="0">
                <a:solidFill>
                  <a:srgbClr val="FFB03D"/>
                </a:solidFill>
                <a:latin typeface="微软雅黑" panose="020B0503020204020204" pitchFamily="34" charset="-122"/>
                <a:ea typeface="微软雅黑" panose="020B0503020204020204" pitchFamily="34" charset="-122"/>
              </a:rPr>
              <a:t>全面</a:t>
            </a:r>
            <a:endParaRPr lang="zh-CN" altLang="en-US" sz="2400" b="1" dirty="0">
              <a:solidFill>
                <a:srgbClr val="FFB03D"/>
              </a:solidFill>
              <a:latin typeface="微软雅黑" panose="020B0503020204020204" pitchFamily="34" charset="-122"/>
              <a:ea typeface="微软雅黑" panose="020B0503020204020204" pitchFamily="34" charset="-122"/>
            </a:endParaRPr>
          </a:p>
        </p:txBody>
      </p:sp>
      <p:pic>
        <p:nvPicPr>
          <p:cNvPr id="80" name="图片 79"/>
          <p:cNvPicPr>
            <a:picLocks noChangeAspect="1"/>
          </p:cNvPicPr>
          <p:nvPr/>
        </p:nvPicPr>
        <p:blipFill>
          <a:blip r:embed="rId2"/>
          <a:stretch>
            <a:fillRect/>
          </a:stretch>
        </p:blipFill>
        <p:spPr>
          <a:xfrm>
            <a:off x="2668556" y="1740320"/>
            <a:ext cx="6526581" cy="1586141"/>
          </a:xfrm>
          <a:prstGeom prst="rect">
            <a:avLst/>
          </a:prstGeom>
          <a:ln>
            <a:noFill/>
          </a:ln>
          <a:effectLst>
            <a:outerShdw blurRad="190500" algn="tl" rotWithShape="0">
              <a:srgbClr val="000000">
                <a:alpha val="70000"/>
              </a:srgbClr>
            </a:outerShdw>
          </a:effectLst>
        </p:spPr>
      </p:pic>
      <p:grpSp>
        <p:nvGrpSpPr>
          <p:cNvPr id="108" name="组合 107"/>
          <p:cNvGrpSpPr/>
          <p:nvPr/>
        </p:nvGrpSpPr>
        <p:grpSpPr>
          <a:xfrm>
            <a:off x="7349067" y="3404705"/>
            <a:ext cx="922867" cy="373235"/>
            <a:chOff x="5511800" y="2759479"/>
            <a:chExt cx="692150" cy="279926"/>
          </a:xfrm>
        </p:grpSpPr>
        <p:sp>
          <p:nvSpPr>
            <p:cNvPr id="82" name="对话气泡: 圆角矩形 81"/>
            <p:cNvSpPr/>
            <p:nvPr/>
          </p:nvSpPr>
          <p:spPr>
            <a:xfrm rot="10800000">
              <a:off x="5511800" y="2760400"/>
              <a:ext cx="692150" cy="279005"/>
            </a:xfrm>
            <a:prstGeom prst="wedgeRoundRectCallout">
              <a:avLst>
                <a:gd name="adj1" fmla="val -9824"/>
                <a:gd name="adj2" fmla="val 123951"/>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100" dirty="0"/>
            </a:p>
          </p:txBody>
        </p:sp>
        <p:sp>
          <p:nvSpPr>
            <p:cNvPr id="83" name="文本框 82"/>
            <p:cNvSpPr txBox="1"/>
            <p:nvPr/>
          </p:nvSpPr>
          <p:spPr>
            <a:xfrm>
              <a:off x="5607050" y="2759479"/>
              <a:ext cx="584200" cy="252889"/>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空检</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75" name="矩形 74"/>
          <p:cNvSpPr/>
          <p:nvPr/>
        </p:nvSpPr>
        <p:spPr>
          <a:xfrm>
            <a:off x="2743062" y="5390204"/>
            <a:ext cx="6625590" cy="911860"/>
          </a:xfrm>
          <a:prstGeom prst="rect">
            <a:avLst/>
          </a:prstGeom>
        </p:spPr>
        <p:txBody>
          <a:bodyPr wrap="none">
            <a:spAutoFit/>
          </a:bodyPr>
          <a:lstStyle/>
          <a:p>
            <a:pPr algn="ctr"/>
            <a:r>
              <a:rPr lang="zh-CN" altLang="en-US" sz="2665" b="1" dirty="0">
                <a:solidFill>
                  <a:srgbClr val="FF5050"/>
                </a:solidFill>
                <a:latin typeface="微软雅黑" panose="020B0503020204020204" pitchFamily="34" charset="-122"/>
                <a:ea typeface="微软雅黑" panose="020B0503020204020204" pitchFamily="34" charset="-122"/>
              </a:rPr>
              <a:t>每天</a:t>
            </a:r>
            <a:r>
              <a:rPr lang="zh-CN" altLang="en-US" sz="2665" b="1" dirty="0">
                <a:solidFill>
                  <a:schemeClr val="tx1">
                    <a:lumMod val="75000"/>
                    <a:lumOff val="25000"/>
                  </a:schemeClr>
                </a:solidFill>
                <a:latin typeface="微软雅黑" panose="020B0503020204020204" pitchFamily="34" charset="-122"/>
                <a:ea typeface="微软雅黑" panose="020B0503020204020204" pitchFamily="34" charset="-122"/>
              </a:rPr>
              <a:t>对</a:t>
            </a:r>
            <a:r>
              <a:rPr lang="zh-CN" altLang="zh-CN" sz="2665" b="1" dirty="0">
                <a:solidFill>
                  <a:schemeClr val="tx1">
                    <a:lumMod val="75000"/>
                    <a:lumOff val="25000"/>
                  </a:schemeClr>
                </a:solidFill>
                <a:latin typeface="微软雅黑" panose="020B0503020204020204" pitchFamily="34" charset="-122"/>
                <a:ea typeface="微软雅黑" panose="020B0503020204020204" pitchFamily="34" charset="-122"/>
              </a:rPr>
              <a:t>数据的提取、清洗、转化</a:t>
            </a:r>
            <a:r>
              <a:rPr lang="zh-CN" altLang="en-US" sz="2665"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665" b="1" dirty="0">
                <a:solidFill>
                  <a:srgbClr val="FF5050"/>
                </a:solidFill>
                <a:latin typeface="微软雅黑" panose="020B0503020204020204" pitchFamily="34" charset="-122"/>
                <a:ea typeface="微软雅黑" panose="020B0503020204020204" pitchFamily="34" charset="-122"/>
              </a:rPr>
              <a:t>每天</a:t>
            </a:r>
            <a:r>
              <a:rPr lang="zh-CN" altLang="en-US" sz="2665" b="1" dirty="0">
                <a:solidFill>
                  <a:schemeClr val="tx1">
                    <a:lumMod val="75000"/>
                    <a:lumOff val="25000"/>
                  </a:schemeClr>
                </a:solidFill>
                <a:latin typeface="微软雅黑" panose="020B0503020204020204" pitchFamily="34" charset="-122"/>
                <a:ea typeface="微软雅黑" panose="020B0503020204020204" pitchFamily="34" charset="-122"/>
              </a:rPr>
              <a:t>更新</a:t>
            </a:r>
            <a:endParaRPr lang="en-US" altLang="zh-CN" sz="2665"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2665" b="1" dirty="0">
                <a:solidFill>
                  <a:schemeClr val="tx1">
                    <a:lumMod val="75000"/>
                    <a:lumOff val="25000"/>
                  </a:schemeClr>
                </a:solidFill>
                <a:latin typeface="微软雅黑" panose="020B0503020204020204" pitchFamily="34" charset="-122"/>
                <a:ea typeface="微软雅黑" panose="020B0503020204020204" pitchFamily="34" charset="-122"/>
              </a:rPr>
              <a:t>已有</a:t>
            </a:r>
            <a:r>
              <a:rPr lang="en-US" altLang="zh-CN" sz="2665" b="1" dirty="0">
                <a:solidFill>
                  <a:srgbClr val="FF5050"/>
                </a:solidFill>
                <a:latin typeface="微软雅黑" panose="020B0503020204020204" pitchFamily="34" charset="-122"/>
                <a:ea typeface="微软雅黑" panose="020B0503020204020204" pitchFamily="34" charset="-122"/>
              </a:rPr>
              <a:t>9.8</a:t>
            </a:r>
            <a:r>
              <a:rPr lang="zh-CN" altLang="en-US" sz="2665" b="1" dirty="0">
                <a:solidFill>
                  <a:schemeClr val="tx1">
                    <a:lumMod val="75000"/>
                    <a:lumOff val="25000"/>
                  </a:schemeClr>
                </a:solidFill>
                <a:latin typeface="微软雅黑" panose="020B0503020204020204" pitchFamily="34" charset="-122"/>
                <a:ea typeface="微软雅黑" panose="020B0503020204020204" pitchFamily="34" charset="-122"/>
              </a:rPr>
              <a:t>亿条中文元数据</a:t>
            </a:r>
            <a:endParaRPr lang="zh-CN" altLang="en-US" sz="266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8"/>
                                        </p:tgtEl>
                                        <p:attrNameLst>
                                          <p:attrName>style.visibility</p:attrName>
                                        </p:attrNameLst>
                                      </p:cBhvr>
                                      <p:to>
                                        <p:strVal val="visible"/>
                                      </p:to>
                                    </p:set>
                                    <p:animEffect transition="in" filter="fade">
                                      <p:cBhvr>
                                        <p:cTn id="14" dur="1000"/>
                                        <p:tgtEl>
                                          <p:spTgt spid="108"/>
                                        </p:tgtEl>
                                      </p:cBhvr>
                                    </p:animEffect>
                                    <p:anim calcmode="lin" valueType="num">
                                      <p:cBhvr>
                                        <p:cTn id="15" dur="1000" fill="hold"/>
                                        <p:tgtEl>
                                          <p:spTgt spid="108"/>
                                        </p:tgtEl>
                                        <p:attrNameLst>
                                          <p:attrName>ppt_x</p:attrName>
                                        </p:attrNameLst>
                                      </p:cBhvr>
                                      <p:tavLst>
                                        <p:tav tm="0">
                                          <p:val>
                                            <p:strVal val="#ppt_x"/>
                                          </p:val>
                                        </p:tav>
                                        <p:tav tm="100000">
                                          <p:val>
                                            <p:strVal val="#ppt_x"/>
                                          </p:val>
                                        </p:tav>
                                      </p:tavLst>
                                    </p:anim>
                                    <p:anim calcmode="lin" valueType="num">
                                      <p:cBhvr>
                                        <p:cTn id="16"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p:cTn id="28" dur="500" fill="hold"/>
                                        <p:tgtEl>
                                          <p:spTgt spid="75"/>
                                        </p:tgtEl>
                                        <p:attrNameLst>
                                          <p:attrName>ppt_w</p:attrName>
                                        </p:attrNameLst>
                                      </p:cBhvr>
                                      <p:tavLst>
                                        <p:tav tm="0">
                                          <p:val>
                                            <p:fltVal val="0"/>
                                          </p:val>
                                        </p:tav>
                                        <p:tav tm="100000">
                                          <p:val>
                                            <p:strVal val="#ppt_w"/>
                                          </p:val>
                                        </p:tav>
                                      </p:tavLst>
                                    </p:anim>
                                    <p:anim calcmode="lin" valueType="num">
                                      <p:cBhvr>
                                        <p:cTn id="29" dur="500" fill="hold"/>
                                        <p:tgtEl>
                                          <p:spTgt spid="75"/>
                                        </p:tgtEl>
                                        <p:attrNameLst>
                                          <p:attrName>ppt_h</p:attrName>
                                        </p:attrNameLst>
                                      </p:cBhvr>
                                      <p:tavLst>
                                        <p:tav tm="0">
                                          <p:val>
                                            <p:fltVal val="0"/>
                                          </p:val>
                                        </p:tav>
                                        <p:tav tm="100000">
                                          <p:val>
                                            <p:strVal val="#ppt_h"/>
                                          </p:val>
                                        </p:tav>
                                      </p:tavLst>
                                    </p:anim>
                                    <p:animEffect transition="in" filter="fade">
                                      <p:cBhvr>
                                        <p:cTn id="3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3" name="文本框 2"/>
          <p:cNvSpPr txBox="1"/>
          <p:nvPr/>
        </p:nvSpPr>
        <p:spPr>
          <a:xfrm>
            <a:off x="2292350" y="1165860"/>
            <a:ext cx="7888605" cy="2214880"/>
          </a:xfrm>
          <a:prstGeom prst="rect">
            <a:avLst/>
          </a:prstGeom>
          <a:noFill/>
        </p:spPr>
        <p:txBody>
          <a:bodyPr wrap="square" rtlCol="0">
            <a:spAutoFit/>
          </a:bodyPr>
          <a:lstStyle/>
          <a:p>
            <a:r>
              <a:rPr lang="en-US" altLang="zh-CN" sz="6000" dirty="0" smtClean="0">
                <a:solidFill>
                  <a:srgbClr val="F06A6A"/>
                </a:solidFill>
                <a:sym typeface="+mn-ea"/>
              </a:rPr>
              <a:t>               </a:t>
            </a:r>
            <a:r>
              <a:rPr lang="en-US" altLang="zh-CN" sz="6000" b="1" dirty="0" smtClean="0">
                <a:solidFill>
                  <a:srgbClr val="F06A6A"/>
                </a:solidFill>
                <a:sym typeface="+mn-ea"/>
              </a:rPr>
              <a:t> </a:t>
            </a:r>
            <a:r>
              <a:rPr lang="zh-CN" altLang="en-US" sz="6000" b="1" dirty="0" smtClean="0">
                <a:solidFill>
                  <a:srgbClr val="F06A6A"/>
                </a:solidFill>
                <a:sym typeface="+mn-ea"/>
              </a:rPr>
              <a:t>读    秀</a:t>
            </a:r>
            <a:endParaRPr lang="zh-CN" altLang="en-US" sz="6000" b="1" dirty="0" smtClean="0">
              <a:solidFill>
                <a:srgbClr val="F06A6A"/>
              </a:solidFill>
              <a:sym typeface="+mn-ea"/>
            </a:endParaRPr>
          </a:p>
          <a:p>
            <a:endParaRPr lang="zh-CN" altLang="en-US" sz="6000" b="1" dirty="0" smtClean="0">
              <a:solidFill>
                <a:srgbClr val="F06A6A"/>
              </a:solidFill>
              <a:sym typeface="+mn-ea"/>
            </a:endParaRPr>
          </a:p>
          <a:p>
            <a:endParaRPr lang="zh-CN" altLang="en-US" b="1"/>
          </a:p>
        </p:txBody>
      </p:sp>
      <p:cxnSp>
        <p:nvCxnSpPr>
          <p:cNvPr id="47" name="直接连接符 46"/>
          <p:cNvCxnSpPr/>
          <p:nvPr/>
        </p:nvCxnSpPr>
        <p:spPr>
          <a:xfrm>
            <a:off x="2862580" y="2557145"/>
            <a:ext cx="6614795" cy="1651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049905" y="3380740"/>
            <a:ext cx="6092190" cy="1014730"/>
          </a:xfrm>
          <a:prstGeom prst="rect">
            <a:avLst/>
          </a:prstGeom>
          <a:noFill/>
        </p:spPr>
        <p:txBody>
          <a:bodyPr wrap="square" rtlCol="0">
            <a:spAutoFit/>
          </a:bodyPr>
          <a:lstStyle/>
          <a:p>
            <a:pPr algn="ctr"/>
            <a:r>
              <a:rPr lang="en-US" altLang="zh-CN" sz="6000">
                <a:solidFill>
                  <a:srgbClr val="F06A6A"/>
                </a:solidFill>
              </a:rPr>
              <a:t>www.duxiu.com</a:t>
            </a:r>
            <a:endParaRPr lang="en-US" altLang="zh-CN" sz="6000">
              <a:solidFill>
                <a:srgbClr val="F06A6A"/>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B03D"/>
                </a:solidFill>
                <a:latin typeface="微软雅黑" panose="020B0503020204020204" pitchFamily="34" charset="-122"/>
                <a:ea typeface="微软雅黑" panose="020B0503020204020204" pitchFamily="34" charset="-122"/>
              </a:rPr>
              <a:t>扩展检索</a:t>
            </a:r>
            <a:r>
              <a:rPr lang="en-US" altLang="zh-CN" sz="2400" b="1" dirty="0">
                <a:solidFill>
                  <a:srgbClr val="FFB03D"/>
                </a:solidFill>
                <a:latin typeface="微软雅黑" panose="020B0503020204020204" pitchFamily="34" charset="-122"/>
                <a:ea typeface="微软雅黑" panose="020B0503020204020204" pitchFamily="34" charset="-122"/>
              </a:rPr>
              <a:t>——</a:t>
            </a:r>
            <a:r>
              <a:rPr lang="zh-CN" altLang="en-US" sz="2400" b="1" dirty="0">
                <a:solidFill>
                  <a:srgbClr val="FFB03D"/>
                </a:solidFill>
                <a:latin typeface="微软雅黑" panose="020B0503020204020204" pitchFamily="34" charset="-122"/>
                <a:ea typeface="微软雅黑" panose="020B0503020204020204" pitchFamily="34" charset="-122"/>
              </a:rPr>
              <a:t>全面</a:t>
            </a:r>
            <a:endParaRPr lang="zh-CN" altLang="en-US" sz="2400" b="1" dirty="0">
              <a:solidFill>
                <a:srgbClr val="FFB03D"/>
              </a:solidFill>
              <a:latin typeface="微软雅黑" panose="020B0503020204020204" pitchFamily="34" charset="-122"/>
              <a:ea typeface="微软雅黑" panose="020B0503020204020204" pitchFamily="34" charset="-122"/>
            </a:endParaRPr>
          </a:p>
        </p:txBody>
      </p:sp>
      <p:grpSp>
        <p:nvGrpSpPr>
          <p:cNvPr id="77" name="组合 76"/>
          <p:cNvGrpSpPr/>
          <p:nvPr/>
        </p:nvGrpSpPr>
        <p:grpSpPr>
          <a:xfrm>
            <a:off x="1793047" y="1535572"/>
            <a:ext cx="9401395" cy="1473951"/>
            <a:chOff x="1344785" y="1440009"/>
            <a:chExt cx="7051046" cy="1105463"/>
          </a:xfrm>
        </p:grpSpPr>
        <p:pic>
          <p:nvPicPr>
            <p:cNvPr id="68" name="图片 67"/>
            <p:cNvPicPr>
              <a:picLocks noChangeAspect="1"/>
            </p:cNvPicPr>
            <p:nvPr/>
          </p:nvPicPr>
          <p:blipFill>
            <a:blip r:embed="rId1"/>
            <a:stretch>
              <a:fillRect/>
            </a:stretch>
          </p:blipFill>
          <p:spPr>
            <a:xfrm>
              <a:off x="1394816" y="1440009"/>
              <a:ext cx="5451764" cy="812751"/>
            </a:xfrm>
            <a:prstGeom prst="rect">
              <a:avLst/>
            </a:prstGeom>
            <a:ln>
              <a:noFill/>
            </a:ln>
            <a:effectLst>
              <a:outerShdw blurRad="190500" algn="tl" rotWithShape="0">
                <a:srgbClr val="000000">
                  <a:alpha val="70000"/>
                </a:srgbClr>
              </a:outerShdw>
            </a:effectLst>
          </p:spPr>
        </p:pic>
        <p:grpSp>
          <p:nvGrpSpPr>
            <p:cNvPr id="79" name="组合 78"/>
            <p:cNvGrpSpPr/>
            <p:nvPr/>
          </p:nvGrpSpPr>
          <p:grpSpPr>
            <a:xfrm>
              <a:off x="7118848" y="1672275"/>
              <a:ext cx="1276983" cy="303011"/>
              <a:chOff x="7331443" y="4385141"/>
              <a:chExt cx="1702647" cy="404014"/>
            </a:xfrm>
          </p:grpSpPr>
          <p:sp>
            <p:nvSpPr>
              <p:cNvPr id="80" name="圆角矩形 26"/>
              <p:cNvSpPr/>
              <p:nvPr/>
            </p:nvSpPr>
            <p:spPr>
              <a:xfrm>
                <a:off x="7331443" y="4385141"/>
                <a:ext cx="1702647" cy="404014"/>
              </a:xfrm>
              <a:prstGeom prst="roundRect">
                <a:avLst>
                  <a:gd name="adj" fmla="val 50000"/>
                </a:avLst>
              </a:prstGeom>
              <a:solidFill>
                <a:srgbClr val="FFB03D"/>
              </a:solidFill>
              <a:ln w="28575" cap="flat">
                <a:gradFill>
                  <a:gsLst>
                    <a:gs pos="0">
                      <a:srgbClr val="FFC165"/>
                    </a:gs>
                    <a:gs pos="100000">
                      <a:srgbClr val="FF9A05"/>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81" name="文本框 80"/>
              <p:cNvSpPr txBox="1"/>
              <p:nvPr/>
            </p:nvSpPr>
            <p:spPr>
              <a:xfrm>
                <a:off x="7487574" y="4441250"/>
                <a:ext cx="1290957"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学名</a:t>
                </a:r>
                <a:r>
                  <a:rPr lang="en-US" altLang="zh-CN" sz="1355" dirty="0">
                    <a:solidFill>
                      <a:schemeClr val="bg1"/>
                    </a:solidFill>
                    <a:latin typeface="微软雅黑" panose="020B0503020204020204" pitchFamily="34" charset="-122"/>
                    <a:ea typeface="微软雅黑" panose="020B0503020204020204" pitchFamily="34" charset="-122"/>
                  </a:rPr>
                  <a:t>\</a:t>
                </a:r>
                <a:r>
                  <a:rPr lang="zh-CN" altLang="en-US" sz="1355" dirty="0">
                    <a:solidFill>
                      <a:schemeClr val="bg1"/>
                    </a:solidFill>
                    <a:latin typeface="微软雅黑" panose="020B0503020204020204" pitchFamily="34" charset="-122"/>
                    <a:ea typeface="微软雅黑" panose="020B0503020204020204" pitchFamily="34" charset="-122"/>
                  </a:rPr>
                  <a:t>别名匹配</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sp>
          <p:nvSpPr>
            <p:cNvPr id="89" name="文本框 88"/>
            <p:cNvSpPr txBox="1"/>
            <p:nvPr/>
          </p:nvSpPr>
          <p:spPr>
            <a:xfrm>
              <a:off x="1344785" y="2292583"/>
              <a:ext cx="3241015" cy="252889"/>
            </a:xfrm>
            <a:prstGeom prst="rect">
              <a:avLst/>
            </a:prstGeom>
            <a:noFill/>
          </p:spPr>
          <p:txBody>
            <a:bodyPr wrap="square" rtlCol="0">
              <a:spAutoFit/>
            </a:bodyPr>
            <a:lstStyle/>
            <a:p>
              <a:r>
                <a:rPr lang="zh-CN" altLang="en-US" sz="1600" b="1" dirty="0">
                  <a:solidFill>
                    <a:srgbClr val="FFB03D"/>
                  </a:solidFill>
                  <a:latin typeface="微软雅黑" panose="020B0503020204020204" pitchFamily="34" charset="-122"/>
                  <a:ea typeface="微软雅黑" panose="020B0503020204020204" pitchFamily="34" charset="-122"/>
                </a:rPr>
                <a:t>搜索“小苏打”，同时检索了“碳酸氢钠”</a:t>
              </a:r>
              <a:endParaRPr lang="zh-CN" altLang="en-US" sz="1600" b="1" dirty="0">
                <a:solidFill>
                  <a:srgbClr val="FFB03D"/>
                </a:solidFill>
                <a:latin typeface="微软雅黑" panose="020B0503020204020204" pitchFamily="34" charset="-122"/>
                <a:ea typeface="微软雅黑" panose="020B0503020204020204" pitchFamily="34" charset="-122"/>
              </a:endParaRPr>
            </a:p>
          </p:txBody>
        </p:sp>
      </p:grpSp>
      <p:grpSp>
        <p:nvGrpSpPr>
          <p:cNvPr id="99" name="组合 98"/>
          <p:cNvGrpSpPr/>
          <p:nvPr/>
        </p:nvGrpSpPr>
        <p:grpSpPr>
          <a:xfrm>
            <a:off x="1813989" y="3267131"/>
            <a:ext cx="9380456" cy="1455613"/>
            <a:chOff x="1360492" y="2573918"/>
            <a:chExt cx="7035342" cy="1091710"/>
          </a:xfrm>
        </p:grpSpPr>
        <p:pic>
          <p:nvPicPr>
            <p:cNvPr id="75" name="图片 74"/>
            <p:cNvPicPr>
              <a:picLocks noChangeAspect="1"/>
            </p:cNvPicPr>
            <p:nvPr/>
          </p:nvPicPr>
          <p:blipFill>
            <a:blip r:embed="rId2"/>
            <a:stretch>
              <a:fillRect/>
            </a:stretch>
          </p:blipFill>
          <p:spPr>
            <a:xfrm>
              <a:off x="1405416" y="2573918"/>
              <a:ext cx="5446819" cy="812479"/>
            </a:xfrm>
            <a:prstGeom prst="rect">
              <a:avLst/>
            </a:prstGeom>
            <a:ln>
              <a:noFill/>
            </a:ln>
            <a:effectLst>
              <a:outerShdw blurRad="190500" algn="tl" rotWithShape="0">
                <a:srgbClr val="000000">
                  <a:alpha val="70000"/>
                </a:srgbClr>
              </a:outerShdw>
            </a:effectLst>
          </p:spPr>
        </p:pic>
        <p:sp>
          <p:nvSpPr>
            <p:cNvPr id="90" name="文本框 89"/>
            <p:cNvSpPr txBox="1"/>
            <p:nvPr/>
          </p:nvSpPr>
          <p:spPr>
            <a:xfrm>
              <a:off x="1360492" y="3412739"/>
              <a:ext cx="4217760" cy="252889"/>
            </a:xfrm>
            <a:prstGeom prst="rect">
              <a:avLst/>
            </a:prstGeom>
            <a:noFill/>
          </p:spPr>
          <p:txBody>
            <a:bodyPr wrap="square" rtlCol="0">
              <a:spAutoFit/>
            </a:bodyPr>
            <a:lstStyle/>
            <a:p>
              <a:r>
                <a:rPr lang="zh-CN" altLang="en-US" sz="1600" b="1" dirty="0">
                  <a:solidFill>
                    <a:srgbClr val="01ACBE"/>
                  </a:solidFill>
                  <a:latin typeface="微软雅黑" panose="020B0503020204020204" pitchFamily="34" charset="-122"/>
                  <a:ea typeface="微软雅黑" panose="020B0503020204020204" pitchFamily="34" charset="-122"/>
                </a:rPr>
                <a:t>搜索“冠心病”，同时检索了“冠状动脉粥样硬化心脏病”</a:t>
              </a:r>
              <a:endParaRPr lang="zh-CN" altLang="en-US" sz="1600" b="1" dirty="0">
                <a:solidFill>
                  <a:srgbClr val="01ACBE"/>
                </a:solidFill>
                <a:latin typeface="微软雅黑" panose="020B0503020204020204" pitchFamily="34" charset="-122"/>
                <a:ea typeface="微软雅黑" panose="020B0503020204020204" pitchFamily="34" charset="-122"/>
              </a:endParaRPr>
            </a:p>
          </p:txBody>
        </p:sp>
        <p:grpSp>
          <p:nvGrpSpPr>
            <p:cNvPr id="92" name="组合 91"/>
            <p:cNvGrpSpPr/>
            <p:nvPr/>
          </p:nvGrpSpPr>
          <p:grpSpPr>
            <a:xfrm>
              <a:off x="7118848" y="2841168"/>
              <a:ext cx="1276986" cy="303011"/>
              <a:chOff x="2653603" y="4364952"/>
              <a:chExt cx="1702648" cy="404014"/>
            </a:xfrm>
          </p:grpSpPr>
          <p:sp>
            <p:nvSpPr>
              <p:cNvPr id="93" name="圆角矩形 20"/>
              <p:cNvSpPr/>
              <p:nvPr/>
            </p:nvSpPr>
            <p:spPr>
              <a:xfrm>
                <a:off x="2653603" y="4364952"/>
                <a:ext cx="1702648" cy="404014"/>
              </a:xfrm>
              <a:prstGeom prst="roundRect">
                <a:avLst>
                  <a:gd name="adj" fmla="val 50000"/>
                </a:avLst>
              </a:prstGeom>
              <a:gradFill>
                <a:gsLst>
                  <a:gs pos="100000">
                    <a:srgbClr val="02B3C1"/>
                  </a:gs>
                  <a:gs pos="0">
                    <a:srgbClr val="0699AC"/>
                  </a:gs>
                </a:gsLst>
                <a:lin ang="5400000" scaled="1"/>
              </a:gradFill>
              <a:ln w="28575" cap="flat">
                <a:gradFill>
                  <a:gsLst>
                    <a:gs pos="0">
                      <a:srgbClr val="02B3C1"/>
                    </a:gs>
                    <a:gs pos="100000">
                      <a:srgbClr val="0699AC"/>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94" name="文本框 93"/>
              <p:cNvSpPr txBox="1"/>
              <p:nvPr/>
            </p:nvSpPr>
            <p:spPr>
              <a:xfrm>
                <a:off x="2834411" y="4401485"/>
                <a:ext cx="1290955"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简称</a:t>
                </a:r>
                <a:r>
                  <a:rPr lang="en-US" altLang="zh-CN" sz="1355" dirty="0">
                    <a:solidFill>
                      <a:schemeClr val="bg1"/>
                    </a:solidFill>
                    <a:latin typeface="微软雅黑" panose="020B0503020204020204" pitchFamily="34" charset="-122"/>
                    <a:ea typeface="微软雅黑" panose="020B0503020204020204" pitchFamily="34" charset="-122"/>
                  </a:rPr>
                  <a:t>\</a:t>
                </a:r>
                <a:r>
                  <a:rPr lang="zh-CN" altLang="en-US" sz="1355" dirty="0">
                    <a:solidFill>
                      <a:schemeClr val="bg1"/>
                    </a:solidFill>
                    <a:latin typeface="微软雅黑" panose="020B0503020204020204" pitchFamily="34" charset="-122"/>
                    <a:ea typeface="微软雅黑" panose="020B0503020204020204" pitchFamily="34" charset="-122"/>
                  </a:rPr>
                  <a:t>全称匹配</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grpSp>
      <p:grpSp>
        <p:nvGrpSpPr>
          <p:cNvPr id="100" name="组合 99"/>
          <p:cNvGrpSpPr/>
          <p:nvPr/>
        </p:nvGrpSpPr>
        <p:grpSpPr>
          <a:xfrm>
            <a:off x="1836912" y="5092860"/>
            <a:ext cx="9341154" cy="1605679"/>
            <a:chOff x="1377684" y="3811407"/>
            <a:chExt cx="7005866" cy="1204259"/>
          </a:xfrm>
        </p:grpSpPr>
        <p:sp>
          <p:nvSpPr>
            <p:cNvPr id="91" name="文本框 90"/>
            <p:cNvSpPr txBox="1"/>
            <p:nvPr/>
          </p:nvSpPr>
          <p:spPr>
            <a:xfrm>
              <a:off x="1377684" y="4577992"/>
              <a:ext cx="5639644" cy="437674"/>
            </a:xfrm>
            <a:prstGeom prst="rect">
              <a:avLst/>
            </a:prstGeom>
            <a:noFill/>
          </p:spPr>
          <p:txBody>
            <a:bodyPr wrap="square" rtlCol="0">
              <a:spAutoFit/>
            </a:bodyPr>
            <a:lstStyle/>
            <a:p>
              <a:r>
                <a:rPr lang="zh-CN" altLang="en-US" sz="1600" b="1" dirty="0">
                  <a:solidFill>
                    <a:srgbClr val="7030A0"/>
                  </a:solidFill>
                  <a:latin typeface="微软雅黑" panose="020B0503020204020204" pitchFamily="34" charset="-122"/>
                  <a:ea typeface="微软雅黑" panose="020B0503020204020204" pitchFamily="34" charset="-122"/>
                </a:rPr>
                <a:t>搜索“河北工业大学”，同时检索了“河北工学院、</a:t>
              </a:r>
              <a:r>
                <a:rPr lang="en-US" altLang="zh-CN" sz="1600" b="1" dirty="0">
                  <a:solidFill>
                    <a:srgbClr val="7030A0"/>
                  </a:solidFill>
                  <a:latin typeface="微软雅黑" panose="020B0503020204020204" pitchFamily="34" charset="-122"/>
                  <a:ea typeface="微软雅黑" panose="020B0503020204020204" pitchFamily="34" charset="-122"/>
                </a:rPr>
                <a:t>Hebei University Of Technology</a:t>
              </a:r>
              <a:r>
                <a:rPr lang="zh-CN" altLang="en-US" sz="1600" b="1" dirty="0">
                  <a:solidFill>
                    <a:srgbClr val="7030A0"/>
                  </a:solidFill>
                  <a:latin typeface="微软雅黑" panose="020B0503020204020204" pitchFamily="34" charset="-122"/>
                  <a:ea typeface="微软雅黑" panose="020B0503020204020204" pitchFamily="34" charset="-122"/>
                </a:rPr>
                <a:t>”</a:t>
              </a:r>
              <a:endParaRPr lang="zh-CN" altLang="en-US" sz="1600" b="1" dirty="0">
                <a:solidFill>
                  <a:srgbClr val="7030A0"/>
                </a:solidFill>
                <a:latin typeface="微软雅黑" panose="020B0503020204020204" pitchFamily="34" charset="-122"/>
                <a:ea typeface="微软雅黑" panose="020B0503020204020204" pitchFamily="34" charset="-122"/>
              </a:endParaRPr>
            </a:p>
          </p:txBody>
        </p:sp>
        <p:grpSp>
          <p:nvGrpSpPr>
            <p:cNvPr id="95" name="组合 94"/>
            <p:cNvGrpSpPr/>
            <p:nvPr/>
          </p:nvGrpSpPr>
          <p:grpSpPr>
            <a:xfrm>
              <a:off x="7106564" y="3811407"/>
              <a:ext cx="1276986" cy="303011"/>
              <a:chOff x="9650001" y="4106555"/>
              <a:chExt cx="1702647" cy="404014"/>
            </a:xfrm>
          </p:grpSpPr>
          <p:sp>
            <p:nvSpPr>
              <p:cNvPr id="96" name="圆角矩形 29"/>
              <p:cNvSpPr/>
              <p:nvPr/>
            </p:nvSpPr>
            <p:spPr>
              <a:xfrm flipH="1">
                <a:off x="9650001" y="4106555"/>
                <a:ext cx="1702647" cy="404014"/>
              </a:xfrm>
              <a:prstGeom prst="roundRect">
                <a:avLst>
                  <a:gd name="adj" fmla="val 50000"/>
                </a:avLst>
              </a:prstGeom>
              <a:gradFill>
                <a:gsLst>
                  <a:gs pos="100000">
                    <a:srgbClr val="77468A"/>
                  </a:gs>
                  <a:gs pos="0">
                    <a:srgbClr val="633B73"/>
                  </a:gs>
                </a:gsLst>
                <a:lin ang="5400000" scaled="1"/>
              </a:gradFill>
              <a:ln w="28575" cap="flat">
                <a:gradFill>
                  <a:gsLst>
                    <a:gs pos="0">
                      <a:srgbClr val="77468A"/>
                    </a:gs>
                    <a:gs pos="100000">
                      <a:srgbClr val="633B73"/>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97" name="文本框 96"/>
              <p:cNvSpPr txBox="1"/>
              <p:nvPr/>
            </p:nvSpPr>
            <p:spPr>
              <a:xfrm>
                <a:off x="9665138" y="4143091"/>
                <a:ext cx="1636394"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现用名</a:t>
                </a:r>
                <a:r>
                  <a:rPr lang="en-US" altLang="zh-CN" sz="1355" dirty="0">
                    <a:solidFill>
                      <a:schemeClr val="bg1"/>
                    </a:solidFill>
                    <a:latin typeface="微软雅黑" panose="020B0503020204020204" pitchFamily="34" charset="-122"/>
                    <a:ea typeface="微软雅黑" panose="020B0503020204020204" pitchFamily="34" charset="-122"/>
                  </a:rPr>
                  <a:t>\</a:t>
                </a:r>
                <a:r>
                  <a:rPr lang="zh-CN" altLang="en-US" sz="1355" dirty="0">
                    <a:solidFill>
                      <a:schemeClr val="bg1"/>
                    </a:solidFill>
                    <a:latin typeface="微软雅黑" panose="020B0503020204020204" pitchFamily="34" charset="-122"/>
                    <a:ea typeface="微软雅黑" panose="020B0503020204020204" pitchFamily="34" charset="-122"/>
                  </a:rPr>
                  <a:t>曾用名匹配</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grpSp>
      <p:pic>
        <p:nvPicPr>
          <p:cNvPr id="3" name="图片 2"/>
          <p:cNvPicPr>
            <a:picLocks noChangeAspect="1"/>
          </p:cNvPicPr>
          <p:nvPr/>
        </p:nvPicPr>
        <p:blipFill>
          <a:blip r:embed="rId3"/>
          <a:stretch>
            <a:fillRect/>
          </a:stretch>
        </p:blipFill>
        <p:spPr>
          <a:xfrm>
            <a:off x="1873888" y="4928347"/>
            <a:ext cx="7269019" cy="1114361"/>
          </a:xfrm>
          <a:prstGeom prst="rect">
            <a:avLst/>
          </a:prstGeom>
          <a:ln>
            <a:noFill/>
          </a:ln>
          <a:effectLst>
            <a:outerShdw blurRad="190500" algn="tl" rotWithShape="0">
              <a:srgbClr val="000000">
                <a:alpha val="70000"/>
              </a:srgbClr>
            </a:outerShdw>
          </a:effectLst>
        </p:spPr>
      </p:pic>
      <p:sp>
        <p:nvSpPr>
          <p:cNvPr id="22" name="圆角矩形 29"/>
          <p:cNvSpPr/>
          <p:nvPr/>
        </p:nvSpPr>
        <p:spPr>
          <a:xfrm flipH="1">
            <a:off x="9490556" y="5624693"/>
            <a:ext cx="1702648" cy="404015"/>
          </a:xfrm>
          <a:prstGeom prst="roundRect">
            <a:avLst>
              <a:gd name="adj" fmla="val 50000"/>
            </a:avLst>
          </a:prstGeom>
          <a:gradFill>
            <a:gsLst>
              <a:gs pos="100000">
                <a:srgbClr val="77468A"/>
              </a:gs>
              <a:gs pos="0">
                <a:srgbClr val="633B73"/>
              </a:gs>
            </a:gsLst>
            <a:lin ang="5400000" scaled="1"/>
          </a:gradFill>
          <a:ln w="28575" cap="flat">
            <a:gradFill>
              <a:gsLst>
                <a:gs pos="0">
                  <a:srgbClr val="77468A"/>
                </a:gs>
                <a:gs pos="100000">
                  <a:srgbClr val="633B73"/>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23" name="文本框 22"/>
          <p:cNvSpPr txBox="1"/>
          <p:nvPr/>
        </p:nvSpPr>
        <p:spPr>
          <a:xfrm>
            <a:off x="9505693" y="5661229"/>
            <a:ext cx="1636395"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中文名</a:t>
            </a:r>
            <a:r>
              <a:rPr lang="en-US" altLang="zh-CN" sz="1355" dirty="0">
                <a:solidFill>
                  <a:schemeClr val="bg1"/>
                </a:solidFill>
                <a:latin typeface="微软雅黑" panose="020B0503020204020204" pitchFamily="34" charset="-122"/>
                <a:ea typeface="微软雅黑" panose="020B0503020204020204" pitchFamily="34" charset="-122"/>
              </a:rPr>
              <a:t>\</a:t>
            </a:r>
            <a:r>
              <a:rPr lang="zh-CN" altLang="en-US" sz="1355" dirty="0">
                <a:solidFill>
                  <a:schemeClr val="bg1"/>
                </a:solidFill>
                <a:latin typeface="微软雅黑" panose="020B0503020204020204" pitchFamily="34" charset="-122"/>
                <a:ea typeface="微软雅黑" panose="020B0503020204020204" pitchFamily="34" charset="-122"/>
              </a:rPr>
              <a:t>翻译名匹配</a:t>
            </a:r>
            <a:endParaRPr lang="zh-CN" altLang="en-US" sz="1355"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B03D"/>
                </a:solidFill>
                <a:latin typeface="微软雅黑" panose="020B0503020204020204" pitchFamily="34" charset="-122"/>
                <a:ea typeface="微软雅黑" panose="020B0503020204020204" pitchFamily="34" charset="-122"/>
              </a:rPr>
              <a:t>扩展检索</a:t>
            </a:r>
            <a:r>
              <a:rPr lang="en-US" altLang="zh-CN" sz="2400" b="1" dirty="0">
                <a:solidFill>
                  <a:srgbClr val="FFB03D"/>
                </a:solidFill>
                <a:latin typeface="微软雅黑" panose="020B0503020204020204" pitchFamily="34" charset="-122"/>
                <a:ea typeface="微软雅黑" panose="020B0503020204020204" pitchFamily="34" charset="-122"/>
              </a:rPr>
              <a:t>——</a:t>
            </a:r>
            <a:r>
              <a:rPr lang="zh-CN" altLang="en-US" sz="2400" b="1" dirty="0">
                <a:solidFill>
                  <a:srgbClr val="FFB03D"/>
                </a:solidFill>
                <a:latin typeface="微软雅黑" panose="020B0503020204020204" pitchFamily="34" charset="-122"/>
                <a:ea typeface="微软雅黑" panose="020B0503020204020204" pitchFamily="34" charset="-122"/>
              </a:rPr>
              <a:t>全面</a:t>
            </a:r>
            <a:endParaRPr lang="zh-CN" altLang="en-US" sz="2400" b="1" dirty="0">
              <a:solidFill>
                <a:srgbClr val="FFB03D"/>
              </a:solidFill>
              <a:latin typeface="微软雅黑" panose="020B0503020204020204" pitchFamily="34" charset="-122"/>
              <a:ea typeface="微软雅黑" panose="020B0503020204020204" pitchFamily="34" charset="-122"/>
            </a:endParaRPr>
          </a:p>
        </p:txBody>
      </p:sp>
      <p:pic>
        <p:nvPicPr>
          <p:cNvPr id="75" name="图片 74"/>
          <p:cNvPicPr>
            <a:picLocks noChangeAspect="1"/>
          </p:cNvPicPr>
          <p:nvPr/>
        </p:nvPicPr>
        <p:blipFill>
          <a:blip r:embed="rId1"/>
          <a:stretch>
            <a:fillRect/>
          </a:stretch>
        </p:blipFill>
        <p:spPr>
          <a:xfrm>
            <a:off x="2300028" y="1447623"/>
            <a:ext cx="7342909" cy="1134096"/>
          </a:xfrm>
          <a:prstGeom prst="rect">
            <a:avLst/>
          </a:prstGeom>
          <a:ln>
            <a:noFill/>
          </a:ln>
          <a:effectLst>
            <a:outerShdw blurRad="190500" algn="tl" rotWithShape="0">
              <a:srgbClr val="000000">
                <a:alpha val="70000"/>
              </a:srgbClr>
            </a:outerShdw>
          </a:effectLst>
        </p:spPr>
      </p:pic>
      <p:pic>
        <p:nvPicPr>
          <p:cNvPr id="68" name="图片 67"/>
          <p:cNvPicPr>
            <a:picLocks noChangeAspect="1"/>
          </p:cNvPicPr>
          <p:nvPr/>
        </p:nvPicPr>
        <p:blipFill>
          <a:blip r:embed="rId2"/>
          <a:stretch>
            <a:fillRect/>
          </a:stretch>
        </p:blipFill>
        <p:spPr>
          <a:xfrm>
            <a:off x="2299824" y="2189231"/>
            <a:ext cx="7342909" cy="1748311"/>
          </a:xfrm>
          <a:prstGeom prst="rect">
            <a:avLst/>
          </a:prstGeom>
        </p:spPr>
      </p:pic>
      <p:sp>
        <p:nvSpPr>
          <p:cNvPr id="76" name="矩形: 圆角 75"/>
          <p:cNvSpPr/>
          <p:nvPr/>
        </p:nvSpPr>
        <p:spPr>
          <a:xfrm>
            <a:off x="2616076" y="2420336"/>
            <a:ext cx="503316" cy="219781"/>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ln w="19050">
                <a:solidFill>
                  <a:srgbClr val="FF0000"/>
                </a:solidFill>
                <a:prstDash val="sysDash"/>
              </a:ln>
              <a:noFill/>
            </a:endParaRPr>
          </a:p>
        </p:txBody>
      </p:sp>
      <p:sp>
        <p:nvSpPr>
          <p:cNvPr id="84" name="矩形: 圆角 83"/>
          <p:cNvSpPr/>
          <p:nvPr/>
        </p:nvSpPr>
        <p:spPr>
          <a:xfrm>
            <a:off x="5971483" y="2428731"/>
            <a:ext cx="695675" cy="192961"/>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ln w="19050">
                <a:solidFill>
                  <a:srgbClr val="FF0000"/>
                </a:solidFill>
                <a:prstDash val="sysDash"/>
              </a:ln>
              <a:noFill/>
            </a:endParaRPr>
          </a:p>
        </p:txBody>
      </p:sp>
      <p:pic>
        <p:nvPicPr>
          <p:cNvPr id="80" name="图片 79"/>
          <p:cNvPicPr>
            <a:picLocks noChangeAspect="1"/>
          </p:cNvPicPr>
          <p:nvPr/>
        </p:nvPicPr>
        <p:blipFill>
          <a:blip r:embed="rId3"/>
          <a:stretch>
            <a:fillRect/>
          </a:stretch>
        </p:blipFill>
        <p:spPr>
          <a:xfrm>
            <a:off x="2294844" y="3933997"/>
            <a:ext cx="7349396" cy="6459164"/>
          </a:xfrm>
          <a:prstGeom prst="rect">
            <a:avLst/>
          </a:prstGeom>
        </p:spPr>
      </p:pic>
      <p:pic>
        <p:nvPicPr>
          <p:cNvPr id="85" name="图片 84"/>
          <p:cNvPicPr>
            <a:picLocks noChangeAspect="1"/>
          </p:cNvPicPr>
          <p:nvPr/>
        </p:nvPicPr>
        <p:blipFill>
          <a:blip r:embed="rId4"/>
          <a:stretch>
            <a:fillRect/>
          </a:stretch>
        </p:blipFill>
        <p:spPr>
          <a:xfrm>
            <a:off x="4209109" y="2743980"/>
            <a:ext cx="3773780" cy="3870337"/>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500"/>
                                        <p:tgtEl>
                                          <p:spTgt spid="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6" grpId="0" bldLvl="0" animBg="1"/>
      <p:bldP spid="84"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957095" y="1469479"/>
            <a:ext cx="6277811" cy="4936400"/>
          </a:xfrm>
          <a:prstGeom prst="rect">
            <a:avLst/>
          </a:prstGeom>
          <a:ln>
            <a:noFill/>
          </a:ln>
          <a:effectLst>
            <a:outerShdw blurRad="190500" algn="tl" rotWithShape="0">
              <a:srgbClr val="000000">
                <a:alpha val="70000"/>
              </a:srgbClr>
            </a:outerShdw>
          </a:effectLst>
        </p:spPr>
      </p:pic>
      <p:grpSp>
        <p:nvGrpSpPr>
          <p:cNvPr id="8" name="组合 7"/>
          <p:cNvGrpSpPr/>
          <p:nvPr/>
        </p:nvGrpSpPr>
        <p:grpSpPr>
          <a:xfrm>
            <a:off x="8907848" y="2931729"/>
            <a:ext cx="2896976" cy="1377035"/>
            <a:chOff x="6680886" y="2198797"/>
            <a:chExt cx="2172732" cy="1032776"/>
          </a:xfrm>
        </p:grpSpPr>
        <p:grpSp>
          <p:nvGrpSpPr>
            <p:cNvPr id="5" name="组合 4"/>
            <p:cNvGrpSpPr/>
            <p:nvPr/>
          </p:nvGrpSpPr>
          <p:grpSpPr>
            <a:xfrm>
              <a:off x="6751771" y="2198797"/>
              <a:ext cx="2101847" cy="1032776"/>
              <a:chOff x="2765122" y="3635879"/>
              <a:chExt cx="2802099" cy="904389"/>
            </a:xfrm>
          </p:grpSpPr>
          <p:sp>
            <p:nvSpPr>
              <p:cNvPr id="6" name="矩形 5"/>
              <p:cNvSpPr/>
              <p:nvPr/>
            </p:nvSpPr>
            <p:spPr>
              <a:xfrm>
                <a:off x="2772932" y="3640268"/>
                <a:ext cx="2794289" cy="900000"/>
              </a:xfrm>
              <a:prstGeom prst="rect">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矩形 6"/>
              <p:cNvSpPr/>
              <p:nvPr/>
            </p:nvSpPr>
            <p:spPr>
              <a:xfrm rot="16200000">
                <a:off x="3958466" y="2442535"/>
                <a:ext cx="407598" cy="2794285"/>
              </a:xfrm>
              <a:prstGeom prst="rect">
                <a:avLst/>
              </a:prstGeom>
              <a:gradFill>
                <a:gsLst>
                  <a:gs pos="60000">
                    <a:schemeClr val="tx1">
                      <a:alpha val="10000"/>
                    </a:schemeClr>
                  </a:gs>
                  <a:gs pos="100000">
                    <a:schemeClr val="tx1">
                      <a:alpha val="41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3" name="文本框 2"/>
            <p:cNvSpPr txBox="1"/>
            <p:nvPr/>
          </p:nvSpPr>
          <p:spPr>
            <a:xfrm>
              <a:off x="6680886" y="2233431"/>
              <a:ext cx="2166872" cy="941546"/>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商务英语</a:t>
              </a:r>
              <a:endParaRPr lang="en-US" altLang="zh-CN"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a:p>
              <a:pPr algn="ctr" fontAlgn="base">
                <a:spcBef>
                  <a:spcPct val="0"/>
                </a:spcBef>
                <a:spcAft>
                  <a:spcPct val="0"/>
                </a:spcAft>
                <a:buFont typeface="Arial" panose="020B0604020202020204" pitchFamily="34" charset="0"/>
                <a:buNone/>
              </a:pPr>
              <a:r>
                <a:rPr lang="zh-CN" altLang="en-US"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本单位的学术成果中</a:t>
              </a:r>
              <a:endParaRPr lang="en-US" altLang="zh-CN"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a:p>
              <a:pPr algn="ctr" fontAlgn="base">
                <a:spcBef>
                  <a:spcPct val="0"/>
                </a:spcBef>
                <a:spcAft>
                  <a:spcPct val="0"/>
                </a:spcAft>
                <a:buFont typeface="Arial" panose="020B0604020202020204" pitchFamily="34" charset="0"/>
                <a:buNone/>
              </a:pPr>
              <a:r>
                <a:rPr lang="en-US" altLang="zh-CN"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2017</a:t>
              </a:r>
              <a:r>
                <a:rPr lang="zh-CN" altLang="en-US"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年发表的</a:t>
              </a:r>
              <a:endParaRPr lang="en-US" altLang="zh-CN"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a:p>
              <a:pPr algn="ctr" fontAlgn="base">
                <a:spcBef>
                  <a:spcPct val="0"/>
                </a:spcBef>
                <a:spcAft>
                  <a:spcPct val="0"/>
                </a:spcAft>
                <a:buFont typeface="Arial" panose="020B0604020202020204" pitchFamily="34" charset="0"/>
                <a:buNone/>
              </a:pPr>
              <a:r>
                <a:rPr lang="zh-CN" altLang="en-US"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期刊有</a:t>
              </a:r>
              <a:r>
                <a:rPr lang="en-US" altLang="zh-CN"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3088</a:t>
              </a:r>
              <a:r>
                <a:rPr lang="zh-CN" altLang="en-US"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篇</a:t>
              </a:r>
              <a:endParaRPr lang="zh-CN" altLang="en-US"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100" dirty="0"/>
            </a:p>
          </p:txBody>
        </p:sp>
      </p:grpSp>
      <p:sp>
        <p:nvSpPr>
          <p:cNvPr id="10" name="圆角矩形 1"/>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B03D"/>
                </a:solidFill>
                <a:latin typeface="微软雅黑" panose="020B0503020204020204" pitchFamily="34" charset="-122"/>
                <a:ea typeface="微软雅黑" panose="020B0503020204020204" pitchFamily="34" charset="-122"/>
              </a:rPr>
              <a:t>聚类精炼检索结果</a:t>
            </a:r>
            <a:r>
              <a:rPr lang="en-US" altLang="zh-CN" sz="2400" b="1" dirty="0">
                <a:solidFill>
                  <a:srgbClr val="FFB03D"/>
                </a:solidFill>
                <a:latin typeface="微软雅黑" panose="020B0503020204020204" pitchFamily="34" charset="-122"/>
                <a:ea typeface="微软雅黑" panose="020B0503020204020204" pitchFamily="34" charset="-122"/>
              </a:rPr>
              <a:t>——</a:t>
            </a:r>
            <a:r>
              <a:rPr lang="zh-CN" altLang="en-US" sz="2400" b="1" dirty="0">
                <a:solidFill>
                  <a:srgbClr val="FFB03D"/>
                </a:solidFill>
                <a:latin typeface="微软雅黑" panose="020B0503020204020204" pitchFamily="34" charset="-122"/>
                <a:ea typeface="微软雅黑" panose="020B0503020204020204" pitchFamily="34" charset="-122"/>
              </a:rPr>
              <a:t>精准</a:t>
            </a:r>
            <a:endParaRPr lang="zh-CN" altLang="en-US" sz="2400" b="1" dirty="0">
              <a:solidFill>
                <a:srgbClr val="FFB03D"/>
              </a:solidFill>
              <a:latin typeface="微软雅黑" panose="020B0503020204020204" pitchFamily="34" charset="-122"/>
              <a:ea typeface="微软雅黑" panose="020B0503020204020204" pitchFamily="34" charset="-122"/>
            </a:endParaRPr>
          </a:p>
        </p:txBody>
      </p:sp>
      <p:sp>
        <p:nvSpPr>
          <p:cNvPr id="11" name="矩形: 圆角 10"/>
          <p:cNvSpPr/>
          <p:nvPr/>
        </p:nvSpPr>
        <p:spPr>
          <a:xfrm>
            <a:off x="2957095" y="2640011"/>
            <a:ext cx="959295" cy="193805"/>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ln w="19050">
                <a:solidFill>
                  <a:srgbClr val="FF0000"/>
                </a:solidFill>
                <a:prstDash val="sysDash"/>
              </a:ln>
              <a:noFill/>
            </a:endParaRPr>
          </a:p>
        </p:txBody>
      </p:sp>
      <p:sp>
        <p:nvSpPr>
          <p:cNvPr id="12" name="矩形: 圆角 11"/>
          <p:cNvSpPr/>
          <p:nvPr/>
        </p:nvSpPr>
        <p:spPr>
          <a:xfrm>
            <a:off x="3049785" y="4308764"/>
            <a:ext cx="959295" cy="193805"/>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ln w="19050">
                <a:solidFill>
                  <a:srgbClr val="FF0000"/>
                </a:solidFill>
                <a:prstDash val="sysDash"/>
              </a:ln>
              <a:noFill/>
            </a:endParaRPr>
          </a:p>
        </p:txBody>
      </p:sp>
      <p:sp>
        <p:nvSpPr>
          <p:cNvPr id="13" name="矩形: 圆角 12"/>
          <p:cNvSpPr/>
          <p:nvPr/>
        </p:nvSpPr>
        <p:spPr>
          <a:xfrm>
            <a:off x="2957093" y="6200308"/>
            <a:ext cx="959295" cy="193805"/>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ln w="19050">
                <a:solidFill>
                  <a:srgbClr val="FF0000"/>
                </a:solidFill>
                <a:prstDash val="sysDash"/>
              </a:ln>
              <a:noFill/>
            </a:endParaRPr>
          </a:p>
        </p:txBody>
      </p:sp>
      <p:pic>
        <p:nvPicPr>
          <p:cNvPr id="14" name="图片 13"/>
          <p:cNvPicPr>
            <a:picLocks noChangeAspect="1"/>
          </p:cNvPicPr>
          <p:nvPr/>
        </p:nvPicPr>
        <p:blipFill>
          <a:blip r:embed="rId2"/>
          <a:stretch>
            <a:fillRect/>
          </a:stretch>
        </p:blipFill>
        <p:spPr>
          <a:xfrm>
            <a:off x="414560" y="1459492"/>
            <a:ext cx="1728815" cy="3646493"/>
          </a:xfrm>
          <a:prstGeom prst="rect">
            <a:avLst/>
          </a:prstGeom>
          <a:ln>
            <a:noFill/>
          </a:ln>
          <a:effectLst>
            <a:outerShdw blurRad="190500" algn="tl" rotWithShape="0">
              <a:srgbClr val="000000">
                <a:alpha val="70000"/>
              </a:srgbClr>
            </a:outerShdw>
          </a:effectLst>
        </p:spPr>
      </p:pic>
      <p:pic>
        <p:nvPicPr>
          <p:cNvPr id="15" name="图片 14"/>
          <p:cNvPicPr>
            <a:picLocks noChangeAspect="1"/>
          </p:cNvPicPr>
          <p:nvPr/>
        </p:nvPicPr>
        <p:blipFill>
          <a:blip r:embed="rId3"/>
          <a:stretch>
            <a:fillRect/>
          </a:stretch>
        </p:blipFill>
        <p:spPr>
          <a:xfrm>
            <a:off x="1871641" y="1466351"/>
            <a:ext cx="1715777" cy="3352917"/>
          </a:xfrm>
          <a:prstGeom prst="rect">
            <a:avLst/>
          </a:prstGeom>
          <a:ln>
            <a:noFill/>
          </a:ln>
          <a:effectLst>
            <a:outerShdw blurRad="190500" algn="tl" rotWithShape="0">
              <a:srgbClr val="000000">
                <a:alpha val="70000"/>
              </a:srgbClr>
            </a:outerShdw>
          </a:effectLst>
        </p:spPr>
      </p:pic>
      <p:pic>
        <p:nvPicPr>
          <p:cNvPr id="16" name="图片 15"/>
          <p:cNvPicPr>
            <a:picLocks noChangeAspect="1"/>
          </p:cNvPicPr>
          <p:nvPr/>
        </p:nvPicPr>
        <p:blipFill>
          <a:blip r:embed="rId4"/>
          <a:stretch>
            <a:fillRect/>
          </a:stretch>
        </p:blipFill>
        <p:spPr>
          <a:xfrm>
            <a:off x="3317875" y="1469323"/>
            <a:ext cx="1564720" cy="5224465"/>
          </a:xfrm>
          <a:prstGeom prst="rect">
            <a:avLst/>
          </a:prstGeom>
          <a:ln>
            <a:noFill/>
          </a:ln>
          <a:effectLst>
            <a:outerShdw blurRad="190500" algn="tl" rotWithShape="0">
              <a:srgbClr val="000000">
                <a:alpha val="70000"/>
              </a:srgbClr>
            </a:outerShdw>
          </a:effectLst>
        </p:spPr>
      </p:pic>
      <p:pic>
        <p:nvPicPr>
          <p:cNvPr id="17" name="图片 16"/>
          <p:cNvPicPr>
            <a:picLocks noChangeAspect="1"/>
          </p:cNvPicPr>
          <p:nvPr/>
        </p:nvPicPr>
        <p:blipFill>
          <a:blip r:embed="rId5"/>
          <a:stretch>
            <a:fillRect/>
          </a:stretch>
        </p:blipFill>
        <p:spPr>
          <a:xfrm>
            <a:off x="4709203" y="1469479"/>
            <a:ext cx="1606469" cy="4360419"/>
          </a:xfrm>
          <a:prstGeom prst="rect">
            <a:avLst/>
          </a:prstGeom>
          <a:ln>
            <a:noFill/>
          </a:ln>
          <a:effectLst>
            <a:outerShdw blurRad="190500" algn="tl" rotWithShape="0">
              <a:srgbClr val="000000">
                <a:alpha val="70000"/>
              </a:srgbClr>
            </a:outerShdw>
          </a:effectLst>
        </p:spPr>
      </p:pic>
      <p:pic>
        <p:nvPicPr>
          <p:cNvPr id="18" name="图片 17"/>
          <p:cNvPicPr>
            <a:picLocks noChangeAspect="1"/>
          </p:cNvPicPr>
          <p:nvPr/>
        </p:nvPicPr>
        <p:blipFill>
          <a:blip r:embed="rId6"/>
          <a:stretch>
            <a:fillRect/>
          </a:stretch>
        </p:blipFill>
        <p:spPr>
          <a:xfrm>
            <a:off x="5836519" y="1469323"/>
            <a:ext cx="1807293" cy="4349503"/>
          </a:xfrm>
          <a:prstGeom prst="rect">
            <a:avLst/>
          </a:prstGeom>
          <a:ln>
            <a:noFill/>
          </a:ln>
          <a:effectLst>
            <a:outerShdw blurRad="190500" algn="tl" rotWithShape="0">
              <a:srgbClr val="000000">
                <a:alpha val="70000"/>
              </a:srgbClr>
            </a:outerShdw>
          </a:effectLst>
        </p:spPr>
      </p:pic>
      <p:pic>
        <p:nvPicPr>
          <p:cNvPr id="19" name="图片 18"/>
          <p:cNvPicPr>
            <a:picLocks noChangeAspect="1"/>
          </p:cNvPicPr>
          <p:nvPr/>
        </p:nvPicPr>
        <p:blipFill>
          <a:blip r:embed="rId7"/>
          <a:stretch>
            <a:fillRect/>
          </a:stretch>
        </p:blipFill>
        <p:spPr>
          <a:xfrm>
            <a:off x="7130412" y="1469879"/>
            <a:ext cx="1689277" cy="2924295"/>
          </a:xfrm>
          <a:prstGeom prst="rect">
            <a:avLst/>
          </a:prstGeom>
          <a:ln>
            <a:noFill/>
          </a:ln>
          <a:effectLst>
            <a:outerShdw blurRad="190500" algn="tl" rotWithShape="0">
              <a:srgbClr val="000000">
                <a:alpha val="70000"/>
              </a:srgbClr>
            </a:outerShdw>
          </a:effectLst>
        </p:spPr>
      </p:pic>
      <p:pic>
        <p:nvPicPr>
          <p:cNvPr id="20" name="图片 19"/>
          <p:cNvPicPr>
            <a:picLocks noChangeAspect="1"/>
          </p:cNvPicPr>
          <p:nvPr/>
        </p:nvPicPr>
        <p:blipFill>
          <a:blip r:embed="rId8"/>
          <a:stretch>
            <a:fillRect/>
          </a:stretch>
        </p:blipFill>
        <p:spPr>
          <a:xfrm>
            <a:off x="8714649" y="1469876"/>
            <a:ext cx="1537752" cy="2550105"/>
          </a:xfrm>
          <a:prstGeom prst="rect">
            <a:avLst/>
          </a:prstGeom>
          <a:ln>
            <a:noFill/>
          </a:ln>
          <a:effectLst>
            <a:outerShdw blurRad="190500" algn="tl" rotWithShape="0">
              <a:srgbClr val="000000">
                <a:alpha val="70000"/>
              </a:srgbClr>
            </a:outerShdw>
          </a:effectLst>
        </p:spPr>
      </p:pic>
      <p:pic>
        <p:nvPicPr>
          <p:cNvPr id="21" name="图片 20"/>
          <p:cNvPicPr>
            <a:picLocks noChangeAspect="1"/>
          </p:cNvPicPr>
          <p:nvPr/>
        </p:nvPicPr>
        <p:blipFill>
          <a:blip r:embed="rId9"/>
          <a:stretch>
            <a:fillRect/>
          </a:stretch>
        </p:blipFill>
        <p:spPr>
          <a:xfrm>
            <a:off x="10021357" y="1474557"/>
            <a:ext cx="1523540" cy="1536237"/>
          </a:xfrm>
          <a:prstGeom prst="rect">
            <a:avLst/>
          </a:prstGeom>
          <a:ln>
            <a:noFill/>
          </a:ln>
          <a:effectLst>
            <a:outerShdw blurRad="190500" algn="tl" rotWithShape="0">
              <a:srgbClr val="000000">
                <a:alpha val="70000"/>
              </a:srgbClr>
            </a:outerShdw>
          </a:effectLst>
        </p:spPr>
      </p:pic>
      <p:grpSp>
        <p:nvGrpSpPr>
          <p:cNvPr id="22" name="组合 21"/>
          <p:cNvGrpSpPr/>
          <p:nvPr/>
        </p:nvGrpSpPr>
        <p:grpSpPr>
          <a:xfrm>
            <a:off x="1774704" y="2776065"/>
            <a:ext cx="1702648" cy="404015"/>
            <a:chOff x="1793812" y="4421987"/>
            <a:chExt cx="1702648" cy="404014"/>
          </a:xfrm>
        </p:grpSpPr>
        <p:sp>
          <p:nvSpPr>
            <p:cNvPr id="23" name="圆角矩形 20"/>
            <p:cNvSpPr/>
            <p:nvPr/>
          </p:nvSpPr>
          <p:spPr>
            <a:xfrm>
              <a:off x="1793812" y="4421987"/>
              <a:ext cx="1702648" cy="404014"/>
            </a:xfrm>
            <a:prstGeom prst="roundRect">
              <a:avLst>
                <a:gd name="adj" fmla="val 50000"/>
              </a:avLst>
            </a:prstGeom>
            <a:gradFill>
              <a:gsLst>
                <a:gs pos="100000">
                  <a:srgbClr val="02B3C1"/>
                </a:gs>
                <a:gs pos="0">
                  <a:srgbClr val="0699AC"/>
                </a:gs>
              </a:gsLst>
              <a:lin ang="5400000" scaled="1"/>
            </a:gradFill>
            <a:ln w="28575" cap="flat">
              <a:gradFill>
                <a:gsLst>
                  <a:gs pos="0">
                    <a:srgbClr val="02B3C1"/>
                  </a:gs>
                  <a:gs pos="100000">
                    <a:srgbClr val="0699AC"/>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24" name="文本框 23"/>
            <p:cNvSpPr txBox="1"/>
            <p:nvPr/>
          </p:nvSpPr>
          <p:spPr>
            <a:xfrm>
              <a:off x="2175776" y="4450620"/>
              <a:ext cx="873760"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文献类型</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4109661" y="2776065"/>
            <a:ext cx="1702648" cy="404015"/>
            <a:chOff x="4128769" y="4421987"/>
            <a:chExt cx="1702648" cy="404014"/>
          </a:xfrm>
        </p:grpSpPr>
        <p:sp>
          <p:nvSpPr>
            <p:cNvPr id="26" name="圆角矩形 23"/>
            <p:cNvSpPr/>
            <p:nvPr/>
          </p:nvSpPr>
          <p:spPr>
            <a:xfrm flipH="1">
              <a:off x="4128769" y="4421987"/>
              <a:ext cx="1702648" cy="404014"/>
            </a:xfrm>
            <a:prstGeom prst="roundRect">
              <a:avLst>
                <a:gd name="adj" fmla="val 50000"/>
              </a:avLst>
            </a:prstGeom>
            <a:gradFill>
              <a:gsLst>
                <a:gs pos="0">
                  <a:srgbClr val="E45C5B"/>
                </a:gs>
                <a:gs pos="100000">
                  <a:srgbClr val="EA8384"/>
                </a:gs>
              </a:gsLst>
              <a:lin ang="5400000" scaled="1"/>
            </a:gradFill>
            <a:ln w="28575" cap="flat">
              <a:gradFill>
                <a:gsLst>
                  <a:gs pos="100000">
                    <a:srgbClr val="E45C5B"/>
                  </a:gs>
                  <a:gs pos="0">
                    <a:srgbClr val="EA8384"/>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27" name="文本框 26"/>
            <p:cNvSpPr txBox="1"/>
            <p:nvPr/>
          </p:nvSpPr>
          <p:spPr>
            <a:xfrm>
              <a:off x="4510733" y="4460643"/>
              <a:ext cx="873760"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年代时间</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6444619" y="2776065"/>
            <a:ext cx="1702648" cy="404015"/>
            <a:chOff x="6463726" y="4421987"/>
            <a:chExt cx="1702648" cy="404014"/>
          </a:xfrm>
        </p:grpSpPr>
        <p:sp>
          <p:nvSpPr>
            <p:cNvPr id="29" name="圆角矩形 26"/>
            <p:cNvSpPr/>
            <p:nvPr/>
          </p:nvSpPr>
          <p:spPr>
            <a:xfrm>
              <a:off x="6463726" y="4421987"/>
              <a:ext cx="1702648" cy="404014"/>
            </a:xfrm>
            <a:prstGeom prst="roundRect">
              <a:avLst>
                <a:gd name="adj" fmla="val 50000"/>
              </a:avLst>
            </a:prstGeom>
            <a:gradFill>
              <a:gsLst>
                <a:gs pos="100000">
                  <a:srgbClr val="FFC165"/>
                </a:gs>
                <a:gs pos="0">
                  <a:srgbClr val="FF9A05"/>
                </a:gs>
              </a:gsLst>
              <a:lin ang="5400000" scaled="1"/>
            </a:gradFill>
            <a:ln w="28575" cap="flat">
              <a:gradFill>
                <a:gsLst>
                  <a:gs pos="0">
                    <a:srgbClr val="FFC165"/>
                  </a:gs>
                  <a:gs pos="100000">
                    <a:srgbClr val="FF9A05"/>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30" name="文本框 29"/>
            <p:cNvSpPr txBox="1"/>
            <p:nvPr/>
          </p:nvSpPr>
          <p:spPr>
            <a:xfrm>
              <a:off x="7036345" y="4460892"/>
              <a:ext cx="528320"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学科</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8779575" y="2776065"/>
            <a:ext cx="1702648" cy="404015"/>
            <a:chOff x="8798682" y="4421987"/>
            <a:chExt cx="1702648" cy="404014"/>
          </a:xfrm>
        </p:grpSpPr>
        <p:sp>
          <p:nvSpPr>
            <p:cNvPr id="32" name="圆角矩形 29"/>
            <p:cNvSpPr/>
            <p:nvPr/>
          </p:nvSpPr>
          <p:spPr>
            <a:xfrm flipH="1">
              <a:off x="8798682" y="4421987"/>
              <a:ext cx="1702648" cy="404014"/>
            </a:xfrm>
            <a:prstGeom prst="roundRect">
              <a:avLst>
                <a:gd name="adj" fmla="val 50000"/>
              </a:avLst>
            </a:prstGeom>
            <a:gradFill>
              <a:gsLst>
                <a:gs pos="100000">
                  <a:srgbClr val="77468A"/>
                </a:gs>
                <a:gs pos="0">
                  <a:srgbClr val="633B73"/>
                </a:gs>
              </a:gsLst>
              <a:lin ang="5400000" scaled="1"/>
            </a:gradFill>
            <a:ln w="28575" cap="flat">
              <a:gradFill>
                <a:gsLst>
                  <a:gs pos="0">
                    <a:srgbClr val="77468A"/>
                  </a:gs>
                  <a:gs pos="100000">
                    <a:srgbClr val="633B73"/>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33" name="文本框 32"/>
            <p:cNvSpPr txBox="1"/>
            <p:nvPr/>
          </p:nvSpPr>
          <p:spPr>
            <a:xfrm>
              <a:off x="9424133" y="4460643"/>
              <a:ext cx="528320"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作者</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1774704" y="3383059"/>
            <a:ext cx="1702648" cy="404015"/>
            <a:chOff x="1793812" y="4421987"/>
            <a:chExt cx="1702648" cy="404014"/>
          </a:xfrm>
        </p:grpSpPr>
        <p:sp>
          <p:nvSpPr>
            <p:cNvPr id="35" name="圆角矩形 20"/>
            <p:cNvSpPr/>
            <p:nvPr/>
          </p:nvSpPr>
          <p:spPr>
            <a:xfrm>
              <a:off x="1793812" y="4421987"/>
              <a:ext cx="1702648" cy="404014"/>
            </a:xfrm>
            <a:prstGeom prst="roundRect">
              <a:avLst>
                <a:gd name="adj" fmla="val 50000"/>
              </a:avLst>
            </a:prstGeom>
            <a:gradFill>
              <a:gsLst>
                <a:gs pos="100000">
                  <a:srgbClr val="02B3C1"/>
                </a:gs>
                <a:gs pos="0">
                  <a:srgbClr val="0699AC"/>
                </a:gs>
              </a:gsLst>
              <a:lin ang="5400000" scaled="1"/>
            </a:gradFill>
            <a:ln w="28575" cap="flat">
              <a:gradFill>
                <a:gsLst>
                  <a:gs pos="0">
                    <a:srgbClr val="02B3C1"/>
                  </a:gs>
                  <a:gs pos="100000">
                    <a:srgbClr val="0699AC"/>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36" name="文本框 35"/>
            <p:cNvSpPr txBox="1"/>
            <p:nvPr/>
          </p:nvSpPr>
          <p:spPr>
            <a:xfrm>
              <a:off x="2262337" y="4458520"/>
              <a:ext cx="701040"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关键词</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4109661" y="3383059"/>
            <a:ext cx="1702648" cy="404015"/>
            <a:chOff x="4128769" y="4421987"/>
            <a:chExt cx="1702648" cy="404014"/>
          </a:xfrm>
        </p:grpSpPr>
        <p:sp>
          <p:nvSpPr>
            <p:cNvPr id="38" name="圆角矩形 23"/>
            <p:cNvSpPr/>
            <p:nvPr/>
          </p:nvSpPr>
          <p:spPr>
            <a:xfrm flipH="1">
              <a:off x="4128769" y="4421987"/>
              <a:ext cx="1702648" cy="404014"/>
            </a:xfrm>
            <a:prstGeom prst="roundRect">
              <a:avLst>
                <a:gd name="adj" fmla="val 50000"/>
              </a:avLst>
            </a:prstGeom>
            <a:gradFill>
              <a:gsLst>
                <a:gs pos="0">
                  <a:srgbClr val="E45C5B"/>
                </a:gs>
                <a:gs pos="100000">
                  <a:srgbClr val="EA8384"/>
                </a:gs>
              </a:gsLst>
              <a:lin ang="5400000" scaled="1"/>
            </a:gradFill>
            <a:ln w="28575" cap="flat">
              <a:gradFill>
                <a:gsLst>
                  <a:gs pos="100000">
                    <a:srgbClr val="E45C5B"/>
                  </a:gs>
                  <a:gs pos="0">
                    <a:srgbClr val="EA8384"/>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39" name="文本框 38"/>
            <p:cNvSpPr txBox="1"/>
            <p:nvPr/>
          </p:nvSpPr>
          <p:spPr>
            <a:xfrm>
              <a:off x="4510733" y="4460643"/>
              <a:ext cx="873760"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重要收录</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6444619" y="3383059"/>
            <a:ext cx="1702648" cy="404015"/>
            <a:chOff x="6463726" y="4421987"/>
            <a:chExt cx="1702648" cy="404014"/>
          </a:xfrm>
        </p:grpSpPr>
        <p:sp>
          <p:nvSpPr>
            <p:cNvPr id="41" name="圆角矩形 26"/>
            <p:cNvSpPr/>
            <p:nvPr/>
          </p:nvSpPr>
          <p:spPr>
            <a:xfrm>
              <a:off x="6463726" y="4421987"/>
              <a:ext cx="1702648" cy="404014"/>
            </a:xfrm>
            <a:prstGeom prst="roundRect">
              <a:avLst>
                <a:gd name="adj" fmla="val 50000"/>
              </a:avLst>
            </a:prstGeom>
            <a:gradFill>
              <a:gsLst>
                <a:gs pos="100000">
                  <a:srgbClr val="FFC165"/>
                </a:gs>
                <a:gs pos="0">
                  <a:srgbClr val="FF9A05"/>
                </a:gs>
              </a:gsLst>
              <a:lin ang="5400000" scaled="1"/>
            </a:gradFill>
            <a:ln w="28575" cap="flat">
              <a:gradFill>
                <a:gsLst>
                  <a:gs pos="0">
                    <a:srgbClr val="FFC165"/>
                  </a:gs>
                  <a:gs pos="100000">
                    <a:srgbClr val="FF9A05"/>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42" name="文本框 41"/>
            <p:cNvSpPr txBox="1"/>
            <p:nvPr/>
          </p:nvSpPr>
          <p:spPr>
            <a:xfrm>
              <a:off x="7036345" y="4460642"/>
              <a:ext cx="528320"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基金</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8779575" y="3383059"/>
            <a:ext cx="1702648" cy="404015"/>
            <a:chOff x="8798682" y="4421987"/>
            <a:chExt cx="1702648" cy="404014"/>
          </a:xfrm>
        </p:grpSpPr>
        <p:sp>
          <p:nvSpPr>
            <p:cNvPr id="44" name="圆角矩形 29"/>
            <p:cNvSpPr/>
            <p:nvPr/>
          </p:nvSpPr>
          <p:spPr>
            <a:xfrm flipH="1">
              <a:off x="8798682" y="4421987"/>
              <a:ext cx="1702648" cy="404014"/>
            </a:xfrm>
            <a:prstGeom prst="roundRect">
              <a:avLst>
                <a:gd name="adj" fmla="val 50000"/>
              </a:avLst>
            </a:prstGeom>
            <a:gradFill>
              <a:gsLst>
                <a:gs pos="100000">
                  <a:srgbClr val="77468A"/>
                </a:gs>
                <a:gs pos="0">
                  <a:srgbClr val="633B73"/>
                </a:gs>
              </a:gsLst>
              <a:lin ang="5400000" scaled="1"/>
            </a:gradFill>
            <a:ln w="28575" cap="flat">
              <a:gradFill>
                <a:gsLst>
                  <a:gs pos="0">
                    <a:srgbClr val="77468A"/>
                  </a:gs>
                  <a:gs pos="100000">
                    <a:srgbClr val="633B73"/>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45" name="文本框 44"/>
            <p:cNvSpPr txBox="1"/>
            <p:nvPr/>
          </p:nvSpPr>
          <p:spPr>
            <a:xfrm>
              <a:off x="9456193" y="4436860"/>
              <a:ext cx="463550" cy="300355"/>
            </a:xfrm>
            <a:prstGeom prst="rect">
              <a:avLst/>
            </a:prstGeom>
            <a:noFill/>
          </p:spPr>
          <p:txBody>
            <a:bodyPr wrap="none" rtlCol="0">
              <a:spAutoFit/>
            </a:bodyPr>
            <a:lstStyle/>
            <a:p>
              <a:r>
                <a:rPr lang="en-US" altLang="zh-CN" sz="1355" dirty="0">
                  <a:solidFill>
                    <a:schemeClr val="bg1"/>
                  </a:solidFill>
                  <a:latin typeface="微软雅黑" panose="020B0503020204020204" pitchFamily="34" charset="-122"/>
                  <a:ea typeface="微软雅黑" panose="020B0503020204020204" pitchFamily="34" charset="-122"/>
                </a:rPr>
                <a:t>……</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anim calcmode="lin" valueType="num">
                                      <p:cBhvr>
                                        <p:cTn id="34" dur="500" fill="hold"/>
                                        <p:tgtEl>
                                          <p:spTgt spid="22"/>
                                        </p:tgtEl>
                                        <p:attrNameLst>
                                          <p:attrName>ppt_x</p:attrName>
                                        </p:attrNameLst>
                                      </p:cBhvr>
                                      <p:tavLst>
                                        <p:tav tm="0">
                                          <p:val>
                                            <p:strVal val="#ppt_x"/>
                                          </p:val>
                                        </p:tav>
                                        <p:tav tm="100000">
                                          <p:val>
                                            <p:strVal val="#ppt_x"/>
                                          </p:val>
                                        </p:tav>
                                      </p:tavLst>
                                    </p:anim>
                                    <p:anim calcmode="lin" valueType="num">
                                      <p:cBhvr>
                                        <p:cTn id="35" dur="500" fill="hold"/>
                                        <p:tgtEl>
                                          <p:spTgt spid="22"/>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anim calcmode="lin" valueType="num">
                                      <p:cBhvr>
                                        <p:cTn id="39" dur="500" fill="hold"/>
                                        <p:tgtEl>
                                          <p:spTgt spid="25"/>
                                        </p:tgtEl>
                                        <p:attrNameLst>
                                          <p:attrName>ppt_x</p:attrName>
                                        </p:attrNameLst>
                                      </p:cBhvr>
                                      <p:tavLst>
                                        <p:tav tm="0">
                                          <p:val>
                                            <p:strVal val="#ppt_x"/>
                                          </p:val>
                                        </p:tav>
                                        <p:tav tm="100000">
                                          <p:val>
                                            <p:strVal val="#ppt_x"/>
                                          </p:val>
                                        </p:tav>
                                      </p:tavLst>
                                    </p:anim>
                                    <p:anim calcmode="lin" valueType="num">
                                      <p:cBhvr>
                                        <p:cTn id="40" dur="500" fill="hold"/>
                                        <p:tgtEl>
                                          <p:spTgt spid="25"/>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90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anim calcmode="lin" valueType="num">
                                      <p:cBhvr>
                                        <p:cTn id="44" dur="500" fill="hold"/>
                                        <p:tgtEl>
                                          <p:spTgt spid="28"/>
                                        </p:tgtEl>
                                        <p:attrNameLst>
                                          <p:attrName>ppt_x</p:attrName>
                                        </p:attrNameLst>
                                      </p:cBhvr>
                                      <p:tavLst>
                                        <p:tav tm="0">
                                          <p:val>
                                            <p:strVal val="#ppt_x"/>
                                          </p:val>
                                        </p:tav>
                                        <p:tav tm="100000">
                                          <p:val>
                                            <p:strVal val="#ppt_x"/>
                                          </p:val>
                                        </p:tav>
                                      </p:tavLst>
                                    </p:anim>
                                    <p:anim calcmode="lin" valueType="num">
                                      <p:cBhvr>
                                        <p:cTn id="45" dur="500" fill="hold"/>
                                        <p:tgtEl>
                                          <p:spTgt spid="28"/>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110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anim calcmode="lin" valueType="num">
                                      <p:cBhvr>
                                        <p:cTn id="49" dur="500" fill="hold"/>
                                        <p:tgtEl>
                                          <p:spTgt spid="31"/>
                                        </p:tgtEl>
                                        <p:attrNameLst>
                                          <p:attrName>ppt_x</p:attrName>
                                        </p:attrNameLst>
                                      </p:cBhvr>
                                      <p:tavLst>
                                        <p:tav tm="0">
                                          <p:val>
                                            <p:strVal val="#ppt_x"/>
                                          </p:val>
                                        </p:tav>
                                        <p:tav tm="100000">
                                          <p:val>
                                            <p:strVal val="#ppt_x"/>
                                          </p:val>
                                        </p:tav>
                                      </p:tavLst>
                                    </p:anim>
                                    <p:anim calcmode="lin" valueType="num">
                                      <p:cBhvr>
                                        <p:cTn id="50" dur="500" fill="hold"/>
                                        <p:tgtEl>
                                          <p:spTgt spid="31"/>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60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anim calcmode="lin" valueType="num">
                                      <p:cBhvr>
                                        <p:cTn id="54" dur="500" fill="hold"/>
                                        <p:tgtEl>
                                          <p:spTgt spid="34"/>
                                        </p:tgtEl>
                                        <p:attrNameLst>
                                          <p:attrName>ppt_x</p:attrName>
                                        </p:attrNameLst>
                                      </p:cBhvr>
                                      <p:tavLst>
                                        <p:tav tm="0">
                                          <p:val>
                                            <p:strVal val="#ppt_x"/>
                                          </p:val>
                                        </p:tav>
                                        <p:tav tm="100000">
                                          <p:val>
                                            <p:strVal val="#ppt_x"/>
                                          </p:val>
                                        </p:tav>
                                      </p:tavLst>
                                    </p:anim>
                                    <p:anim calcmode="lin" valueType="num">
                                      <p:cBhvr>
                                        <p:cTn id="55" dur="500" fill="hold"/>
                                        <p:tgtEl>
                                          <p:spTgt spid="34"/>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6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anim calcmode="lin" valueType="num">
                                      <p:cBhvr>
                                        <p:cTn id="59" dur="500" fill="hold"/>
                                        <p:tgtEl>
                                          <p:spTgt spid="37"/>
                                        </p:tgtEl>
                                        <p:attrNameLst>
                                          <p:attrName>ppt_x</p:attrName>
                                        </p:attrNameLst>
                                      </p:cBhvr>
                                      <p:tavLst>
                                        <p:tav tm="0">
                                          <p:val>
                                            <p:strVal val="#ppt_x"/>
                                          </p:val>
                                        </p:tav>
                                        <p:tav tm="100000">
                                          <p:val>
                                            <p:strVal val="#ppt_x"/>
                                          </p:val>
                                        </p:tav>
                                      </p:tavLst>
                                    </p:anim>
                                    <p:anim calcmode="lin" valueType="num">
                                      <p:cBhvr>
                                        <p:cTn id="60" dur="500" fill="hold"/>
                                        <p:tgtEl>
                                          <p:spTgt spid="37"/>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90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anim calcmode="lin" valueType="num">
                                      <p:cBhvr>
                                        <p:cTn id="64" dur="500" fill="hold"/>
                                        <p:tgtEl>
                                          <p:spTgt spid="40"/>
                                        </p:tgtEl>
                                        <p:attrNameLst>
                                          <p:attrName>ppt_x</p:attrName>
                                        </p:attrNameLst>
                                      </p:cBhvr>
                                      <p:tavLst>
                                        <p:tav tm="0">
                                          <p:val>
                                            <p:strVal val="#ppt_x"/>
                                          </p:val>
                                        </p:tav>
                                        <p:tav tm="100000">
                                          <p:val>
                                            <p:strVal val="#ppt_x"/>
                                          </p:val>
                                        </p:tav>
                                      </p:tavLst>
                                    </p:anim>
                                    <p:anim calcmode="lin" valueType="num">
                                      <p:cBhvr>
                                        <p:cTn id="65" dur="500" fill="hold"/>
                                        <p:tgtEl>
                                          <p:spTgt spid="40"/>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110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anim calcmode="lin" valueType="num">
                                      <p:cBhvr>
                                        <p:cTn id="69" dur="500" fill="hold"/>
                                        <p:tgtEl>
                                          <p:spTgt spid="43"/>
                                        </p:tgtEl>
                                        <p:attrNameLst>
                                          <p:attrName>ppt_x</p:attrName>
                                        </p:attrNameLst>
                                      </p:cBhvr>
                                      <p:tavLst>
                                        <p:tav tm="0">
                                          <p:val>
                                            <p:strVal val="#ppt_x"/>
                                          </p:val>
                                        </p:tav>
                                        <p:tav tm="100000">
                                          <p:val>
                                            <p:strVal val="#ppt_x"/>
                                          </p:val>
                                        </p:tav>
                                      </p:tavLst>
                                    </p:anim>
                                    <p:anim calcmode="lin" valueType="num">
                                      <p:cBhvr>
                                        <p:cTn id="70"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8"/>
                                        </p:tgtEl>
                                      </p:cBhvr>
                                    </p:animEffect>
                                    <p:set>
                                      <p:cBhvr>
                                        <p:cTn id="87" dur="1" fill="hold">
                                          <p:stCondLst>
                                            <p:cond delay="499"/>
                                          </p:stCondLst>
                                        </p:cTn>
                                        <p:tgtEl>
                                          <p:spTgt spid="1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9"/>
                                        </p:tgtEl>
                                      </p:cBhvr>
                                    </p:animEffect>
                                    <p:set>
                                      <p:cBhvr>
                                        <p:cTn id="90" dur="1" fill="hold">
                                          <p:stCondLst>
                                            <p:cond delay="499"/>
                                          </p:stCondLst>
                                        </p:cTn>
                                        <p:tgtEl>
                                          <p:spTgt spid="19"/>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28"/>
                                        </p:tgtEl>
                                      </p:cBhvr>
                                    </p:animEffect>
                                    <p:set>
                                      <p:cBhvr>
                                        <p:cTn id="105" dur="1" fill="hold">
                                          <p:stCondLst>
                                            <p:cond delay="499"/>
                                          </p:stCondLst>
                                        </p:cTn>
                                        <p:tgtEl>
                                          <p:spTgt spid="28"/>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31"/>
                                        </p:tgtEl>
                                      </p:cBhvr>
                                    </p:animEffect>
                                    <p:set>
                                      <p:cBhvr>
                                        <p:cTn id="108" dur="1" fill="hold">
                                          <p:stCondLst>
                                            <p:cond delay="499"/>
                                          </p:stCondLst>
                                        </p:cTn>
                                        <p:tgtEl>
                                          <p:spTgt spid="31"/>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34"/>
                                        </p:tgtEl>
                                      </p:cBhvr>
                                    </p:animEffect>
                                    <p:set>
                                      <p:cBhvr>
                                        <p:cTn id="111" dur="1" fill="hold">
                                          <p:stCondLst>
                                            <p:cond delay="499"/>
                                          </p:stCondLst>
                                        </p:cTn>
                                        <p:tgtEl>
                                          <p:spTgt spid="34"/>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40"/>
                                        </p:tgtEl>
                                      </p:cBhvr>
                                    </p:animEffect>
                                    <p:set>
                                      <p:cBhvr>
                                        <p:cTn id="117" dur="1" fill="hold">
                                          <p:stCondLst>
                                            <p:cond delay="499"/>
                                          </p:stCondLst>
                                        </p:cTn>
                                        <p:tgtEl>
                                          <p:spTgt spid="40"/>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43"/>
                                        </p:tgtEl>
                                      </p:cBhvr>
                                    </p:animEffect>
                                    <p:set>
                                      <p:cBhvr>
                                        <p:cTn id="120" dur="1" fill="hold">
                                          <p:stCondLst>
                                            <p:cond delay="499"/>
                                          </p:stCondLst>
                                        </p:cTn>
                                        <p:tgtEl>
                                          <p:spTgt spid="43"/>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2"/>
                                        </p:tgtEl>
                                        <p:attrNameLst>
                                          <p:attrName>style.visibility</p:attrName>
                                        </p:attrNameLst>
                                      </p:cBhvr>
                                      <p:to>
                                        <p:strVal val="visible"/>
                                      </p:to>
                                    </p:set>
                                    <p:animEffect transition="in" filter="fade">
                                      <p:cBhvr>
                                        <p:cTn id="125" dur="500"/>
                                        <p:tgtEl>
                                          <p:spTgt spid="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1"/>
                                        </p:tgtEl>
                                        <p:attrNameLst>
                                          <p:attrName>style.visibility</p:attrName>
                                        </p:attrNameLst>
                                      </p:cBhvr>
                                      <p:to>
                                        <p:strVal val="visible"/>
                                      </p:to>
                                    </p:set>
                                    <p:animEffect transition="in" filter="fade">
                                      <p:cBhvr>
                                        <p:cTn id="128" dur="500"/>
                                        <p:tgtEl>
                                          <p:spTgt spid="1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2"/>
                                        </p:tgtEl>
                                        <p:attrNameLst>
                                          <p:attrName>style.visibility</p:attrName>
                                        </p:attrNameLst>
                                      </p:cBhvr>
                                      <p:to>
                                        <p:strVal val="visible"/>
                                      </p:to>
                                    </p:set>
                                    <p:animEffect transition="in" filter="fade">
                                      <p:cBhvr>
                                        <p:cTn id="131" dur="500"/>
                                        <p:tgtEl>
                                          <p:spTgt spid="12"/>
                                        </p:tgtEl>
                                      </p:cBhvr>
                                    </p:animEffect>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nodeType="click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fade">
                                      <p:cBhvr>
                                        <p:cTn id="136" dur="1000"/>
                                        <p:tgtEl>
                                          <p:spTgt spid="8"/>
                                        </p:tgtEl>
                                      </p:cBhvr>
                                    </p:animEffect>
                                    <p:anim calcmode="lin" valueType="num">
                                      <p:cBhvr>
                                        <p:cTn id="137" dur="1000" fill="hold"/>
                                        <p:tgtEl>
                                          <p:spTgt spid="8"/>
                                        </p:tgtEl>
                                        <p:attrNameLst>
                                          <p:attrName>ppt_x</p:attrName>
                                        </p:attrNameLst>
                                      </p:cBhvr>
                                      <p:tavLst>
                                        <p:tav tm="0">
                                          <p:val>
                                            <p:strVal val="#ppt_x"/>
                                          </p:val>
                                        </p:tav>
                                        <p:tav tm="100000">
                                          <p:val>
                                            <p:strVal val="#ppt_x"/>
                                          </p:val>
                                        </p:tav>
                                      </p:tavLst>
                                    </p:anim>
                                    <p:anim calcmode="lin" valueType="num">
                                      <p:cBhvr>
                                        <p:cTn id="138" dur="1000" fill="hold"/>
                                        <p:tgtEl>
                                          <p:spTgt spid="8"/>
                                        </p:tgtEl>
                                        <p:attrNameLst>
                                          <p:attrName>ppt_y</p:attrName>
                                        </p:attrNameLst>
                                      </p:cBhvr>
                                      <p:tavLst>
                                        <p:tav tm="0">
                                          <p:val>
                                            <p:strVal val="#ppt_y+.1"/>
                                          </p:val>
                                        </p:tav>
                                        <p:tav tm="100000">
                                          <p:val>
                                            <p:strVal val="#ppt_y"/>
                                          </p:val>
                                        </p:tav>
                                      </p:tavLst>
                                    </p:anim>
                                  </p:childTnLst>
                                </p:cTn>
                              </p:par>
                              <p:par>
                                <p:cTn id="139" presetID="10" presetClass="entr" presetSubtype="0" fill="hold" grpId="0" nodeType="withEffect">
                                  <p:stCondLst>
                                    <p:cond delay="0"/>
                                  </p:stCondLst>
                                  <p:childTnLst>
                                    <p:set>
                                      <p:cBhvr>
                                        <p:cTn id="140" dur="1" fill="hold">
                                          <p:stCondLst>
                                            <p:cond delay="0"/>
                                          </p:stCondLst>
                                        </p:cTn>
                                        <p:tgtEl>
                                          <p:spTgt spid="13"/>
                                        </p:tgtEl>
                                        <p:attrNameLst>
                                          <p:attrName>style.visibility</p:attrName>
                                        </p:attrNameLst>
                                      </p:cBhvr>
                                      <p:to>
                                        <p:strVal val="visible"/>
                                      </p:to>
                                    </p:set>
                                    <p:animEffect transition="in" filter="fade">
                                      <p:cBhvr>
                                        <p:cTn id="1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1686696" y="1988063"/>
            <a:ext cx="8818608" cy="3980921"/>
          </a:xfrm>
          <a:prstGeom prst="rect">
            <a:avLst/>
          </a:prstGeom>
          <a:ln>
            <a:noFill/>
          </a:ln>
          <a:effectLst>
            <a:outerShdw blurRad="190500" algn="tl" rotWithShape="0">
              <a:srgbClr val="000000">
                <a:alpha val="70000"/>
              </a:srgbClr>
            </a:outerShdw>
          </a:effectLst>
        </p:spPr>
      </p:pic>
      <p:grpSp>
        <p:nvGrpSpPr>
          <p:cNvPr id="9" name="组合 8"/>
          <p:cNvGrpSpPr/>
          <p:nvPr/>
        </p:nvGrpSpPr>
        <p:grpSpPr>
          <a:xfrm>
            <a:off x="8134643" y="3776517"/>
            <a:ext cx="1702648" cy="404015"/>
            <a:chOff x="1793812" y="4421987"/>
            <a:chExt cx="1702648" cy="404014"/>
          </a:xfrm>
        </p:grpSpPr>
        <p:sp>
          <p:nvSpPr>
            <p:cNvPr id="10" name="圆角矩形 20"/>
            <p:cNvSpPr/>
            <p:nvPr/>
          </p:nvSpPr>
          <p:spPr>
            <a:xfrm>
              <a:off x="1793812" y="4421987"/>
              <a:ext cx="1702648" cy="404014"/>
            </a:xfrm>
            <a:prstGeom prst="roundRect">
              <a:avLst>
                <a:gd name="adj" fmla="val 50000"/>
              </a:avLst>
            </a:prstGeom>
            <a:gradFill>
              <a:gsLst>
                <a:gs pos="100000">
                  <a:srgbClr val="02B3C1"/>
                </a:gs>
                <a:gs pos="0">
                  <a:srgbClr val="0699AC"/>
                </a:gs>
              </a:gsLst>
              <a:lin ang="5400000" scaled="1"/>
            </a:gradFill>
            <a:ln w="28575" cap="flat">
              <a:gradFill>
                <a:gsLst>
                  <a:gs pos="0">
                    <a:srgbClr val="02B3C1"/>
                  </a:gs>
                  <a:gs pos="100000">
                    <a:srgbClr val="0699AC"/>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dirty="0">
                <a:solidFill>
                  <a:prstClr val="black"/>
                </a:solidFill>
                <a:latin typeface="造字工房悦黑体验版细体" pitchFamily="50" charset="-122"/>
                <a:ea typeface="造字工房悦黑体验版细体" pitchFamily="50" charset="-122"/>
              </a:endParaRPr>
            </a:p>
          </p:txBody>
        </p:sp>
        <p:sp>
          <p:nvSpPr>
            <p:cNvPr id="11" name="文本框 10"/>
            <p:cNvSpPr txBox="1"/>
            <p:nvPr/>
          </p:nvSpPr>
          <p:spPr>
            <a:xfrm>
              <a:off x="2175776" y="4470478"/>
              <a:ext cx="873760"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智能导航</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sp>
        <p:nvSpPr>
          <p:cNvPr id="13" name="圆角矩形 1"/>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B03D"/>
                </a:solidFill>
                <a:latin typeface="微软雅黑" panose="020B0503020204020204" pitchFamily="34" charset="-122"/>
                <a:ea typeface="微软雅黑" panose="020B0503020204020204" pitchFamily="34" charset="-122"/>
              </a:rPr>
              <a:t>期刊、报纸智能匹配</a:t>
            </a:r>
            <a:r>
              <a:rPr lang="en-US" altLang="zh-CN" sz="2400" b="1" dirty="0">
                <a:solidFill>
                  <a:srgbClr val="FFB03D"/>
                </a:solidFill>
                <a:latin typeface="微软雅黑" panose="020B0503020204020204" pitchFamily="34" charset="-122"/>
                <a:ea typeface="微软雅黑" panose="020B0503020204020204" pitchFamily="34" charset="-122"/>
              </a:rPr>
              <a:t>——</a:t>
            </a:r>
            <a:r>
              <a:rPr lang="zh-CN" altLang="en-US" sz="2400" b="1" dirty="0">
                <a:solidFill>
                  <a:srgbClr val="FFB03D"/>
                </a:solidFill>
                <a:latin typeface="微软雅黑" panose="020B0503020204020204" pitchFamily="34" charset="-122"/>
                <a:ea typeface="微软雅黑" panose="020B0503020204020204" pitchFamily="34" charset="-122"/>
              </a:rPr>
              <a:t>全面</a:t>
            </a:r>
            <a:endParaRPr lang="zh-CN" altLang="en-US" sz="2400" b="1" dirty="0">
              <a:solidFill>
                <a:srgbClr val="FFB03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B03D"/>
                </a:solidFill>
                <a:latin typeface="微软雅黑" panose="020B0503020204020204" pitchFamily="34" charset="-122"/>
                <a:ea typeface="微软雅黑" panose="020B0503020204020204" pitchFamily="34" charset="-122"/>
              </a:rPr>
              <a:t>高级检索</a:t>
            </a:r>
            <a:endParaRPr lang="zh-CN" altLang="en-US" sz="2400" b="1" dirty="0">
              <a:solidFill>
                <a:srgbClr val="FFB03D"/>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a:stretch>
            <a:fillRect/>
          </a:stretch>
        </p:blipFill>
        <p:spPr>
          <a:xfrm>
            <a:off x="527156" y="1527693"/>
            <a:ext cx="3457204" cy="2392749"/>
          </a:xfrm>
          <a:prstGeom prst="rect">
            <a:avLst/>
          </a:prstGeom>
          <a:ln>
            <a:noFill/>
          </a:ln>
          <a:effectLst>
            <a:outerShdw blurRad="190500" algn="tl" rotWithShape="0">
              <a:srgbClr val="000000">
                <a:alpha val="70000"/>
              </a:srgbClr>
            </a:outerShdw>
          </a:effectLst>
        </p:spPr>
      </p:pic>
      <p:pic>
        <p:nvPicPr>
          <p:cNvPr id="17" name="图片 16"/>
          <p:cNvPicPr>
            <a:picLocks noChangeAspect="1"/>
          </p:cNvPicPr>
          <p:nvPr/>
        </p:nvPicPr>
        <p:blipFill>
          <a:blip r:embed="rId2"/>
          <a:stretch>
            <a:fillRect/>
          </a:stretch>
        </p:blipFill>
        <p:spPr>
          <a:xfrm>
            <a:off x="1687381" y="2057015"/>
            <a:ext cx="1237427" cy="3229381"/>
          </a:xfrm>
          <a:prstGeom prst="rect">
            <a:avLst/>
          </a:prstGeom>
          <a:ln>
            <a:noFill/>
          </a:ln>
          <a:effectLst>
            <a:outerShdw blurRad="190500" algn="tl" rotWithShape="0">
              <a:srgbClr val="000000">
                <a:alpha val="70000"/>
              </a:srgbClr>
            </a:outerShdw>
          </a:effectLst>
        </p:spPr>
      </p:pic>
      <p:pic>
        <p:nvPicPr>
          <p:cNvPr id="19" name="图片 18"/>
          <p:cNvPicPr>
            <a:picLocks noChangeAspect="1"/>
          </p:cNvPicPr>
          <p:nvPr/>
        </p:nvPicPr>
        <p:blipFill>
          <a:blip r:embed="rId3"/>
          <a:stretch>
            <a:fillRect/>
          </a:stretch>
        </p:blipFill>
        <p:spPr>
          <a:xfrm>
            <a:off x="2977915" y="2057015"/>
            <a:ext cx="1134427" cy="3639619"/>
          </a:xfrm>
          <a:prstGeom prst="rect">
            <a:avLst/>
          </a:prstGeom>
          <a:ln>
            <a:noFill/>
          </a:ln>
          <a:effectLst>
            <a:outerShdw blurRad="190500" algn="tl" rotWithShape="0">
              <a:srgbClr val="000000">
                <a:alpha val="70000"/>
              </a:srgbClr>
            </a:outerShdw>
          </a:effectLst>
        </p:spPr>
      </p:pic>
      <p:pic>
        <p:nvPicPr>
          <p:cNvPr id="20" name="图片 19"/>
          <p:cNvPicPr>
            <a:picLocks noChangeAspect="1"/>
          </p:cNvPicPr>
          <p:nvPr/>
        </p:nvPicPr>
        <p:blipFill>
          <a:blip r:embed="rId4"/>
          <a:stretch>
            <a:fillRect/>
          </a:stretch>
        </p:blipFill>
        <p:spPr>
          <a:xfrm>
            <a:off x="4165448" y="2046032"/>
            <a:ext cx="1464096" cy="2840929"/>
          </a:xfrm>
          <a:prstGeom prst="rect">
            <a:avLst/>
          </a:prstGeom>
          <a:ln>
            <a:noFill/>
          </a:ln>
          <a:effectLst>
            <a:outerShdw blurRad="190500" algn="tl" rotWithShape="0">
              <a:srgbClr val="000000">
                <a:alpha val="70000"/>
              </a:srgbClr>
            </a:outerShdw>
          </a:effectLst>
        </p:spPr>
      </p:pic>
      <p:pic>
        <p:nvPicPr>
          <p:cNvPr id="21" name="图片 20"/>
          <p:cNvPicPr>
            <a:picLocks noChangeAspect="1"/>
          </p:cNvPicPr>
          <p:nvPr/>
        </p:nvPicPr>
        <p:blipFill>
          <a:blip r:embed="rId5"/>
          <a:stretch>
            <a:fillRect/>
          </a:stretch>
        </p:blipFill>
        <p:spPr>
          <a:xfrm>
            <a:off x="5686145" y="2046032"/>
            <a:ext cx="2185111" cy="3327327"/>
          </a:xfrm>
          <a:prstGeom prst="rect">
            <a:avLst/>
          </a:prstGeom>
          <a:ln>
            <a:noFill/>
          </a:ln>
          <a:effectLst>
            <a:outerShdw blurRad="190500" algn="tl" rotWithShape="0">
              <a:srgbClr val="000000">
                <a:alpha val="70000"/>
              </a:srgbClr>
            </a:outerShdw>
          </a:effectLst>
        </p:spPr>
      </p:pic>
      <p:pic>
        <p:nvPicPr>
          <p:cNvPr id="22" name="图片 21"/>
          <p:cNvPicPr>
            <a:picLocks noChangeAspect="1"/>
          </p:cNvPicPr>
          <p:nvPr/>
        </p:nvPicPr>
        <p:blipFill>
          <a:blip r:embed="rId6"/>
          <a:stretch>
            <a:fillRect/>
          </a:stretch>
        </p:blipFill>
        <p:spPr>
          <a:xfrm>
            <a:off x="7927857" y="2059075"/>
            <a:ext cx="2729337" cy="3227321"/>
          </a:xfrm>
          <a:prstGeom prst="rect">
            <a:avLst/>
          </a:prstGeom>
          <a:ln>
            <a:noFill/>
          </a:ln>
          <a:effectLst>
            <a:outerShdw blurRad="190500" algn="tl" rotWithShape="0">
              <a:srgbClr val="000000">
                <a:alpha val="70000"/>
              </a:srgbClr>
            </a:outerShdw>
          </a:effectLst>
        </p:spPr>
      </p:pic>
      <p:pic>
        <p:nvPicPr>
          <p:cNvPr id="23" name="图片 22"/>
          <p:cNvPicPr>
            <a:picLocks noChangeAspect="1"/>
          </p:cNvPicPr>
          <p:nvPr/>
        </p:nvPicPr>
        <p:blipFill>
          <a:blip r:embed="rId7"/>
          <a:stretch>
            <a:fillRect/>
          </a:stretch>
        </p:blipFill>
        <p:spPr>
          <a:xfrm>
            <a:off x="9122351" y="2641569"/>
            <a:ext cx="1214140" cy="3144823"/>
          </a:xfrm>
          <a:prstGeom prst="rect">
            <a:avLst/>
          </a:prstGeom>
          <a:ln>
            <a:noFill/>
          </a:ln>
          <a:effectLst>
            <a:outerShdw blurRad="190500" algn="tl" rotWithShape="0">
              <a:srgbClr val="000000">
                <a:alpha val="70000"/>
              </a:srgbClr>
            </a:outerShdw>
          </a:effectLst>
        </p:spPr>
      </p:pic>
      <p:pic>
        <p:nvPicPr>
          <p:cNvPr id="24" name="图片 23"/>
          <p:cNvPicPr>
            <a:picLocks noChangeAspect="1"/>
          </p:cNvPicPr>
          <p:nvPr/>
        </p:nvPicPr>
        <p:blipFill>
          <a:blip r:embed="rId8"/>
          <a:stretch>
            <a:fillRect/>
          </a:stretch>
        </p:blipFill>
        <p:spPr>
          <a:xfrm>
            <a:off x="10380684" y="2641569"/>
            <a:ext cx="1212231" cy="3422769"/>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B03D"/>
                </a:solidFill>
                <a:latin typeface="微软雅黑" panose="020B0503020204020204" pitchFamily="34" charset="-122"/>
                <a:ea typeface="微软雅黑" panose="020B0503020204020204" pitchFamily="34" charset="-122"/>
              </a:rPr>
              <a:t>保存检索式</a:t>
            </a:r>
            <a:r>
              <a:rPr lang="en-US" altLang="zh-CN" sz="2400" b="1" dirty="0">
                <a:solidFill>
                  <a:srgbClr val="FFB03D"/>
                </a:solidFill>
                <a:latin typeface="微软雅黑" panose="020B0503020204020204" pitchFamily="34" charset="-122"/>
                <a:ea typeface="微软雅黑" panose="020B0503020204020204" pitchFamily="34" charset="-122"/>
              </a:rPr>
              <a:t>——</a:t>
            </a:r>
            <a:r>
              <a:rPr lang="zh-CN" altLang="en-US" sz="2400" b="1" dirty="0">
                <a:solidFill>
                  <a:srgbClr val="FFB03D"/>
                </a:solidFill>
                <a:latin typeface="微软雅黑" panose="020B0503020204020204" pitchFamily="34" charset="-122"/>
                <a:ea typeface="微软雅黑" panose="020B0503020204020204" pitchFamily="34" charset="-122"/>
              </a:rPr>
              <a:t>主动推送</a:t>
            </a:r>
            <a:endParaRPr lang="zh-CN" altLang="en-US" sz="2400" b="1" dirty="0">
              <a:solidFill>
                <a:srgbClr val="FFB03D"/>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517220" y="1504777"/>
            <a:ext cx="5455711" cy="4734011"/>
          </a:xfrm>
          <a:prstGeom prst="rect">
            <a:avLst/>
          </a:prstGeom>
          <a:ln>
            <a:noFill/>
          </a:ln>
          <a:effectLst>
            <a:outerShdw blurRad="190500" algn="tl" rotWithShape="0">
              <a:srgbClr val="000000">
                <a:alpha val="70000"/>
              </a:srgbClr>
            </a:outerShdw>
          </a:effectLst>
        </p:spPr>
      </p:pic>
      <p:pic>
        <p:nvPicPr>
          <p:cNvPr id="14" name="图片 13"/>
          <p:cNvPicPr>
            <a:picLocks noChangeAspect="1"/>
          </p:cNvPicPr>
          <p:nvPr/>
        </p:nvPicPr>
        <p:blipFill>
          <a:blip r:embed="rId2"/>
          <a:stretch>
            <a:fillRect/>
          </a:stretch>
        </p:blipFill>
        <p:spPr>
          <a:xfrm>
            <a:off x="3377168" y="1504777"/>
            <a:ext cx="5735811" cy="5022180"/>
          </a:xfrm>
          <a:prstGeom prst="rect">
            <a:avLst/>
          </a:prstGeom>
          <a:ln>
            <a:noFill/>
          </a:ln>
          <a:effectLst>
            <a:outerShdw blurRad="190500" algn="tl" rotWithShape="0">
              <a:srgbClr val="000000">
                <a:alpha val="70000"/>
              </a:srgbClr>
            </a:outerShdw>
          </a:effectLst>
        </p:spPr>
      </p:pic>
      <p:pic>
        <p:nvPicPr>
          <p:cNvPr id="6" name="图片 5"/>
          <p:cNvPicPr>
            <a:picLocks noChangeAspect="1"/>
          </p:cNvPicPr>
          <p:nvPr/>
        </p:nvPicPr>
        <p:blipFill>
          <a:blip r:embed="rId3"/>
          <a:stretch>
            <a:fillRect/>
          </a:stretch>
        </p:blipFill>
        <p:spPr>
          <a:xfrm>
            <a:off x="2611225" y="1504777"/>
            <a:ext cx="6911620" cy="1411772"/>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4"/>
          <a:stretch>
            <a:fillRect/>
          </a:stretch>
        </p:blipFill>
        <p:spPr>
          <a:xfrm>
            <a:off x="1739489" y="2021071"/>
            <a:ext cx="9011169" cy="911243"/>
          </a:xfrm>
          <a:prstGeom prst="rect">
            <a:avLst/>
          </a:prstGeom>
          <a:ln>
            <a:noFill/>
          </a:ln>
          <a:effectLst>
            <a:outerShdw blurRad="190500" algn="tl" rotWithShape="0">
              <a:srgbClr val="000000">
                <a:alpha val="70000"/>
              </a:srgbClr>
            </a:outerShdw>
          </a:effectLst>
        </p:spPr>
      </p:pic>
      <p:grpSp>
        <p:nvGrpSpPr>
          <p:cNvPr id="9" name="组合 8"/>
          <p:cNvGrpSpPr/>
          <p:nvPr/>
        </p:nvGrpSpPr>
        <p:grpSpPr>
          <a:xfrm>
            <a:off x="9580775" y="1532948"/>
            <a:ext cx="1702648" cy="404015"/>
            <a:chOff x="4128769" y="4421987"/>
            <a:chExt cx="1702648" cy="404014"/>
          </a:xfrm>
        </p:grpSpPr>
        <p:sp>
          <p:nvSpPr>
            <p:cNvPr id="10" name="圆角矩形 23"/>
            <p:cNvSpPr/>
            <p:nvPr/>
          </p:nvSpPr>
          <p:spPr>
            <a:xfrm flipH="1">
              <a:off x="4128769" y="4421987"/>
              <a:ext cx="1702648" cy="404014"/>
            </a:xfrm>
            <a:prstGeom prst="roundRect">
              <a:avLst>
                <a:gd name="adj" fmla="val 50000"/>
              </a:avLst>
            </a:prstGeom>
            <a:gradFill>
              <a:gsLst>
                <a:gs pos="0">
                  <a:srgbClr val="E45C5B"/>
                </a:gs>
                <a:gs pos="100000">
                  <a:srgbClr val="EA8384"/>
                </a:gs>
              </a:gsLst>
              <a:lin ang="5400000" scaled="1"/>
            </a:gradFill>
            <a:ln w="28575" cap="flat">
              <a:gradFill>
                <a:gsLst>
                  <a:gs pos="100000">
                    <a:srgbClr val="E45C5B"/>
                  </a:gs>
                  <a:gs pos="0">
                    <a:srgbClr val="EA8384"/>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prstClr val="black"/>
                </a:solidFill>
                <a:effectLst/>
                <a:uLnTx/>
                <a:uFillTx/>
                <a:latin typeface="造字工房悦黑体验版细体" pitchFamily="50" charset="-122"/>
                <a:ea typeface="造字工房悦黑体验版细体" pitchFamily="50" charset="-122"/>
                <a:cs typeface="+mn-cs"/>
              </a:endParaRPr>
            </a:p>
          </p:txBody>
        </p:sp>
        <p:sp>
          <p:nvSpPr>
            <p:cNvPr id="11" name="文本框 10"/>
            <p:cNvSpPr txBox="1"/>
            <p:nvPr/>
          </p:nvSpPr>
          <p:spPr>
            <a:xfrm>
              <a:off x="4510733" y="4460643"/>
              <a:ext cx="1046480" cy="30035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355"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保存检索式</a:t>
              </a:r>
              <a:endParaRPr kumimoji="0" lang="zh-CN" altLang="en-US" sz="1355"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pic>
        <p:nvPicPr>
          <p:cNvPr id="12" name="图片 11"/>
          <p:cNvPicPr>
            <a:picLocks noChangeAspect="1"/>
          </p:cNvPicPr>
          <p:nvPr/>
        </p:nvPicPr>
        <p:blipFill>
          <a:blip r:embed="rId5"/>
          <a:stretch>
            <a:fillRect/>
          </a:stretch>
        </p:blipFill>
        <p:spPr>
          <a:xfrm>
            <a:off x="1849536" y="2932313"/>
            <a:ext cx="8791075" cy="4216209"/>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6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B03D"/>
                </a:solidFill>
                <a:latin typeface="微软雅黑" panose="020B0503020204020204" pitchFamily="34" charset="-122"/>
                <a:ea typeface="微软雅黑" panose="020B0503020204020204" pitchFamily="34" charset="-122"/>
              </a:rPr>
              <a:t>资源整合，一站式获取</a:t>
            </a:r>
            <a:endParaRPr lang="zh-CN" altLang="en-US" sz="2400" b="1" dirty="0">
              <a:solidFill>
                <a:srgbClr val="FFB03D"/>
              </a:solidFill>
              <a:latin typeface="微软雅黑" panose="020B0503020204020204" pitchFamily="34" charset="-122"/>
              <a:ea typeface="微软雅黑" panose="020B0503020204020204" pitchFamily="34" charset="-122"/>
            </a:endParaRPr>
          </a:p>
        </p:txBody>
      </p:sp>
      <p:grpSp>
        <p:nvGrpSpPr>
          <p:cNvPr id="79" name="组合 78"/>
          <p:cNvGrpSpPr/>
          <p:nvPr/>
        </p:nvGrpSpPr>
        <p:grpSpPr>
          <a:xfrm>
            <a:off x="2502633" y="2794191"/>
            <a:ext cx="7695376" cy="1201615"/>
            <a:chOff x="1909926" y="2223248"/>
            <a:chExt cx="5771532" cy="901211"/>
          </a:xfrm>
        </p:grpSpPr>
        <p:grpSp>
          <p:nvGrpSpPr>
            <p:cNvPr id="121" name="组合 120"/>
            <p:cNvGrpSpPr/>
            <p:nvPr/>
          </p:nvGrpSpPr>
          <p:grpSpPr>
            <a:xfrm>
              <a:off x="6404472" y="2537820"/>
              <a:ext cx="1276986" cy="303011"/>
              <a:chOff x="4117785" y="4378051"/>
              <a:chExt cx="1702648" cy="404014"/>
            </a:xfrm>
          </p:grpSpPr>
          <p:sp>
            <p:nvSpPr>
              <p:cNvPr id="122" name="圆角矩形 23"/>
              <p:cNvSpPr/>
              <p:nvPr/>
            </p:nvSpPr>
            <p:spPr>
              <a:xfrm flipH="1">
                <a:off x="4117785" y="4378051"/>
                <a:ext cx="1702648" cy="404014"/>
              </a:xfrm>
              <a:prstGeom prst="roundRect">
                <a:avLst>
                  <a:gd name="adj" fmla="val 50000"/>
                </a:avLst>
              </a:prstGeom>
              <a:gradFill>
                <a:gsLst>
                  <a:gs pos="0">
                    <a:srgbClr val="E45C5B"/>
                  </a:gs>
                  <a:gs pos="100000">
                    <a:srgbClr val="EA8384"/>
                  </a:gs>
                </a:gsLst>
                <a:lin ang="5400000" scaled="1"/>
              </a:gradFill>
              <a:ln w="28575" cap="flat">
                <a:gradFill>
                  <a:gsLst>
                    <a:gs pos="100000">
                      <a:srgbClr val="E45C5B"/>
                    </a:gs>
                    <a:gs pos="0">
                      <a:srgbClr val="EA8384"/>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123" name="文本框 122"/>
              <p:cNvSpPr txBox="1"/>
              <p:nvPr/>
            </p:nvSpPr>
            <p:spPr>
              <a:xfrm>
                <a:off x="4510733" y="4416707"/>
                <a:ext cx="873760"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对接读秀</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pic>
          <p:nvPicPr>
            <p:cNvPr id="68" name="图片 67"/>
            <p:cNvPicPr>
              <a:picLocks noChangeAspect="1"/>
            </p:cNvPicPr>
            <p:nvPr/>
          </p:nvPicPr>
          <p:blipFill>
            <a:blip r:embed="rId1"/>
            <a:stretch>
              <a:fillRect/>
            </a:stretch>
          </p:blipFill>
          <p:spPr>
            <a:xfrm>
              <a:off x="1909926" y="2223248"/>
              <a:ext cx="4342785" cy="901211"/>
            </a:xfrm>
            <a:prstGeom prst="rect">
              <a:avLst/>
            </a:prstGeom>
            <a:ln>
              <a:noFill/>
            </a:ln>
            <a:effectLst>
              <a:outerShdw blurRad="190500" algn="tl" rotWithShape="0">
                <a:srgbClr val="000000">
                  <a:alpha val="70000"/>
                </a:srgbClr>
              </a:outerShdw>
            </a:effectLst>
          </p:spPr>
        </p:pic>
      </p:grpSp>
      <p:grpSp>
        <p:nvGrpSpPr>
          <p:cNvPr id="81" name="组合 80"/>
          <p:cNvGrpSpPr/>
          <p:nvPr/>
        </p:nvGrpSpPr>
        <p:grpSpPr>
          <a:xfrm>
            <a:off x="2480664" y="5309711"/>
            <a:ext cx="7747208" cy="1205531"/>
            <a:chOff x="1879290" y="3864425"/>
            <a:chExt cx="5810406" cy="904148"/>
          </a:xfrm>
        </p:grpSpPr>
        <p:grpSp>
          <p:nvGrpSpPr>
            <p:cNvPr id="127" name="组合 126"/>
            <p:cNvGrpSpPr/>
            <p:nvPr/>
          </p:nvGrpSpPr>
          <p:grpSpPr>
            <a:xfrm>
              <a:off x="6412710" y="4228153"/>
              <a:ext cx="1276986" cy="303011"/>
              <a:chOff x="8798682" y="4421987"/>
              <a:chExt cx="1702648" cy="404014"/>
            </a:xfrm>
          </p:grpSpPr>
          <p:sp>
            <p:nvSpPr>
              <p:cNvPr id="128" name="圆角矩形 29"/>
              <p:cNvSpPr/>
              <p:nvPr/>
            </p:nvSpPr>
            <p:spPr>
              <a:xfrm flipH="1">
                <a:off x="8798682" y="4421987"/>
                <a:ext cx="1702648" cy="404014"/>
              </a:xfrm>
              <a:prstGeom prst="roundRect">
                <a:avLst>
                  <a:gd name="adj" fmla="val 50000"/>
                </a:avLst>
              </a:prstGeom>
              <a:gradFill>
                <a:gsLst>
                  <a:gs pos="100000">
                    <a:srgbClr val="77468A"/>
                  </a:gs>
                  <a:gs pos="0">
                    <a:srgbClr val="633B73"/>
                  </a:gs>
                </a:gsLst>
                <a:lin ang="5400000" scaled="1"/>
              </a:gradFill>
              <a:ln w="28575" cap="flat">
                <a:gradFill>
                  <a:gsLst>
                    <a:gs pos="0">
                      <a:srgbClr val="77468A"/>
                    </a:gs>
                    <a:gs pos="100000">
                      <a:srgbClr val="633B73"/>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129" name="文本框 128"/>
              <p:cNvSpPr txBox="1"/>
              <p:nvPr/>
            </p:nvSpPr>
            <p:spPr>
              <a:xfrm>
                <a:off x="8844390" y="4458520"/>
                <a:ext cx="1564640"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对接第三方数据商</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pic>
          <p:nvPicPr>
            <p:cNvPr id="75" name="图片 74"/>
            <p:cNvPicPr>
              <a:picLocks noChangeAspect="1"/>
            </p:cNvPicPr>
            <p:nvPr/>
          </p:nvPicPr>
          <p:blipFill>
            <a:blip r:embed="rId2"/>
            <a:stretch>
              <a:fillRect/>
            </a:stretch>
          </p:blipFill>
          <p:spPr>
            <a:xfrm>
              <a:off x="1879290" y="3864425"/>
              <a:ext cx="4356944" cy="904148"/>
            </a:xfrm>
            <a:prstGeom prst="rect">
              <a:avLst/>
            </a:prstGeom>
            <a:ln>
              <a:noFill/>
            </a:ln>
            <a:effectLst>
              <a:outerShdw blurRad="190500" algn="tl" rotWithShape="0">
                <a:srgbClr val="000000">
                  <a:alpha val="70000"/>
                </a:srgbClr>
              </a:outerShdw>
            </a:effectLst>
          </p:spPr>
        </p:pic>
      </p:grpSp>
      <p:grpSp>
        <p:nvGrpSpPr>
          <p:cNvPr id="76" name="组合 75"/>
          <p:cNvGrpSpPr/>
          <p:nvPr/>
        </p:nvGrpSpPr>
        <p:grpSpPr>
          <a:xfrm>
            <a:off x="2502628" y="1461208"/>
            <a:ext cx="7695381" cy="1233244"/>
            <a:chOff x="1918160" y="1351005"/>
            <a:chExt cx="5771536" cy="924933"/>
          </a:xfrm>
        </p:grpSpPr>
        <p:grpSp>
          <p:nvGrpSpPr>
            <p:cNvPr id="124" name="组合 123"/>
            <p:cNvGrpSpPr/>
            <p:nvPr/>
          </p:nvGrpSpPr>
          <p:grpSpPr>
            <a:xfrm>
              <a:off x="6412710" y="1742082"/>
              <a:ext cx="1276986" cy="303011"/>
              <a:chOff x="6463726" y="4421987"/>
              <a:chExt cx="1702648" cy="404014"/>
            </a:xfrm>
          </p:grpSpPr>
          <p:sp>
            <p:nvSpPr>
              <p:cNvPr id="125" name="圆角矩形 26"/>
              <p:cNvSpPr/>
              <p:nvPr/>
            </p:nvSpPr>
            <p:spPr>
              <a:xfrm>
                <a:off x="6463726" y="4421987"/>
                <a:ext cx="1702648" cy="404014"/>
              </a:xfrm>
              <a:prstGeom prst="roundRect">
                <a:avLst>
                  <a:gd name="adj" fmla="val 50000"/>
                </a:avLst>
              </a:prstGeom>
              <a:gradFill>
                <a:gsLst>
                  <a:gs pos="100000">
                    <a:srgbClr val="FFC165"/>
                  </a:gs>
                  <a:gs pos="0">
                    <a:srgbClr val="FF9A05"/>
                  </a:gs>
                </a:gsLst>
                <a:lin ang="5400000" scaled="1"/>
              </a:gradFill>
              <a:ln w="28575" cap="flat">
                <a:gradFill>
                  <a:gsLst>
                    <a:gs pos="0">
                      <a:srgbClr val="FFC165"/>
                    </a:gs>
                    <a:gs pos="100000">
                      <a:srgbClr val="FF9A05"/>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126" name="文本框 125"/>
              <p:cNvSpPr txBox="1"/>
              <p:nvPr/>
            </p:nvSpPr>
            <p:spPr>
              <a:xfrm>
                <a:off x="6613095" y="4455487"/>
                <a:ext cx="1339850"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对接馆藏</a:t>
                </a:r>
                <a:r>
                  <a:rPr lang="en-US" altLang="zh-CN" sz="1355" dirty="0">
                    <a:solidFill>
                      <a:schemeClr val="bg1"/>
                    </a:solidFill>
                    <a:latin typeface="微软雅黑" panose="020B0503020204020204" pitchFamily="34" charset="-122"/>
                    <a:ea typeface="微软雅黑" panose="020B0503020204020204" pitchFamily="34" charset="-122"/>
                  </a:rPr>
                  <a:t>OPAC</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pic>
          <p:nvPicPr>
            <p:cNvPr id="77" name="图片 76"/>
            <p:cNvPicPr>
              <a:picLocks noChangeAspect="1"/>
            </p:cNvPicPr>
            <p:nvPr/>
          </p:nvPicPr>
          <p:blipFill>
            <a:blip r:embed="rId3"/>
            <a:stretch>
              <a:fillRect/>
            </a:stretch>
          </p:blipFill>
          <p:spPr>
            <a:xfrm>
              <a:off x="1918160" y="1351005"/>
              <a:ext cx="4339292" cy="924933"/>
            </a:xfrm>
            <a:prstGeom prst="rect">
              <a:avLst/>
            </a:prstGeom>
            <a:ln>
              <a:noFill/>
            </a:ln>
            <a:effectLst>
              <a:outerShdw blurRad="190500" algn="tl" rotWithShape="0">
                <a:srgbClr val="000000">
                  <a:alpha val="70000"/>
                </a:srgbClr>
              </a:outerShdw>
            </a:effectLst>
          </p:spPr>
        </p:pic>
      </p:grpSp>
      <p:grpSp>
        <p:nvGrpSpPr>
          <p:cNvPr id="80" name="组合 79"/>
          <p:cNvGrpSpPr/>
          <p:nvPr/>
        </p:nvGrpSpPr>
        <p:grpSpPr>
          <a:xfrm>
            <a:off x="2491644" y="4108009"/>
            <a:ext cx="7746392" cy="1093783"/>
            <a:chOff x="1887524" y="3087664"/>
            <a:chExt cx="5809794" cy="820337"/>
          </a:xfrm>
        </p:grpSpPr>
        <p:grpSp>
          <p:nvGrpSpPr>
            <p:cNvPr id="118" name="组合 117"/>
            <p:cNvGrpSpPr/>
            <p:nvPr/>
          </p:nvGrpSpPr>
          <p:grpSpPr>
            <a:xfrm>
              <a:off x="6420332" y="3378446"/>
              <a:ext cx="1276986" cy="303010"/>
              <a:chOff x="1760860" y="4334115"/>
              <a:chExt cx="1702648" cy="404014"/>
            </a:xfrm>
          </p:grpSpPr>
          <p:sp>
            <p:nvSpPr>
              <p:cNvPr id="119" name="圆角矩形 20"/>
              <p:cNvSpPr/>
              <p:nvPr/>
            </p:nvSpPr>
            <p:spPr>
              <a:xfrm>
                <a:off x="1760860" y="4334115"/>
                <a:ext cx="1702648" cy="404014"/>
              </a:xfrm>
              <a:prstGeom prst="roundRect">
                <a:avLst>
                  <a:gd name="adj" fmla="val 50000"/>
                </a:avLst>
              </a:prstGeom>
              <a:gradFill>
                <a:gsLst>
                  <a:gs pos="100000">
                    <a:srgbClr val="02B3C1"/>
                  </a:gs>
                  <a:gs pos="0">
                    <a:srgbClr val="0699AC"/>
                  </a:gs>
                </a:gsLst>
                <a:lin ang="5400000" scaled="1"/>
              </a:gradFill>
              <a:ln w="28575" cap="flat">
                <a:gradFill>
                  <a:gsLst>
                    <a:gs pos="0">
                      <a:srgbClr val="02B3C1"/>
                    </a:gs>
                    <a:gs pos="100000">
                      <a:srgbClr val="0699AC"/>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5">
                  <a:solidFill>
                    <a:prstClr val="black"/>
                  </a:solidFill>
                  <a:latin typeface="造字工房悦黑体验版细体" pitchFamily="50" charset="-122"/>
                  <a:ea typeface="造字工房悦黑体验版细体" pitchFamily="50" charset="-122"/>
                </a:endParaRPr>
              </a:p>
            </p:txBody>
          </p:sp>
          <p:sp>
            <p:nvSpPr>
              <p:cNvPr id="120" name="文本框 119"/>
              <p:cNvSpPr txBox="1"/>
              <p:nvPr/>
            </p:nvSpPr>
            <p:spPr>
              <a:xfrm>
                <a:off x="2113671" y="4370647"/>
                <a:ext cx="873760" cy="300355"/>
              </a:xfrm>
              <a:prstGeom prst="rect">
                <a:avLst/>
              </a:prstGeom>
              <a:noFill/>
            </p:spPr>
            <p:txBody>
              <a:bodyPr wrap="none" rtlCol="0">
                <a:spAutoFit/>
              </a:bodyPr>
              <a:lstStyle/>
              <a:p>
                <a:r>
                  <a:rPr lang="zh-CN" altLang="en-US" sz="1355" dirty="0">
                    <a:solidFill>
                      <a:schemeClr val="bg1"/>
                    </a:solidFill>
                    <a:latin typeface="微软雅黑" panose="020B0503020204020204" pitchFamily="34" charset="-122"/>
                    <a:ea typeface="微软雅黑" panose="020B0503020204020204" pitchFamily="34" charset="-122"/>
                  </a:rPr>
                  <a:t>对接百链</a:t>
                </a:r>
                <a:endParaRPr lang="zh-CN" altLang="en-US" sz="1355" dirty="0">
                  <a:solidFill>
                    <a:schemeClr val="bg1"/>
                  </a:solidFill>
                  <a:latin typeface="微软雅黑" panose="020B0503020204020204" pitchFamily="34" charset="-122"/>
                  <a:ea typeface="微软雅黑" panose="020B0503020204020204" pitchFamily="34" charset="-122"/>
                </a:endParaRPr>
              </a:p>
            </p:txBody>
          </p:sp>
        </p:grpSp>
        <p:pic>
          <p:nvPicPr>
            <p:cNvPr id="78" name="图片 77"/>
            <p:cNvPicPr>
              <a:picLocks noChangeAspect="1"/>
            </p:cNvPicPr>
            <p:nvPr/>
          </p:nvPicPr>
          <p:blipFill>
            <a:blip r:embed="rId4"/>
            <a:stretch>
              <a:fillRect/>
            </a:stretch>
          </p:blipFill>
          <p:spPr>
            <a:xfrm>
              <a:off x="1887524" y="3087664"/>
              <a:ext cx="4342785" cy="820337"/>
            </a:xfrm>
            <a:prstGeom prst="rect">
              <a:avLst/>
            </a:prstGeom>
            <a:ln>
              <a:noFill/>
            </a:ln>
            <a:effectLst>
              <a:outerShdw blurRad="190500" algn="tl" rotWithShape="0">
                <a:srgbClr val="000000">
                  <a:alpha val="70000"/>
                </a:srgbClr>
              </a:outerShdw>
            </a:effectLst>
          </p:spPr>
        </p:pic>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287809" y="523523"/>
            <a:ext cx="2763947" cy="3446339"/>
            <a:chOff x="3295850" y="1908877"/>
            <a:chExt cx="3738030" cy="4660916"/>
          </a:xfrm>
        </p:grpSpPr>
        <p:sp>
          <p:nvSpPr>
            <p:cNvPr id="12" name="圆角矩形 2"/>
            <p:cNvSpPr/>
            <p:nvPr/>
          </p:nvSpPr>
          <p:spPr>
            <a:xfrm rot="2760000">
              <a:off x="3098889" y="2634801"/>
              <a:ext cx="4660916" cy="3209067"/>
            </a:xfrm>
            <a:prstGeom prst="roundRect">
              <a:avLst>
                <a:gd name="adj" fmla="val 50000"/>
              </a:avLst>
            </a:prstGeom>
            <a:gradFill>
              <a:gsLst>
                <a:gs pos="33000">
                  <a:srgbClr val="6C6C6C">
                    <a:alpha val="42000"/>
                  </a:srgbClr>
                </a:gs>
                <a:gs pos="0">
                  <a:schemeClr val="tx1">
                    <a:alpha val="54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3"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355">
                <a:solidFill>
                  <a:prstClr val="black"/>
                </a:solidFill>
              </a:endParaRPr>
            </a:p>
          </p:txBody>
        </p:sp>
        <p:sp>
          <p:nvSpPr>
            <p:cNvPr id="14" name="圆角矩形 4"/>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5"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355">
                <a:solidFill>
                  <a:prstClr val="black"/>
                </a:solidFill>
              </a:endParaRPr>
            </a:p>
          </p:txBody>
        </p:sp>
      </p:grpSp>
      <p:sp>
        <p:nvSpPr>
          <p:cNvPr id="16" name="圆角矩形 6"/>
          <p:cNvSpPr/>
          <p:nvPr/>
        </p:nvSpPr>
        <p:spPr>
          <a:xfrm>
            <a:off x="4359443" y="1142892"/>
            <a:ext cx="5193268" cy="1001440"/>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nvGrpSpPr>
          <p:cNvPr id="17" name="组合 16"/>
          <p:cNvGrpSpPr/>
          <p:nvPr/>
        </p:nvGrpSpPr>
        <p:grpSpPr>
          <a:xfrm>
            <a:off x="4453161" y="1561368"/>
            <a:ext cx="158011" cy="158012"/>
            <a:chOff x="4486616" y="3001075"/>
            <a:chExt cx="274695" cy="274699"/>
          </a:xfrm>
        </p:grpSpPr>
        <p:sp>
          <p:nvSpPr>
            <p:cNvPr id="18" name="椭圆 17"/>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9" name="椭圆 18"/>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20" name="组合 19"/>
          <p:cNvGrpSpPr/>
          <p:nvPr/>
        </p:nvGrpSpPr>
        <p:grpSpPr>
          <a:xfrm>
            <a:off x="4053821" y="1561368"/>
            <a:ext cx="158011" cy="158012"/>
            <a:chOff x="4486616" y="3001075"/>
            <a:chExt cx="274695" cy="274699"/>
          </a:xfrm>
        </p:grpSpPr>
        <p:sp>
          <p:nvSpPr>
            <p:cNvPr id="21" name="椭圆 20"/>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2" name="椭圆 21"/>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23" name="组合 22"/>
          <p:cNvGrpSpPr/>
          <p:nvPr/>
        </p:nvGrpSpPr>
        <p:grpSpPr>
          <a:xfrm>
            <a:off x="4142564" y="1606251"/>
            <a:ext cx="384317" cy="61431"/>
            <a:chOff x="4318304" y="3089060"/>
            <a:chExt cx="384317" cy="61430"/>
          </a:xfrm>
        </p:grpSpPr>
        <p:sp>
          <p:nvSpPr>
            <p:cNvPr id="24"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5"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26" name="文本框 25"/>
          <p:cNvSpPr txBox="1"/>
          <p:nvPr/>
        </p:nvSpPr>
        <p:spPr>
          <a:xfrm>
            <a:off x="5442359" y="1309441"/>
            <a:ext cx="3506545" cy="645160"/>
          </a:xfrm>
          <a:prstGeom prst="rect">
            <a:avLst/>
          </a:prstGeom>
          <a:noFill/>
        </p:spPr>
        <p:txBody>
          <a:bodyPr wrap="square" rtlCol="0">
            <a:spAutoFit/>
          </a:bodyPr>
          <a:lstStyle/>
          <a:p>
            <a:pPr algn="ctr"/>
            <a:r>
              <a:rPr lang="zh-CN" altLang="en-US" sz="3600" dirty="0">
                <a:solidFill>
                  <a:schemeClr val="bg1"/>
                </a:solidFill>
                <a:latin typeface="造字工房悦黑体验版细体" pitchFamily="50" charset="-122"/>
                <a:ea typeface="造字工房悦黑体验版细体" pitchFamily="50" charset="-122"/>
              </a:rPr>
              <a:t>查找显性知识</a:t>
            </a:r>
            <a:endParaRPr lang="zh-CN" altLang="en-US" sz="3600" dirty="0">
              <a:solidFill>
                <a:schemeClr val="bg1"/>
              </a:solidFill>
              <a:latin typeface="造字工房悦黑体验版细体" pitchFamily="50" charset="-122"/>
              <a:ea typeface="造字工房悦黑体验版细体" pitchFamily="50" charset="-122"/>
            </a:endParaRPr>
          </a:p>
        </p:txBody>
      </p:sp>
      <p:grpSp>
        <p:nvGrpSpPr>
          <p:cNvPr id="27" name="组合 26"/>
          <p:cNvGrpSpPr/>
          <p:nvPr/>
        </p:nvGrpSpPr>
        <p:grpSpPr>
          <a:xfrm>
            <a:off x="2881471" y="1280983"/>
            <a:ext cx="786564" cy="737835"/>
            <a:chOff x="3108756" y="2110160"/>
            <a:chExt cx="745081" cy="698920"/>
          </a:xfrm>
          <a:solidFill>
            <a:schemeClr val="bg1"/>
          </a:solidFill>
        </p:grpSpPr>
        <p:sp>
          <p:nvSpPr>
            <p:cNvPr id="28" name="Freeform 489"/>
            <p:cNvSpPr/>
            <p:nvPr/>
          </p:nvSpPr>
          <p:spPr bwMode="auto">
            <a:xfrm>
              <a:off x="3608602" y="2110160"/>
              <a:ext cx="245235" cy="303659"/>
            </a:xfrm>
            <a:custGeom>
              <a:avLst/>
              <a:gdLst>
                <a:gd name="T0" fmla="*/ 248 w 340"/>
                <a:gd name="T1" fmla="*/ 0 h 421"/>
                <a:gd name="T2" fmla="*/ 0 w 340"/>
                <a:gd name="T3" fmla="*/ 357 h 421"/>
                <a:gd name="T4" fmla="*/ 94 w 340"/>
                <a:gd name="T5" fmla="*/ 421 h 421"/>
                <a:gd name="T6" fmla="*/ 340 w 340"/>
                <a:gd name="T7" fmla="*/ 66 h 421"/>
                <a:gd name="T8" fmla="*/ 248 w 340"/>
                <a:gd name="T9" fmla="*/ 0 h 421"/>
              </a:gdLst>
              <a:ahLst/>
              <a:cxnLst>
                <a:cxn ang="0">
                  <a:pos x="T0" y="T1"/>
                </a:cxn>
                <a:cxn ang="0">
                  <a:pos x="T2" y="T3"/>
                </a:cxn>
                <a:cxn ang="0">
                  <a:pos x="T4" y="T5"/>
                </a:cxn>
                <a:cxn ang="0">
                  <a:pos x="T6" y="T7"/>
                </a:cxn>
                <a:cxn ang="0">
                  <a:pos x="T8" y="T9"/>
                </a:cxn>
              </a:cxnLst>
              <a:rect l="0" t="0" r="r" b="b"/>
              <a:pathLst>
                <a:path w="340" h="421">
                  <a:moveTo>
                    <a:pt x="248" y="0"/>
                  </a:moveTo>
                  <a:lnTo>
                    <a:pt x="0" y="357"/>
                  </a:lnTo>
                  <a:lnTo>
                    <a:pt x="94" y="421"/>
                  </a:lnTo>
                  <a:lnTo>
                    <a:pt x="340" y="66"/>
                  </a:lnTo>
                  <a:lnTo>
                    <a:pt x="2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29" name="Freeform 490"/>
            <p:cNvSpPr/>
            <p:nvPr/>
          </p:nvSpPr>
          <p:spPr bwMode="auto">
            <a:xfrm>
              <a:off x="3584800" y="2379197"/>
              <a:ext cx="81505" cy="68522"/>
            </a:xfrm>
            <a:custGeom>
              <a:avLst/>
              <a:gdLst>
                <a:gd name="T0" fmla="*/ 14 w 113"/>
                <a:gd name="T1" fmla="*/ 12 h 95"/>
                <a:gd name="T2" fmla="*/ 0 w 113"/>
                <a:gd name="T3" fmla="*/ 33 h 95"/>
                <a:gd name="T4" fmla="*/ 14 w 113"/>
                <a:gd name="T5" fmla="*/ 43 h 95"/>
                <a:gd name="T6" fmla="*/ 26 w 113"/>
                <a:gd name="T7" fmla="*/ 52 h 95"/>
                <a:gd name="T8" fmla="*/ 90 w 113"/>
                <a:gd name="T9" fmla="*/ 95 h 95"/>
                <a:gd name="T10" fmla="*/ 113 w 113"/>
                <a:gd name="T11" fmla="*/ 62 h 95"/>
                <a:gd name="T12" fmla="*/ 23 w 113"/>
                <a:gd name="T13" fmla="*/ 0 h 95"/>
                <a:gd name="T14" fmla="*/ 14 w 113"/>
                <a:gd name="T15" fmla="*/ 12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95">
                  <a:moveTo>
                    <a:pt x="14" y="12"/>
                  </a:moveTo>
                  <a:lnTo>
                    <a:pt x="0" y="33"/>
                  </a:lnTo>
                  <a:lnTo>
                    <a:pt x="14" y="43"/>
                  </a:lnTo>
                  <a:lnTo>
                    <a:pt x="26" y="52"/>
                  </a:lnTo>
                  <a:lnTo>
                    <a:pt x="90" y="95"/>
                  </a:lnTo>
                  <a:lnTo>
                    <a:pt x="113" y="62"/>
                  </a:lnTo>
                  <a:lnTo>
                    <a:pt x="23" y="0"/>
                  </a:lnTo>
                  <a:lnTo>
                    <a:pt x="1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30" name="Freeform 491"/>
            <p:cNvSpPr/>
            <p:nvPr/>
          </p:nvSpPr>
          <p:spPr bwMode="auto">
            <a:xfrm>
              <a:off x="3463625" y="2415261"/>
              <a:ext cx="177435" cy="226482"/>
            </a:xfrm>
            <a:custGeom>
              <a:avLst/>
              <a:gdLst>
                <a:gd name="T0" fmla="*/ 66 w 104"/>
                <a:gd name="T1" fmla="*/ 0 h 133"/>
                <a:gd name="T2" fmla="*/ 60 w 104"/>
                <a:gd name="T3" fmla="*/ 8 h 133"/>
                <a:gd name="T4" fmla="*/ 59 w 104"/>
                <a:gd name="T5" fmla="*/ 10 h 133"/>
                <a:gd name="T6" fmla="*/ 11 w 104"/>
                <a:gd name="T7" fmla="*/ 29 h 133"/>
                <a:gd name="T8" fmla="*/ 0 w 104"/>
                <a:gd name="T9" fmla="*/ 129 h 133"/>
                <a:gd name="T10" fmla="*/ 37 w 104"/>
                <a:gd name="T11" fmla="*/ 76 h 133"/>
                <a:gd name="T12" fmla="*/ 37 w 104"/>
                <a:gd name="T13" fmla="*/ 51 h 133"/>
                <a:gd name="T14" fmla="*/ 60 w 104"/>
                <a:gd name="T15" fmla="*/ 43 h 133"/>
                <a:gd name="T16" fmla="*/ 63 w 104"/>
                <a:gd name="T17" fmla="*/ 44 h 133"/>
                <a:gd name="T18" fmla="*/ 66 w 104"/>
                <a:gd name="T19" fmla="*/ 71 h 133"/>
                <a:gd name="T20" fmla="*/ 60 w 104"/>
                <a:gd name="T21" fmla="*/ 77 h 133"/>
                <a:gd name="T22" fmla="*/ 42 w 104"/>
                <a:gd name="T23" fmla="*/ 80 h 133"/>
                <a:gd name="T24" fmla="*/ 6 w 104"/>
                <a:gd name="T25" fmla="*/ 133 h 133"/>
                <a:gd name="T26" fmla="*/ 54 w 104"/>
                <a:gd name="T27" fmla="*/ 109 h 133"/>
                <a:gd name="T28" fmla="*/ 60 w 104"/>
                <a:gd name="T29" fmla="*/ 106 h 133"/>
                <a:gd name="T30" fmla="*/ 77 w 104"/>
                <a:gd name="T31" fmla="*/ 98 h 133"/>
                <a:gd name="T32" fmla="*/ 96 w 104"/>
                <a:gd name="T33" fmla="*/ 88 h 133"/>
                <a:gd name="T34" fmla="*/ 97 w 104"/>
                <a:gd name="T35" fmla="*/ 37 h 133"/>
                <a:gd name="T36" fmla="*/ 104 w 104"/>
                <a:gd name="T37" fmla="*/ 26 h 133"/>
                <a:gd name="T38" fmla="*/ 77 w 104"/>
                <a:gd name="T39" fmla="*/ 7 h 133"/>
                <a:gd name="T40" fmla="*/ 66 w 104"/>
                <a:gd name="T4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33">
                  <a:moveTo>
                    <a:pt x="66" y="0"/>
                  </a:moveTo>
                  <a:cubicBezTo>
                    <a:pt x="60" y="8"/>
                    <a:pt x="60" y="8"/>
                    <a:pt x="60" y="8"/>
                  </a:cubicBezTo>
                  <a:cubicBezTo>
                    <a:pt x="59" y="10"/>
                    <a:pt x="59" y="10"/>
                    <a:pt x="59" y="10"/>
                  </a:cubicBezTo>
                  <a:cubicBezTo>
                    <a:pt x="11" y="29"/>
                    <a:pt x="11" y="29"/>
                    <a:pt x="11" y="29"/>
                  </a:cubicBezTo>
                  <a:cubicBezTo>
                    <a:pt x="0" y="129"/>
                    <a:pt x="0" y="129"/>
                    <a:pt x="0" y="129"/>
                  </a:cubicBezTo>
                  <a:cubicBezTo>
                    <a:pt x="37" y="76"/>
                    <a:pt x="37" y="76"/>
                    <a:pt x="37" y="76"/>
                  </a:cubicBezTo>
                  <a:cubicBezTo>
                    <a:pt x="32" y="70"/>
                    <a:pt x="31" y="60"/>
                    <a:pt x="37" y="51"/>
                  </a:cubicBezTo>
                  <a:cubicBezTo>
                    <a:pt x="43" y="43"/>
                    <a:pt x="52" y="40"/>
                    <a:pt x="60" y="43"/>
                  </a:cubicBezTo>
                  <a:cubicBezTo>
                    <a:pt x="61" y="43"/>
                    <a:pt x="62" y="44"/>
                    <a:pt x="63" y="44"/>
                  </a:cubicBezTo>
                  <a:cubicBezTo>
                    <a:pt x="71" y="50"/>
                    <a:pt x="72" y="62"/>
                    <a:pt x="66" y="71"/>
                  </a:cubicBezTo>
                  <a:cubicBezTo>
                    <a:pt x="64" y="74"/>
                    <a:pt x="62" y="76"/>
                    <a:pt x="60" y="77"/>
                  </a:cubicBezTo>
                  <a:cubicBezTo>
                    <a:pt x="55" y="81"/>
                    <a:pt x="48" y="82"/>
                    <a:pt x="42" y="80"/>
                  </a:cubicBezTo>
                  <a:cubicBezTo>
                    <a:pt x="6" y="133"/>
                    <a:pt x="6" y="133"/>
                    <a:pt x="6" y="133"/>
                  </a:cubicBezTo>
                  <a:cubicBezTo>
                    <a:pt x="54" y="109"/>
                    <a:pt x="54" y="109"/>
                    <a:pt x="54" y="109"/>
                  </a:cubicBezTo>
                  <a:cubicBezTo>
                    <a:pt x="60" y="106"/>
                    <a:pt x="60" y="106"/>
                    <a:pt x="60" y="106"/>
                  </a:cubicBezTo>
                  <a:cubicBezTo>
                    <a:pt x="77" y="98"/>
                    <a:pt x="77" y="98"/>
                    <a:pt x="77" y="98"/>
                  </a:cubicBezTo>
                  <a:cubicBezTo>
                    <a:pt x="96" y="88"/>
                    <a:pt x="96" y="88"/>
                    <a:pt x="96" y="88"/>
                  </a:cubicBezTo>
                  <a:cubicBezTo>
                    <a:pt x="97" y="37"/>
                    <a:pt x="97" y="37"/>
                    <a:pt x="97" y="37"/>
                  </a:cubicBezTo>
                  <a:cubicBezTo>
                    <a:pt x="104" y="26"/>
                    <a:pt x="104" y="26"/>
                    <a:pt x="104" y="26"/>
                  </a:cubicBezTo>
                  <a:cubicBezTo>
                    <a:pt x="77" y="7"/>
                    <a:pt x="77" y="7"/>
                    <a:pt x="77" y="7"/>
                  </a:cubicBezTo>
                  <a:lnTo>
                    <a:pt x="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31" name="Rectangle 492"/>
            <p:cNvSpPr>
              <a:spLocks noChangeArrowheads="1"/>
            </p:cNvSpPr>
            <p:nvPr/>
          </p:nvSpPr>
          <p:spPr bwMode="auto">
            <a:xfrm>
              <a:off x="3237144" y="2495323"/>
              <a:ext cx="168779" cy="151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p>
          </p:txBody>
        </p:sp>
        <p:sp>
          <p:nvSpPr>
            <p:cNvPr id="32" name="Rectangle 493"/>
            <p:cNvSpPr>
              <a:spLocks noChangeArrowheads="1"/>
            </p:cNvSpPr>
            <p:nvPr/>
          </p:nvSpPr>
          <p:spPr bwMode="auto">
            <a:xfrm>
              <a:off x="3237144" y="2449161"/>
              <a:ext cx="168779" cy="173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p>
          </p:txBody>
        </p:sp>
        <p:sp>
          <p:nvSpPr>
            <p:cNvPr id="33" name="Rectangle 494"/>
            <p:cNvSpPr>
              <a:spLocks noChangeArrowheads="1"/>
            </p:cNvSpPr>
            <p:nvPr/>
          </p:nvSpPr>
          <p:spPr bwMode="auto">
            <a:xfrm>
              <a:off x="3237144" y="2403000"/>
              <a:ext cx="168779" cy="158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p>
          </p:txBody>
        </p:sp>
        <p:sp>
          <p:nvSpPr>
            <p:cNvPr id="34" name="Rectangle 495"/>
            <p:cNvSpPr>
              <a:spLocks noChangeArrowheads="1"/>
            </p:cNvSpPr>
            <p:nvPr/>
          </p:nvSpPr>
          <p:spPr bwMode="auto">
            <a:xfrm>
              <a:off x="3237144" y="2357559"/>
              <a:ext cx="168779" cy="151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p>
          </p:txBody>
        </p:sp>
        <p:sp>
          <p:nvSpPr>
            <p:cNvPr id="35" name="Freeform 496"/>
            <p:cNvSpPr/>
            <p:nvPr/>
          </p:nvSpPr>
          <p:spPr bwMode="auto">
            <a:xfrm>
              <a:off x="3108756" y="2215467"/>
              <a:ext cx="489749" cy="593613"/>
            </a:xfrm>
            <a:custGeom>
              <a:avLst/>
              <a:gdLst>
                <a:gd name="T0" fmla="*/ 268 w 287"/>
                <a:gd name="T1" fmla="*/ 303 h 348"/>
                <a:gd name="T2" fmla="*/ 245 w 287"/>
                <a:gd name="T3" fmla="*/ 331 h 348"/>
                <a:gd name="T4" fmla="*/ 90 w 287"/>
                <a:gd name="T5" fmla="*/ 331 h 348"/>
                <a:gd name="T6" fmla="*/ 90 w 287"/>
                <a:gd name="T7" fmla="*/ 281 h 348"/>
                <a:gd name="T8" fmla="*/ 76 w 287"/>
                <a:gd name="T9" fmla="*/ 263 h 348"/>
                <a:gd name="T10" fmla="*/ 17 w 287"/>
                <a:gd name="T11" fmla="*/ 263 h 348"/>
                <a:gd name="T12" fmla="*/ 17 w 287"/>
                <a:gd name="T13" fmla="*/ 59 h 348"/>
                <a:gd name="T14" fmla="*/ 40 w 287"/>
                <a:gd name="T15" fmla="*/ 27 h 348"/>
                <a:gd name="T16" fmla="*/ 251 w 287"/>
                <a:gd name="T17" fmla="*/ 27 h 348"/>
                <a:gd name="T18" fmla="*/ 268 w 287"/>
                <a:gd name="T19" fmla="*/ 52 h 348"/>
                <a:gd name="T20" fmla="*/ 268 w 287"/>
                <a:gd name="T21" fmla="*/ 104 h 348"/>
                <a:gd name="T22" fmla="*/ 268 w 287"/>
                <a:gd name="T23" fmla="*/ 104 h 348"/>
                <a:gd name="T24" fmla="*/ 285 w 287"/>
                <a:gd name="T25" fmla="*/ 83 h 348"/>
                <a:gd name="T26" fmla="*/ 285 w 287"/>
                <a:gd name="T27" fmla="*/ 45 h 348"/>
                <a:gd name="T28" fmla="*/ 252 w 287"/>
                <a:gd name="T29" fmla="*/ 8 h 348"/>
                <a:gd name="T30" fmla="*/ 70 w 287"/>
                <a:gd name="T31" fmla="*/ 8 h 348"/>
                <a:gd name="T32" fmla="*/ 40 w 287"/>
                <a:gd name="T33" fmla="*/ 8 h 348"/>
                <a:gd name="T34" fmla="*/ 0 w 287"/>
                <a:gd name="T35" fmla="*/ 44 h 348"/>
                <a:gd name="T36" fmla="*/ 0 w 287"/>
                <a:gd name="T37" fmla="*/ 294 h 348"/>
                <a:gd name="T38" fmla="*/ 82 w 287"/>
                <a:gd name="T39" fmla="*/ 346 h 348"/>
                <a:gd name="T40" fmla="*/ 252 w 287"/>
                <a:gd name="T41" fmla="*/ 346 h 348"/>
                <a:gd name="T42" fmla="*/ 285 w 287"/>
                <a:gd name="T43" fmla="*/ 321 h 348"/>
                <a:gd name="T44" fmla="*/ 285 w 287"/>
                <a:gd name="T45" fmla="*/ 228 h 348"/>
                <a:gd name="T46" fmla="*/ 268 w 287"/>
                <a:gd name="T47" fmla="*/ 238 h 348"/>
                <a:gd name="T48" fmla="*/ 268 w 287"/>
                <a:gd name="T49" fmla="*/ 30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7" h="348">
                  <a:moveTo>
                    <a:pt x="268" y="303"/>
                  </a:moveTo>
                  <a:cubicBezTo>
                    <a:pt x="268" y="303"/>
                    <a:pt x="272" y="331"/>
                    <a:pt x="245" y="331"/>
                  </a:cubicBezTo>
                  <a:cubicBezTo>
                    <a:pt x="217" y="331"/>
                    <a:pt x="90" y="331"/>
                    <a:pt x="90" y="331"/>
                  </a:cubicBezTo>
                  <a:cubicBezTo>
                    <a:pt x="90" y="281"/>
                    <a:pt x="90" y="281"/>
                    <a:pt x="90" y="281"/>
                  </a:cubicBezTo>
                  <a:cubicBezTo>
                    <a:pt x="90" y="281"/>
                    <a:pt x="91" y="263"/>
                    <a:pt x="76" y="263"/>
                  </a:cubicBezTo>
                  <a:cubicBezTo>
                    <a:pt x="60" y="263"/>
                    <a:pt x="17" y="263"/>
                    <a:pt x="17" y="263"/>
                  </a:cubicBezTo>
                  <a:cubicBezTo>
                    <a:pt x="17" y="59"/>
                    <a:pt x="17" y="59"/>
                    <a:pt x="17" y="59"/>
                  </a:cubicBezTo>
                  <a:cubicBezTo>
                    <a:pt x="17" y="59"/>
                    <a:pt x="13" y="27"/>
                    <a:pt x="40" y="27"/>
                  </a:cubicBezTo>
                  <a:cubicBezTo>
                    <a:pt x="251" y="27"/>
                    <a:pt x="251" y="27"/>
                    <a:pt x="251" y="27"/>
                  </a:cubicBezTo>
                  <a:cubicBezTo>
                    <a:pt x="251" y="27"/>
                    <a:pt x="268" y="30"/>
                    <a:pt x="268" y="52"/>
                  </a:cubicBezTo>
                  <a:cubicBezTo>
                    <a:pt x="268" y="57"/>
                    <a:pt x="268" y="77"/>
                    <a:pt x="268" y="104"/>
                  </a:cubicBezTo>
                  <a:cubicBezTo>
                    <a:pt x="268" y="104"/>
                    <a:pt x="268" y="104"/>
                    <a:pt x="268" y="104"/>
                  </a:cubicBezTo>
                  <a:cubicBezTo>
                    <a:pt x="285" y="83"/>
                    <a:pt x="285" y="83"/>
                    <a:pt x="285" y="83"/>
                  </a:cubicBezTo>
                  <a:cubicBezTo>
                    <a:pt x="285" y="60"/>
                    <a:pt x="285" y="45"/>
                    <a:pt x="285" y="45"/>
                  </a:cubicBezTo>
                  <a:cubicBezTo>
                    <a:pt x="285" y="45"/>
                    <a:pt x="287" y="8"/>
                    <a:pt x="252" y="8"/>
                  </a:cubicBezTo>
                  <a:cubicBezTo>
                    <a:pt x="70" y="8"/>
                    <a:pt x="70" y="8"/>
                    <a:pt x="70" y="8"/>
                  </a:cubicBezTo>
                  <a:cubicBezTo>
                    <a:pt x="40" y="8"/>
                    <a:pt x="40" y="8"/>
                    <a:pt x="40" y="8"/>
                  </a:cubicBezTo>
                  <a:cubicBezTo>
                    <a:pt x="40" y="8"/>
                    <a:pt x="0" y="0"/>
                    <a:pt x="0" y="44"/>
                  </a:cubicBezTo>
                  <a:cubicBezTo>
                    <a:pt x="0" y="87"/>
                    <a:pt x="0" y="294"/>
                    <a:pt x="0" y="294"/>
                  </a:cubicBezTo>
                  <a:cubicBezTo>
                    <a:pt x="82" y="346"/>
                    <a:pt x="82" y="346"/>
                    <a:pt x="82" y="346"/>
                  </a:cubicBezTo>
                  <a:cubicBezTo>
                    <a:pt x="252" y="346"/>
                    <a:pt x="252" y="346"/>
                    <a:pt x="252" y="346"/>
                  </a:cubicBezTo>
                  <a:cubicBezTo>
                    <a:pt x="252" y="346"/>
                    <a:pt x="285" y="348"/>
                    <a:pt x="285" y="321"/>
                  </a:cubicBezTo>
                  <a:cubicBezTo>
                    <a:pt x="285" y="312"/>
                    <a:pt x="285" y="274"/>
                    <a:pt x="285" y="228"/>
                  </a:cubicBezTo>
                  <a:cubicBezTo>
                    <a:pt x="268" y="238"/>
                    <a:pt x="268" y="238"/>
                    <a:pt x="268" y="238"/>
                  </a:cubicBezTo>
                  <a:cubicBezTo>
                    <a:pt x="268" y="275"/>
                    <a:pt x="268" y="303"/>
                    <a:pt x="268" y="3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grpSp>
      <p:grpSp>
        <p:nvGrpSpPr>
          <p:cNvPr id="36" name="组合 35"/>
          <p:cNvGrpSpPr/>
          <p:nvPr/>
        </p:nvGrpSpPr>
        <p:grpSpPr>
          <a:xfrm>
            <a:off x="4855193" y="1401299"/>
            <a:ext cx="601529" cy="562743"/>
            <a:chOff x="5030931" y="2884106"/>
            <a:chExt cx="601529" cy="562742"/>
          </a:xfrm>
        </p:grpSpPr>
        <p:sp>
          <p:nvSpPr>
            <p:cNvPr id="37" name="椭圆 36"/>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8" name="文本框 37"/>
            <p:cNvSpPr txBox="1"/>
            <p:nvPr/>
          </p:nvSpPr>
          <p:spPr>
            <a:xfrm>
              <a:off x="5030931" y="2902999"/>
              <a:ext cx="601529" cy="521969"/>
            </a:xfrm>
            <a:prstGeom prst="rect">
              <a:avLst/>
            </a:prstGeom>
            <a:noFill/>
          </p:spPr>
          <p:txBody>
            <a:bodyPr wrap="square" rtlCol="0">
              <a:spAutoFit/>
            </a:bodyPr>
            <a:lstStyle/>
            <a:p>
              <a:pPr algn="ctr"/>
              <a:r>
                <a:rPr lang="en-US" altLang="zh-CN" sz="2800" dirty="0">
                  <a:solidFill>
                    <a:srgbClr val="FFB850"/>
                  </a:solidFill>
                  <a:latin typeface="Impact" panose="020B0806030902050204" pitchFamily="34" charset="0"/>
                </a:rPr>
                <a:t>01</a:t>
              </a:r>
              <a:endParaRPr lang="zh-CN" altLang="en-US" sz="2800" dirty="0">
                <a:solidFill>
                  <a:srgbClr val="FFB850"/>
                </a:solidFill>
                <a:latin typeface="Impact" panose="020B0806030902050204" pitchFamily="34" charset="0"/>
              </a:endParaRPr>
            </a:p>
          </p:txBody>
        </p:sp>
      </p:grpSp>
      <p:grpSp>
        <p:nvGrpSpPr>
          <p:cNvPr id="39" name="组合 38"/>
          <p:cNvGrpSpPr/>
          <p:nvPr/>
        </p:nvGrpSpPr>
        <p:grpSpPr>
          <a:xfrm>
            <a:off x="2298723" y="2405025"/>
            <a:ext cx="2754423" cy="3446339"/>
            <a:chOff x="3295850" y="1895995"/>
            <a:chExt cx="3725149" cy="4660916"/>
          </a:xfrm>
        </p:grpSpPr>
        <p:sp>
          <p:nvSpPr>
            <p:cNvPr id="40" name="圆角矩形 25"/>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41"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355">
                <a:solidFill>
                  <a:prstClr val="black"/>
                </a:solidFill>
              </a:endParaRPr>
            </a:p>
          </p:txBody>
        </p:sp>
        <p:sp>
          <p:nvSpPr>
            <p:cNvPr id="42" name="圆角矩形 27"/>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43"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355">
                <a:solidFill>
                  <a:prstClr val="black"/>
                </a:solidFill>
              </a:endParaRPr>
            </a:p>
          </p:txBody>
        </p:sp>
      </p:grpSp>
      <p:sp>
        <p:nvSpPr>
          <p:cNvPr id="44" name="圆角矩形 29"/>
          <p:cNvSpPr/>
          <p:nvPr/>
        </p:nvSpPr>
        <p:spPr>
          <a:xfrm>
            <a:off x="4359443" y="3038351"/>
            <a:ext cx="5193268" cy="1001440"/>
          </a:xfrm>
          <a:prstGeom prst="roundRect">
            <a:avLst>
              <a:gd name="adj" fmla="val 9976"/>
            </a:avLst>
          </a:prstGeom>
          <a:solidFill>
            <a:srgbClr val="01ACBE"/>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nvGrpSpPr>
          <p:cNvPr id="45" name="组合 44"/>
          <p:cNvGrpSpPr/>
          <p:nvPr/>
        </p:nvGrpSpPr>
        <p:grpSpPr>
          <a:xfrm>
            <a:off x="4453161" y="3456827"/>
            <a:ext cx="158011" cy="158012"/>
            <a:chOff x="4486616" y="3001075"/>
            <a:chExt cx="274695" cy="274699"/>
          </a:xfrm>
        </p:grpSpPr>
        <p:sp>
          <p:nvSpPr>
            <p:cNvPr id="46" name="椭圆 45"/>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47" name="椭圆 46"/>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48" name="组合 47"/>
          <p:cNvGrpSpPr/>
          <p:nvPr/>
        </p:nvGrpSpPr>
        <p:grpSpPr>
          <a:xfrm>
            <a:off x="4053821" y="3456827"/>
            <a:ext cx="158011" cy="158012"/>
            <a:chOff x="4486616" y="3001075"/>
            <a:chExt cx="274695" cy="274699"/>
          </a:xfrm>
        </p:grpSpPr>
        <p:sp>
          <p:nvSpPr>
            <p:cNvPr id="49" name="椭圆 4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50" name="椭圆 4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51" name="组合 50"/>
          <p:cNvGrpSpPr/>
          <p:nvPr/>
        </p:nvGrpSpPr>
        <p:grpSpPr>
          <a:xfrm>
            <a:off x="4142567" y="3501709"/>
            <a:ext cx="384317" cy="61431"/>
            <a:chOff x="4312849" y="3104300"/>
            <a:chExt cx="384317" cy="61430"/>
          </a:xfrm>
        </p:grpSpPr>
        <p:sp>
          <p:nvSpPr>
            <p:cNvPr id="52" name="圆角矩形 37"/>
            <p:cNvSpPr/>
            <p:nvPr/>
          </p:nvSpPr>
          <p:spPr>
            <a:xfrm rot="16200000">
              <a:off x="4493802" y="296236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53" name="圆角矩形 38"/>
            <p:cNvSpPr/>
            <p:nvPr/>
          </p:nvSpPr>
          <p:spPr>
            <a:xfrm rot="16200000">
              <a:off x="4493803" y="292334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54" name="组合 53"/>
          <p:cNvGrpSpPr/>
          <p:nvPr/>
        </p:nvGrpSpPr>
        <p:grpSpPr>
          <a:xfrm>
            <a:off x="4860647" y="3281516"/>
            <a:ext cx="684356" cy="562742"/>
            <a:chOff x="5030931" y="2884106"/>
            <a:chExt cx="684356" cy="562742"/>
          </a:xfrm>
        </p:grpSpPr>
        <p:sp>
          <p:nvSpPr>
            <p:cNvPr id="55" name="椭圆 54"/>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6" name="文本框 55"/>
            <p:cNvSpPr txBox="1"/>
            <p:nvPr/>
          </p:nvSpPr>
          <p:spPr>
            <a:xfrm>
              <a:off x="5030931" y="2902999"/>
              <a:ext cx="684356" cy="521970"/>
            </a:xfrm>
            <a:prstGeom prst="rect">
              <a:avLst/>
            </a:prstGeom>
            <a:noFill/>
          </p:spPr>
          <p:txBody>
            <a:bodyPr wrap="square" rtlCol="0">
              <a:spAutoFit/>
            </a:bodyPr>
            <a:lstStyle/>
            <a:p>
              <a:pPr algn="ctr"/>
              <a:r>
                <a:rPr lang="en-US" altLang="zh-CN" sz="2800" dirty="0">
                  <a:solidFill>
                    <a:srgbClr val="01ACBE"/>
                  </a:solidFill>
                  <a:latin typeface="Impact" panose="020B0806030902050204" pitchFamily="34" charset="0"/>
                </a:rPr>
                <a:t>02</a:t>
              </a:r>
              <a:endParaRPr lang="zh-CN" altLang="en-US" sz="2800" dirty="0">
                <a:solidFill>
                  <a:srgbClr val="01ACBE"/>
                </a:solidFill>
                <a:latin typeface="Impact" panose="020B0806030902050204" pitchFamily="34" charset="0"/>
              </a:endParaRPr>
            </a:p>
          </p:txBody>
        </p:sp>
      </p:grpSp>
      <p:grpSp>
        <p:nvGrpSpPr>
          <p:cNvPr id="57" name="组合 56"/>
          <p:cNvGrpSpPr/>
          <p:nvPr/>
        </p:nvGrpSpPr>
        <p:grpSpPr>
          <a:xfrm>
            <a:off x="2876871" y="3181569"/>
            <a:ext cx="798535" cy="662688"/>
            <a:chOff x="9404083" y="1238855"/>
            <a:chExt cx="801342" cy="665020"/>
          </a:xfrm>
          <a:solidFill>
            <a:schemeClr val="bg1"/>
          </a:solidFill>
        </p:grpSpPr>
        <p:sp>
          <p:nvSpPr>
            <p:cNvPr id="58" name="Freeform 583"/>
            <p:cNvSpPr/>
            <p:nvPr/>
          </p:nvSpPr>
          <p:spPr bwMode="auto">
            <a:xfrm>
              <a:off x="9404083" y="1238855"/>
              <a:ext cx="801342" cy="308708"/>
            </a:xfrm>
            <a:custGeom>
              <a:avLst/>
              <a:gdLst>
                <a:gd name="T0" fmla="*/ 924 w 1111"/>
                <a:gd name="T1" fmla="*/ 0 h 428"/>
                <a:gd name="T2" fmla="*/ 958 w 1111"/>
                <a:gd name="T3" fmla="*/ 55 h 428"/>
                <a:gd name="T4" fmla="*/ 542 w 1111"/>
                <a:gd name="T5" fmla="*/ 281 h 428"/>
                <a:gd name="T6" fmla="*/ 0 w 1111"/>
                <a:gd name="T7" fmla="*/ 355 h 428"/>
                <a:gd name="T8" fmla="*/ 3 w 1111"/>
                <a:gd name="T9" fmla="*/ 428 h 428"/>
                <a:gd name="T10" fmla="*/ 570 w 1111"/>
                <a:gd name="T11" fmla="*/ 355 h 428"/>
                <a:gd name="T12" fmla="*/ 986 w 1111"/>
                <a:gd name="T13" fmla="*/ 121 h 428"/>
                <a:gd name="T14" fmla="*/ 1021 w 1111"/>
                <a:gd name="T15" fmla="*/ 184 h 428"/>
                <a:gd name="T16" fmla="*/ 1111 w 1111"/>
                <a:gd name="T17" fmla="*/ 0 h 428"/>
                <a:gd name="T18" fmla="*/ 924 w 1111"/>
                <a:gd name="T19"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1" h="428">
                  <a:moveTo>
                    <a:pt x="924" y="0"/>
                  </a:moveTo>
                  <a:lnTo>
                    <a:pt x="958" y="55"/>
                  </a:lnTo>
                  <a:lnTo>
                    <a:pt x="542" y="281"/>
                  </a:lnTo>
                  <a:lnTo>
                    <a:pt x="0" y="355"/>
                  </a:lnTo>
                  <a:lnTo>
                    <a:pt x="3" y="428"/>
                  </a:lnTo>
                  <a:lnTo>
                    <a:pt x="570" y="355"/>
                  </a:lnTo>
                  <a:lnTo>
                    <a:pt x="986" y="121"/>
                  </a:lnTo>
                  <a:lnTo>
                    <a:pt x="1021" y="184"/>
                  </a:lnTo>
                  <a:lnTo>
                    <a:pt x="1111" y="0"/>
                  </a:lnTo>
                  <a:lnTo>
                    <a:pt x="9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59" name="Freeform 584"/>
            <p:cNvSpPr/>
            <p:nvPr/>
          </p:nvSpPr>
          <p:spPr bwMode="auto">
            <a:xfrm>
              <a:off x="9915470" y="1392487"/>
              <a:ext cx="208450" cy="511387"/>
            </a:xfrm>
            <a:custGeom>
              <a:avLst/>
              <a:gdLst>
                <a:gd name="T0" fmla="*/ 0 w 289"/>
                <a:gd name="T1" fmla="*/ 709 h 709"/>
                <a:gd name="T2" fmla="*/ 289 w 289"/>
                <a:gd name="T3" fmla="*/ 709 h 709"/>
                <a:gd name="T4" fmla="*/ 289 w 289"/>
                <a:gd name="T5" fmla="*/ 0 h 709"/>
                <a:gd name="T6" fmla="*/ 0 w 289"/>
                <a:gd name="T7" fmla="*/ 161 h 709"/>
                <a:gd name="T8" fmla="*/ 0 w 289"/>
                <a:gd name="T9" fmla="*/ 709 h 709"/>
              </a:gdLst>
              <a:ahLst/>
              <a:cxnLst>
                <a:cxn ang="0">
                  <a:pos x="T0" y="T1"/>
                </a:cxn>
                <a:cxn ang="0">
                  <a:pos x="T2" y="T3"/>
                </a:cxn>
                <a:cxn ang="0">
                  <a:pos x="T4" y="T5"/>
                </a:cxn>
                <a:cxn ang="0">
                  <a:pos x="T6" y="T7"/>
                </a:cxn>
                <a:cxn ang="0">
                  <a:pos x="T8" y="T9"/>
                </a:cxn>
              </a:cxnLst>
              <a:rect l="0" t="0" r="r" b="b"/>
              <a:pathLst>
                <a:path w="289" h="709">
                  <a:moveTo>
                    <a:pt x="0" y="709"/>
                  </a:moveTo>
                  <a:lnTo>
                    <a:pt x="289" y="709"/>
                  </a:lnTo>
                  <a:lnTo>
                    <a:pt x="289" y="0"/>
                  </a:lnTo>
                  <a:lnTo>
                    <a:pt x="0" y="161"/>
                  </a:lnTo>
                  <a:lnTo>
                    <a:pt x="0" y="7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60" name="Freeform 585"/>
            <p:cNvSpPr/>
            <p:nvPr/>
          </p:nvSpPr>
          <p:spPr bwMode="auto">
            <a:xfrm>
              <a:off x="9663743" y="1528809"/>
              <a:ext cx="180320" cy="375065"/>
            </a:xfrm>
            <a:custGeom>
              <a:avLst/>
              <a:gdLst>
                <a:gd name="T0" fmla="*/ 0 w 250"/>
                <a:gd name="T1" fmla="*/ 520 h 520"/>
                <a:gd name="T2" fmla="*/ 250 w 250"/>
                <a:gd name="T3" fmla="*/ 520 h 520"/>
                <a:gd name="T4" fmla="*/ 250 w 250"/>
                <a:gd name="T5" fmla="*/ 0 h 520"/>
                <a:gd name="T6" fmla="*/ 0 w 250"/>
                <a:gd name="T7" fmla="*/ 42 h 520"/>
                <a:gd name="T8" fmla="*/ 0 w 250"/>
                <a:gd name="T9" fmla="*/ 520 h 520"/>
              </a:gdLst>
              <a:ahLst/>
              <a:cxnLst>
                <a:cxn ang="0">
                  <a:pos x="T0" y="T1"/>
                </a:cxn>
                <a:cxn ang="0">
                  <a:pos x="T2" y="T3"/>
                </a:cxn>
                <a:cxn ang="0">
                  <a:pos x="T4" y="T5"/>
                </a:cxn>
                <a:cxn ang="0">
                  <a:pos x="T6" y="T7"/>
                </a:cxn>
                <a:cxn ang="0">
                  <a:pos x="T8" y="T9"/>
                </a:cxn>
              </a:cxnLst>
              <a:rect l="0" t="0" r="r" b="b"/>
              <a:pathLst>
                <a:path w="250" h="520">
                  <a:moveTo>
                    <a:pt x="0" y="520"/>
                  </a:moveTo>
                  <a:lnTo>
                    <a:pt x="250" y="520"/>
                  </a:lnTo>
                  <a:lnTo>
                    <a:pt x="250" y="0"/>
                  </a:lnTo>
                  <a:lnTo>
                    <a:pt x="0" y="42"/>
                  </a:lnTo>
                  <a:lnTo>
                    <a:pt x="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61" name="Freeform 586"/>
            <p:cNvSpPr/>
            <p:nvPr/>
          </p:nvSpPr>
          <p:spPr bwMode="auto">
            <a:xfrm>
              <a:off x="9404083" y="1569922"/>
              <a:ext cx="189697" cy="333953"/>
            </a:xfrm>
            <a:custGeom>
              <a:avLst/>
              <a:gdLst>
                <a:gd name="T0" fmla="*/ 0 w 263"/>
                <a:gd name="T1" fmla="*/ 463 h 463"/>
                <a:gd name="T2" fmla="*/ 263 w 263"/>
                <a:gd name="T3" fmla="*/ 463 h 463"/>
                <a:gd name="T4" fmla="*/ 263 w 263"/>
                <a:gd name="T5" fmla="*/ 0 h 463"/>
                <a:gd name="T6" fmla="*/ 0 w 263"/>
                <a:gd name="T7" fmla="*/ 30 h 463"/>
                <a:gd name="T8" fmla="*/ 0 w 263"/>
                <a:gd name="T9" fmla="*/ 463 h 463"/>
              </a:gdLst>
              <a:ahLst/>
              <a:cxnLst>
                <a:cxn ang="0">
                  <a:pos x="T0" y="T1"/>
                </a:cxn>
                <a:cxn ang="0">
                  <a:pos x="T2" y="T3"/>
                </a:cxn>
                <a:cxn ang="0">
                  <a:pos x="T4" y="T5"/>
                </a:cxn>
                <a:cxn ang="0">
                  <a:pos x="T6" y="T7"/>
                </a:cxn>
                <a:cxn ang="0">
                  <a:pos x="T8" y="T9"/>
                </a:cxn>
              </a:cxnLst>
              <a:rect l="0" t="0" r="r" b="b"/>
              <a:pathLst>
                <a:path w="263" h="463">
                  <a:moveTo>
                    <a:pt x="0" y="463"/>
                  </a:moveTo>
                  <a:lnTo>
                    <a:pt x="263" y="463"/>
                  </a:lnTo>
                  <a:lnTo>
                    <a:pt x="263" y="0"/>
                  </a:lnTo>
                  <a:lnTo>
                    <a:pt x="0" y="30"/>
                  </a:lnTo>
                  <a:lnTo>
                    <a:pt x="0" y="4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grpSp>
      <p:sp>
        <p:nvSpPr>
          <p:cNvPr id="62" name="文本框 61"/>
          <p:cNvSpPr txBox="1"/>
          <p:nvPr/>
        </p:nvSpPr>
        <p:spPr>
          <a:xfrm>
            <a:off x="5210449" y="3217472"/>
            <a:ext cx="3506545" cy="645160"/>
          </a:xfrm>
          <a:prstGeom prst="rect">
            <a:avLst/>
          </a:prstGeom>
          <a:noFill/>
        </p:spPr>
        <p:txBody>
          <a:bodyPr wrap="square" rtlCol="0">
            <a:spAutoFit/>
          </a:bodyPr>
          <a:lstStyle/>
          <a:p>
            <a:pPr algn="ctr"/>
            <a:r>
              <a:rPr lang="zh-CN" altLang="en-US" sz="3600" dirty="0">
                <a:solidFill>
                  <a:schemeClr val="bg1"/>
                </a:solidFill>
                <a:latin typeface="造字工房悦黑体验版细体" pitchFamily="50" charset="-122"/>
                <a:ea typeface="造字工房悦黑体验版细体" pitchFamily="50" charset="-122"/>
              </a:rPr>
              <a:t>挖掘隐性知识</a:t>
            </a:r>
            <a:endParaRPr lang="zh-CN" altLang="en-US" sz="3600" dirty="0">
              <a:solidFill>
                <a:schemeClr val="bg1"/>
              </a:solidFill>
              <a:latin typeface="造字工房悦黑体验版细体" pitchFamily="50" charset="-122"/>
              <a:ea typeface="造字工房悦黑体验版细体" pitchFamily="50"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019809" y="2070145"/>
            <a:ext cx="4152381" cy="2780952"/>
          </a:xfrm>
          <a:prstGeom prst="ellipse">
            <a:avLst/>
          </a:prstGeom>
          <a:ln>
            <a:noFill/>
          </a:ln>
          <a:effectLst>
            <a:softEdge rad="112500"/>
          </a:effectLst>
        </p:spPr>
      </p:pic>
      <p:sp>
        <p:nvSpPr>
          <p:cNvPr id="31" name="文本框 30"/>
          <p:cNvSpPr txBox="1"/>
          <p:nvPr/>
        </p:nvSpPr>
        <p:spPr>
          <a:xfrm>
            <a:off x="10731156" y="6515064"/>
            <a:ext cx="1669535" cy="255270"/>
          </a:xfrm>
          <a:prstGeom prst="rect">
            <a:avLst/>
          </a:prstGeom>
          <a:noFill/>
        </p:spPr>
        <p:txBody>
          <a:bodyPr wrap="square" rtlCol="0">
            <a:spAutoFit/>
          </a:bodyPr>
          <a:lstStyle/>
          <a:p>
            <a:r>
              <a:rPr lang="zh-CN" altLang="en-US" sz="1065" dirty="0">
                <a:solidFill>
                  <a:schemeClr val="tx1">
                    <a:lumMod val="50000"/>
                    <a:lumOff val="50000"/>
                  </a:schemeClr>
                </a:solidFill>
                <a:latin typeface="微软雅黑" panose="020B0503020204020204" pitchFamily="34" charset="-122"/>
                <a:ea typeface="微软雅黑" panose="020B0503020204020204" pitchFamily="34" charset="-122"/>
              </a:rPr>
              <a:t>图片来自百度</a:t>
            </a:r>
            <a:endParaRPr lang="zh-CN" altLang="en-US" sz="10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482821" y="843476"/>
            <a:ext cx="5226357" cy="829945"/>
          </a:xfrm>
          <a:prstGeom prst="rect">
            <a:avLst/>
          </a:prstGeom>
          <a:noFill/>
        </p:spPr>
        <p:txBody>
          <a:bodyPr wrap="square" rtlCol="0">
            <a:spAutoFit/>
          </a:bodyPr>
          <a:lstStyle/>
          <a:p>
            <a:pPr algn="ctr"/>
            <a:r>
              <a:rPr lang="zh-CN" altLang="en-US" sz="4800" dirty="0">
                <a:solidFill>
                  <a:srgbClr val="FF5050"/>
                </a:solidFill>
                <a:latin typeface="微软雅黑" panose="020B0503020204020204" pitchFamily="34" charset="-122"/>
                <a:ea typeface="微软雅黑" panose="020B0503020204020204" pitchFamily="34" charset="-122"/>
              </a:rPr>
              <a:t>大数据</a:t>
            </a:r>
            <a:endParaRPr lang="zh-CN" altLang="en-US" sz="4800" dirty="0">
              <a:solidFill>
                <a:srgbClr val="FF505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996452" y="1928148"/>
            <a:ext cx="2720221" cy="748030"/>
          </a:xfrm>
          <a:prstGeom prst="rect">
            <a:avLst/>
          </a:prstGeom>
          <a:noFill/>
        </p:spPr>
        <p:txBody>
          <a:bodyPr wrap="square" rtlCol="0">
            <a:spAutoFit/>
          </a:bodyPr>
          <a:lstStyle/>
          <a:p>
            <a:r>
              <a:rPr lang="zh-CN" altLang="en-US" sz="4265" dirty="0">
                <a:solidFill>
                  <a:srgbClr val="01ACBE"/>
                </a:solidFill>
                <a:latin typeface="微软雅黑" panose="020B0503020204020204" pitchFamily="34" charset="-122"/>
                <a:ea typeface="微软雅黑" panose="020B0503020204020204" pitchFamily="34" charset="-122"/>
              </a:rPr>
              <a:t>互联网</a:t>
            </a:r>
            <a:r>
              <a:rPr lang="en-US" altLang="zh-CN" sz="4265" dirty="0">
                <a:solidFill>
                  <a:srgbClr val="01ACBE"/>
                </a:solidFill>
                <a:latin typeface="微软雅黑" panose="020B0503020204020204" pitchFamily="34" charset="-122"/>
                <a:ea typeface="微软雅黑" panose="020B0503020204020204" pitchFamily="34" charset="-122"/>
              </a:rPr>
              <a:t>+</a:t>
            </a:r>
            <a:endParaRPr lang="zh-CN" altLang="en-US" sz="4265" dirty="0">
              <a:solidFill>
                <a:srgbClr val="01ACBE"/>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683048" y="3728904"/>
            <a:ext cx="3863288" cy="583565"/>
          </a:xfrm>
          <a:prstGeom prst="rect">
            <a:avLst/>
          </a:prstGeom>
          <a:noFill/>
        </p:spPr>
        <p:txBody>
          <a:bodyPr wrap="square" rtlCol="0">
            <a:spAutoFit/>
          </a:bodyPr>
          <a:lstStyle/>
          <a:p>
            <a:r>
              <a:rPr lang="zh-CN" altLang="en-US" sz="3200" dirty="0">
                <a:solidFill>
                  <a:srgbClr val="FFC000"/>
                </a:solidFill>
                <a:latin typeface="微软雅黑" panose="020B0503020204020204" pitchFamily="34" charset="-122"/>
                <a:ea typeface="微软雅黑" panose="020B0503020204020204" pitchFamily="34" charset="-122"/>
              </a:rPr>
              <a:t>信息化</a:t>
            </a:r>
            <a:endParaRPr lang="zh-CN" altLang="en-US" sz="3200" dirty="0">
              <a:solidFill>
                <a:srgbClr val="FFC00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7970852" y="2133595"/>
            <a:ext cx="3349441" cy="666115"/>
          </a:xfrm>
          <a:prstGeom prst="rect">
            <a:avLst/>
          </a:prstGeom>
          <a:noFill/>
        </p:spPr>
        <p:txBody>
          <a:bodyPr wrap="square" rtlCol="0">
            <a:spAutoFit/>
          </a:bodyPr>
          <a:lstStyle/>
          <a:p>
            <a:r>
              <a:rPr lang="zh-CN" altLang="en-US" sz="3735" dirty="0">
                <a:solidFill>
                  <a:srgbClr val="6C407D"/>
                </a:solidFill>
                <a:latin typeface="微软雅黑" panose="020B0503020204020204" pitchFamily="34" charset="-122"/>
                <a:ea typeface="微软雅黑" panose="020B0503020204020204" pitchFamily="34" charset="-122"/>
              </a:rPr>
              <a:t>整合</a:t>
            </a:r>
            <a:endParaRPr lang="zh-CN" altLang="en-US" sz="3735" dirty="0">
              <a:solidFill>
                <a:srgbClr val="6C407D"/>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7190967" y="4844212"/>
            <a:ext cx="2317985" cy="501650"/>
          </a:xfrm>
          <a:prstGeom prst="rect">
            <a:avLst/>
          </a:prstGeom>
          <a:noFill/>
        </p:spPr>
        <p:txBody>
          <a:bodyPr wrap="square" rtlCol="0">
            <a:spAutoFit/>
          </a:bodyPr>
          <a:lstStyle/>
          <a:p>
            <a:r>
              <a:rPr lang="en-US" altLang="zh-CN" sz="2665" dirty="0">
                <a:latin typeface="微软雅黑" panose="020B0503020204020204" pitchFamily="34" charset="-122"/>
                <a:ea typeface="微软雅黑" panose="020B0503020204020204" pitchFamily="34" charset="-122"/>
              </a:rPr>
              <a:t>……</a:t>
            </a:r>
            <a:endParaRPr lang="zh-CN" altLang="en-US" sz="2665"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3888989" y="4993095"/>
            <a:ext cx="3863288" cy="829945"/>
          </a:xfrm>
          <a:prstGeom prst="rect">
            <a:avLst/>
          </a:prstGeom>
          <a:noFill/>
        </p:spPr>
        <p:txBody>
          <a:bodyPr wrap="square" rtlCol="0">
            <a:spAutoFit/>
          </a:bodyPr>
          <a:lstStyle/>
          <a:p>
            <a:r>
              <a:rPr lang="zh-CN" altLang="en-US" sz="4800" dirty="0">
                <a:latin typeface="微软雅黑" panose="020B0503020204020204" pitchFamily="34" charset="-122"/>
                <a:ea typeface="微软雅黑" panose="020B0503020204020204" pitchFamily="34" charset="-122"/>
              </a:rPr>
              <a:t>碎片化</a:t>
            </a:r>
            <a:endParaRPr lang="zh-CN" altLang="en-US" sz="48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8172191" y="3460621"/>
            <a:ext cx="3863288" cy="748030"/>
          </a:xfrm>
          <a:prstGeom prst="rect">
            <a:avLst/>
          </a:prstGeom>
          <a:noFill/>
        </p:spPr>
        <p:txBody>
          <a:bodyPr wrap="square" rtlCol="0">
            <a:spAutoFit/>
          </a:bodyPr>
          <a:lstStyle/>
          <a:p>
            <a:r>
              <a:rPr lang="zh-CN" altLang="en-US" sz="4265" dirty="0">
                <a:solidFill>
                  <a:srgbClr val="FFB03D"/>
                </a:solidFill>
                <a:latin typeface="微软雅黑" panose="020B0503020204020204" pitchFamily="34" charset="-122"/>
                <a:ea typeface="微软雅黑" panose="020B0503020204020204" pitchFamily="34" charset="-122"/>
              </a:rPr>
              <a:t>知识经济</a:t>
            </a:r>
            <a:endParaRPr lang="zh-CN" altLang="en-US" sz="4265" dirty="0">
              <a:solidFill>
                <a:srgbClr val="FFB03D"/>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25317" y="2811200"/>
            <a:ext cx="4183405" cy="1693312"/>
          </a:xfrm>
          <a:prstGeom prst="rect">
            <a:avLst/>
          </a:prstGeom>
        </p:spPr>
      </p:pic>
      <p:sp>
        <p:nvSpPr>
          <p:cNvPr id="31" name="文本框 30"/>
          <p:cNvSpPr txBox="1"/>
          <p:nvPr/>
        </p:nvSpPr>
        <p:spPr>
          <a:xfrm>
            <a:off x="10731156" y="6515064"/>
            <a:ext cx="1669535" cy="255270"/>
          </a:xfrm>
          <a:prstGeom prst="rect">
            <a:avLst/>
          </a:prstGeom>
          <a:noFill/>
        </p:spPr>
        <p:txBody>
          <a:bodyPr wrap="square" rtlCol="0">
            <a:spAutoFit/>
          </a:bodyPr>
          <a:lstStyle/>
          <a:p>
            <a:r>
              <a:rPr lang="zh-CN" altLang="en-US" sz="1065" dirty="0">
                <a:solidFill>
                  <a:schemeClr val="tx1">
                    <a:lumMod val="50000"/>
                    <a:lumOff val="50000"/>
                  </a:schemeClr>
                </a:solidFill>
                <a:latin typeface="微软雅黑" panose="020B0503020204020204" pitchFamily="34" charset="-122"/>
                <a:ea typeface="微软雅黑" panose="020B0503020204020204" pitchFamily="34" charset="-122"/>
              </a:rPr>
              <a:t>图片来自百度</a:t>
            </a:r>
            <a:endParaRPr lang="zh-CN" altLang="en-US" sz="10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2"/>
          <a:stretch>
            <a:fillRect/>
          </a:stretch>
        </p:blipFill>
        <p:spPr>
          <a:xfrm>
            <a:off x="6981700" y="3982825"/>
            <a:ext cx="3504223" cy="1697668"/>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3"/>
          <a:stretch>
            <a:fillRect/>
          </a:stretch>
        </p:blipFill>
        <p:spPr>
          <a:xfrm>
            <a:off x="1915837" y="795196"/>
            <a:ext cx="5260301" cy="680579"/>
          </a:xfrm>
          <a:prstGeom prst="rect">
            <a:avLst/>
          </a:prstGeom>
          <a:ln>
            <a:noFill/>
          </a:ln>
          <a:effectLst>
            <a:outerShdw blurRad="190500" algn="tl" rotWithShape="0">
              <a:srgbClr val="000000">
                <a:alpha val="70000"/>
              </a:srgbClr>
            </a:outerShdw>
          </a:effectLst>
        </p:spPr>
      </p:pic>
      <p:pic>
        <p:nvPicPr>
          <p:cNvPr id="6" name="图片 5"/>
          <p:cNvPicPr>
            <a:picLocks noChangeAspect="1"/>
          </p:cNvPicPr>
          <p:nvPr/>
        </p:nvPicPr>
        <p:blipFill>
          <a:blip r:embed="rId4"/>
          <a:stretch>
            <a:fillRect/>
          </a:stretch>
        </p:blipFill>
        <p:spPr>
          <a:xfrm>
            <a:off x="6096000" y="1650407"/>
            <a:ext cx="4075801" cy="2107943"/>
          </a:xfrm>
          <a:prstGeom prst="rect">
            <a:avLst/>
          </a:prstGeom>
        </p:spPr>
      </p:pic>
      <p:pic>
        <p:nvPicPr>
          <p:cNvPr id="7" name="图片 6"/>
          <p:cNvPicPr>
            <a:picLocks noChangeAspect="1"/>
          </p:cNvPicPr>
          <p:nvPr/>
        </p:nvPicPr>
        <p:blipFill>
          <a:blip r:embed="rId5"/>
          <a:stretch>
            <a:fillRect/>
          </a:stretch>
        </p:blipFill>
        <p:spPr>
          <a:xfrm>
            <a:off x="2470585" y="1924256"/>
            <a:ext cx="2512600" cy="2235520"/>
          </a:xfrm>
          <a:prstGeom prst="rect">
            <a:avLst/>
          </a:prstGeom>
          <a:ln>
            <a:noFill/>
          </a:ln>
          <a:effectLst>
            <a:outerShdw blurRad="190500" algn="tl" rotWithShape="0">
              <a:srgbClr val="000000">
                <a:alpha val="70000"/>
              </a:srgbClr>
            </a:outerShdw>
          </a:effectLst>
        </p:spPr>
      </p:pic>
      <p:pic>
        <p:nvPicPr>
          <p:cNvPr id="8" name="图片 7"/>
          <p:cNvPicPr>
            <a:picLocks noChangeAspect="1"/>
          </p:cNvPicPr>
          <p:nvPr/>
        </p:nvPicPr>
        <p:blipFill>
          <a:blip r:embed="rId6"/>
          <a:stretch>
            <a:fillRect/>
          </a:stretch>
        </p:blipFill>
        <p:spPr>
          <a:xfrm>
            <a:off x="2132352" y="4504512"/>
            <a:ext cx="3965249" cy="1818361"/>
          </a:xfrm>
          <a:prstGeom prst="rect">
            <a:avLst/>
          </a:prstGeom>
          <a:ln>
            <a:noFill/>
          </a:ln>
          <a:effectLst>
            <a:outerShdw blurRad="190500" algn="tl" rotWithShape="0">
              <a:srgbClr val="000000">
                <a:alpha val="70000"/>
              </a:srgbClr>
            </a:outerShdw>
          </a:effectLst>
        </p:spPr>
      </p:pic>
      <p:pic>
        <p:nvPicPr>
          <p:cNvPr id="30" name="图片 29"/>
          <p:cNvPicPr>
            <a:picLocks noChangeAspect="1"/>
          </p:cNvPicPr>
          <p:nvPr/>
        </p:nvPicPr>
        <p:blipFill>
          <a:blip r:embed="rId7"/>
          <a:stretch>
            <a:fillRect/>
          </a:stretch>
        </p:blipFill>
        <p:spPr>
          <a:xfrm>
            <a:off x="3836964" y="1820511"/>
            <a:ext cx="4502604" cy="3407371"/>
          </a:xfrm>
          <a:prstGeom prst="ellipse">
            <a:avLst/>
          </a:prstGeom>
          <a:ln>
            <a:noFill/>
          </a:ln>
          <a:effectLst>
            <a:softEdge rad="112500"/>
          </a:effectLst>
        </p:spPr>
      </p:pic>
      <p:sp>
        <p:nvSpPr>
          <p:cNvPr id="10" name="文本框 9"/>
          <p:cNvSpPr txBox="1"/>
          <p:nvPr/>
        </p:nvSpPr>
        <p:spPr>
          <a:xfrm>
            <a:off x="472071" y="1971405"/>
            <a:ext cx="3863288" cy="583565"/>
          </a:xfrm>
          <a:prstGeom prst="rect">
            <a:avLst/>
          </a:prstGeom>
          <a:noFill/>
        </p:spPr>
        <p:txBody>
          <a:bodyPr wrap="square" rtlCol="0">
            <a:spAutoFit/>
          </a:bodyPr>
          <a:lstStyle/>
          <a:p>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可视化</a:t>
            </a:r>
            <a:endPar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454504" y="2882596"/>
            <a:ext cx="3863288" cy="583565"/>
          </a:xfrm>
          <a:prstGeom prst="rect">
            <a:avLst/>
          </a:prstGeom>
          <a:noFill/>
        </p:spPr>
        <p:txBody>
          <a:bodyPr wrap="square" rtlCol="0">
            <a:spAutoFit/>
          </a:bodyPr>
          <a:lstStyle/>
          <a:p>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数据挖掘</a:t>
            </a:r>
            <a:endPar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64303" y="3888959"/>
            <a:ext cx="3863288" cy="583565"/>
          </a:xfrm>
          <a:prstGeom prst="rect">
            <a:avLst/>
          </a:prstGeom>
          <a:noFill/>
        </p:spPr>
        <p:txBody>
          <a:bodyPr wrap="square" rtlCol="0">
            <a:spAutoFit/>
          </a:bodyPr>
          <a:lstStyle/>
          <a:p>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知识关联</a:t>
            </a:r>
            <a:endPar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10171801" y="1820511"/>
            <a:ext cx="3863288" cy="583565"/>
          </a:xfrm>
          <a:prstGeom prst="rect">
            <a:avLst/>
          </a:prstGeom>
          <a:noFill/>
        </p:spPr>
        <p:txBody>
          <a:bodyPr wrap="square" rtlCol="0">
            <a:spAutoFit/>
          </a:bodyPr>
          <a:lstStyle/>
          <a:p>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学术动态</a:t>
            </a:r>
            <a:endPar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10171801" y="2781457"/>
            <a:ext cx="3863288" cy="583565"/>
          </a:xfrm>
          <a:prstGeom prst="rect">
            <a:avLst/>
          </a:prstGeom>
          <a:noFill/>
        </p:spPr>
        <p:txBody>
          <a:bodyPr wrap="square" rtlCol="0">
            <a:spAutoFit/>
          </a:bodyPr>
          <a:lstStyle/>
          <a:p>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资源分布</a:t>
            </a:r>
            <a:endPar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randombar(horizontal)">
                                      <p:cBhvr>
                                        <p:cTn id="92" dur="500"/>
                                        <p:tgtEl>
                                          <p:spTgt spid="3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 grpId="0"/>
      <p:bldP spid="10" grpId="1"/>
      <p:bldP spid="12" grpId="0"/>
      <p:bldP spid="12" grpId="1"/>
      <p:bldP spid="13" grpId="0"/>
      <p:bldP spid="13" grpId="1"/>
      <p:bldP spid="14" grpId="0"/>
      <p:bldP spid="14" grpId="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pic>
        <p:nvPicPr>
          <p:cNvPr id="4" name="内容占位符 2"/>
          <p:cNvPicPr>
            <a:picLocks noGrp="1"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185" y="-18415"/>
            <a:ext cx="12025630" cy="6812280"/>
          </a:xfrm>
          <a:prstGeom prst="rect">
            <a:avLst/>
          </a:prstGeom>
          <a:noFill/>
          <a:ln>
            <a:noFill/>
          </a:ln>
        </p:spPr>
      </p:pic>
      <p:sp>
        <p:nvSpPr>
          <p:cNvPr id="284676" name="AutoShape 4"/>
          <p:cNvSpPr>
            <a:spLocks noChangeArrowheads="1"/>
          </p:cNvSpPr>
          <p:nvPr/>
        </p:nvSpPr>
        <p:spPr bwMode="auto">
          <a:xfrm>
            <a:off x="83185" y="1970618"/>
            <a:ext cx="1835150" cy="1849120"/>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284678" name="AutoShape 6"/>
          <p:cNvSpPr>
            <a:spLocks noChangeArrowheads="1"/>
          </p:cNvSpPr>
          <p:nvPr/>
        </p:nvSpPr>
        <p:spPr bwMode="auto">
          <a:xfrm>
            <a:off x="3628321" y="4031594"/>
            <a:ext cx="2232025" cy="865187"/>
          </a:xfrm>
          <a:prstGeom prst="wedgeRectCallout">
            <a:avLst>
              <a:gd name="adj1" fmla="val -105331"/>
              <a:gd name="adj2" fmla="val 28884"/>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b="1" dirty="0" smtClean="0">
                <a:solidFill>
                  <a:prstClr val="black"/>
                </a:solidFill>
              </a:rPr>
              <a:t>选择自己所需要学科的图书</a:t>
            </a:r>
            <a:endParaRPr lang="zh-CN" altLang="en-US" b="1" dirty="0" smtClean="0">
              <a:solidFill>
                <a:prstClr val="black"/>
              </a:solidFill>
            </a:endParaRPr>
          </a:p>
        </p:txBody>
      </p:sp>
      <p:sp>
        <p:nvSpPr>
          <p:cNvPr id="284677" name="AutoShape 5"/>
          <p:cNvSpPr>
            <a:spLocks noChangeArrowheads="1"/>
          </p:cNvSpPr>
          <p:nvPr/>
        </p:nvSpPr>
        <p:spPr bwMode="auto">
          <a:xfrm>
            <a:off x="83185" y="3966210"/>
            <a:ext cx="1835150" cy="1307253"/>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5" name="AutoShape 7"/>
          <p:cNvSpPr>
            <a:spLocks noChangeArrowheads="1"/>
          </p:cNvSpPr>
          <p:nvPr/>
        </p:nvSpPr>
        <p:spPr bwMode="auto">
          <a:xfrm>
            <a:off x="3723428" y="2473960"/>
            <a:ext cx="2447925" cy="1152525"/>
          </a:xfrm>
          <a:prstGeom prst="wedgeRectCallout">
            <a:avLst>
              <a:gd name="adj1" fmla="val -122310"/>
              <a:gd name="adj2" fmla="val -26583"/>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b="1" dirty="0" smtClean="0">
                <a:solidFill>
                  <a:prstClr val="black"/>
                </a:solidFill>
              </a:rPr>
              <a:t>左侧聚类方便读者按照图书的年代等缩小检索范围</a:t>
            </a:r>
            <a:endParaRPr lang="zh-CN" altLang="en-US" b="1" dirty="0"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84676"/>
                                        </p:tgtEl>
                                        <p:attrNameLst>
                                          <p:attrName>style.visibility</p:attrName>
                                        </p:attrNameLst>
                                      </p:cBhvr>
                                      <p:to>
                                        <p:strVal val="visible"/>
                                      </p:to>
                                    </p:set>
                                    <p:animEffect transition="in" filter="slide(fromBottom)">
                                      <p:cBhvr>
                                        <p:cTn id="7" dur="500"/>
                                        <p:tgtEl>
                                          <p:spTgt spid="284676"/>
                                        </p:tgtEl>
                                      </p:cBhvr>
                                    </p:animEffect>
                                  </p:childTnLst>
                                </p:cTn>
                              </p:par>
                              <p:par>
                                <p:cTn id="8" presetID="1" presetClass="exit" presetSubtype="0" fill="hold" grpId="1" nodeType="withEffect">
                                  <p:stCondLst>
                                    <p:cond delay="0"/>
                                  </p:stCondLst>
                                  <p:childTnLst>
                                    <p:set>
                                      <p:cBhvr>
                                        <p:cTn id="9" dur="1" fill="hold">
                                          <p:stCondLst>
                                            <p:cond delay="0"/>
                                          </p:stCondLst>
                                        </p:cTn>
                                        <p:tgtEl>
                                          <p:spTgt spid="284676"/>
                                        </p:tgtEl>
                                        <p:attrNameLst>
                                          <p:attrName>style.visibility</p:attrName>
                                        </p:attrNameLst>
                                      </p:cBhvr>
                                      <p:to>
                                        <p:strVal val="hidden"/>
                                      </p:to>
                                    </p:set>
                                  </p:childTnLst>
                                </p:cTn>
                              </p:par>
                              <p:par>
                                <p:cTn id="10" presetID="37" presetClass="entr" presetSubtype="0" fill="hold" grpId="0" nodeType="withEffect">
                                  <p:stCondLst>
                                    <p:cond delay="0"/>
                                  </p:stCondLst>
                                  <p:childTnLst>
                                    <p:set>
                                      <p:cBhvr>
                                        <p:cTn id="11" dur="1" fill="hold">
                                          <p:stCondLst>
                                            <p:cond delay="0"/>
                                          </p:stCondLst>
                                        </p:cTn>
                                        <p:tgtEl>
                                          <p:spTgt spid="284678"/>
                                        </p:tgtEl>
                                        <p:attrNameLst>
                                          <p:attrName>style.visibility</p:attrName>
                                        </p:attrNameLst>
                                      </p:cBhvr>
                                      <p:to>
                                        <p:strVal val="visible"/>
                                      </p:to>
                                    </p:set>
                                    <p:animEffect transition="in" filter="fade">
                                      <p:cBhvr>
                                        <p:cTn id="12" dur="1000"/>
                                        <p:tgtEl>
                                          <p:spTgt spid="284678"/>
                                        </p:tgtEl>
                                      </p:cBhvr>
                                    </p:animEffect>
                                    <p:anim calcmode="lin" valueType="num">
                                      <p:cBhvr>
                                        <p:cTn id="13" dur="1000" fill="hold"/>
                                        <p:tgtEl>
                                          <p:spTgt spid="284678"/>
                                        </p:tgtEl>
                                        <p:attrNameLst>
                                          <p:attrName>ppt_x</p:attrName>
                                        </p:attrNameLst>
                                      </p:cBhvr>
                                      <p:tavLst>
                                        <p:tav tm="0">
                                          <p:val>
                                            <p:strVal val="#ppt_x"/>
                                          </p:val>
                                        </p:tav>
                                        <p:tav tm="100000">
                                          <p:val>
                                            <p:strVal val="#ppt_x"/>
                                          </p:val>
                                        </p:tav>
                                      </p:tavLst>
                                    </p:anim>
                                    <p:anim calcmode="lin" valueType="num">
                                      <p:cBhvr>
                                        <p:cTn id="14" dur="900" decel="100000" fill="hold"/>
                                        <p:tgtEl>
                                          <p:spTgt spid="28467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84678"/>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284677"/>
                                        </p:tgtEl>
                                        <p:attrNameLst>
                                          <p:attrName>style.visibility</p:attrName>
                                        </p:attrNameLst>
                                      </p:cBhvr>
                                      <p:to>
                                        <p:strVal val="visible"/>
                                      </p:to>
                                    </p:set>
                                    <p:animEffect transition="in" filter="fade">
                                      <p:cBhvr>
                                        <p:cTn id="20" dur="1000"/>
                                        <p:tgtEl>
                                          <p:spTgt spid="284677"/>
                                        </p:tgtEl>
                                      </p:cBhvr>
                                    </p:animEffect>
                                    <p:anim calcmode="lin" valueType="num">
                                      <p:cBhvr>
                                        <p:cTn id="21" dur="1000" fill="hold"/>
                                        <p:tgtEl>
                                          <p:spTgt spid="284677"/>
                                        </p:tgtEl>
                                        <p:attrNameLst>
                                          <p:attrName>ppt_x</p:attrName>
                                        </p:attrNameLst>
                                      </p:cBhvr>
                                      <p:tavLst>
                                        <p:tav tm="0">
                                          <p:val>
                                            <p:strVal val="#ppt_x"/>
                                          </p:val>
                                        </p:tav>
                                        <p:tav tm="100000">
                                          <p:val>
                                            <p:strVal val="#ppt_x"/>
                                          </p:val>
                                        </p:tav>
                                      </p:tavLst>
                                    </p:anim>
                                    <p:anim calcmode="lin" valueType="num">
                                      <p:cBhvr>
                                        <p:cTn id="22" dur="900" decel="100000" fill="hold"/>
                                        <p:tgtEl>
                                          <p:spTgt spid="28467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84677"/>
                                        </p:tgtEl>
                                        <p:attrNameLst>
                                          <p:attrName>ppt_y</p:attrName>
                                        </p:attrNameLst>
                                      </p:cBhvr>
                                      <p:tavLst>
                                        <p:tav tm="0">
                                          <p:val>
                                            <p:strVal val="#ppt_y-.03"/>
                                          </p:val>
                                        </p:tav>
                                        <p:tav tm="100000">
                                          <p:val>
                                            <p:strVal val="#ppt_y"/>
                                          </p:val>
                                        </p:tav>
                                      </p:tavLst>
                                    </p:anim>
                                  </p:childTnLst>
                                </p:cTn>
                              </p:par>
                              <p:par>
                                <p:cTn id="24" presetID="1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lide(fromBottom)">
                                      <p:cBhvr>
                                        <p:cTn id="26" dur="500"/>
                                        <p:tgtEl>
                                          <p:spTgt spid="5"/>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bldLvl="0" animBg="1"/>
      <p:bldP spid="284676" grpId="1" bldLvl="0" animBg="1"/>
      <p:bldP spid="284678" grpId="0" bldLvl="0" animBg="1"/>
      <p:bldP spid="284677" grpId="0" bldLvl="0" animBg="1"/>
      <p:bldP spid="5" grpId="0" bldLvl="0" animBg="1"/>
      <p:bldP spid="5" grpId="1"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318997" y="4053131"/>
            <a:ext cx="9821545" cy="460375"/>
          </a:xfrm>
          <a:prstGeom prst="rect">
            <a:avLst/>
          </a:prstGeom>
          <a:noFill/>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圆角矩形 3"/>
          <p:cNvSpPr/>
          <p:nvPr/>
        </p:nvSpPr>
        <p:spPr>
          <a:xfrm>
            <a:off x="3362961" y="452121"/>
            <a:ext cx="546607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课题研究</a:t>
            </a:r>
            <a:endParaRPr lang="zh-CN" altLang="en-US" sz="2400" b="1" dirty="0">
              <a:solidFill>
                <a:srgbClr val="01ACBE"/>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77713" y="1660521"/>
            <a:ext cx="6755765" cy="460375"/>
          </a:xfrm>
          <a:prstGeom prst="rect">
            <a:avLst/>
          </a:prstGeom>
          <a:noFill/>
        </p:spPr>
        <p:txBody>
          <a:bodyPr wrap="square" rtlCol="0">
            <a:spAutoFit/>
          </a:bodyPr>
          <a:lstStyle/>
          <a:p>
            <a:pPr algn="ct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比如对雾霾这个关键词进行数据解读：</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1852236" y="2305556"/>
            <a:ext cx="8263831" cy="1907037"/>
          </a:xfrm>
          <a:prstGeom prst="rect">
            <a:avLst/>
          </a:prstGeom>
          <a:ln>
            <a:noFill/>
          </a:ln>
          <a:effectLst>
            <a:outerShdw blurRad="190500" algn="tl" rotWithShape="0">
              <a:srgbClr val="000000">
                <a:alpha val="70000"/>
              </a:srgbClr>
            </a:outerShdw>
          </a:effectLst>
        </p:spPr>
      </p:pic>
      <p:sp>
        <p:nvSpPr>
          <p:cNvPr id="8" name="矩形 7"/>
          <p:cNvSpPr/>
          <p:nvPr/>
        </p:nvSpPr>
        <p:spPr>
          <a:xfrm>
            <a:off x="2068431" y="4561407"/>
            <a:ext cx="7831440" cy="1240155"/>
          </a:xfrm>
          <a:prstGeom prst="rect">
            <a:avLst/>
          </a:prstGeom>
        </p:spPr>
        <p:txBody>
          <a:bodyPr wrap="square">
            <a:spAutoFit/>
          </a:bodyPr>
          <a:lstStyle/>
          <a:p>
            <a:r>
              <a:rPr lang="en-US" altLang="zh-CN" sz="1865" dirty="0">
                <a:solidFill>
                  <a:schemeClr val="tx1">
                    <a:lumMod val="75000"/>
                    <a:lumOff val="25000"/>
                  </a:schemeClr>
                </a:solidFill>
                <a:latin typeface="微软雅黑" panose="020B0503020204020204" pitchFamily="34" charset="-122"/>
                <a:ea typeface="微软雅黑" panose="020B0503020204020204" pitchFamily="34" charset="-122"/>
              </a:rPr>
              <a:t>2013</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rPr>
              <a:t>年，“雾霾”成为年度关键词。这一年的</a:t>
            </a:r>
            <a:r>
              <a:rPr lang="en-US" altLang="zh-CN" sz="1865"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z="1865"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rPr>
              <a:t>次雾霾过程笼罩</a:t>
            </a:r>
            <a:r>
              <a:rPr lang="en-US" altLang="zh-CN" sz="1865" dirty="0">
                <a:solidFill>
                  <a:schemeClr val="tx1">
                    <a:lumMod val="75000"/>
                    <a:lumOff val="25000"/>
                  </a:schemeClr>
                </a:solidFill>
                <a:latin typeface="微软雅黑" panose="020B0503020204020204" pitchFamily="34" charset="-122"/>
                <a:ea typeface="微软雅黑" panose="020B0503020204020204" pitchFamily="34" charset="-122"/>
              </a:rPr>
              <a:t>30</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rPr>
              <a:t>个省（区、市），在北京，仅有</a:t>
            </a:r>
            <a:r>
              <a:rPr lang="en-US" altLang="zh-CN" sz="1865"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rPr>
              <a:t>天不是雾霾天。有报告显示，中国最大的</a:t>
            </a:r>
            <a:r>
              <a:rPr lang="en-US" altLang="zh-CN" sz="1865" dirty="0">
                <a:solidFill>
                  <a:schemeClr val="tx1">
                    <a:lumMod val="75000"/>
                    <a:lumOff val="25000"/>
                  </a:schemeClr>
                </a:solidFill>
                <a:latin typeface="微软雅黑" panose="020B0503020204020204" pitchFamily="34" charset="-122"/>
                <a:ea typeface="微软雅黑" panose="020B0503020204020204" pitchFamily="34" charset="-122"/>
              </a:rPr>
              <a:t>500</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rPr>
              <a:t>个城市中，只有不到</a:t>
            </a:r>
            <a:r>
              <a:rPr lang="en-US" altLang="zh-CN" sz="1865"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rPr>
              <a:t>的城市达到世界卫生组织推荐的空气质量标准，与此同时，世界上污染最严重的</a:t>
            </a:r>
            <a:r>
              <a:rPr lang="en-US" altLang="zh-CN" sz="1865" dirty="0">
                <a:solidFill>
                  <a:schemeClr val="tx1">
                    <a:lumMod val="75000"/>
                    <a:lumOff val="25000"/>
                  </a:schemeClr>
                </a:solidFill>
                <a:latin typeface="微软雅黑" panose="020B0503020204020204" pitchFamily="34" charset="-122"/>
                <a:ea typeface="微软雅黑" panose="020B0503020204020204" pitchFamily="34" charset="-122"/>
              </a:rPr>
              <a:t>10</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rPr>
              <a:t>个城市有</a:t>
            </a:r>
            <a:r>
              <a:rPr lang="en-US" altLang="zh-CN" sz="1865" dirty="0">
                <a:solidFill>
                  <a:schemeClr val="tx1">
                    <a:lumMod val="75000"/>
                    <a:lumOff val="25000"/>
                  </a:schemeClr>
                </a:solidFill>
                <a:latin typeface="微软雅黑" panose="020B0503020204020204" pitchFamily="34" charset="-122"/>
                <a:ea typeface="微软雅黑" panose="020B0503020204020204" pitchFamily="34" charset="-122"/>
              </a:rPr>
              <a:t>7</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rPr>
              <a:t>个在中国。</a:t>
            </a:r>
            <a:endPar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linds(horizontal)">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3"/>
          <p:cNvSpPr/>
          <p:nvPr/>
        </p:nvSpPr>
        <p:spPr>
          <a:xfrm>
            <a:off x="3362961" y="452121"/>
            <a:ext cx="546607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课题研究</a:t>
            </a:r>
            <a:endParaRPr lang="zh-CN" altLang="en-US" sz="2400" b="1" dirty="0">
              <a:solidFill>
                <a:srgbClr val="01ACBE"/>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712220" y="1754281"/>
            <a:ext cx="8031779" cy="3812484"/>
            <a:chOff x="864027" y="1315711"/>
            <a:chExt cx="6023834" cy="2859363"/>
          </a:xfrm>
        </p:grpSpPr>
        <p:sp>
          <p:nvSpPr>
            <p:cNvPr id="25" name="文本框 24"/>
            <p:cNvSpPr txBox="1"/>
            <p:nvPr/>
          </p:nvSpPr>
          <p:spPr>
            <a:xfrm>
              <a:off x="864027" y="1315711"/>
              <a:ext cx="3578800" cy="283845"/>
            </a:xfrm>
            <a:prstGeom prst="rect">
              <a:avLst/>
            </a:prstGeom>
            <a:noFill/>
          </p:spPr>
          <p:txBody>
            <a:bodyPr wrap="square" rtlCol="0">
              <a:spAutoFit/>
            </a:bodyPr>
            <a:lstStyle/>
            <a:p>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rPr>
                <a:t>透过文献类型看雾霾的研究情况：</a:t>
              </a:r>
              <a:endPar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748892" y="1821196"/>
              <a:ext cx="5138969" cy="2353878"/>
            </a:xfrm>
            <a:prstGeom prst="rect">
              <a:avLst/>
            </a:prstGeom>
            <a:ln>
              <a:noFill/>
            </a:ln>
            <a:effectLst>
              <a:outerShdw blurRad="190500" algn="tl" rotWithShape="0">
                <a:srgbClr val="000000">
                  <a:alpha val="70000"/>
                </a:srgbClr>
              </a:outerShdw>
            </a:effectLst>
          </p:spPr>
        </p:pic>
      </p:grpSp>
      <p:grpSp>
        <p:nvGrpSpPr>
          <p:cNvPr id="5" name="组合 4"/>
          <p:cNvGrpSpPr/>
          <p:nvPr/>
        </p:nvGrpSpPr>
        <p:grpSpPr>
          <a:xfrm>
            <a:off x="1681444" y="1754281"/>
            <a:ext cx="8062555" cy="3812484"/>
            <a:chOff x="864027" y="2016728"/>
            <a:chExt cx="6046916" cy="2859363"/>
          </a:xfrm>
        </p:grpSpPr>
        <p:sp>
          <p:nvSpPr>
            <p:cNvPr id="19" name="文本框 18"/>
            <p:cNvSpPr txBox="1"/>
            <p:nvPr/>
          </p:nvSpPr>
          <p:spPr>
            <a:xfrm>
              <a:off x="864027" y="2016728"/>
              <a:ext cx="3686083" cy="283845"/>
            </a:xfrm>
            <a:prstGeom prst="rect">
              <a:avLst/>
            </a:prstGeom>
            <a:noFill/>
          </p:spPr>
          <p:txBody>
            <a:bodyPr wrap="square" rtlCol="0">
              <a:spAutoFit/>
            </a:bodyPr>
            <a:lstStyle/>
            <a:p>
              <a:pPr algn="just"/>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rPr>
                <a:t>分析与雾霾相关的行业分布：</a:t>
              </a:r>
              <a:endPar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1818140" y="2522213"/>
              <a:ext cx="5092803" cy="2353878"/>
            </a:xfrm>
            <a:prstGeom prst="rect">
              <a:avLst/>
            </a:prstGeom>
            <a:ln>
              <a:noFill/>
            </a:ln>
            <a:effectLst>
              <a:outerShdw blurRad="190500" algn="tl" rotWithShape="0">
                <a:srgbClr val="000000">
                  <a:alpha val="70000"/>
                </a:srgbClr>
              </a:outerShdw>
            </a:effectLst>
          </p:spPr>
        </p:pic>
      </p:grpSp>
      <p:grpSp>
        <p:nvGrpSpPr>
          <p:cNvPr id="8" name="组合 7"/>
          <p:cNvGrpSpPr/>
          <p:nvPr/>
        </p:nvGrpSpPr>
        <p:grpSpPr>
          <a:xfrm>
            <a:off x="1735849" y="1754281"/>
            <a:ext cx="8020479" cy="3812484"/>
            <a:chOff x="326325" y="2251652"/>
            <a:chExt cx="6015359" cy="2859363"/>
          </a:xfrm>
        </p:grpSpPr>
        <p:sp>
          <p:nvSpPr>
            <p:cNvPr id="15" name="矩形 14"/>
            <p:cNvSpPr/>
            <p:nvPr/>
          </p:nvSpPr>
          <p:spPr>
            <a:xfrm>
              <a:off x="326325" y="2251652"/>
              <a:ext cx="2096453" cy="283845"/>
            </a:xfrm>
            <a:prstGeom prst="rect">
              <a:avLst/>
            </a:prstGeom>
          </p:spPr>
          <p:txBody>
            <a:bodyPr wrap="none">
              <a:spAutoFit/>
            </a:bodyPr>
            <a:lstStyle/>
            <a:p>
              <a:pPr algn="just"/>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rPr>
                <a:t>分析与雾霾的地区分布：</a:t>
              </a:r>
              <a:endPar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1211249" y="2757137"/>
              <a:ext cx="5130435" cy="2353878"/>
            </a:xfrm>
            <a:prstGeom prst="rect">
              <a:avLst/>
            </a:prstGeom>
          </p:spPr>
        </p:pic>
      </p:grpSp>
      <p:pic>
        <p:nvPicPr>
          <p:cNvPr id="6" name="图片 5"/>
          <p:cNvPicPr>
            <a:picLocks noChangeAspect="1"/>
          </p:cNvPicPr>
          <p:nvPr/>
        </p:nvPicPr>
        <p:blipFill>
          <a:blip r:embed="rId4"/>
          <a:stretch>
            <a:fillRect/>
          </a:stretch>
        </p:blipFill>
        <p:spPr>
          <a:xfrm>
            <a:off x="2512348" y="2284107"/>
            <a:ext cx="7611340" cy="2113696"/>
          </a:xfrm>
          <a:prstGeom prst="rect">
            <a:avLst/>
          </a:prstGeom>
          <a:ln>
            <a:noFill/>
          </a:ln>
          <a:effectLst>
            <a:outerShdw blurRad="190500" algn="tl" rotWithShape="0">
              <a:srgbClr val="000000">
                <a:alpha val="70000"/>
              </a:srgbClr>
            </a:outerShdw>
          </a:effectLst>
        </p:spPr>
      </p:pic>
      <p:pic>
        <p:nvPicPr>
          <p:cNvPr id="9" name="图片 8"/>
          <p:cNvPicPr>
            <a:picLocks noChangeAspect="1"/>
          </p:cNvPicPr>
          <p:nvPr/>
        </p:nvPicPr>
        <p:blipFill>
          <a:blip r:embed="rId5"/>
          <a:stretch>
            <a:fillRect/>
          </a:stretch>
        </p:blipFill>
        <p:spPr>
          <a:xfrm>
            <a:off x="2524680" y="3211565"/>
            <a:ext cx="7599008" cy="2331864"/>
          </a:xfrm>
          <a:prstGeom prst="rect">
            <a:avLst/>
          </a:prstGeom>
          <a:ln>
            <a:noFill/>
          </a:ln>
          <a:effectLst>
            <a:outerShdw blurRad="190500" algn="tl" rotWithShape="0">
              <a:srgbClr val="000000">
                <a:alpha val="70000"/>
              </a:srgbClr>
            </a:outerShdw>
          </a:effectLst>
        </p:spPr>
      </p:pic>
      <p:pic>
        <p:nvPicPr>
          <p:cNvPr id="10" name="图片 9"/>
          <p:cNvPicPr>
            <a:picLocks noChangeAspect="1"/>
          </p:cNvPicPr>
          <p:nvPr/>
        </p:nvPicPr>
        <p:blipFill>
          <a:blip r:embed="rId6"/>
          <a:stretch>
            <a:fillRect/>
          </a:stretch>
        </p:blipFill>
        <p:spPr>
          <a:xfrm>
            <a:off x="2534973" y="4058099"/>
            <a:ext cx="7611341" cy="2144183"/>
          </a:xfrm>
          <a:prstGeom prst="rect">
            <a:avLst/>
          </a:prstGeom>
          <a:ln>
            <a:noFill/>
          </a:ln>
          <a:effectLst>
            <a:outerShdw blurRad="190500" algn="tl" rotWithShape="0">
              <a:srgbClr val="000000">
                <a:alpha val="70000"/>
              </a:srgbClr>
            </a:outerShdw>
          </a:effectLst>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658551" y="1389537"/>
            <a:ext cx="9599828" cy="4414013"/>
          </a:xfrm>
          <a:prstGeom prst="rect">
            <a:avLst/>
          </a:prstGeom>
          <a:ln>
            <a:noFill/>
          </a:ln>
          <a:effectLst>
            <a:outerShdw blurRad="190500" algn="tl" rotWithShape="0">
              <a:srgbClr val="000000">
                <a:alpha val="70000"/>
              </a:srgbClr>
            </a:outerShdw>
          </a:effectLst>
        </p:spPr>
      </p:pic>
      <p:sp>
        <p:nvSpPr>
          <p:cNvPr id="4" name="圆角矩形 3"/>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01ACBE"/>
                </a:solidFill>
                <a:latin typeface="微软雅黑" panose="020B0503020204020204" pitchFamily="34" charset="-122"/>
                <a:ea typeface="微软雅黑" panose="020B0503020204020204" pitchFamily="34" charset="-122"/>
              </a:rPr>
              <a:t>写论文</a:t>
            </a:r>
            <a:r>
              <a:rPr lang="en-US" altLang="zh-CN" sz="2400" b="1" dirty="0">
                <a:solidFill>
                  <a:srgbClr val="01ACBE"/>
                </a:solidFill>
                <a:latin typeface="微软雅黑" panose="020B0503020204020204" pitchFamily="34" charset="-122"/>
                <a:ea typeface="微软雅黑" panose="020B0503020204020204" pitchFamily="34" charset="-122"/>
              </a:rPr>
              <a:t>--</a:t>
            </a:r>
            <a:r>
              <a:rPr lang="zh-CN" altLang="en-US" sz="2400" b="1" dirty="0">
                <a:solidFill>
                  <a:srgbClr val="01ACBE"/>
                </a:solidFill>
                <a:latin typeface="微软雅黑" panose="020B0503020204020204" pitchFamily="34" charset="-122"/>
                <a:ea typeface="微软雅黑" panose="020B0503020204020204" pitchFamily="34" charset="-122"/>
              </a:rPr>
              <a:t>多主题对比确定选题</a:t>
            </a:r>
            <a:endParaRPr lang="zh-CN" altLang="en-US" sz="2400" b="1" dirty="0">
              <a:solidFill>
                <a:srgbClr val="01ACBE"/>
              </a:solidFill>
              <a:latin typeface="微软雅黑" panose="020B0503020204020204" pitchFamily="34" charset="-122"/>
              <a:ea typeface="微软雅黑" panose="020B0503020204020204" pitchFamily="34" charset="-122"/>
            </a:endParaRPr>
          </a:p>
        </p:txBody>
      </p:sp>
      <p:sp>
        <p:nvSpPr>
          <p:cNvPr id="17" name="矩形 3"/>
          <p:cNvSpPr>
            <a:spLocks noChangeArrowheads="1"/>
          </p:cNvSpPr>
          <p:nvPr/>
        </p:nvSpPr>
        <p:spPr bwMode="auto">
          <a:xfrm>
            <a:off x="4616115" y="5803551"/>
            <a:ext cx="2929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p>
            <a:pPr>
              <a:spcBef>
                <a:spcPct val="0"/>
              </a:spcBef>
              <a:buFont typeface="Arial" panose="020B0604020202020204" pitchFamily="34" charset="0"/>
              <a:buNone/>
            </a:pPr>
            <a:r>
              <a:rPr lang="zh-CN" altLang="en-US" sz="2000" b="1" dirty="0">
                <a:solidFill>
                  <a:srgbClr val="01ACBE"/>
                </a:solidFill>
                <a:latin typeface="Arial" panose="020B0604020202020204" pitchFamily="34" charset="0"/>
                <a:ea typeface="微软雅黑" panose="020B0503020204020204" pitchFamily="34" charset="-122"/>
                <a:cs typeface="Arial" panose="020B0604020202020204" pitchFamily="34" charset="0"/>
              </a:rPr>
              <a:t>人工智能研究呈上升趋势</a:t>
            </a:r>
            <a:endParaRPr lang="zh-CN" altLang="en-US" sz="2000" b="1" dirty="0">
              <a:solidFill>
                <a:srgbClr val="01ACBE"/>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对话气泡: 圆角矩形 4"/>
          <p:cNvSpPr/>
          <p:nvPr/>
        </p:nvSpPr>
        <p:spPr>
          <a:xfrm>
            <a:off x="8824652" y="1209731"/>
            <a:ext cx="1878227" cy="638693"/>
          </a:xfrm>
          <a:prstGeom prst="wedgeRoundRectCallout">
            <a:avLst>
              <a:gd name="adj1" fmla="val -100950"/>
              <a:gd name="adj2" fmla="val 81417"/>
              <a:gd name="adj3" fmla="val 16667"/>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FF0000"/>
                </a:solidFill>
                <a:latin typeface="微软雅黑" panose="020B0503020204020204" pitchFamily="34" charset="-122"/>
                <a:ea typeface="微软雅黑" panose="020B0503020204020204" pitchFamily="34" charset="-122"/>
              </a:rPr>
              <a:t>可支持</a:t>
            </a:r>
            <a:r>
              <a:rPr lang="en-US" altLang="zh-CN" sz="1600" dirty="0">
                <a:solidFill>
                  <a:srgbClr val="FF0000"/>
                </a:solidFill>
                <a:latin typeface="微软雅黑" panose="020B0503020204020204" pitchFamily="34" charset="-122"/>
                <a:ea typeface="微软雅黑" panose="020B0503020204020204" pitchFamily="34" charset="-122"/>
              </a:rPr>
              <a:t>5</a:t>
            </a:r>
            <a:r>
              <a:rPr lang="zh-CN" altLang="en-US" sz="1600" dirty="0">
                <a:solidFill>
                  <a:srgbClr val="FF0000"/>
                </a:solidFill>
                <a:latin typeface="微软雅黑" panose="020B0503020204020204" pitchFamily="34" charset="-122"/>
                <a:ea typeface="微软雅黑" panose="020B0503020204020204" pitchFamily="34" charset="-122"/>
              </a:rPr>
              <a:t>个检索词</a:t>
            </a:r>
            <a:endParaRPr lang="en-US" altLang="zh-CN" sz="1600" dirty="0">
              <a:solidFill>
                <a:srgbClr val="FF0000"/>
              </a:solidFill>
              <a:latin typeface="微软雅黑" panose="020B0503020204020204" pitchFamily="34" charset="-122"/>
              <a:ea typeface="微软雅黑" panose="020B0503020204020204" pitchFamily="34" charset="-122"/>
            </a:endParaRPr>
          </a:p>
          <a:p>
            <a:pPr algn="ctr"/>
            <a:r>
              <a:rPr lang="zh-CN" altLang="en-US" sz="1600" dirty="0">
                <a:solidFill>
                  <a:srgbClr val="FF0000"/>
                </a:solidFill>
                <a:latin typeface="微软雅黑" panose="020B0503020204020204" pitchFamily="34" charset="-122"/>
                <a:ea typeface="微软雅黑" panose="020B0503020204020204" pitchFamily="34" charset="-122"/>
              </a:rPr>
              <a:t>同时检索</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2" accel="50000" decel="5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01ACBE"/>
                </a:solidFill>
                <a:latin typeface="微软雅黑" panose="020B0503020204020204" pitchFamily="34" charset="-122"/>
                <a:ea typeface="微软雅黑" panose="020B0503020204020204" pitchFamily="34" charset="-122"/>
              </a:rPr>
              <a:t>写论文</a:t>
            </a:r>
            <a:r>
              <a:rPr lang="en-US" altLang="zh-CN" sz="2400" b="1" dirty="0">
                <a:solidFill>
                  <a:srgbClr val="01ACBE"/>
                </a:solidFill>
                <a:latin typeface="微软雅黑" panose="020B0503020204020204" pitchFamily="34" charset="-122"/>
                <a:ea typeface="微软雅黑" panose="020B0503020204020204" pitchFamily="34" charset="-122"/>
              </a:rPr>
              <a:t>—</a:t>
            </a:r>
            <a:r>
              <a:rPr lang="zh-CN" altLang="en-US" sz="2400" b="1" dirty="0">
                <a:solidFill>
                  <a:srgbClr val="01ACBE"/>
                </a:solidFill>
                <a:latin typeface="微软雅黑" panose="020B0503020204020204" pitchFamily="34" charset="-122"/>
                <a:ea typeface="微软雅黑" panose="020B0503020204020204" pitchFamily="34" charset="-122"/>
              </a:rPr>
              <a:t>知识扩展</a:t>
            </a:r>
            <a:endParaRPr lang="zh-CN" altLang="en-US" sz="2400" b="1" dirty="0">
              <a:solidFill>
                <a:srgbClr val="01ACBE"/>
              </a:solidFill>
              <a:latin typeface="微软雅黑" panose="020B0503020204020204" pitchFamily="34" charset="-122"/>
              <a:ea typeface="微软雅黑" panose="020B0503020204020204" pitchFamily="34" charset="-122"/>
            </a:endParaRPr>
          </a:p>
        </p:txBody>
      </p:sp>
      <p:sp>
        <p:nvSpPr>
          <p:cNvPr id="20" name="矩形 3"/>
          <p:cNvSpPr>
            <a:spLocks noChangeArrowheads="1"/>
          </p:cNvSpPr>
          <p:nvPr/>
        </p:nvSpPr>
        <p:spPr bwMode="auto">
          <a:xfrm>
            <a:off x="2226989" y="5378677"/>
            <a:ext cx="2675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p>
            <a:pPr>
              <a:spcBef>
                <a:spcPct val="0"/>
              </a:spcBef>
              <a:buFont typeface="Arial" panose="020B0604020202020204" pitchFamily="34" charset="0"/>
              <a:buNone/>
            </a:pPr>
            <a:r>
              <a:rPr lang="zh-CN" altLang="en-US" sz="2000" b="1" dirty="0">
                <a:solidFill>
                  <a:srgbClr val="01ACBE"/>
                </a:solidFill>
                <a:latin typeface="Arial" panose="020B0604020202020204" pitchFamily="34" charset="0"/>
                <a:ea typeface="微软雅黑" panose="020B0503020204020204" pitchFamily="34" charset="-122"/>
                <a:cs typeface="Arial" panose="020B0604020202020204" pitchFamily="34" charset="0"/>
              </a:rPr>
              <a:t>人工智能相关研究领域</a:t>
            </a:r>
            <a:endParaRPr lang="zh-CN" altLang="en-US" sz="2000" b="1" dirty="0">
              <a:solidFill>
                <a:srgbClr val="01ACBE"/>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3"/>
          <p:cNvSpPr>
            <a:spLocks noChangeArrowheads="1"/>
          </p:cNvSpPr>
          <p:nvPr/>
        </p:nvSpPr>
        <p:spPr bwMode="auto">
          <a:xfrm>
            <a:off x="7038545" y="5378676"/>
            <a:ext cx="3945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p>
            <a:pPr>
              <a:spcBef>
                <a:spcPct val="0"/>
              </a:spcBef>
              <a:buFont typeface="Arial" panose="020B0604020202020204" pitchFamily="34" charset="0"/>
              <a:buNone/>
            </a:pPr>
            <a:r>
              <a:rPr lang="zh-CN" altLang="en-US" sz="2000" b="1" dirty="0">
                <a:solidFill>
                  <a:srgbClr val="01ACBE"/>
                </a:solidFill>
                <a:latin typeface="Arial" panose="020B0604020202020204" pitchFamily="34" charset="0"/>
                <a:ea typeface="微软雅黑" panose="020B0503020204020204" pitchFamily="34" charset="-122"/>
                <a:cs typeface="Arial" panose="020B0604020202020204" pitchFamily="34" charset="0"/>
              </a:rPr>
              <a:t>人工智能相关同义词、上下位词等</a:t>
            </a:r>
            <a:endParaRPr lang="zh-CN" altLang="en-US" sz="2000" b="1" dirty="0">
              <a:solidFill>
                <a:srgbClr val="01ACBE"/>
              </a:solidFill>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a:blip r:embed="rId1"/>
          <a:stretch>
            <a:fillRect/>
          </a:stretch>
        </p:blipFill>
        <p:spPr>
          <a:xfrm>
            <a:off x="983636" y="2031423"/>
            <a:ext cx="5446479" cy="3105843"/>
          </a:xfrm>
          <a:prstGeom prst="rect">
            <a:avLst/>
          </a:prstGeom>
          <a:ln>
            <a:noFill/>
          </a:ln>
          <a:effectLst>
            <a:outerShdw blurRad="190500" algn="tl" rotWithShape="0">
              <a:srgbClr val="000000">
                <a:alpha val="70000"/>
              </a:srgbClr>
            </a:outerShdw>
          </a:effectLst>
        </p:spPr>
      </p:pic>
      <p:sp>
        <p:nvSpPr>
          <p:cNvPr id="6" name="椭圆 5"/>
          <p:cNvSpPr/>
          <p:nvPr/>
        </p:nvSpPr>
        <p:spPr>
          <a:xfrm>
            <a:off x="1724455" y="2965621"/>
            <a:ext cx="582140" cy="560173"/>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pic>
        <p:nvPicPr>
          <p:cNvPr id="13" name="图片 12"/>
          <p:cNvPicPr>
            <a:picLocks noChangeAspect="1"/>
          </p:cNvPicPr>
          <p:nvPr/>
        </p:nvPicPr>
        <p:blipFill>
          <a:blip r:embed="rId2"/>
          <a:stretch>
            <a:fillRect/>
          </a:stretch>
        </p:blipFill>
        <p:spPr>
          <a:xfrm>
            <a:off x="6655875" y="2031423"/>
            <a:ext cx="4714091" cy="3113231"/>
          </a:xfrm>
          <a:prstGeom prst="rect">
            <a:avLst/>
          </a:prstGeom>
          <a:ln>
            <a:noFill/>
          </a:ln>
          <a:effectLst>
            <a:outerShdw blurRad="190500" algn="tl" rotWithShape="0">
              <a:srgbClr val="000000">
                <a:alpha val="70000"/>
              </a:srgbClr>
            </a:outerShdw>
          </a:effectLst>
        </p:spPr>
      </p:pic>
      <p:sp>
        <p:nvSpPr>
          <p:cNvPr id="11" name="椭圆 10"/>
          <p:cNvSpPr/>
          <p:nvPr/>
        </p:nvSpPr>
        <p:spPr>
          <a:xfrm>
            <a:off x="2037492" y="3868388"/>
            <a:ext cx="582140" cy="598385"/>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 presetClass="entr" presetSubtype="2" accel="50000" decel="5000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1+#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2" accel="50000" decel="5000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1+#ppt_w/2"/>
                                          </p:val>
                                        </p:tav>
                                        <p:tav tm="100000">
                                          <p:val>
                                            <p:strVal val="#ppt_x"/>
                                          </p:val>
                                        </p:tav>
                                      </p:tavLst>
                                    </p:anim>
                                    <p:anim calcmode="lin" valueType="num">
                                      <p:cBhvr additive="base">
                                        <p:cTn id="3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6" grpId="0" bldLvl="0" animBg="1"/>
      <p:bldP spid="11"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01ACBE"/>
                </a:solidFill>
                <a:latin typeface="微软雅黑" panose="020B0503020204020204" pitchFamily="34" charset="-122"/>
                <a:ea typeface="微软雅黑" panose="020B0503020204020204" pitchFamily="34" charset="-122"/>
              </a:rPr>
              <a:t>写论文</a:t>
            </a:r>
            <a:r>
              <a:rPr lang="en-US" altLang="zh-CN" sz="2400" b="1" dirty="0">
                <a:solidFill>
                  <a:srgbClr val="01ACBE"/>
                </a:solidFill>
                <a:latin typeface="微软雅黑" panose="020B0503020204020204" pitchFamily="34" charset="-122"/>
                <a:ea typeface="微软雅黑" panose="020B0503020204020204" pitchFamily="34" charset="-122"/>
              </a:rPr>
              <a:t>—</a:t>
            </a:r>
            <a:r>
              <a:rPr lang="zh-CN" altLang="en-US" sz="2400" b="1" dirty="0">
                <a:solidFill>
                  <a:srgbClr val="01ACBE"/>
                </a:solidFill>
                <a:latin typeface="微软雅黑" panose="020B0503020204020204" pitchFamily="34" charset="-122"/>
                <a:ea typeface="微软雅黑" panose="020B0503020204020204" pitchFamily="34" charset="-122"/>
              </a:rPr>
              <a:t>投稿方向</a:t>
            </a:r>
            <a:endParaRPr lang="zh-CN" altLang="en-US" sz="2400" b="1" dirty="0">
              <a:solidFill>
                <a:srgbClr val="01ACBE"/>
              </a:solidFill>
              <a:latin typeface="微软雅黑" panose="020B0503020204020204" pitchFamily="34" charset="-122"/>
              <a:ea typeface="微软雅黑" panose="020B0503020204020204" pitchFamily="34" charset="-122"/>
            </a:endParaRPr>
          </a:p>
        </p:txBody>
      </p:sp>
      <p:sp>
        <p:nvSpPr>
          <p:cNvPr id="13" name="矩形 3"/>
          <p:cNvSpPr>
            <a:spLocks noChangeArrowheads="1"/>
          </p:cNvSpPr>
          <p:nvPr/>
        </p:nvSpPr>
        <p:spPr bwMode="auto">
          <a:xfrm>
            <a:off x="4487873" y="5260268"/>
            <a:ext cx="3183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p>
            <a:pPr>
              <a:spcBef>
                <a:spcPct val="0"/>
              </a:spcBef>
              <a:buFont typeface="Arial" panose="020B0604020202020204" pitchFamily="34" charset="0"/>
              <a:buNone/>
            </a:pPr>
            <a:r>
              <a:rPr lang="zh-CN" altLang="en-US" sz="2000" b="1" dirty="0">
                <a:solidFill>
                  <a:srgbClr val="01ACBE"/>
                </a:solidFill>
                <a:latin typeface="Arial" panose="020B0604020202020204" pitchFamily="34" charset="0"/>
                <a:ea typeface="微软雅黑" panose="020B0503020204020204" pitchFamily="34" charset="-122"/>
                <a:cs typeface="Arial" panose="020B0604020202020204" pitchFamily="34" charset="0"/>
              </a:rPr>
              <a:t>人工智能相关收录刊种分布</a:t>
            </a:r>
            <a:endParaRPr lang="zh-CN" altLang="en-US" sz="2000" b="1" dirty="0">
              <a:solidFill>
                <a:srgbClr val="01ACBE"/>
              </a:solidFill>
              <a:latin typeface="Arial" panose="020B0604020202020204" pitchFamily="34" charset="0"/>
              <a:ea typeface="微软雅黑" panose="020B0503020204020204" pitchFamily="3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2186333" y="1678441"/>
            <a:ext cx="7603649" cy="3501116"/>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01ACBE"/>
                </a:solidFill>
                <a:latin typeface="微软雅黑" panose="020B0503020204020204" pitchFamily="34" charset="-122"/>
                <a:ea typeface="微软雅黑" panose="020B0503020204020204" pitchFamily="34" charset="-122"/>
              </a:rPr>
              <a:t>写论文</a:t>
            </a:r>
            <a:r>
              <a:rPr lang="en-US" altLang="zh-CN" sz="2400" b="1" dirty="0">
                <a:solidFill>
                  <a:srgbClr val="01ACBE"/>
                </a:solidFill>
                <a:latin typeface="微软雅黑" panose="020B0503020204020204" pitchFamily="34" charset="-122"/>
                <a:ea typeface="微软雅黑" panose="020B0503020204020204" pitchFamily="34" charset="-122"/>
              </a:rPr>
              <a:t>--</a:t>
            </a:r>
            <a:r>
              <a:rPr lang="zh-CN" altLang="en-US" sz="2400" b="1" dirty="0">
                <a:solidFill>
                  <a:srgbClr val="01ACBE"/>
                </a:solidFill>
                <a:latin typeface="微软雅黑" panose="020B0503020204020204" pitchFamily="34" charset="-122"/>
                <a:ea typeface="微软雅黑" panose="020B0503020204020204" pitchFamily="34" charset="-122"/>
              </a:rPr>
              <a:t>了解发文参考引证情况</a:t>
            </a:r>
            <a:endParaRPr lang="zh-CN" altLang="en-US" sz="2400" b="1" dirty="0">
              <a:solidFill>
                <a:srgbClr val="01ACBE"/>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751883" y="1257323"/>
            <a:ext cx="5733243" cy="5400015"/>
          </a:xfrm>
          <a:prstGeom prst="rect">
            <a:avLst/>
          </a:prstGeom>
          <a:ln>
            <a:noFill/>
          </a:ln>
          <a:effectLst>
            <a:outerShdw blurRad="190500" algn="tl" rotWithShape="0">
              <a:srgbClr val="000000">
                <a:alpha val="70000"/>
              </a:srgbClr>
            </a:outerShdw>
          </a:effectLst>
        </p:spPr>
      </p:pic>
      <p:grpSp>
        <p:nvGrpSpPr>
          <p:cNvPr id="13" name="组合 12"/>
          <p:cNvGrpSpPr/>
          <p:nvPr/>
        </p:nvGrpSpPr>
        <p:grpSpPr>
          <a:xfrm>
            <a:off x="8743092" y="2704556"/>
            <a:ext cx="2728471" cy="1830277"/>
            <a:chOff x="6120031" y="2028417"/>
            <a:chExt cx="2483641" cy="1372708"/>
          </a:xfrm>
        </p:grpSpPr>
        <p:sp>
          <p:nvSpPr>
            <p:cNvPr id="8" name="文本框 7"/>
            <p:cNvSpPr txBox="1"/>
            <p:nvPr/>
          </p:nvSpPr>
          <p:spPr>
            <a:xfrm>
              <a:off x="6120031" y="2040471"/>
              <a:ext cx="2483639" cy="499110"/>
            </a:xfrm>
            <a:prstGeom prst="rect">
              <a:avLst/>
            </a:prstGeom>
            <a:solidFill>
              <a:srgbClr val="01ACBE"/>
            </a:solidFill>
          </p:spPr>
          <p:txBody>
            <a:bodyPr wrap="square" rtlCol="0" anchor="ctr">
              <a:spAutoFit/>
            </a:bodyPr>
            <a:lstStyle/>
            <a:p>
              <a:pPr algn="ctr" fontAlgn="base">
                <a:spcBef>
                  <a:spcPct val="0"/>
                </a:spcBef>
                <a:spcAft>
                  <a:spcPct val="0"/>
                </a:spcAft>
                <a:buFont typeface="Arial" panose="020B0604020202020204" pitchFamily="34" charset="0"/>
                <a:buNone/>
              </a:pPr>
              <a:r>
                <a:rPr lang="zh-CN" altLang="en-US"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图书、期刊、论文</a:t>
              </a:r>
              <a:endParaRPr lang="en-US" altLang="zh-CN"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a:p>
              <a:pPr algn="ctr" fontAlgn="base">
                <a:spcBef>
                  <a:spcPct val="0"/>
                </a:spcBef>
                <a:spcAft>
                  <a:spcPct val="0"/>
                </a:spcAft>
                <a:buFont typeface="Arial" panose="020B0604020202020204" pitchFamily="34" charset="0"/>
                <a:buNone/>
              </a:pPr>
              <a:r>
                <a:rPr lang="zh-CN" altLang="en-US"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的立体引证关系</a:t>
              </a:r>
              <a:endParaRPr lang="en-US" altLang="zh-CN"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文本框 11"/>
            <p:cNvSpPr txBox="1"/>
            <p:nvPr/>
          </p:nvSpPr>
          <p:spPr>
            <a:xfrm>
              <a:off x="6120031" y="2902015"/>
              <a:ext cx="2483639" cy="499110"/>
            </a:xfrm>
            <a:prstGeom prst="rect">
              <a:avLst/>
            </a:prstGeom>
            <a:solidFill>
              <a:srgbClr val="01ACBE"/>
            </a:solidFill>
          </p:spPr>
          <p:txBody>
            <a:bodyPr wrap="square" rtlCol="0" anchor="ctr">
              <a:spAutoFit/>
            </a:bodyPr>
            <a:lstStyle/>
            <a:p>
              <a:pPr algn="ctr" fontAlgn="base">
                <a:spcBef>
                  <a:spcPct val="0"/>
                </a:spcBef>
                <a:spcAft>
                  <a:spcPct val="0"/>
                </a:spcAft>
                <a:buFont typeface="Arial" panose="020B0604020202020204" pitchFamily="34" charset="0"/>
                <a:buNone/>
              </a:pPr>
              <a:r>
                <a:rPr lang="zh-CN" altLang="en-US"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完善的中文期刊引用</a:t>
              </a:r>
              <a:endParaRPr lang="en-US" altLang="zh-CN"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a:p>
              <a:pPr algn="ctr" fontAlgn="base">
                <a:spcBef>
                  <a:spcPct val="0"/>
                </a:spcBef>
                <a:spcAft>
                  <a:spcPct val="0"/>
                </a:spcAft>
                <a:buFont typeface="Arial" panose="020B0604020202020204" pitchFamily="34" charset="0"/>
                <a:buNone/>
              </a:pPr>
              <a:r>
                <a:rPr lang="en-US" altLang="zh-CN"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8000</a:t>
              </a:r>
              <a:r>
                <a:rPr lang="zh-CN" altLang="en-US"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多万篇</a:t>
              </a:r>
              <a:endParaRPr lang="en-US" altLang="zh-CN" sz="1865"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p:cNvSpPr/>
            <p:nvPr/>
          </p:nvSpPr>
          <p:spPr>
            <a:xfrm rot="16200000">
              <a:off x="7129121" y="1019327"/>
              <a:ext cx="465461" cy="2483640"/>
            </a:xfrm>
            <a:prstGeom prst="rect">
              <a:avLst/>
            </a:prstGeom>
            <a:gradFill>
              <a:gsLst>
                <a:gs pos="60000">
                  <a:schemeClr val="tx1">
                    <a:alpha val="10000"/>
                  </a:schemeClr>
                </a:gs>
                <a:gs pos="100000">
                  <a:schemeClr val="tx1">
                    <a:alpha val="41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solidFill>
                  <a:prstClr val="white"/>
                </a:solidFill>
              </a:endParaRPr>
            </a:p>
          </p:txBody>
        </p:sp>
      </p:grpSp>
      <p:sp>
        <p:nvSpPr>
          <p:cNvPr id="10" name="矩形 9"/>
          <p:cNvSpPr/>
          <p:nvPr/>
        </p:nvSpPr>
        <p:spPr>
          <a:xfrm rot="16200000">
            <a:off x="9797020" y="2799353"/>
            <a:ext cx="620615" cy="2728469"/>
          </a:xfrm>
          <a:prstGeom prst="rect">
            <a:avLst/>
          </a:prstGeom>
          <a:gradFill>
            <a:gsLst>
              <a:gs pos="60000">
                <a:schemeClr val="tx1">
                  <a:alpha val="10000"/>
                </a:schemeClr>
              </a:gs>
              <a:gs pos="100000">
                <a:schemeClr val="tx1">
                  <a:alpha val="41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01ACBE"/>
                </a:solidFill>
                <a:latin typeface="微软雅黑" panose="020B0503020204020204" pitchFamily="34" charset="-122"/>
                <a:ea typeface="微软雅黑" panose="020B0503020204020204" pitchFamily="34" charset="-122"/>
              </a:rPr>
              <a:t>考研</a:t>
            </a:r>
            <a:r>
              <a:rPr lang="en-US" altLang="zh-CN" sz="2400" b="1" dirty="0">
                <a:solidFill>
                  <a:srgbClr val="01ACBE"/>
                </a:solidFill>
                <a:latin typeface="微软雅黑" panose="020B0503020204020204" pitchFamily="34" charset="-122"/>
                <a:ea typeface="微软雅黑" panose="020B0503020204020204" pitchFamily="34" charset="-122"/>
              </a:rPr>
              <a:t>—</a:t>
            </a:r>
            <a:r>
              <a:rPr lang="zh-CN" altLang="en-US" sz="2400" b="1" dirty="0">
                <a:solidFill>
                  <a:srgbClr val="01ACBE"/>
                </a:solidFill>
                <a:latin typeface="微软雅黑" panose="020B0503020204020204" pitchFamily="34" charset="-122"/>
                <a:ea typeface="微软雅黑" panose="020B0503020204020204" pitchFamily="34" charset="-122"/>
              </a:rPr>
              <a:t>确定学校</a:t>
            </a:r>
            <a:endParaRPr lang="zh-CN" altLang="en-US" sz="2400" b="1" dirty="0">
              <a:solidFill>
                <a:srgbClr val="01ACBE"/>
              </a:solidFill>
              <a:latin typeface="微软雅黑" panose="020B0503020204020204" pitchFamily="34" charset="-122"/>
              <a:ea typeface="微软雅黑" panose="020B0503020204020204" pitchFamily="34" charset="-122"/>
            </a:endParaRPr>
          </a:p>
        </p:txBody>
      </p:sp>
      <p:sp>
        <p:nvSpPr>
          <p:cNvPr id="15" name="矩形 3"/>
          <p:cNvSpPr>
            <a:spLocks noChangeArrowheads="1"/>
          </p:cNvSpPr>
          <p:nvPr/>
        </p:nvSpPr>
        <p:spPr bwMode="auto">
          <a:xfrm>
            <a:off x="4528244" y="5671369"/>
            <a:ext cx="2929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p>
            <a:pPr>
              <a:spcBef>
                <a:spcPct val="0"/>
              </a:spcBef>
              <a:buFont typeface="Arial" panose="020B0604020202020204" pitchFamily="34" charset="0"/>
              <a:buNone/>
            </a:pPr>
            <a:r>
              <a:rPr lang="zh-CN" altLang="en-US" sz="2000" b="1" dirty="0">
                <a:solidFill>
                  <a:srgbClr val="01ACBE"/>
                </a:solidFill>
                <a:latin typeface="Arial" panose="020B0604020202020204" pitchFamily="34" charset="0"/>
                <a:ea typeface="微软雅黑" panose="020B0503020204020204" pitchFamily="34" charset="-122"/>
                <a:cs typeface="Arial" panose="020B0604020202020204" pitchFamily="34" charset="0"/>
              </a:rPr>
              <a:t>该领域的重点高校、地区</a:t>
            </a:r>
            <a:endParaRPr lang="zh-CN" altLang="en-US" sz="2000" b="1" dirty="0">
              <a:solidFill>
                <a:srgbClr val="01ACBE"/>
              </a:solidFill>
              <a:latin typeface="Arial" panose="020B0604020202020204" pitchFamily="34" charset="0"/>
              <a:ea typeface="微软雅黑" panose="020B0503020204020204" pitchFamily="34" charset="-122"/>
              <a:cs typeface="Arial" panose="020B0604020202020204" pitchFamily="34" charset="0"/>
            </a:endParaRPr>
          </a:p>
        </p:txBody>
      </p:sp>
      <p:pic>
        <p:nvPicPr>
          <p:cNvPr id="18" name="图片 17"/>
          <p:cNvPicPr>
            <a:picLocks noChangeAspect="1"/>
          </p:cNvPicPr>
          <p:nvPr/>
        </p:nvPicPr>
        <p:blipFill>
          <a:blip r:embed="rId1"/>
          <a:stretch>
            <a:fillRect/>
          </a:stretch>
        </p:blipFill>
        <p:spPr>
          <a:xfrm>
            <a:off x="4521059" y="1937685"/>
            <a:ext cx="7055677" cy="3433031"/>
          </a:xfrm>
          <a:prstGeom prst="rect">
            <a:avLst/>
          </a:prstGeom>
          <a:ln>
            <a:noFill/>
          </a:ln>
          <a:effectLst>
            <a:outerShdw blurRad="190500" algn="tl" rotWithShape="0">
              <a:srgbClr val="000000">
                <a:alpha val="70000"/>
              </a:srgbClr>
            </a:outerShdw>
          </a:effectLst>
        </p:spPr>
      </p:pic>
      <p:pic>
        <p:nvPicPr>
          <p:cNvPr id="2" name="图片 1"/>
          <p:cNvPicPr>
            <a:picLocks noChangeAspect="1"/>
          </p:cNvPicPr>
          <p:nvPr/>
        </p:nvPicPr>
        <p:blipFill>
          <a:blip r:embed="rId2"/>
          <a:stretch>
            <a:fillRect/>
          </a:stretch>
        </p:blipFill>
        <p:spPr>
          <a:xfrm>
            <a:off x="799064" y="1937685"/>
            <a:ext cx="3539531" cy="3439825"/>
          </a:xfrm>
          <a:prstGeom prst="rect">
            <a:avLst/>
          </a:prstGeom>
          <a:ln>
            <a:noFill/>
          </a:ln>
          <a:effectLst>
            <a:outerShdw blurRad="190500" algn="tl" rotWithShape="0">
              <a:srgbClr val="000000">
                <a:alpha val="70000"/>
              </a:srgbClr>
            </a:outerShdw>
          </a:effectLst>
        </p:spPr>
      </p:pic>
      <p:sp>
        <p:nvSpPr>
          <p:cNvPr id="7" name="椭圆 6"/>
          <p:cNvSpPr/>
          <p:nvPr/>
        </p:nvSpPr>
        <p:spPr>
          <a:xfrm>
            <a:off x="2042983" y="3987111"/>
            <a:ext cx="582140" cy="560173"/>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sp>
        <p:nvSpPr>
          <p:cNvPr id="8" name="椭圆 7"/>
          <p:cNvSpPr/>
          <p:nvPr/>
        </p:nvSpPr>
        <p:spPr>
          <a:xfrm>
            <a:off x="2981944" y="2800865"/>
            <a:ext cx="582140" cy="560173"/>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grpSp>
        <p:nvGrpSpPr>
          <p:cNvPr id="10" name="组合 9"/>
          <p:cNvGrpSpPr/>
          <p:nvPr/>
        </p:nvGrpSpPr>
        <p:grpSpPr>
          <a:xfrm>
            <a:off x="2410940" y="2279416"/>
            <a:ext cx="7370120" cy="2749568"/>
            <a:chOff x="1641080" y="1559333"/>
            <a:chExt cx="6123809" cy="2236163"/>
          </a:xfrm>
        </p:grpSpPr>
        <p:grpSp>
          <p:nvGrpSpPr>
            <p:cNvPr id="6" name="组合 5"/>
            <p:cNvGrpSpPr/>
            <p:nvPr/>
          </p:nvGrpSpPr>
          <p:grpSpPr>
            <a:xfrm>
              <a:off x="1641080" y="2409164"/>
              <a:ext cx="6123809" cy="1386332"/>
              <a:chOff x="1540477" y="1789257"/>
              <a:chExt cx="6123809" cy="1386332"/>
            </a:xfrm>
          </p:grpSpPr>
          <p:pic>
            <p:nvPicPr>
              <p:cNvPr id="3" name="图片 2"/>
              <p:cNvPicPr>
                <a:picLocks noChangeAspect="1"/>
              </p:cNvPicPr>
              <p:nvPr/>
            </p:nvPicPr>
            <p:blipFill>
              <a:blip r:embed="rId3"/>
              <a:stretch>
                <a:fillRect/>
              </a:stretch>
            </p:blipFill>
            <p:spPr>
              <a:xfrm>
                <a:off x="1540477" y="1789257"/>
                <a:ext cx="6104762" cy="695238"/>
              </a:xfrm>
              <a:prstGeom prst="rect">
                <a:avLst/>
              </a:prstGeom>
            </p:spPr>
          </p:pic>
          <p:pic>
            <p:nvPicPr>
              <p:cNvPr id="5" name="图片 4"/>
              <p:cNvPicPr>
                <a:picLocks noChangeAspect="1"/>
              </p:cNvPicPr>
              <p:nvPr/>
            </p:nvPicPr>
            <p:blipFill>
              <a:blip r:embed="rId4"/>
              <a:stretch>
                <a:fillRect/>
              </a:stretch>
            </p:blipFill>
            <p:spPr>
              <a:xfrm>
                <a:off x="1540477" y="2480351"/>
                <a:ext cx="6123809" cy="695238"/>
              </a:xfrm>
              <a:prstGeom prst="rect">
                <a:avLst/>
              </a:prstGeom>
            </p:spPr>
          </p:pic>
        </p:grpSp>
        <p:pic>
          <p:nvPicPr>
            <p:cNvPr id="9" name="图片 8"/>
            <p:cNvPicPr>
              <a:picLocks noChangeAspect="1"/>
            </p:cNvPicPr>
            <p:nvPr/>
          </p:nvPicPr>
          <p:blipFill>
            <a:blip r:embed="rId5"/>
            <a:stretch>
              <a:fillRect/>
            </a:stretch>
          </p:blipFill>
          <p:spPr>
            <a:xfrm>
              <a:off x="1641081" y="1559333"/>
              <a:ext cx="6104762" cy="85714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 presetClass="entr" presetSubtype="2" accel="50000" decel="5000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1000" fill="hold"/>
                                        <p:tgtEl>
                                          <p:spTgt spid="15"/>
                                        </p:tgtEl>
                                        <p:attrNameLst>
                                          <p:attrName>ppt_x</p:attrName>
                                        </p:attrNameLst>
                                      </p:cBhvr>
                                      <p:tavLst>
                                        <p:tav tm="0">
                                          <p:val>
                                            <p:strVal val="1+#ppt_w/2"/>
                                          </p:val>
                                        </p:tav>
                                        <p:tav tm="100000">
                                          <p:val>
                                            <p:strVal val="#ppt_x"/>
                                          </p:val>
                                        </p:tav>
                                      </p:tavLst>
                                    </p:anim>
                                    <p:anim calcmode="lin" valueType="num">
                                      <p:cBhvr additive="base">
                                        <p:cTn id="25"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bldLvl="0" animBg="1"/>
      <p:bldP spid="8"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01ACBE"/>
                </a:solidFill>
                <a:latin typeface="微软雅黑" panose="020B0503020204020204" pitchFamily="34" charset="-122"/>
                <a:ea typeface="微软雅黑" panose="020B0503020204020204" pitchFamily="34" charset="-122"/>
              </a:rPr>
              <a:t>考研</a:t>
            </a:r>
            <a:r>
              <a:rPr lang="en-US" altLang="zh-CN" sz="2400" b="1" dirty="0">
                <a:solidFill>
                  <a:srgbClr val="01ACBE"/>
                </a:solidFill>
                <a:latin typeface="微软雅黑" panose="020B0503020204020204" pitchFamily="34" charset="-122"/>
                <a:ea typeface="微软雅黑" panose="020B0503020204020204" pitchFamily="34" charset="-122"/>
              </a:rPr>
              <a:t>—</a:t>
            </a:r>
            <a:r>
              <a:rPr lang="zh-CN" altLang="en-US" sz="2400" b="1" dirty="0">
                <a:solidFill>
                  <a:srgbClr val="01ACBE"/>
                </a:solidFill>
                <a:latin typeface="微软雅黑" panose="020B0503020204020204" pitchFamily="34" charset="-122"/>
                <a:ea typeface="微软雅黑" panose="020B0503020204020204" pitchFamily="34" charset="-122"/>
              </a:rPr>
              <a:t>确定导师</a:t>
            </a:r>
            <a:endParaRPr lang="zh-CN" altLang="en-US" sz="2400" b="1" dirty="0">
              <a:solidFill>
                <a:srgbClr val="01ACBE"/>
              </a:solidFill>
              <a:latin typeface="微软雅黑" panose="020B0503020204020204" pitchFamily="34" charset="-122"/>
              <a:ea typeface="微软雅黑" panose="020B0503020204020204" pitchFamily="34" charset="-122"/>
            </a:endParaRPr>
          </a:p>
        </p:txBody>
      </p:sp>
      <p:sp>
        <p:nvSpPr>
          <p:cNvPr id="14" name="矩形 3"/>
          <p:cNvSpPr>
            <a:spLocks noChangeArrowheads="1"/>
          </p:cNvSpPr>
          <p:nvPr/>
        </p:nvSpPr>
        <p:spPr bwMode="auto">
          <a:xfrm>
            <a:off x="4872595" y="5622195"/>
            <a:ext cx="2421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6" rIns="68573" bIns="34286">
            <a:spAutoFit/>
          </a:bodyPr>
          <a:lstStyle/>
          <a:p>
            <a:pPr>
              <a:spcBef>
                <a:spcPct val="0"/>
              </a:spcBef>
              <a:buFont typeface="Arial" panose="020B0604020202020204" pitchFamily="34" charset="0"/>
              <a:buNone/>
            </a:pPr>
            <a:r>
              <a:rPr lang="zh-CN" altLang="en-US" sz="2000" b="1" dirty="0">
                <a:solidFill>
                  <a:srgbClr val="01ACBE"/>
                </a:solidFill>
                <a:latin typeface="Arial" panose="020B0604020202020204" pitchFamily="34" charset="0"/>
                <a:ea typeface="微软雅黑" panose="020B0503020204020204" pitchFamily="34" charset="-122"/>
                <a:cs typeface="Arial" panose="020B0604020202020204" pitchFamily="34" charset="0"/>
              </a:rPr>
              <a:t>该领域的学科带头人</a:t>
            </a:r>
            <a:endParaRPr lang="zh-CN" altLang="en-US" sz="2000" b="1" dirty="0">
              <a:solidFill>
                <a:srgbClr val="01ACBE"/>
              </a:solidFill>
              <a:latin typeface="Arial" panose="020B0604020202020204" pitchFamily="34" charset="0"/>
              <a:ea typeface="微软雅黑" panose="020B0503020204020204" pitchFamily="3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5006477" y="1631133"/>
            <a:ext cx="6323143" cy="3781488"/>
          </a:xfrm>
          <a:prstGeom prst="rect">
            <a:avLst/>
          </a:prstGeom>
          <a:ln>
            <a:noFill/>
          </a:ln>
          <a:effectLst>
            <a:outerShdw blurRad="190500" algn="tl" rotWithShape="0">
              <a:srgbClr val="000000">
                <a:alpha val="70000"/>
              </a:srgbClr>
            </a:outerShdw>
          </a:effectLst>
        </p:spPr>
      </p:pic>
      <p:pic>
        <p:nvPicPr>
          <p:cNvPr id="3" name="图片 2"/>
          <p:cNvPicPr>
            <a:picLocks noChangeAspect="1"/>
          </p:cNvPicPr>
          <p:nvPr/>
        </p:nvPicPr>
        <p:blipFill>
          <a:blip r:embed="rId2"/>
          <a:stretch>
            <a:fillRect/>
          </a:stretch>
        </p:blipFill>
        <p:spPr>
          <a:xfrm>
            <a:off x="910103" y="1631133"/>
            <a:ext cx="3880528" cy="3781488"/>
          </a:xfrm>
          <a:prstGeom prst="rect">
            <a:avLst/>
          </a:prstGeom>
          <a:ln>
            <a:noFill/>
          </a:ln>
          <a:effectLst>
            <a:outerShdw blurRad="190500" algn="tl" rotWithShape="0">
              <a:srgbClr val="000000">
                <a:alpha val="70000"/>
              </a:srgbClr>
            </a:outerShdw>
          </a:effectLst>
        </p:spPr>
      </p:pic>
      <p:sp>
        <p:nvSpPr>
          <p:cNvPr id="7" name="椭圆 6"/>
          <p:cNvSpPr/>
          <p:nvPr/>
        </p:nvSpPr>
        <p:spPr>
          <a:xfrm>
            <a:off x="2212751" y="3921209"/>
            <a:ext cx="582140" cy="560173"/>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sp>
        <p:nvSpPr>
          <p:cNvPr id="8" name="椭圆 7"/>
          <p:cNvSpPr/>
          <p:nvPr/>
        </p:nvSpPr>
        <p:spPr>
          <a:xfrm>
            <a:off x="3218245" y="2625124"/>
            <a:ext cx="582140" cy="560173"/>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 presetClass="entr" presetSubtype="2" accel="50000" decel="5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bldLvl="0" animBg="1"/>
      <p:bldP spid="8"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287809" y="523523"/>
            <a:ext cx="2763947" cy="3446339"/>
            <a:chOff x="3295850" y="1908877"/>
            <a:chExt cx="3738030" cy="4660916"/>
          </a:xfrm>
        </p:grpSpPr>
        <p:sp>
          <p:nvSpPr>
            <p:cNvPr id="12" name="圆角矩形 2"/>
            <p:cNvSpPr/>
            <p:nvPr/>
          </p:nvSpPr>
          <p:spPr>
            <a:xfrm rot="2760000">
              <a:off x="3098889" y="2634801"/>
              <a:ext cx="4660916" cy="3209067"/>
            </a:xfrm>
            <a:prstGeom prst="roundRect">
              <a:avLst>
                <a:gd name="adj" fmla="val 50000"/>
              </a:avLst>
            </a:prstGeom>
            <a:gradFill>
              <a:gsLst>
                <a:gs pos="33000">
                  <a:srgbClr val="6C6C6C">
                    <a:alpha val="42000"/>
                  </a:srgbClr>
                </a:gs>
                <a:gs pos="0">
                  <a:schemeClr val="tx1">
                    <a:alpha val="54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3"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355">
                <a:solidFill>
                  <a:prstClr val="black"/>
                </a:solidFill>
              </a:endParaRPr>
            </a:p>
          </p:txBody>
        </p:sp>
        <p:sp>
          <p:nvSpPr>
            <p:cNvPr id="14" name="圆角矩形 4"/>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5"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355">
                <a:solidFill>
                  <a:prstClr val="black"/>
                </a:solidFill>
              </a:endParaRPr>
            </a:p>
          </p:txBody>
        </p:sp>
      </p:grpSp>
      <p:sp>
        <p:nvSpPr>
          <p:cNvPr id="16" name="圆角矩形 6"/>
          <p:cNvSpPr/>
          <p:nvPr/>
        </p:nvSpPr>
        <p:spPr>
          <a:xfrm>
            <a:off x="4359443" y="1142892"/>
            <a:ext cx="5193268" cy="1001440"/>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nvGrpSpPr>
          <p:cNvPr id="17" name="组合 16"/>
          <p:cNvGrpSpPr/>
          <p:nvPr/>
        </p:nvGrpSpPr>
        <p:grpSpPr>
          <a:xfrm>
            <a:off x="4453161" y="1561368"/>
            <a:ext cx="158011" cy="158012"/>
            <a:chOff x="4486616" y="3001075"/>
            <a:chExt cx="274695" cy="274699"/>
          </a:xfrm>
        </p:grpSpPr>
        <p:sp>
          <p:nvSpPr>
            <p:cNvPr id="18" name="椭圆 17"/>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9" name="椭圆 18"/>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20" name="组合 19"/>
          <p:cNvGrpSpPr/>
          <p:nvPr/>
        </p:nvGrpSpPr>
        <p:grpSpPr>
          <a:xfrm>
            <a:off x="4053821" y="1561368"/>
            <a:ext cx="158011" cy="158012"/>
            <a:chOff x="4486616" y="3001075"/>
            <a:chExt cx="274695" cy="274699"/>
          </a:xfrm>
        </p:grpSpPr>
        <p:sp>
          <p:nvSpPr>
            <p:cNvPr id="21" name="椭圆 20"/>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2" name="椭圆 21"/>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23" name="组合 22"/>
          <p:cNvGrpSpPr/>
          <p:nvPr/>
        </p:nvGrpSpPr>
        <p:grpSpPr>
          <a:xfrm>
            <a:off x="4142564" y="1606251"/>
            <a:ext cx="384317" cy="61431"/>
            <a:chOff x="4318304" y="3089060"/>
            <a:chExt cx="384317" cy="61430"/>
          </a:xfrm>
        </p:grpSpPr>
        <p:sp>
          <p:nvSpPr>
            <p:cNvPr id="24"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5"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26" name="文本框 25"/>
          <p:cNvSpPr txBox="1"/>
          <p:nvPr/>
        </p:nvSpPr>
        <p:spPr>
          <a:xfrm>
            <a:off x="5442359" y="1309441"/>
            <a:ext cx="3506545" cy="645160"/>
          </a:xfrm>
          <a:prstGeom prst="rect">
            <a:avLst/>
          </a:prstGeom>
          <a:noFill/>
        </p:spPr>
        <p:txBody>
          <a:bodyPr wrap="square" rtlCol="0">
            <a:spAutoFit/>
          </a:bodyPr>
          <a:lstStyle/>
          <a:p>
            <a:pPr algn="ctr"/>
            <a:r>
              <a:rPr lang="zh-CN" altLang="en-US" sz="3600" dirty="0">
                <a:solidFill>
                  <a:schemeClr val="bg1"/>
                </a:solidFill>
                <a:latin typeface="造字工房悦黑体验版细体" pitchFamily="50" charset="-122"/>
                <a:ea typeface="造字工房悦黑体验版细体" pitchFamily="50" charset="-122"/>
              </a:rPr>
              <a:t>查找显性知识</a:t>
            </a:r>
            <a:endParaRPr lang="zh-CN" altLang="en-US" sz="3600" dirty="0">
              <a:solidFill>
                <a:schemeClr val="bg1"/>
              </a:solidFill>
              <a:latin typeface="造字工房悦黑体验版细体" pitchFamily="50" charset="-122"/>
              <a:ea typeface="造字工房悦黑体验版细体" pitchFamily="50" charset="-122"/>
            </a:endParaRPr>
          </a:p>
        </p:txBody>
      </p:sp>
      <p:grpSp>
        <p:nvGrpSpPr>
          <p:cNvPr id="27" name="组合 26"/>
          <p:cNvGrpSpPr/>
          <p:nvPr/>
        </p:nvGrpSpPr>
        <p:grpSpPr>
          <a:xfrm>
            <a:off x="2881471" y="1280983"/>
            <a:ext cx="786564" cy="737835"/>
            <a:chOff x="3108756" y="2110160"/>
            <a:chExt cx="745081" cy="698920"/>
          </a:xfrm>
          <a:solidFill>
            <a:schemeClr val="bg1"/>
          </a:solidFill>
        </p:grpSpPr>
        <p:sp>
          <p:nvSpPr>
            <p:cNvPr id="28" name="Freeform 489"/>
            <p:cNvSpPr/>
            <p:nvPr/>
          </p:nvSpPr>
          <p:spPr bwMode="auto">
            <a:xfrm>
              <a:off x="3608602" y="2110160"/>
              <a:ext cx="245235" cy="303659"/>
            </a:xfrm>
            <a:custGeom>
              <a:avLst/>
              <a:gdLst>
                <a:gd name="T0" fmla="*/ 248 w 340"/>
                <a:gd name="T1" fmla="*/ 0 h 421"/>
                <a:gd name="T2" fmla="*/ 0 w 340"/>
                <a:gd name="T3" fmla="*/ 357 h 421"/>
                <a:gd name="T4" fmla="*/ 94 w 340"/>
                <a:gd name="T5" fmla="*/ 421 h 421"/>
                <a:gd name="T6" fmla="*/ 340 w 340"/>
                <a:gd name="T7" fmla="*/ 66 h 421"/>
                <a:gd name="T8" fmla="*/ 248 w 340"/>
                <a:gd name="T9" fmla="*/ 0 h 421"/>
              </a:gdLst>
              <a:ahLst/>
              <a:cxnLst>
                <a:cxn ang="0">
                  <a:pos x="T0" y="T1"/>
                </a:cxn>
                <a:cxn ang="0">
                  <a:pos x="T2" y="T3"/>
                </a:cxn>
                <a:cxn ang="0">
                  <a:pos x="T4" y="T5"/>
                </a:cxn>
                <a:cxn ang="0">
                  <a:pos x="T6" y="T7"/>
                </a:cxn>
                <a:cxn ang="0">
                  <a:pos x="T8" y="T9"/>
                </a:cxn>
              </a:cxnLst>
              <a:rect l="0" t="0" r="r" b="b"/>
              <a:pathLst>
                <a:path w="340" h="421">
                  <a:moveTo>
                    <a:pt x="248" y="0"/>
                  </a:moveTo>
                  <a:lnTo>
                    <a:pt x="0" y="357"/>
                  </a:lnTo>
                  <a:lnTo>
                    <a:pt x="94" y="421"/>
                  </a:lnTo>
                  <a:lnTo>
                    <a:pt x="340" y="66"/>
                  </a:lnTo>
                  <a:lnTo>
                    <a:pt x="2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29" name="Freeform 490"/>
            <p:cNvSpPr/>
            <p:nvPr/>
          </p:nvSpPr>
          <p:spPr bwMode="auto">
            <a:xfrm>
              <a:off x="3584800" y="2379197"/>
              <a:ext cx="81505" cy="68522"/>
            </a:xfrm>
            <a:custGeom>
              <a:avLst/>
              <a:gdLst>
                <a:gd name="T0" fmla="*/ 14 w 113"/>
                <a:gd name="T1" fmla="*/ 12 h 95"/>
                <a:gd name="T2" fmla="*/ 0 w 113"/>
                <a:gd name="T3" fmla="*/ 33 h 95"/>
                <a:gd name="T4" fmla="*/ 14 w 113"/>
                <a:gd name="T5" fmla="*/ 43 h 95"/>
                <a:gd name="T6" fmla="*/ 26 w 113"/>
                <a:gd name="T7" fmla="*/ 52 h 95"/>
                <a:gd name="T8" fmla="*/ 90 w 113"/>
                <a:gd name="T9" fmla="*/ 95 h 95"/>
                <a:gd name="T10" fmla="*/ 113 w 113"/>
                <a:gd name="T11" fmla="*/ 62 h 95"/>
                <a:gd name="T12" fmla="*/ 23 w 113"/>
                <a:gd name="T13" fmla="*/ 0 h 95"/>
                <a:gd name="T14" fmla="*/ 14 w 113"/>
                <a:gd name="T15" fmla="*/ 12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95">
                  <a:moveTo>
                    <a:pt x="14" y="12"/>
                  </a:moveTo>
                  <a:lnTo>
                    <a:pt x="0" y="33"/>
                  </a:lnTo>
                  <a:lnTo>
                    <a:pt x="14" y="43"/>
                  </a:lnTo>
                  <a:lnTo>
                    <a:pt x="26" y="52"/>
                  </a:lnTo>
                  <a:lnTo>
                    <a:pt x="90" y="95"/>
                  </a:lnTo>
                  <a:lnTo>
                    <a:pt x="113" y="62"/>
                  </a:lnTo>
                  <a:lnTo>
                    <a:pt x="23" y="0"/>
                  </a:lnTo>
                  <a:lnTo>
                    <a:pt x="1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30" name="Freeform 491"/>
            <p:cNvSpPr/>
            <p:nvPr/>
          </p:nvSpPr>
          <p:spPr bwMode="auto">
            <a:xfrm>
              <a:off x="3463625" y="2415261"/>
              <a:ext cx="177435" cy="226482"/>
            </a:xfrm>
            <a:custGeom>
              <a:avLst/>
              <a:gdLst>
                <a:gd name="T0" fmla="*/ 66 w 104"/>
                <a:gd name="T1" fmla="*/ 0 h 133"/>
                <a:gd name="T2" fmla="*/ 60 w 104"/>
                <a:gd name="T3" fmla="*/ 8 h 133"/>
                <a:gd name="T4" fmla="*/ 59 w 104"/>
                <a:gd name="T5" fmla="*/ 10 h 133"/>
                <a:gd name="T6" fmla="*/ 11 w 104"/>
                <a:gd name="T7" fmla="*/ 29 h 133"/>
                <a:gd name="T8" fmla="*/ 0 w 104"/>
                <a:gd name="T9" fmla="*/ 129 h 133"/>
                <a:gd name="T10" fmla="*/ 37 w 104"/>
                <a:gd name="T11" fmla="*/ 76 h 133"/>
                <a:gd name="T12" fmla="*/ 37 w 104"/>
                <a:gd name="T13" fmla="*/ 51 h 133"/>
                <a:gd name="T14" fmla="*/ 60 w 104"/>
                <a:gd name="T15" fmla="*/ 43 h 133"/>
                <a:gd name="T16" fmla="*/ 63 w 104"/>
                <a:gd name="T17" fmla="*/ 44 h 133"/>
                <a:gd name="T18" fmla="*/ 66 w 104"/>
                <a:gd name="T19" fmla="*/ 71 h 133"/>
                <a:gd name="T20" fmla="*/ 60 w 104"/>
                <a:gd name="T21" fmla="*/ 77 h 133"/>
                <a:gd name="T22" fmla="*/ 42 w 104"/>
                <a:gd name="T23" fmla="*/ 80 h 133"/>
                <a:gd name="T24" fmla="*/ 6 w 104"/>
                <a:gd name="T25" fmla="*/ 133 h 133"/>
                <a:gd name="T26" fmla="*/ 54 w 104"/>
                <a:gd name="T27" fmla="*/ 109 h 133"/>
                <a:gd name="T28" fmla="*/ 60 w 104"/>
                <a:gd name="T29" fmla="*/ 106 h 133"/>
                <a:gd name="T30" fmla="*/ 77 w 104"/>
                <a:gd name="T31" fmla="*/ 98 h 133"/>
                <a:gd name="T32" fmla="*/ 96 w 104"/>
                <a:gd name="T33" fmla="*/ 88 h 133"/>
                <a:gd name="T34" fmla="*/ 97 w 104"/>
                <a:gd name="T35" fmla="*/ 37 h 133"/>
                <a:gd name="T36" fmla="*/ 104 w 104"/>
                <a:gd name="T37" fmla="*/ 26 h 133"/>
                <a:gd name="T38" fmla="*/ 77 w 104"/>
                <a:gd name="T39" fmla="*/ 7 h 133"/>
                <a:gd name="T40" fmla="*/ 66 w 104"/>
                <a:gd name="T4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33">
                  <a:moveTo>
                    <a:pt x="66" y="0"/>
                  </a:moveTo>
                  <a:cubicBezTo>
                    <a:pt x="60" y="8"/>
                    <a:pt x="60" y="8"/>
                    <a:pt x="60" y="8"/>
                  </a:cubicBezTo>
                  <a:cubicBezTo>
                    <a:pt x="59" y="10"/>
                    <a:pt x="59" y="10"/>
                    <a:pt x="59" y="10"/>
                  </a:cubicBezTo>
                  <a:cubicBezTo>
                    <a:pt x="11" y="29"/>
                    <a:pt x="11" y="29"/>
                    <a:pt x="11" y="29"/>
                  </a:cubicBezTo>
                  <a:cubicBezTo>
                    <a:pt x="0" y="129"/>
                    <a:pt x="0" y="129"/>
                    <a:pt x="0" y="129"/>
                  </a:cubicBezTo>
                  <a:cubicBezTo>
                    <a:pt x="37" y="76"/>
                    <a:pt x="37" y="76"/>
                    <a:pt x="37" y="76"/>
                  </a:cubicBezTo>
                  <a:cubicBezTo>
                    <a:pt x="32" y="70"/>
                    <a:pt x="31" y="60"/>
                    <a:pt x="37" y="51"/>
                  </a:cubicBezTo>
                  <a:cubicBezTo>
                    <a:pt x="43" y="43"/>
                    <a:pt x="52" y="40"/>
                    <a:pt x="60" y="43"/>
                  </a:cubicBezTo>
                  <a:cubicBezTo>
                    <a:pt x="61" y="43"/>
                    <a:pt x="62" y="44"/>
                    <a:pt x="63" y="44"/>
                  </a:cubicBezTo>
                  <a:cubicBezTo>
                    <a:pt x="71" y="50"/>
                    <a:pt x="72" y="62"/>
                    <a:pt x="66" y="71"/>
                  </a:cubicBezTo>
                  <a:cubicBezTo>
                    <a:pt x="64" y="74"/>
                    <a:pt x="62" y="76"/>
                    <a:pt x="60" y="77"/>
                  </a:cubicBezTo>
                  <a:cubicBezTo>
                    <a:pt x="55" y="81"/>
                    <a:pt x="48" y="82"/>
                    <a:pt x="42" y="80"/>
                  </a:cubicBezTo>
                  <a:cubicBezTo>
                    <a:pt x="6" y="133"/>
                    <a:pt x="6" y="133"/>
                    <a:pt x="6" y="133"/>
                  </a:cubicBezTo>
                  <a:cubicBezTo>
                    <a:pt x="54" y="109"/>
                    <a:pt x="54" y="109"/>
                    <a:pt x="54" y="109"/>
                  </a:cubicBezTo>
                  <a:cubicBezTo>
                    <a:pt x="60" y="106"/>
                    <a:pt x="60" y="106"/>
                    <a:pt x="60" y="106"/>
                  </a:cubicBezTo>
                  <a:cubicBezTo>
                    <a:pt x="77" y="98"/>
                    <a:pt x="77" y="98"/>
                    <a:pt x="77" y="98"/>
                  </a:cubicBezTo>
                  <a:cubicBezTo>
                    <a:pt x="96" y="88"/>
                    <a:pt x="96" y="88"/>
                    <a:pt x="96" y="88"/>
                  </a:cubicBezTo>
                  <a:cubicBezTo>
                    <a:pt x="97" y="37"/>
                    <a:pt x="97" y="37"/>
                    <a:pt x="97" y="37"/>
                  </a:cubicBezTo>
                  <a:cubicBezTo>
                    <a:pt x="104" y="26"/>
                    <a:pt x="104" y="26"/>
                    <a:pt x="104" y="26"/>
                  </a:cubicBezTo>
                  <a:cubicBezTo>
                    <a:pt x="77" y="7"/>
                    <a:pt x="77" y="7"/>
                    <a:pt x="77" y="7"/>
                  </a:cubicBezTo>
                  <a:lnTo>
                    <a:pt x="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31" name="Rectangle 492"/>
            <p:cNvSpPr>
              <a:spLocks noChangeArrowheads="1"/>
            </p:cNvSpPr>
            <p:nvPr/>
          </p:nvSpPr>
          <p:spPr bwMode="auto">
            <a:xfrm>
              <a:off x="3237144" y="2495323"/>
              <a:ext cx="168779" cy="151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p>
          </p:txBody>
        </p:sp>
        <p:sp>
          <p:nvSpPr>
            <p:cNvPr id="32" name="Rectangle 493"/>
            <p:cNvSpPr>
              <a:spLocks noChangeArrowheads="1"/>
            </p:cNvSpPr>
            <p:nvPr/>
          </p:nvSpPr>
          <p:spPr bwMode="auto">
            <a:xfrm>
              <a:off x="3237144" y="2449161"/>
              <a:ext cx="168779" cy="173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p>
          </p:txBody>
        </p:sp>
        <p:sp>
          <p:nvSpPr>
            <p:cNvPr id="33" name="Rectangle 494"/>
            <p:cNvSpPr>
              <a:spLocks noChangeArrowheads="1"/>
            </p:cNvSpPr>
            <p:nvPr/>
          </p:nvSpPr>
          <p:spPr bwMode="auto">
            <a:xfrm>
              <a:off x="3237144" y="2403000"/>
              <a:ext cx="168779" cy="158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p>
          </p:txBody>
        </p:sp>
        <p:sp>
          <p:nvSpPr>
            <p:cNvPr id="34" name="Rectangle 495"/>
            <p:cNvSpPr>
              <a:spLocks noChangeArrowheads="1"/>
            </p:cNvSpPr>
            <p:nvPr/>
          </p:nvSpPr>
          <p:spPr bwMode="auto">
            <a:xfrm>
              <a:off x="3237144" y="2357559"/>
              <a:ext cx="168779" cy="151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355"/>
            </a:p>
          </p:txBody>
        </p:sp>
        <p:sp>
          <p:nvSpPr>
            <p:cNvPr id="35" name="Freeform 496"/>
            <p:cNvSpPr/>
            <p:nvPr/>
          </p:nvSpPr>
          <p:spPr bwMode="auto">
            <a:xfrm>
              <a:off x="3108756" y="2215467"/>
              <a:ext cx="489749" cy="593613"/>
            </a:xfrm>
            <a:custGeom>
              <a:avLst/>
              <a:gdLst>
                <a:gd name="T0" fmla="*/ 268 w 287"/>
                <a:gd name="T1" fmla="*/ 303 h 348"/>
                <a:gd name="T2" fmla="*/ 245 w 287"/>
                <a:gd name="T3" fmla="*/ 331 h 348"/>
                <a:gd name="T4" fmla="*/ 90 w 287"/>
                <a:gd name="T5" fmla="*/ 331 h 348"/>
                <a:gd name="T6" fmla="*/ 90 w 287"/>
                <a:gd name="T7" fmla="*/ 281 h 348"/>
                <a:gd name="T8" fmla="*/ 76 w 287"/>
                <a:gd name="T9" fmla="*/ 263 h 348"/>
                <a:gd name="T10" fmla="*/ 17 w 287"/>
                <a:gd name="T11" fmla="*/ 263 h 348"/>
                <a:gd name="T12" fmla="*/ 17 w 287"/>
                <a:gd name="T13" fmla="*/ 59 h 348"/>
                <a:gd name="T14" fmla="*/ 40 w 287"/>
                <a:gd name="T15" fmla="*/ 27 h 348"/>
                <a:gd name="T16" fmla="*/ 251 w 287"/>
                <a:gd name="T17" fmla="*/ 27 h 348"/>
                <a:gd name="T18" fmla="*/ 268 w 287"/>
                <a:gd name="T19" fmla="*/ 52 h 348"/>
                <a:gd name="T20" fmla="*/ 268 w 287"/>
                <a:gd name="T21" fmla="*/ 104 h 348"/>
                <a:gd name="T22" fmla="*/ 268 w 287"/>
                <a:gd name="T23" fmla="*/ 104 h 348"/>
                <a:gd name="T24" fmla="*/ 285 w 287"/>
                <a:gd name="T25" fmla="*/ 83 h 348"/>
                <a:gd name="T26" fmla="*/ 285 w 287"/>
                <a:gd name="T27" fmla="*/ 45 h 348"/>
                <a:gd name="T28" fmla="*/ 252 w 287"/>
                <a:gd name="T29" fmla="*/ 8 h 348"/>
                <a:gd name="T30" fmla="*/ 70 w 287"/>
                <a:gd name="T31" fmla="*/ 8 h 348"/>
                <a:gd name="T32" fmla="*/ 40 w 287"/>
                <a:gd name="T33" fmla="*/ 8 h 348"/>
                <a:gd name="T34" fmla="*/ 0 w 287"/>
                <a:gd name="T35" fmla="*/ 44 h 348"/>
                <a:gd name="T36" fmla="*/ 0 w 287"/>
                <a:gd name="T37" fmla="*/ 294 h 348"/>
                <a:gd name="T38" fmla="*/ 82 w 287"/>
                <a:gd name="T39" fmla="*/ 346 h 348"/>
                <a:gd name="T40" fmla="*/ 252 w 287"/>
                <a:gd name="T41" fmla="*/ 346 h 348"/>
                <a:gd name="T42" fmla="*/ 285 w 287"/>
                <a:gd name="T43" fmla="*/ 321 h 348"/>
                <a:gd name="T44" fmla="*/ 285 w 287"/>
                <a:gd name="T45" fmla="*/ 228 h 348"/>
                <a:gd name="T46" fmla="*/ 268 w 287"/>
                <a:gd name="T47" fmla="*/ 238 h 348"/>
                <a:gd name="T48" fmla="*/ 268 w 287"/>
                <a:gd name="T49" fmla="*/ 30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7" h="348">
                  <a:moveTo>
                    <a:pt x="268" y="303"/>
                  </a:moveTo>
                  <a:cubicBezTo>
                    <a:pt x="268" y="303"/>
                    <a:pt x="272" y="331"/>
                    <a:pt x="245" y="331"/>
                  </a:cubicBezTo>
                  <a:cubicBezTo>
                    <a:pt x="217" y="331"/>
                    <a:pt x="90" y="331"/>
                    <a:pt x="90" y="331"/>
                  </a:cubicBezTo>
                  <a:cubicBezTo>
                    <a:pt x="90" y="281"/>
                    <a:pt x="90" y="281"/>
                    <a:pt x="90" y="281"/>
                  </a:cubicBezTo>
                  <a:cubicBezTo>
                    <a:pt x="90" y="281"/>
                    <a:pt x="91" y="263"/>
                    <a:pt x="76" y="263"/>
                  </a:cubicBezTo>
                  <a:cubicBezTo>
                    <a:pt x="60" y="263"/>
                    <a:pt x="17" y="263"/>
                    <a:pt x="17" y="263"/>
                  </a:cubicBezTo>
                  <a:cubicBezTo>
                    <a:pt x="17" y="59"/>
                    <a:pt x="17" y="59"/>
                    <a:pt x="17" y="59"/>
                  </a:cubicBezTo>
                  <a:cubicBezTo>
                    <a:pt x="17" y="59"/>
                    <a:pt x="13" y="27"/>
                    <a:pt x="40" y="27"/>
                  </a:cubicBezTo>
                  <a:cubicBezTo>
                    <a:pt x="251" y="27"/>
                    <a:pt x="251" y="27"/>
                    <a:pt x="251" y="27"/>
                  </a:cubicBezTo>
                  <a:cubicBezTo>
                    <a:pt x="251" y="27"/>
                    <a:pt x="268" y="30"/>
                    <a:pt x="268" y="52"/>
                  </a:cubicBezTo>
                  <a:cubicBezTo>
                    <a:pt x="268" y="57"/>
                    <a:pt x="268" y="77"/>
                    <a:pt x="268" y="104"/>
                  </a:cubicBezTo>
                  <a:cubicBezTo>
                    <a:pt x="268" y="104"/>
                    <a:pt x="268" y="104"/>
                    <a:pt x="268" y="104"/>
                  </a:cubicBezTo>
                  <a:cubicBezTo>
                    <a:pt x="285" y="83"/>
                    <a:pt x="285" y="83"/>
                    <a:pt x="285" y="83"/>
                  </a:cubicBezTo>
                  <a:cubicBezTo>
                    <a:pt x="285" y="60"/>
                    <a:pt x="285" y="45"/>
                    <a:pt x="285" y="45"/>
                  </a:cubicBezTo>
                  <a:cubicBezTo>
                    <a:pt x="285" y="45"/>
                    <a:pt x="287" y="8"/>
                    <a:pt x="252" y="8"/>
                  </a:cubicBezTo>
                  <a:cubicBezTo>
                    <a:pt x="70" y="8"/>
                    <a:pt x="70" y="8"/>
                    <a:pt x="70" y="8"/>
                  </a:cubicBezTo>
                  <a:cubicBezTo>
                    <a:pt x="40" y="8"/>
                    <a:pt x="40" y="8"/>
                    <a:pt x="40" y="8"/>
                  </a:cubicBezTo>
                  <a:cubicBezTo>
                    <a:pt x="40" y="8"/>
                    <a:pt x="0" y="0"/>
                    <a:pt x="0" y="44"/>
                  </a:cubicBezTo>
                  <a:cubicBezTo>
                    <a:pt x="0" y="87"/>
                    <a:pt x="0" y="294"/>
                    <a:pt x="0" y="294"/>
                  </a:cubicBezTo>
                  <a:cubicBezTo>
                    <a:pt x="82" y="346"/>
                    <a:pt x="82" y="346"/>
                    <a:pt x="82" y="346"/>
                  </a:cubicBezTo>
                  <a:cubicBezTo>
                    <a:pt x="252" y="346"/>
                    <a:pt x="252" y="346"/>
                    <a:pt x="252" y="346"/>
                  </a:cubicBezTo>
                  <a:cubicBezTo>
                    <a:pt x="252" y="346"/>
                    <a:pt x="285" y="348"/>
                    <a:pt x="285" y="321"/>
                  </a:cubicBezTo>
                  <a:cubicBezTo>
                    <a:pt x="285" y="312"/>
                    <a:pt x="285" y="274"/>
                    <a:pt x="285" y="228"/>
                  </a:cubicBezTo>
                  <a:cubicBezTo>
                    <a:pt x="268" y="238"/>
                    <a:pt x="268" y="238"/>
                    <a:pt x="268" y="238"/>
                  </a:cubicBezTo>
                  <a:cubicBezTo>
                    <a:pt x="268" y="275"/>
                    <a:pt x="268" y="303"/>
                    <a:pt x="268" y="3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grpSp>
      <p:grpSp>
        <p:nvGrpSpPr>
          <p:cNvPr id="36" name="组合 35"/>
          <p:cNvGrpSpPr/>
          <p:nvPr/>
        </p:nvGrpSpPr>
        <p:grpSpPr>
          <a:xfrm>
            <a:off x="4855193" y="1401299"/>
            <a:ext cx="601529" cy="562743"/>
            <a:chOff x="5030931" y="2884106"/>
            <a:chExt cx="601529" cy="562742"/>
          </a:xfrm>
        </p:grpSpPr>
        <p:sp>
          <p:nvSpPr>
            <p:cNvPr id="37" name="椭圆 36"/>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8" name="文本框 37"/>
            <p:cNvSpPr txBox="1"/>
            <p:nvPr/>
          </p:nvSpPr>
          <p:spPr>
            <a:xfrm>
              <a:off x="5030931" y="2902999"/>
              <a:ext cx="601529" cy="521969"/>
            </a:xfrm>
            <a:prstGeom prst="rect">
              <a:avLst/>
            </a:prstGeom>
            <a:noFill/>
          </p:spPr>
          <p:txBody>
            <a:bodyPr wrap="square" rtlCol="0">
              <a:spAutoFit/>
            </a:bodyPr>
            <a:lstStyle/>
            <a:p>
              <a:pPr algn="ctr"/>
              <a:r>
                <a:rPr lang="en-US" altLang="zh-CN" sz="2800" dirty="0">
                  <a:solidFill>
                    <a:srgbClr val="FFB850"/>
                  </a:solidFill>
                  <a:latin typeface="Impact" panose="020B0806030902050204" pitchFamily="34" charset="0"/>
                </a:rPr>
                <a:t>01</a:t>
              </a:r>
              <a:endParaRPr lang="zh-CN" altLang="en-US" sz="2800" dirty="0">
                <a:solidFill>
                  <a:srgbClr val="FFB850"/>
                </a:solidFill>
                <a:latin typeface="Impact" panose="020B0806030902050204" pitchFamily="34" charset="0"/>
              </a:endParaRPr>
            </a:p>
          </p:txBody>
        </p:sp>
      </p:grpSp>
      <p:grpSp>
        <p:nvGrpSpPr>
          <p:cNvPr id="39" name="组合 38"/>
          <p:cNvGrpSpPr/>
          <p:nvPr/>
        </p:nvGrpSpPr>
        <p:grpSpPr>
          <a:xfrm>
            <a:off x="2298723" y="2405025"/>
            <a:ext cx="2754423" cy="3446339"/>
            <a:chOff x="3295850" y="1895995"/>
            <a:chExt cx="3725149" cy="4660916"/>
          </a:xfrm>
        </p:grpSpPr>
        <p:sp>
          <p:nvSpPr>
            <p:cNvPr id="40" name="圆角矩形 25"/>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41"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355">
                <a:solidFill>
                  <a:prstClr val="black"/>
                </a:solidFill>
              </a:endParaRPr>
            </a:p>
          </p:txBody>
        </p:sp>
        <p:sp>
          <p:nvSpPr>
            <p:cNvPr id="42" name="圆角矩形 27"/>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43"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355">
                <a:solidFill>
                  <a:prstClr val="black"/>
                </a:solidFill>
              </a:endParaRPr>
            </a:p>
          </p:txBody>
        </p:sp>
      </p:grpSp>
      <p:sp>
        <p:nvSpPr>
          <p:cNvPr id="44" name="圆角矩形 29"/>
          <p:cNvSpPr/>
          <p:nvPr/>
        </p:nvSpPr>
        <p:spPr>
          <a:xfrm>
            <a:off x="4359443" y="3038351"/>
            <a:ext cx="5193268" cy="1001440"/>
          </a:xfrm>
          <a:prstGeom prst="roundRect">
            <a:avLst>
              <a:gd name="adj" fmla="val 9976"/>
            </a:avLst>
          </a:prstGeom>
          <a:solidFill>
            <a:srgbClr val="01ACBE"/>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nvGrpSpPr>
          <p:cNvPr id="45" name="组合 44"/>
          <p:cNvGrpSpPr/>
          <p:nvPr/>
        </p:nvGrpSpPr>
        <p:grpSpPr>
          <a:xfrm>
            <a:off x="4453161" y="3456827"/>
            <a:ext cx="158011" cy="158012"/>
            <a:chOff x="4486616" y="3001075"/>
            <a:chExt cx="274695" cy="274699"/>
          </a:xfrm>
        </p:grpSpPr>
        <p:sp>
          <p:nvSpPr>
            <p:cNvPr id="46" name="椭圆 45"/>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47" name="椭圆 46"/>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48" name="组合 47"/>
          <p:cNvGrpSpPr/>
          <p:nvPr/>
        </p:nvGrpSpPr>
        <p:grpSpPr>
          <a:xfrm>
            <a:off x="4053821" y="3456827"/>
            <a:ext cx="158011" cy="158012"/>
            <a:chOff x="4486616" y="3001075"/>
            <a:chExt cx="274695" cy="274699"/>
          </a:xfrm>
        </p:grpSpPr>
        <p:sp>
          <p:nvSpPr>
            <p:cNvPr id="49" name="椭圆 4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50" name="椭圆 4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51" name="组合 50"/>
          <p:cNvGrpSpPr/>
          <p:nvPr/>
        </p:nvGrpSpPr>
        <p:grpSpPr>
          <a:xfrm>
            <a:off x="4142567" y="3501709"/>
            <a:ext cx="384317" cy="61431"/>
            <a:chOff x="4312849" y="3104300"/>
            <a:chExt cx="384317" cy="61430"/>
          </a:xfrm>
        </p:grpSpPr>
        <p:sp>
          <p:nvSpPr>
            <p:cNvPr id="52" name="圆角矩形 37"/>
            <p:cNvSpPr/>
            <p:nvPr/>
          </p:nvSpPr>
          <p:spPr>
            <a:xfrm rot="16200000">
              <a:off x="4493802" y="296236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53" name="圆角矩形 38"/>
            <p:cNvSpPr/>
            <p:nvPr/>
          </p:nvSpPr>
          <p:spPr>
            <a:xfrm rot="16200000">
              <a:off x="4493803" y="292334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54" name="组合 53"/>
          <p:cNvGrpSpPr/>
          <p:nvPr/>
        </p:nvGrpSpPr>
        <p:grpSpPr>
          <a:xfrm>
            <a:off x="4860647" y="3281516"/>
            <a:ext cx="684356" cy="562742"/>
            <a:chOff x="5030931" y="2884106"/>
            <a:chExt cx="684356" cy="562742"/>
          </a:xfrm>
        </p:grpSpPr>
        <p:sp>
          <p:nvSpPr>
            <p:cNvPr id="55" name="椭圆 54"/>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6" name="文本框 55"/>
            <p:cNvSpPr txBox="1"/>
            <p:nvPr/>
          </p:nvSpPr>
          <p:spPr>
            <a:xfrm>
              <a:off x="5030931" y="2902999"/>
              <a:ext cx="684356" cy="521970"/>
            </a:xfrm>
            <a:prstGeom prst="rect">
              <a:avLst/>
            </a:prstGeom>
            <a:noFill/>
          </p:spPr>
          <p:txBody>
            <a:bodyPr wrap="square" rtlCol="0">
              <a:spAutoFit/>
            </a:bodyPr>
            <a:lstStyle/>
            <a:p>
              <a:pPr algn="ctr"/>
              <a:r>
                <a:rPr lang="en-US" altLang="zh-CN" sz="2800" dirty="0">
                  <a:solidFill>
                    <a:srgbClr val="01ACBE"/>
                  </a:solidFill>
                  <a:latin typeface="Impact" panose="020B0806030902050204" pitchFamily="34" charset="0"/>
                </a:rPr>
                <a:t>02</a:t>
              </a:r>
              <a:endParaRPr lang="zh-CN" altLang="en-US" sz="2800" dirty="0">
                <a:solidFill>
                  <a:srgbClr val="01ACBE"/>
                </a:solidFill>
                <a:latin typeface="Impact" panose="020B0806030902050204" pitchFamily="34" charset="0"/>
              </a:endParaRPr>
            </a:p>
          </p:txBody>
        </p:sp>
      </p:grpSp>
      <p:grpSp>
        <p:nvGrpSpPr>
          <p:cNvPr id="57" name="组合 56"/>
          <p:cNvGrpSpPr/>
          <p:nvPr/>
        </p:nvGrpSpPr>
        <p:grpSpPr>
          <a:xfrm>
            <a:off x="2876871" y="3181569"/>
            <a:ext cx="798535" cy="662688"/>
            <a:chOff x="9404083" y="1238855"/>
            <a:chExt cx="801342" cy="665020"/>
          </a:xfrm>
          <a:solidFill>
            <a:schemeClr val="bg1"/>
          </a:solidFill>
        </p:grpSpPr>
        <p:sp>
          <p:nvSpPr>
            <p:cNvPr id="58" name="Freeform 583"/>
            <p:cNvSpPr/>
            <p:nvPr/>
          </p:nvSpPr>
          <p:spPr bwMode="auto">
            <a:xfrm>
              <a:off x="9404083" y="1238855"/>
              <a:ext cx="801342" cy="308708"/>
            </a:xfrm>
            <a:custGeom>
              <a:avLst/>
              <a:gdLst>
                <a:gd name="T0" fmla="*/ 924 w 1111"/>
                <a:gd name="T1" fmla="*/ 0 h 428"/>
                <a:gd name="T2" fmla="*/ 958 w 1111"/>
                <a:gd name="T3" fmla="*/ 55 h 428"/>
                <a:gd name="T4" fmla="*/ 542 w 1111"/>
                <a:gd name="T5" fmla="*/ 281 h 428"/>
                <a:gd name="T6" fmla="*/ 0 w 1111"/>
                <a:gd name="T7" fmla="*/ 355 h 428"/>
                <a:gd name="T8" fmla="*/ 3 w 1111"/>
                <a:gd name="T9" fmla="*/ 428 h 428"/>
                <a:gd name="T10" fmla="*/ 570 w 1111"/>
                <a:gd name="T11" fmla="*/ 355 h 428"/>
                <a:gd name="T12" fmla="*/ 986 w 1111"/>
                <a:gd name="T13" fmla="*/ 121 h 428"/>
                <a:gd name="T14" fmla="*/ 1021 w 1111"/>
                <a:gd name="T15" fmla="*/ 184 h 428"/>
                <a:gd name="T16" fmla="*/ 1111 w 1111"/>
                <a:gd name="T17" fmla="*/ 0 h 428"/>
                <a:gd name="T18" fmla="*/ 924 w 1111"/>
                <a:gd name="T19"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1" h="428">
                  <a:moveTo>
                    <a:pt x="924" y="0"/>
                  </a:moveTo>
                  <a:lnTo>
                    <a:pt x="958" y="55"/>
                  </a:lnTo>
                  <a:lnTo>
                    <a:pt x="542" y="281"/>
                  </a:lnTo>
                  <a:lnTo>
                    <a:pt x="0" y="355"/>
                  </a:lnTo>
                  <a:lnTo>
                    <a:pt x="3" y="428"/>
                  </a:lnTo>
                  <a:lnTo>
                    <a:pt x="570" y="355"/>
                  </a:lnTo>
                  <a:lnTo>
                    <a:pt x="986" y="121"/>
                  </a:lnTo>
                  <a:lnTo>
                    <a:pt x="1021" y="184"/>
                  </a:lnTo>
                  <a:lnTo>
                    <a:pt x="1111" y="0"/>
                  </a:lnTo>
                  <a:lnTo>
                    <a:pt x="9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59" name="Freeform 584"/>
            <p:cNvSpPr/>
            <p:nvPr/>
          </p:nvSpPr>
          <p:spPr bwMode="auto">
            <a:xfrm>
              <a:off x="9915470" y="1392487"/>
              <a:ext cx="208450" cy="511387"/>
            </a:xfrm>
            <a:custGeom>
              <a:avLst/>
              <a:gdLst>
                <a:gd name="T0" fmla="*/ 0 w 289"/>
                <a:gd name="T1" fmla="*/ 709 h 709"/>
                <a:gd name="T2" fmla="*/ 289 w 289"/>
                <a:gd name="T3" fmla="*/ 709 h 709"/>
                <a:gd name="T4" fmla="*/ 289 w 289"/>
                <a:gd name="T5" fmla="*/ 0 h 709"/>
                <a:gd name="T6" fmla="*/ 0 w 289"/>
                <a:gd name="T7" fmla="*/ 161 h 709"/>
                <a:gd name="T8" fmla="*/ 0 w 289"/>
                <a:gd name="T9" fmla="*/ 709 h 709"/>
              </a:gdLst>
              <a:ahLst/>
              <a:cxnLst>
                <a:cxn ang="0">
                  <a:pos x="T0" y="T1"/>
                </a:cxn>
                <a:cxn ang="0">
                  <a:pos x="T2" y="T3"/>
                </a:cxn>
                <a:cxn ang="0">
                  <a:pos x="T4" y="T5"/>
                </a:cxn>
                <a:cxn ang="0">
                  <a:pos x="T6" y="T7"/>
                </a:cxn>
                <a:cxn ang="0">
                  <a:pos x="T8" y="T9"/>
                </a:cxn>
              </a:cxnLst>
              <a:rect l="0" t="0" r="r" b="b"/>
              <a:pathLst>
                <a:path w="289" h="709">
                  <a:moveTo>
                    <a:pt x="0" y="709"/>
                  </a:moveTo>
                  <a:lnTo>
                    <a:pt x="289" y="709"/>
                  </a:lnTo>
                  <a:lnTo>
                    <a:pt x="289" y="0"/>
                  </a:lnTo>
                  <a:lnTo>
                    <a:pt x="0" y="161"/>
                  </a:lnTo>
                  <a:lnTo>
                    <a:pt x="0" y="7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60" name="Freeform 585"/>
            <p:cNvSpPr/>
            <p:nvPr/>
          </p:nvSpPr>
          <p:spPr bwMode="auto">
            <a:xfrm>
              <a:off x="9663743" y="1528809"/>
              <a:ext cx="180320" cy="375065"/>
            </a:xfrm>
            <a:custGeom>
              <a:avLst/>
              <a:gdLst>
                <a:gd name="T0" fmla="*/ 0 w 250"/>
                <a:gd name="T1" fmla="*/ 520 h 520"/>
                <a:gd name="T2" fmla="*/ 250 w 250"/>
                <a:gd name="T3" fmla="*/ 520 h 520"/>
                <a:gd name="T4" fmla="*/ 250 w 250"/>
                <a:gd name="T5" fmla="*/ 0 h 520"/>
                <a:gd name="T6" fmla="*/ 0 w 250"/>
                <a:gd name="T7" fmla="*/ 42 h 520"/>
                <a:gd name="T8" fmla="*/ 0 w 250"/>
                <a:gd name="T9" fmla="*/ 520 h 520"/>
              </a:gdLst>
              <a:ahLst/>
              <a:cxnLst>
                <a:cxn ang="0">
                  <a:pos x="T0" y="T1"/>
                </a:cxn>
                <a:cxn ang="0">
                  <a:pos x="T2" y="T3"/>
                </a:cxn>
                <a:cxn ang="0">
                  <a:pos x="T4" y="T5"/>
                </a:cxn>
                <a:cxn ang="0">
                  <a:pos x="T6" y="T7"/>
                </a:cxn>
                <a:cxn ang="0">
                  <a:pos x="T8" y="T9"/>
                </a:cxn>
              </a:cxnLst>
              <a:rect l="0" t="0" r="r" b="b"/>
              <a:pathLst>
                <a:path w="250" h="520">
                  <a:moveTo>
                    <a:pt x="0" y="520"/>
                  </a:moveTo>
                  <a:lnTo>
                    <a:pt x="250" y="520"/>
                  </a:lnTo>
                  <a:lnTo>
                    <a:pt x="250" y="0"/>
                  </a:lnTo>
                  <a:lnTo>
                    <a:pt x="0" y="42"/>
                  </a:lnTo>
                  <a:lnTo>
                    <a:pt x="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61" name="Freeform 586"/>
            <p:cNvSpPr/>
            <p:nvPr/>
          </p:nvSpPr>
          <p:spPr bwMode="auto">
            <a:xfrm>
              <a:off x="9404083" y="1569922"/>
              <a:ext cx="189697" cy="333953"/>
            </a:xfrm>
            <a:custGeom>
              <a:avLst/>
              <a:gdLst>
                <a:gd name="T0" fmla="*/ 0 w 263"/>
                <a:gd name="T1" fmla="*/ 463 h 463"/>
                <a:gd name="T2" fmla="*/ 263 w 263"/>
                <a:gd name="T3" fmla="*/ 463 h 463"/>
                <a:gd name="T4" fmla="*/ 263 w 263"/>
                <a:gd name="T5" fmla="*/ 0 h 463"/>
                <a:gd name="T6" fmla="*/ 0 w 263"/>
                <a:gd name="T7" fmla="*/ 30 h 463"/>
                <a:gd name="T8" fmla="*/ 0 w 263"/>
                <a:gd name="T9" fmla="*/ 463 h 463"/>
              </a:gdLst>
              <a:ahLst/>
              <a:cxnLst>
                <a:cxn ang="0">
                  <a:pos x="T0" y="T1"/>
                </a:cxn>
                <a:cxn ang="0">
                  <a:pos x="T2" y="T3"/>
                </a:cxn>
                <a:cxn ang="0">
                  <a:pos x="T4" y="T5"/>
                </a:cxn>
                <a:cxn ang="0">
                  <a:pos x="T6" y="T7"/>
                </a:cxn>
                <a:cxn ang="0">
                  <a:pos x="T8" y="T9"/>
                </a:cxn>
              </a:cxnLst>
              <a:rect l="0" t="0" r="r" b="b"/>
              <a:pathLst>
                <a:path w="263" h="463">
                  <a:moveTo>
                    <a:pt x="0" y="463"/>
                  </a:moveTo>
                  <a:lnTo>
                    <a:pt x="263" y="463"/>
                  </a:lnTo>
                  <a:lnTo>
                    <a:pt x="263" y="0"/>
                  </a:lnTo>
                  <a:lnTo>
                    <a:pt x="0" y="30"/>
                  </a:lnTo>
                  <a:lnTo>
                    <a:pt x="0" y="4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grpSp>
      <p:sp>
        <p:nvSpPr>
          <p:cNvPr id="62" name="文本框 61"/>
          <p:cNvSpPr txBox="1"/>
          <p:nvPr/>
        </p:nvSpPr>
        <p:spPr>
          <a:xfrm>
            <a:off x="5210449" y="3217472"/>
            <a:ext cx="3506545" cy="645160"/>
          </a:xfrm>
          <a:prstGeom prst="rect">
            <a:avLst/>
          </a:prstGeom>
          <a:noFill/>
        </p:spPr>
        <p:txBody>
          <a:bodyPr wrap="square" rtlCol="0">
            <a:spAutoFit/>
          </a:bodyPr>
          <a:lstStyle/>
          <a:p>
            <a:pPr algn="ctr"/>
            <a:r>
              <a:rPr lang="zh-CN" altLang="en-US" sz="3600" dirty="0">
                <a:solidFill>
                  <a:schemeClr val="bg1"/>
                </a:solidFill>
                <a:latin typeface="造字工房悦黑体验版细体" pitchFamily="50" charset="-122"/>
                <a:ea typeface="造字工房悦黑体验版细体" pitchFamily="50" charset="-122"/>
              </a:rPr>
              <a:t>挖掘隐性知识</a:t>
            </a:r>
            <a:endParaRPr lang="zh-CN" altLang="en-US" sz="3600" dirty="0">
              <a:solidFill>
                <a:schemeClr val="bg1"/>
              </a:solidFill>
              <a:latin typeface="造字工房悦黑体验版细体" pitchFamily="50" charset="-122"/>
              <a:ea typeface="造字工房悦黑体验版细体" pitchFamily="50" charset="-122"/>
            </a:endParaRPr>
          </a:p>
        </p:txBody>
      </p:sp>
      <p:grpSp>
        <p:nvGrpSpPr>
          <p:cNvPr id="63" name="组合 62"/>
          <p:cNvGrpSpPr/>
          <p:nvPr/>
        </p:nvGrpSpPr>
        <p:grpSpPr>
          <a:xfrm>
            <a:off x="2338361" y="4339881"/>
            <a:ext cx="2754423" cy="3446339"/>
            <a:chOff x="3295850" y="1895995"/>
            <a:chExt cx="3725149" cy="4660916"/>
          </a:xfrm>
        </p:grpSpPr>
        <p:sp>
          <p:nvSpPr>
            <p:cNvPr id="64" name="圆角矩形 2"/>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5"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355">
                <a:solidFill>
                  <a:prstClr val="black"/>
                </a:solidFill>
              </a:endParaRPr>
            </a:p>
          </p:txBody>
        </p:sp>
        <p:sp>
          <p:nvSpPr>
            <p:cNvPr id="66" name="圆角矩形 4"/>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7"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355">
                <a:solidFill>
                  <a:prstClr val="black"/>
                </a:solidFill>
              </a:endParaRPr>
            </a:p>
          </p:txBody>
        </p:sp>
      </p:grpSp>
      <p:sp>
        <p:nvSpPr>
          <p:cNvPr id="68" name="圆角矩形 6"/>
          <p:cNvSpPr/>
          <p:nvPr/>
        </p:nvSpPr>
        <p:spPr>
          <a:xfrm>
            <a:off x="4408617" y="4971827"/>
            <a:ext cx="5193268" cy="1001440"/>
          </a:xfrm>
          <a:prstGeom prst="roundRect">
            <a:avLst>
              <a:gd name="adj" fmla="val 9976"/>
            </a:avLst>
          </a:prstGeom>
          <a:solidFill>
            <a:srgbClr val="E8797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nvGrpSpPr>
          <p:cNvPr id="69" name="组合 68"/>
          <p:cNvGrpSpPr/>
          <p:nvPr/>
        </p:nvGrpSpPr>
        <p:grpSpPr>
          <a:xfrm>
            <a:off x="4502336" y="5390303"/>
            <a:ext cx="158011" cy="158012"/>
            <a:chOff x="4486616" y="3001075"/>
            <a:chExt cx="274695" cy="274699"/>
          </a:xfrm>
        </p:grpSpPr>
        <p:sp>
          <p:nvSpPr>
            <p:cNvPr id="70" name="椭圆 69"/>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1" name="椭圆 70"/>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72" name="组合 71"/>
          <p:cNvGrpSpPr/>
          <p:nvPr/>
        </p:nvGrpSpPr>
        <p:grpSpPr>
          <a:xfrm>
            <a:off x="4102996" y="5390303"/>
            <a:ext cx="158011" cy="158012"/>
            <a:chOff x="4486616" y="3001075"/>
            <a:chExt cx="274695" cy="274699"/>
          </a:xfrm>
        </p:grpSpPr>
        <p:sp>
          <p:nvSpPr>
            <p:cNvPr id="73" name="椭圆 72"/>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4" name="椭圆 73"/>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75" name="组合 74"/>
          <p:cNvGrpSpPr/>
          <p:nvPr/>
        </p:nvGrpSpPr>
        <p:grpSpPr>
          <a:xfrm>
            <a:off x="4191741" y="5435185"/>
            <a:ext cx="384317" cy="61431"/>
            <a:chOff x="4317617" y="3104300"/>
            <a:chExt cx="384317" cy="61430"/>
          </a:xfrm>
        </p:grpSpPr>
        <p:sp>
          <p:nvSpPr>
            <p:cNvPr id="76" name="圆角矩形 14"/>
            <p:cNvSpPr/>
            <p:nvPr/>
          </p:nvSpPr>
          <p:spPr>
            <a:xfrm rot="16200000">
              <a:off x="4498570" y="296236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7" name="圆角矩形 15"/>
            <p:cNvSpPr/>
            <p:nvPr/>
          </p:nvSpPr>
          <p:spPr>
            <a:xfrm rot="16200000">
              <a:off x="4498571" y="292334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78" name="组合 77"/>
          <p:cNvGrpSpPr/>
          <p:nvPr/>
        </p:nvGrpSpPr>
        <p:grpSpPr>
          <a:xfrm>
            <a:off x="4905056" y="5214992"/>
            <a:ext cx="655701" cy="562742"/>
            <a:chOff x="5030931" y="2884106"/>
            <a:chExt cx="655701" cy="562742"/>
          </a:xfrm>
        </p:grpSpPr>
        <p:sp>
          <p:nvSpPr>
            <p:cNvPr id="79" name="椭圆 78"/>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80" name="文本框 79"/>
            <p:cNvSpPr txBox="1"/>
            <p:nvPr/>
          </p:nvSpPr>
          <p:spPr>
            <a:xfrm>
              <a:off x="5030931" y="2902999"/>
              <a:ext cx="655701" cy="521970"/>
            </a:xfrm>
            <a:prstGeom prst="rect">
              <a:avLst/>
            </a:prstGeom>
            <a:noFill/>
          </p:spPr>
          <p:txBody>
            <a:bodyPr wrap="square" rtlCol="0">
              <a:spAutoFit/>
            </a:bodyPr>
            <a:lstStyle/>
            <a:p>
              <a:pPr algn="ctr"/>
              <a:r>
                <a:rPr lang="en-US" altLang="zh-CN" sz="2800" dirty="0">
                  <a:solidFill>
                    <a:srgbClr val="E8797A"/>
                  </a:solidFill>
                  <a:latin typeface="Impact" panose="020B0806030902050204" pitchFamily="34" charset="0"/>
                </a:rPr>
                <a:t>03</a:t>
              </a:r>
              <a:endParaRPr lang="zh-CN" altLang="en-US" sz="2800" dirty="0">
                <a:solidFill>
                  <a:srgbClr val="E8797A"/>
                </a:solidFill>
                <a:latin typeface="Impact" panose="020B0806030902050204" pitchFamily="34" charset="0"/>
              </a:endParaRPr>
            </a:p>
          </p:txBody>
        </p:sp>
      </p:grpSp>
      <p:grpSp>
        <p:nvGrpSpPr>
          <p:cNvPr id="81" name="组合 80"/>
          <p:cNvGrpSpPr/>
          <p:nvPr/>
        </p:nvGrpSpPr>
        <p:grpSpPr>
          <a:xfrm>
            <a:off x="2949157" y="5203171"/>
            <a:ext cx="719516" cy="564480"/>
            <a:chOff x="4172643" y="3997027"/>
            <a:chExt cx="736426" cy="577745"/>
          </a:xfrm>
          <a:solidFill>
            <a:schemeClr val="bg1"/>
          </a:solidFill>
        </p:grpSpPr>
        <p:sp>
          <p:nvSpPr>
            <p:cNvPr id="82" name="Freeform 14"/>
            <p:cNvSpPr/>
            <p:nvPr/>
          </p:nvSpPr>
          <p:spPr bwMode="auto">
            <a:xfrm>
              <a:off x="4409944" y="4129742"/>
              <a:ext cx="499125" cy="385885"/>
            </a:xfrm>
            <a:custGeom>
              <a:avLst/>
              <a:gdLst>
                <a:gd name="T0" fmla="*/ 272 w 293"/>
                <a:gd name="T1" fmla="*/ 48 h 226"/>
                <a:gd name="T2" fmla="*/ 255 w 293"/>
                <a:gd name="T3" fmla="*/ 46 h 226"/>
                <a:gd name="T4" fmla="*/ 96 w 293"/>
                <a:gd name="T5" fmla="*/ 46 h 226"/>
                <a:gd name="T6" fmla="*/ 96 w 293"/>
                <a:gd name="T7" fmla="*/ 0 h 226"/>
                <a:gd name="T8" fmla="*/ 89 w 293"/>
                <a:gd name="T9" fmla="*/ 0 h 226"/>
                <a:gd name="T10" fmla="*/ 73 w 293"/>
                <a:gd name="T11" fmla="*/ 0 h 226"/>
                <a:gd name="T12" fmla="*/ 23 w 293"/>
                <a:gd name="T13" fmla="*/ 0 h 226"/>
                <a:gd name="T14" fmla="*/ 2 w 293"/>
                <a:gd name="T15" fmla="*/ 25 h 226"/>
                <a:gd name="T16" fmla="*/ 2 w 293"/>
                <a:gd name="T17" fmla="*/ 38 h 226"/>
                <a:gd name="T18" fmla="*/ 89 w 293"/>
                <a:gd name="T19" fmla="*/ 155 h 226"/>
                <a:gd name="T20" fmla="*/ 66 w 293"/>
                <a:gd name="T21" fmla="*/ 226 h 226"/>
                <a:gd name="T22" fmla="*/ 96 w 293"/>
                <a:gd name="T23" fmla="*/ 226 h 226"/>
                <a:gd name="T24" fmla="*/ 255 w 293"/>
                <a:gd name="T25" fmla="*/ 226 h 226"/>
                <a:gd name="T26" fmla="*/ 293 w 293"/>
                <a:gd name="T27" fmla="*/ 201 h 226"/>
                <a:gd name="T28" fmla="*/ 293 w 293"/>
                <a:gd name="T29" fmla="*/ 74 h 226"/>
                <a:gd name="T30" fmla="*/ 272 w 293"/>
                <a:gd name="T31" fmla="*/ 4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3" h="226">
                  <a:moveTo>
                    <a:pt x="272" y="48"/>
                  </a:moveTo>
                  <a:cubicBezTo>
                    <a:pt x="263" y="46"/>
                    <a:pt x="255" y="46"/>
                    <a:pt x="255" y="46"/>
                  </a:cubicBezTo>
                  <a:cubicBezTo>
                    <a:pt x="96" y="46"/>
                    <a:pt x="96" y="46"/>
                    <a:pt x="96" y="46"/>
                  </a:cubicBezTo>
                  <a:cubicBezTo>
                    <a:pt x="96" y="0"/>
                    <a:pt x="96" y="0"/>
                    <a:pt x="96" y="0"/>
                  </a:cubicBezTo>
                  <a:cubicBezTo>
                    <a:pt x="89" y="0"/>
                    <a:pt x="89" y="0"/>
                    <a:pt x="89" y="0"/>
                  </a:cubicBezTo>
                  <a:cubicBezTo>
                    <a:pt x="89" y="0"/>
                    <a:pt x="83" y="0"/>
                    <a:pt x="73" y="0"/>
                  </a:cubicBezTo>
                  <a:cubicBezTo>
                    <a:pt x="59" y="0"/>
                    <a:pt x="37" y="0"/>
                    <a:pt x="23" y="0"/>
                  </a:cubicBezTo>
                  <a:cubicBezTo>
                    <a:pt x="0" y="0"/>
                    <a:pt x="2" y="25"/>
                    <a:pt x="2" y="25"/>
                  </a:cubicBezTo>
                  <a:cubicBezTo>
                    <a:pt x="2" y="25"/>
                    <a:pt x="2" y="30"/>
                    <a:pt x="2" y="38"/>
                  </a:cubicBezTo>
                  <a:cubicBezTo>
                    <a:pt x="52" y="53"/>
                    <a:pt x="89" y="100"/>
                    <a:pt x="89" y="155"/>
                  </a:cubicBezTo>
                  <a:cubicBezTo>
                    <a:pt x="89" y="182"/>
                    <a:pt x="80" y="206"/>
                    <a:pt x="66" y="226"/>
                  </a:cubicBezTo>
                  <a:cubicBezTo>
                    <a:pt x="96" y="226"/>
                    <a:pt x="96" y="226"/>
                    <a:pt x="96" y="226"/>
                  </a:cubicBezTo>
                  <a:cubicBezTo>
                    <a:pt x="96" y="226"/>
                    <a:pt x="219" y="226"/>
                    <a:pt x="255" y="226"/>
                  </a:cubicBezTo>
                  <a:cubicBezTo>
                    <a:pt x="292" y="226"/>
                    <a:pt x="293" y="201"/>
                    <a:pt x="293" y="201"/>
                  </a:cubicBezTo>
                  <a:cubicBezTo>
                    <a:pt x="293" y="74"/>
                    <a:pt x="293" y="74"/>
                    <a:pt x="293" y="74"/>
                  </a:cubicBezTo>
                  <a:cubicBezTo>
                    <a:pt x="293" y="58"/>
                    <a:pt x="282" y="51"/>
                    <a:pt x="272"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83" name="Freeform 15"/>
            <p:cNvSpPr>
              <a:spLocks noEditPoints="1"/>
            </p:cNvSpPr>
            <p:nvPr/>
          </p:nvSpPr>
          <p:spPr bwMode="auto">
            <a:xfrm>
              <a:off x="4534004" y="3997027"/>
              <a:ext cx="339001" cy="188975"/>
            </a:xfrm>
            <a:custGeom>
              <a:avLst/>
              <a:gdLst>
                <a:gd name="T0" fmla="*/ 83 w 470"/>
                <a:gd name="T1" fmla="*/ 262 h 262"/>
                <a:gd name="T2" fmla="*/ 397 w 470"/>
                <a:gd name="T3" fmla="*/ 262 h 262"/>
                <a:gd name="T4" fmla="*/ 470 w 470"/>
                <a:gd name="T5" fmla="*/ 262 h 262"/>
                <a:gd name="T6" fmla="*/ 470 w 470"/>
                <a:gd name="T7" fmla="*/ 0 h 262"/>
                <a:gd name="T8" fmla="*/ 0 w 470"/>
                <a:gd name="T9" fmla="*/ 0 h 262"/>
                <a:gd name="T10" fmla="*/ 0 w 470"/>
                <a:gd name="T11" fmla="*/ 158 h 262"/>
                <a:gd name="T12" fmla="*/ 83 w 470"/>
                <a:gd name="T13" fmla="*/ 158 h 262"/>
                <a:gd name="T14" fmla="*/ 83 w 470"/>
                <a:gd name="T15" fmla="*/ 262 h 262"/>
                <a:gd name="T16" fmla="*/ 123 w 470"/>
                <a:gd name="T17" fmla="*/ 83 h 262"/>
                <a:gd name="T18" fmla="*/ 362 w 470"/>
                <a:gd name="T19" fmla="*/ 83 h 262"/>
                <a:gd name="T20" fmla="*/ 362 w 470"/>
                <a:gd name="T21" fmla="*/ 102 h 262"/>
                <a:gd name="T22" fmla="*/ 123 w 470"/>
                <a:gd name="T23" fmla="*/ 102 h 262"/>
                <a:gd name="T24" fmla="*/ 123 w 470"/>
                <a:gd name="T25" fmla="*/ 83 h 262"/>
                <a:gd name="T26" fmla="*/ 121 w 470"/>
                <a:gd name="T27" fmla="*/ 140 h 262"/>
                <a:gd name="T28" fmla="*/ 362 w 470"/>
                <a:gd name="T29" fmla="*/ 140 h 262"/>
                <a:gd name="T30" fmla="*/ 362 w 470"/>
                <a:gd name="T31" fmla="*/ 158 h 262"/>
                <a:gd name="T32" fmla="*/ 121 w 470"/>
                <a:gd name="T33" fmla="*/ 158 h 262"/>
                <a:gd name="T34" fmla="*/ 121 w 470"/>
                <a:gd name="T35" fmla="*/ 140 h 262"/>
                <a:gd name="T36" fmla="*/ 121 w 470"/>
                <a:gd name="T37" fmla="*/ 196 h 262"/>
                <a:gd name="T38" fmla="*/ 362 w 470"/>
                <a:gd name="T39" fmla="*/ 196 h 262"/>
                <a:gd name="T40" fmla="*/ 362 w 470"/>
                <a:gd name="T41" fmla="*/ 215 h 262"/>
                <a:gd name="T42" fmla="*/ 121 w 470"/>
                <a:gd name="T43" fmla="*/ 215 h 262"/>
                <a:gd name="T44" fmla="*/ 121 w 470"/>
                <a:gd name="T45" fmla="*/ 19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0" h="262">
                  <a:moveTo>
                    <a:pt x="83" y="262"/>
                  </a:moveTo>
                  <a:lnTo>
                    <a:pt x="397" y="262"/>
                  </a:lnTo>
                  <a:lnTo>
                    <a:pt x="470" y="262"/>
                  </a:lnTo>
                  <a:lnTo>
                    <a:pt x="470" y="0"/>
                  </a:lnTo>
                  <a:lnTo>
                    <a:pt x="0" y="0"/>
                  </a:lnTo>
                  <a:lnTo>
                    <a:pt x="0" y="158"/>
                  </a:lnTo>
                  <a:lnTo>
                    <a:pt x="83" y="158"/>
                  </a:lnTo>
                  <a:lnTo>
                    <a:pt x="83" y="262"/>
                  </a:lnTo>
                  <a:close/>
                  <a:moveTo>
                    <a:pt x="123" y="83"/>
                  </a:moveTo>
                  <a:lnTo>
                    <a:pt x="362" y="83"/>
                  </a:lnTo>
                  <a:lnTo>
                    <a:pt x="362" y="102"/>
                  </a:lnTo>
                  <a:lnTo>
                    <a:pt x="123" y="102"/>
                  </a:lnTo>
                  <a:lnTo>
                    <a:pt x="123" y="83"/>
                  </a:lnTo>
                  <a:close/>
                  <a:moveTo>
                    <a:pt x="121" y="140"/>
                  </a:moveTo>
                  <a:lnTo>
                    <a:pt x="362" y="140"/>
                  </a:lnTo>
                  <a:lnTo>
                    <a:pt x="362" y="158"/>
                  </a:lnTo>
                  <a:lnTo>
                    <a:pt x="121" y="158"/>
                  </a:lnTo>
                  <a:lnTo>
                    <a:pt x="121" y="140"/>
                  </a:lnTo>
                  <a:close/>
                  <a:moveTo>
                    <a:pt x="121" y="196"/>
                  </a:moveTo>
                  <a:lnTo>
                    <a:pt x="362" y="196"/>
                  </a:lnTo>
                  <a:lnTo>
                    <a:pt x="362" y="215"/>
                  </a:lnTo>
                  <a:lnTo>
                    <a:pt x="121" y="215"/>
                  </a:lnTo>
                  <a:lnTo>
                    <a:pt x="121" y="1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84" name="Freeform 16"/>
            <p:cNvSpPr>
              <a:spLocks noEditPoints="1"/>
            </p:cNvSpPr>
            <p:nvPr/>
          </p:nvSpPr>
          <p:spPr bwMode="auto">
            <a:xfrm>
              <a:off x="4172643" y="4213411"/>
              <a:ext cx="361361" cy="361361"/>
            </a:xfrm>
            <a:custGeom>
              <a:avLst/>
              <a:gdLst>
                <a:gd name="T0" fmla="*/ 141 w 212"/>
                <a:gd name="T1" fmla="*/ 6 h 212"/>
                <a:gd name="T2" fmla="*/ 106 w 212"/>
                <a:gd name="T3" fmla="*/ 0 h 212"/>
                <a:gd name="T4" fmla="*/ 0 w 212"/>
                <a:gd name="T5" fmla="*/ 106 h 212"/>
                <a:gd name="T6" fmla="*/ 106 w 212"/>
                <a:gd name="T7" fmla="*/ 212 h 212"/>
                <a:gd name="T8" fmla="*/ 185 w 212"/>
                <a:gd name="T9" fmla="*/ 177 h 212"/>
                <a:gd name="T10" fmla="*/ 212 w 212"/>
                <a:gd name="T11" fmla="*/ 106 h 212"/>
                <a:gd name="T12" fmla="*/ 141 w 212"/>
                <a:gd name="T13" fmla="*/ 6 h 212"/>
                <a:gd name="T14" fmla="*/ 106 w 212"/>
                <a:gd name="T15" fmla="*/ 178 h 212"/>
                <a:gd name="T16" fmla="*/ 34 w 212"/>
                <a:gd name="T17" fmla="*/ 106 h 212"/>
                <a:gd name="T18" fmla="*/ 106 w 212"/>
                <a:gd name="T19" fmla="*/ 34 h 212"/>
                <a:gd name="T20" fmla="*/ 141 w 212"/>
                <a:gd name="T21" fmla="*/ 43 h 212"/>
                <a:gd name="T22" fmla="*/ 178 w 212"/>
                <a:gd name="T23" fmla="*/ 106 h 212"/>
                <a:gd name="T24" fmla="*/ 147 w 212"/>
                <a:gd name="T25" fmla="*/ 165 h 212"/>
                <a:gd name="T26" fmla="*/ 106 w 212"/>
                <a:gd name="T27" fmla="*/ 17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212">
                  <a:moveTo>
                    <a:pt x="141" y="6"/>
                  </a:moveTo>
                  <a:cubicBezTo>
                    <a:pt x="130" y="2"/>
                    <a:pt x="118" y="0"/>
                    <a:pt x="106" y="0"/>
                  </a:cubicBezTo>
                  <a:cubicBezTo>
                    <a:pt x="47" y="0"/>
                    <a:pt x="0" y="47"/>
                    <a:pt x="0" y="106"/>
                  </a:cubicBezTo>
                  <a:cubicBezTo>
                    <a:pt x="0" y="165"/>
                    <a:pt x="47" y="212"/>
                    <a:pt x="106" y="212"/>
                  </a:cubicBezTo>
                  <a:cubicBezTo>
                    <a:pt x="137" y="212"/>
                    <a:pt x="165" y="199"/>
                    <a:pt x="185" y="177"/>
                  </a:cubicBezTo>
                  <a:cubicBezTo>
                    <a:pt x="202" y="159"/>
                    <a:pt x="212" y="133"/>
                    <a:pt x="212" y="106"/>
                  </a:cubicBezTo>
                  <a:cubicBezTo>
                    <a:pt x="212" y="60"/>
                    <a:pt x="182" y="20"/>
                    <a:pt x="141" y="6"/>
                  </a:cubicBezTo>
                  <a:close/>
                  <a:moveTo>
                    <a:pt x="106" y="178"/>
                  </a:moveTo>
                  <a:cubicBezTo>
                    <a:pt x="66" y="178"/>
                    <a:pt x="34" y="146"/>
                    <a:pt x="34" y="106"/>
                  </a:cubicBezTo>
                  <a:cubicBezTo>
                    <a:pt x="34" y="66"/>
                    <a:pt x="66" y="34"/>
                    <a:pt x="106" y="34"/>
                  </a:cubicBezTo>
                  <a:cubicBezTo>
                    <a:pt x="119" y="34"/>
                    <a:pt x="131" y="38"/>
                    <a:pt x="141" y="43"/>
                  </a:cubicBezTo>
                  <a:cubicBezTo>
                    <a:pt x="163" y="56"/>
                    <a:pt x="178" y="79"/>
                    <a:pt x="178" y="106"/>
                  </a:cubicBezTo>
                  <a:cubicBezTo>
                    <a:pt x="178" y="130"/>
                    <a:pt x="166" y="152"/>
                    <a:pt x="147" y="165"/>
                  </a:cubicBezTo>
                  <a:cubicBezTo>
                    <a:pt x="136" y="173"/>
                    <a:pt x="121" y="178"/>
                    <a:pt x="106" y="1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sp>
          <p:nvSpPr>
            <p:cNvPr id="85" name="Freeform 17"/>
            <p:cNvSpPr/>
            <p:nvPr/>
          </p:nvSpPr>
          <p:spPr bwMode="auto">
            <a:xfrm>
              <a:off x="4288769" y="4324488"/>
              <a:ext cx="83668" cy="102422"/>
            </a:xfrm>
            <a:custGeom>
              <a:avLst/>
              <a:gdLst>
                <a:gd name="T0" fmla="*/ 45 w 49"/>
                <a:gd name="T1" fmla="*/ 0 h 60"/>
                <a:gd name="T2" fmla="*/ 41 w 49"/>
                <a:gd name="T3" fmla="*/ 3 h 60"/>
                <a:gd name="T4" fmla="*/ 41 w 49"/>
                <a:gd name="T5" fmla="*/ 41 h 60"/>
                <a:gd name="T6" fmla="*/ 3 w 49"/>
                <a:gd name="T7" fmla="*/ 52 h 60"/>
                <a:gd name="T8" fmla="*/ 0 w 49"/>
                <a:gd name="T9" fmla="*/ 55 h 60"/>
                <a:gd name="T10" fmla="*/ 1 w 49"/>
                <a:gd name="T11" fmla="*/ 57 h 60"/>
                <a:gd name="T12" fmla="*/ 5 w 49"/>
                <a:gd name="T13" fmla="*/ 60 h 60"/>
                <a:gd name="T14" fmla="*/ 43 w 49"/>
                <a:gd name="T15" fmla="*/ 50 h 60"/>
                <a:gd name="T16" fmla="*/ 47 w 49"/>
                <a:gd name="T17" fmla="*/ 49 h 60"/>
                <a:gd name="T18" fmla="*/ 49 w 49"/>
                <a:gd name="T19" fmla="*/ 45 h 60"/>
                <a:gd name="T20" fmla="*/ 49 w 49"/>
                <a:gd name="T21" fmla="*/ 3 h 60"/>
                <a:gd name="T22" fmla="*/ 48 w 49"/>
                <a:gd name="T23" fmla="*/ 1 h 60"/>
                <a:gd name="T24" fmla="*/ 45 w 49"/>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60">
                  <a:moveTo>
                    <a:pt x="45" y="0"/>
                  </a:moveTo>
                  <a:cubicBezTo>
                    <a:pt x="43" y="0"/>
                    <a:pt x="41" y="1"/>
                    <a:pt x="41" y="3"/>
                  </a:cubicBezTo>
                  <a:cubicBezTo>
                    <a:pt x="41" y="41"/>
                    <a:pt x="41" y="41"/>
                    <a:pt x="41" y="41"/>
                  </a:cubicBezTo>
                  <a:cubicBezTo>
                    <a:pt x="3" y="52"/>
                    <a:pt x="3" y="52"/>
                    <a:pt x="3" y="52"/>
                  </a:cubicBezTo>
                  <a:cubicBezTo>
                    <a:pt x="1" y="52"/>
                    <a:pt x="0" y="53"/>
                    <a:pt x="0" y="55"/>
                  </a:cubicBezTo>
                  <a:cubicBezTo>
                    <a:pt x="0" y="56"/>
                    <a:pt x="0" y="56"/>
                    <a:pt x="1" y="57"/>
                  </a:cubicBezTo>
                  <a:cubicBezTo>
                    <a:pt x="1" y="59"/>
                    <a:pt x="3" y="60"/>
                    <a:pt x="5" y="60"/>
                  </a:cubicBezTo>
                  <a:cubicBezTo>
                    <a:pt x="43" y="50"/>
                    <a:pt x="43" y="50"/>
                    <a:pt x="43" y="50"/>
                  </a:cubicBezTo>
                  <a:cubicBezTo>
                    <a:pt x="47" y="49"/>
                    <a:pt x="47" y="49"/>
                    <a:pt x="47" y="49"/>
                  </a:cubicBezTo>
                  <a:cubicBezTo>
                    <a:pt x="49" y="48"/>
                    <a:pt x="49" y="47"/>
                    <a:pt x="49" y="45"/>
                  </a:cubicBezTo>
                  <a:cubicBezTo>
                    <a:pt x="49" y="3"/>
                    <a:pt x="49" y="3"/>
                    <a:pt x="49" y="3"/>
                  </a:cubicBezTo>
                  <a:cubicBezTo>
                    <a:pt x="49" y="2"/>
                    <a:pt x="49" y="1"/>
                    <a:pt x="48" y="1"/>
                  </a:cubicBezTo>
                  <a:cubicBezTo>
                    <a:pt x="47" y="0"/>
                    <a:pt x="46" y="0"/>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p>
          </p:txBody>
        </p:sp>
      </p:grpSp>
      <p:sp>
        <p:nvSpPr>
          <p:cNvPr id="86" name="文本框 85"/>
          <p:cNvSpPr txBox="1"/>
          <p:nvPr/>
        </p:nvSpPr>
        <p:spPr>
          <a:xfrm>
            <a:off x="5254856" y="5150948"/>
            <a:ext cx="3506545" cy="645160"/>
          </a:xfrm>
          <a:prstGeom prst="rect">
            <a:avLst/>
          </a:prstGeom>
          <a:noFill/>
        </p:spPr>
        <p:txBody>
          <a:bodyPr wrap="square" rtlCol="0">
            <a:spAutoFit/>
          </a:bodyPr>
          <a:lstStyle/>
          <a:p>
            <a:pPr algn="ctr"/>
            <a:r>
              <a:rPr lang="zh-CN" altLang="en-US" sz="3600" dirty="0">
                <a:solidFill>
                  <a:schemeClr val="bg1"/>
                </a:solidFill>
                <a:latin typeface="造字工房悦黑体验版细体" pitchFamily="50" charset="-122"/>
                <a:ea typeface="造字工房悦黑体验版细体" pitchFamily="50" charset="-122"/>
              </a:rPr>
              <a:t>成果统计分析</a:t>
            </a:r>
            <a:endParaRPr lang="zh-CN" altLang="en-US" sz="3600" dirty="0">
              <a:solidFill>
                <a:schemeClr val="bg1"/>
              </a:solidFill>
              <a:latin typeface="造字工房悦黑体验版细体" pitchFamily="50" charset="-122"/>
              <a:ea typeface="造字工房悦黑体验版细体" pitchFamily="50"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a:spLocks noGrp="1"/>
          </p:cNvSpPr>
          <p:nvPr/>
        </p:nvSpPr>
        <p:spPr>
          <a:xfrm>
            <a:off x="-233909" y="2298777"/>
            <a:ext cx="12105640" cy="4822613"/>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zh-CN" altLang="en-US" sz="2665"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0" indent="0" algn="just">
              <a:buNone/>
            </a:pPr>
            <a:r>
              <a:rPr lang="en-US" altLang="zh-CN" sz="2665" dirty="0">
                <a:solidFill>
                  <a:schemeClr val="tx1">
                    <a:lumMod val="75000"/>
                    <a:lumOff val="25000"/>
                  </a:schemeClr>
                </a:solidFill>
                <a:latin typeface="微软雅黑" panose="020B0503020204020204" pitchFamily="34" charset="-122"/>
                <a:ea typeface="微软雅黑" panose="020B0503020204020204" pitchFamily="34" charset="-122"/>
                <a:sym typeface="+mn-ea"/>
              </a:rPr>
              <a:t>	</a:t>
            </a:r>
            <a:endParaRPr lang="zh-CN" altLang="en-US" sz="2665"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1308125" y="1948377"/>
            <a:ext cx="4145351" cy="2557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a:blip r:embed="rId2"/>
          <a:stretch>
            <a:fillRect/>
          </a:stretch>
        </p:blipFill>
        <p:spPr>
          <a:xfrm>
            <a:off x="6738524" y="1948377"/>
            <a:ext cx="4145351" cy="2557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文本框 4"/>
          <p:cNvSpPr txBox="1"/>
          <p:nvPr/>
        </p:nvSpPr>
        <p:spPr>
          <a:xfrm>
            <a:off x="10731156" y="6515064"/>
            <a:ext cx="1669535" cy="255270"/>
          </a:xfrm>
          <a:prstGeom prst="rect">
            <a:avLst/>
          </a:prstGeom>
          <a:noFill/>
        </p:spPr>
        <p:txBody>
          <a:bodyPr wrap="square" rtlCol="0">
            <a:spAutoFit/>
          </a:bodyPr>
          <a:lstStyle/>
          <a:p>
            <a:r>
              <a:rPr lang="zh-CN" altLang="en-US" sz="1065" dirty="0">
                <a:solidFill>
                  <a:schemeClr val="tx1">
                    <a:lumMod val="50000"/>
                    <a:lumOff val="50000"/>
                  </a:schemeClr>
                </a:solidFill>
                <a:latin typeface="微软雅黑" panose="020B0503020204020204" pitchFamily="34" charset="-122"/>
                <a:ea typeface="微软雅黑" panose="020B0503020204020204" pitchFamily="34" charset="-122"/>
              </a:rPr>
              <a:t>图片来自百度</a:t>
            </a:r>
            <a:endParaRPr lang="zh-CN" altLang="en-US" sz="10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831611" y="4764616"/>
            <a:ext cx="1098377" cy="420370"/>
          </a:xfrm>
          <a:prstGeom prst="rect">
            <a:avLst/>
          </a:prstGeom>
          <a:noFill/>
        </p:spPr>
        <p:txBody>
          <a:bodyPr wrap="square" rtlCol="0">
            <a:spAutoFit/>
          </a:bodyPr>
          <a:lstStyle/>
          <a:p>
            <a:r>
              <a:rPr lang="zh-CN" altLang="en-US" sz="2135" dirty="0">
                <a:latin typeface="微软雅黑" panose="020B0503020204020204" pitchFamily="34" charset="-122"/>
                <a:ea typeface="微软雅黑" panose="020B0503020204020204" pitchFamily="34" charset="-122"/>
              </a:rPr>
              <a:t>大数据</a:t>
            </a:r>
            <a:endParaRPr lang="zh-CN" altLang="en-US" sz="2135" dirty="0">
              <a:latin typeface="微软雅黑" panose="020B0503020204020204" pitchFamily="34" charset="-122"/>
              <a:ea typeface="微软雅黑" panose="020B0503020204020204" pitchFamily="34" charset="-122"/>
            </a:endParaRPr>
          </a:p>
        </p:txBody>
      </p:sp>
      <p:sp>
        <p:nvSpPr>
          <p:cNvPr id="7" name="文本框 6"/>
          <p:cNvSpPr txBox="1"/>
          <p:nvPr/>
        </p:nvSpPr>
        <p:spPr>
          <a:xfrm>
            <a:off x="7931488" y="4764616"/>
            <a:ext cx="2010032" cy="420370"/>
          </a:xfrm>
          <a:prstGeom prst="rect">
            <a:avLst/>
          </a:prstGeom>
          <a:noFill/>
        </p:spPr>
        <p:txBody>
          <a:bodyPr wrap="square" rtlCol="0">
            <a:spAutoFit/>
          </a:bodyPr>
          <a:lstStyle/>
          <a:p>
            <a:r>
              <a:rPr lang="zh-CN" altLang="en-US" sz="2135" dirty="0">
                <a:latin typeface="微软雅黑" panose="020B0503020204020204" pitchFamily="34" charset="-122"/>
                <a:ea typeface="微软雅黑" panose="020B0503020204020204" pitchFamily="34" charset="-122"/>
              </a:rPr>
              <a:t>学术产出分析</a:t>
            </a:r>
            <a:endParaRPr lang="zh-CN" altLang="en-US" sz="2135" dirty="0">
              <a:latin typeface="微软雅黑" panose="020B0503020204020204" pitchFamily="34" charset="-122"/>
              <a:ea typeface="微软雅黑" panose="020B0503020204020204" pitchFamily="34" charset="-122"/>
            </a:endParaRPr>
          </a:p>
        </p:txBody>
      </p:sp>
      <p:sp>
        <p:nvSpPr>
          <p:cNvPr id="8" name="箭头: 右 7"/>
          <p:cNvSpPr/>
          <p:nvPr/>
        </p:nvSpPr>
        <p:spPr>
          <a:xfrm>
            <a:off x="5668388" y="2798523"/>
            <a:ext cx="855224" cy="856736"/>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0490" y="233680"/>
            <a:ext cx="11928475" cy="6712585"/>
          </a:xfrm>
          <a:prstGeom prst="rect">
            <a:avLst/>
          </a:prstGeom>
        </p:spPr>
      </p:pic>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288772" name="AutoShape 4"/>
          <p:cNvSpPr>
            <a:spLocks noChangeArrowheads="1"/>
          </p:cNvSpPr>
          <p:nvPr/>
        </p:nvSpPr>
        <p:spPr bwMode="auto">
          <a:xfrm>
            <a:off x="0" y="2096292"/>
            <a:ext cx="1835150" cy="576263"/>
          </a:xfrm>
          <a:prstGeom prst="roundRect">
            <a:avLst>
              <a:gd name="adj" fmla="val 16667"/>
            </a:avLst>
          </a:prstGeom>
          <a:solidFill>
            <a:srgbClr val="00FFFF">
              <a:alpha val="41176"/>
            </a:srgbClr>
          </a:solidFill>
          <a:ln w="9525" algn="ctr">
            <a:solidFill>
              <a:schemeClr val="tx1"/>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288775" name="AutoShape 7"/>
          <p:cNvSpPr>
            <a:spLocks noChangeArrowheads="1"/>
          </p:cNvSpPr>
          <p:nvPr/>
        </p:nvSpPr>
        <p:spPr bwMode="auto">
          <a:xfrm>
            <a:off x="2448268" y="2060573"/>
            <a:ext cx="1657350" cy="792163"/>
          </a:xfrm>
          <a:prstGeom prst="wedgeRectCallout">
            <a:avLst>
              <a:gd name="adj1" fmla="val -98944"/>
              <a:gd name="adj2" fmla="val -20139"/>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点击本馆电子图书</a:t>
            </a:r>
            <a:endParaRPr lang="zh-CN" altLang="en-US" b="1" dirty="0" smtClean="0">
              <a:solidFill>
                <a:prstClr val="black"/>
              </a:solidFill>
            </a:endParaRPr>
          </a:p>
        </p:txBody>
      </p:sp>
      <p:sp>
        <p:nvSpPr>
          <p:cNvPr id="288776" name="AutoShape 8"/>
          <p:cNvSpPr>
            <a:spLocks noChangeArrowheads="1"/>
          </p:cNvSpPr>
          <p:nvPr/>
        </p:nvSpPr>
        <p:spPr bwMode="auto">
          <a:xfrm>
            <a:off x="5865178" y="5602817"/>
            <a:ext cx="2016125" cy="936625"/>
          </a:xfrm>
          <a:prstGeom prst="wedgeRectCallout">
            <a:avLst>
              <a:gd name="adj1" fmla="val -87796"/>
              <a:gd name="adj2" fmla="val -96611"/>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得到拥有电子全文的图书</a:t>
            </a:r>
            <a:endParaRPr lang="zh-CN" altLang="en-US" b="1" dirty="0" smtClean="0">
              <a:solidFill>
                <a:prstClr val="black"/>
              </a:solidFill>
            </a:endParaRPr>
          </a:p>
        </p:txBody>
      </p:sp>
      <p:sp>
        <p:nvSpPr>
          <p:cNvPr id="288773" name="AutoShape 5"/>
          <p:cNvSpPr>
            <a:spLocks noChangeArrowheads="1"/>
          </p:cNvSpPr>
          <p:nvPr/>
        </p:nvSpPr>
        <p:spPr bwMode="auto">
          <a:xfrm>
            <a:off x="4160785" y="2672555"/>
            <a:ext cx="719137" cy="360362"/>
          </a:xfrm>
          <a:prstGeom prst="flowChartAlternateProcess">
            <a:avLst/>
          </a:prstGeom>
          <a:solidFill>
            <a:srgbClr val="00FFFF">
              <a:alpha val="41176"/>
            </a:srgbClr>
          </a:solidFill>
          <a:ln w="9525" algn="ctr">
            <a:solidFill>
              <a:schemeClr val="tx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6" name="AutoShape 5"/>
          <p:cNvSpPr>
            <a:spLocks noChangeArrowheads="1"/>
          </p:cNvSpPr>
          <p:nvPr/>
        </p:nvSpPr>
        <p:spPr bwMode="auto">
          <a:xfrm>
            <a:off x="4070775" y="4811427"/>
            <a:ext cx="1107440" cy="544830"/>
          </a:xfrm>
          <a:prstGeom prst="flowChartAlternateProcess">
            <a:avLst/>
          </a:prstGeom>
          <a:solidFill>
            <a:srgbClr val="00FFFF">
              <a:alpha val="41176"/>
            </a:srgbClr>
          </a:solidFill>
          <a:ln w="9525" algn="ctr">
            <a:solidFill>
              <a:schemeClr val="tx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88772"/>
                                        </p:tgtEl>
                                        <p:attrNameLst>
                                          <p:attrName>style.visibility</p:attrName>
                                        </p:attrNameLst>
                                      </p:cBhvr>
                                      <p:to>
                                        <p:strVal val="visible"/>
                                      </p:to>
                                    </p:set>
                                    <p:animEffect transition="in" filter="barn(inHorizontal)">
                                      <p:cBhvr>
                                        <p:cTn id="7" dur="500"/>
                                        <p:tgtEl>
                                          <p:spTgt spid="28877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8775"/>
                                        </p:tgtEl>
                                        <p:attrNameLst>
                                          <p:attrName>style.visibility</p:attrName>
                                        </p:attrNameLst>
                                      </p:cBhvr>
                                      <p:to>
                                        <p:strVal val="visible"/>
                                      </p:to>
                                    </p:set>
                                    <p:animEffect transition="in" filter="dissolve">
                                      <p:cBhvr>
                                        <p:cTn id="12" dur="500"/>
                                        <p:tgtEl>
                                          <p:spTgt spid="28877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88776"/>
                                        </p:tgtEl>
                                        <p:attrNameLst>
                                          <p:attrName>style.visibility</p:attrName>
                                        </p:attrNameLst>
                                      </p:cBhvr>
                                      <p:to>
                                        <p:strVal val="visible"/>
                                      </p:to>
                                    </p:set>
                                    <p:animEffect transition="in" filter="dissolve">
                                      <p:cBhvr>
                                        <p:cTn id="15" dur="500"/>
                                        <p:tgtEl>
                                          <p:spTgt spid="288776"/>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88773"/>
                                        </p:tgtEl>
                                        <p:attrNameLst>
                                          <p:attrName>style.visibility</p:attrName>
                                        </p:attrNameLst>
                                      </p:cBhvr>
                                      <p:to>
                                        <p:strVal val="visible"/>
                                      </p:to>
                                    </p:set>
                                    <p:animEffect transition="in" filter="barn(inHorizontal)">
                                      <p:cBhvr>
                                        <p:cTn id="18" dur="500"/>
                                        <p:tgtEl>
                                          <p:spTgt spid="288773"/>
                                        </p:tgtEl>
                                      </p:cBhvr>
                                    </p:animEffect>
                                  </p:childTnLst>
                                </p:cTn>
                              </p:par>
                              <p:par>
                                <p:cTn id="19" presetID="16" presetClass="entr" presetSubtype="2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bldLvl="0" animBg="1"/>
      <p:bldP spid="288775" grpId="0" bldLvl="0" animBg="1"/>
      <p:bldP spid="288776" grpId="0" bldLvl="0" animBg="1"/>
      <p:bldP spid="288773" grpId="0" bldLvl="0" animBg="1"/>
      <p:bldP spid="6"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2109471" y="1231727"/>
            <a:ext cx="7381240" cy="460375"/>
          </a:xfrm>
          <a:prstGeom prst="rect">
            <a:avLst/>
          </a:prstGeom>
          <a:noFill/>
        </p:spPr>
        <p:txBody>
          <a:bodyPr wrap="square" rtlCol="0" anchor="t">
            <a:spAutoFit/>
          </a:bodyPr>
          <a:lstStyle/>
          <a:p>
            <a:pPr algn="ct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例如分析中央民族大学</a:t>
            </a:r>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rPr>
              <a:t>2007-2017</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年的学术成果：</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989603" y="2036061"/>
            <a:ext cx="6172200" cy="3992880"/>
          </a:xfrm>
          <a:prstGeom prst="rect">
            <a:avLst/>
          </a:prstGeom>
          <a:ln>
            <a:noFill/>
          </a:ln>
          <a:effectLst>
            <a:outerShdw blurRad="190500" algn="tl" rotWithShape="0">
              <a:srgbClr val="000000">
                <a:alpha val="70000"/>
              </a:srgbClr>
            </a:outerShdw>
          </a:effectLst>
        </p:spPr>
      </p:pic>
      <p:grpSp>
        <p:nvGrpSpPr>
          <p:cNvPr id="21" name="组合 20"/>
          <p:cNvGrpSpPr/>
          <p:nvPr/>
        </p:nvGrpSpPr>
        <p:grpSpPr>
          <a:xfrm>
            <a:off x="5516903" y="2639312"/>
            <a:ext cx="3887912" cy="700405"/>
            <a:chOff x="7259" y="2446"/>
            <a:chExt cx="7647" cy="1707"/>
          </a:xfrm>
        </p:grpSpPr>
        <p:sp>
          <p:nvSpPr>
            <p:cNvPr id="15" name="圆角矩形 14"/>
            <p:cNvSpPr/>
            <p:nvPr/>
          </p:nvSpPr>
          <p:spPr>
            <a:xfrm>
              <a:off x="7259" y="3512"/>
              <a:ext cx="6177" cy="641"/>
            </a:xfrm>
            <a:prstGeom prst="round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7" name="矩形标注 16"/>
            <p:cNvSpPr/>
            <p:nvPr/>
          </p:nvSpPr>
          <p:spPr>
            <a:xfrm>
              <a:off x="11805" y="2446"/>
              <a:ext cx="3101" cy="936"/>
            </a:xfrm>
            <a:prstGeom prst="wedgeRectCallout">
              <a:avLst>
                <a:gd name="adj1" fmla="val -75542"/>
                <a:gd name="adj2" fmla="val 61312"/>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rgbClr val="FF0000"/>
                  </a:solidFill>
                </a:rPr>
                <a:t>设置检索机构</a:t>
              </a:r>
              <a:endParaRPr lang="zh-CN" altLang="en-US" sz="1600">
                <a:solidFill>
                  <a:srgbClr val="FF0000"/>
                </a:solidFill>
              </a:endParaRPr>
            </a:p>
          </p:txBody>
        </p:sp>
      </p:grpSp>
      <p:grpSp>
        <p:nvGrpSpPr>
          <p:cNvPr id="4" name="组合 3"/>
          <p:cNvGrpSpPr/>
          <p:nvPr/>
        </p:nvGrpSpPr>
        <p:grpSpPr>
          <a:xfrm>
            <a:off x="5630569" y="4444691"/>
            <a:ext cx="3267951" cy="433611"/>
            <a:chOff x="7259" y="3559"/>
            <a:chExt cx="8410" cy="937"/>
          </a:xfrm>
        </p:grpSpPr>
        <p:sp>
          <p:nvSpPr>
            <p:cNvPr id="5" name="圆角矩形 4"/>
            <p:cNvSpPr/>
            <p:nvPr/>
          </p:nvSpPr>
          <p:spPr>
            <a:xfrm>
              <a:off x="7259" y="3559"/>
              <a:ext cx="4087" cy="531"/>
            </a:xfrm>
            <a:prstGeom prst="round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7" name="矩形标注 6"/>
            <p:cNvSpPr/>
            <p:nvPr/>
          </p:nvSpPr>
          <p:spPr>
            <a:xfrm>
              <a:off x="12915" y="3559"/>
              <a:ext cx="2754" cy="937"/>
            </a:xfrm>
            <a:prstGeom prst="wedgeRectCallout">
              <a:avLst>
                <a:gd name="adj1" fmla="val -101926"/>
                <a:gd name="adj2" fmla="val -24828"/>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rgbClr val="FF0000"/>
                  </a:solidFill>
                </a:rPr>
                <a:t>划定检索年限</a:t>
              </a:r>
              <a:endParaRPr lang="zh-CN" altLang="en-US" sz="1600">
                <a:solidFill>
                  <a:srgbClr val="FF0000"/>
                </a:solidFill>
              </a:endParaRPr>
            </a:p>
          </p:txBody>
        </p:sp>
      </p:grpSp>
      <p:grpSp>
        <p:nvGrpSpPr>
          <p:cNvPr id="13" name="组合 12"/>
          <p:cNvGrpSpPr/>
          <p:nvPr/>
        </p:nvGrpSpPr>
        <p:grpSpPr>
          <a:xfrm>
            <a:off x="8024184" y="5071547"/>
            <a:ext cx="1843420" cy="769579"/>
            <a:chOff x="7835" y="2397"/>
            <a:chExt cx="4744" cy="1663"/>
          </a:xfrm>
        </p:grpSpPr>
        <p:sp>
          <p:nvSpPr>
            <p:cNvPr id="14" name="圆角矩形 13"/>
            <p:cNvSpPr/>
            <p:nvPr/>
          </p:nvSpPr>
          <p:spPr>
            <a:xfrm>
              <a:off x="7835" y="3559"/>
              <a:ext cx="1108" cy="501"/>
            </a:xfrm>
            <a:prstGeom prst="round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6" name="矩形标注 15"/>
            <p:cNvSpPr/>
            <p:nvPr/>
          </p:nvSpPr>
          <p:spPr>
            <a:xfrm>
              <a:off x="9825" y="2397"/>
              <a:ext cx="2754" cy="937"/>
            </a:xfrm>
            <a:prstGeom prst="wedgeRectCallout">
              <a:avLst>
                <a:gd name="adj1" fmla="val -97759"/>
                <a:gd name="adj2" fmla="val 69016"/>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rgbClr val="FF0000"/>
                  </a:solidFill>
                </a:rPr>
                <a:t>点击检索</a:t>
              </a:r>
              <a:endParaRPr lang="zh-CN" altLang="en-US" sz="1600">
                <a:solidFill>
                  <a:srgbClr val="FF0000"/>
                </a:solidFill>
              </a:endParaRPr>
            </a:p>
          </p:txBody>
        </p:sp>
      </p:grpSp>
      <p:pic>
        <p:nvPicPr>
          <p:cNvPr id="8" name="图片 7"/>
          <p:cNvPicPr>
            <a:picLocks noChangeAspect="1"/>
          </p:cNvPicPr>
          <p:nvPr/>
        </p:nvPicPr>
        <p:blipFill>
          <a:blip r:embed="rId2"/>
          <a:stretch>
            <a:fillRect/>
          </a:stretch>
        </p:blipFill>
        <p:spPr>
          <a:xfrm>
            <a:off x="3073149" y="2036061"/>
            <a:ext cx="6004560" cy="4371340"/>
          </a:xfrm>
          <a:prstGeom prst="rect">
            <a:avLst/>
          </a:prstGeom>
          <a:ln>
            <a:noFill/>
          </a:ln>
          <a:effectLst>
            <a:outerShdw blurRad="190500" algn="tl" rotWithShape="0">
              <a:srgbClr val="000000">
                <a:alpha val="70000"/>
              </a:srgbClr>
            </a:outerShdw>
          </a:effectLst>
        </p:spPr>
      </p:pic>
      <p:grpSp>
        <p:nvGrpSpPr>
          <p:cNvPr id="9" name="组合 8"/>
          <p:cNvGrpSpPr/>
          <p:nvPr/>
        </p:nvGrpSpPr>
        <p:grpSpPr>
          <a:xfrm>
            <a:off x="933432" y="2129287"/>
            <a:ext cx="5326241" cy="894073"/>
            <a:chOff x="2960" y="3512"/>
            <a:chExt cx="10476" cy="2179"/>
          </a:xfrm>
        </p:grpSpPr>
        <p:sp>
          <p:nvSpPr>
            <p:cNvPr id="10" name="圆角矩形 9"/>
            <p:cNvSpPr/>
            <p:nvPr/>
          </p:nvSpPr>
          <p:spPr>
            <a:xfrm>
              <a:off x="7259" y="3512"/>
              <a:ext cx="6177" cy="641"/>
            </a:xfrm>
            <a:prstGeom prst="round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2" name="矩形标注 11"/>
            <p:cNvSpPr/>
            <p:nvPr/>
          </p:nvSpPr>
          <p:spPr>
            <a:xfrm>
              <a:off x="2960" y="4755"/>
              <a:ext cx="3874" cy="936"/>
            </a:xfrm>
            <a:prstGeom prst="wedgeRectCallout">
              <a:avLst>
                <a:gd name="adj1" fmla="val 82353"/>
                <a:gd name="adj2" fmla="val -111836"/>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rgbClr val="FF0000"/>
                  </a:solidFill>
                </a:rPr>
                <a:t>近</a:t>
              </a:r>
              <a:r>
                <a:rPr lang="en-US" altLang="zh-CN" sz="1600">
                  <a:solidFill>
                    <a:srgbClr val="FF0000"/>
                  </a:solidFill>
                </a:rPr>
                <a:t>10</a:t>
              </a:r>
              <a:r>
                <a:rPr lang="zh-CN" altLang="en-US" sz="1600">
                  <a:solidFill>
                    <a:srgbClr val="FF0000"/>
                  </a:solidFill>
                </a:rPr>
                <a:t>年的成果总量</a:t>
              </a:r>
              <a:endParaRPr lang="zh-CN" altLang="en-US" sz="1600">
                <a:solidFill>
                  <a:srgbClr val="FF0000"/>
                </a:solidFill>
              </a:endParaRPr>
            </a:p>
          </p:txBody>
        </p:sp>
      </p:grpSp>
      <p:grpSp>
        <p:nvGrpSpPr>
          <p:cNvPr id="19" name="组合 18"/>
          <p:cNvGrpSpPr/>
          <p:nvPr/>
        </p:nvGrpSpPr>
        <p:grpSpPr>
          <a:xfrm>
            <a:off x="3232368" y="1734637"/>
            <a:ext cx="7319768" cy="1605557"/>
            <a:chOff x="-4286" y="-138"/>
            <a:chExt cx="14397" cy="3913"/>
          </a:xfrm>
        </p:grpSpPr>
        <p:sp>
          <p:nvSpPr>
            <p:cNvPr id="20" name="圆角矩形 19"/>
            <p:cNvSpPr/>
            <p:nvPr/>
          </p:nvSpPr>
          <p:spPr>
            <a:xfrm>
              <a:off x="-4286" y="1618"/>
              <a:ext cx="11324" cy="2157"/>
            </a:xfrm>
            <a:prstGeom prst="round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2" name="矩形标注 21"/>
            <p:cNvSpPr/>
            <p:nvPr/>
          </p:nvSpPr>
          <p:spPr>
            <a:xfrm>
              <a:off x="7211" y="-138"/>
              <a:ext cx="2900" cy="1314"/>
            </a:xfrm>
            <a:prstGeom prst="wedgeRectCallout">
              <a:avLst>
                <a:gd name="adj1" fmla="val -119880"/>
                <a:gd name="adj2" fmla="val 80224"/>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FF0000"/>
                  </a:solidFill>
                </a:rPr>
                <a:t>10</a:t>
              </a:r>
              <a:r>
                <a:rPr lang="zh-CN" altLang="en-US" sz="1600">
                  <a:solidFill>
                    <a:srgbClr val="FF0000"/>
                  </a:solidFill>
                </a:rPr>
                <a:t>年整体的发展趋势图</a:t>
              </a:r>
              <a:endParaRPr lang="zh-CN" altLang="en-US" sz="1600">
                <a:solidFill>
                  <a:srgbClr val="FF0000"/>
                </a:solidFill>
              </a:endParaRPr>
            </a:p>
          </p:txBody>
        </p:sp>
      </p:grpSp>
      <p:sp>
        <p:nvSpPr>
          <p:cNvPr id="27" name="圆角矩形 3"/>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5050"/>
                </a:solidFill>
                <a:latin typeface="微软雅黑" panose="020B0503020204020204" pitchFamily="34" charset="-122"/>
                <a:ea typeface="微软雅黑" panose="020B0503020204020204" pitchFamily="34" charset="-122"/>
              </a:rPr>
              <a:t>高校学术成果统计</a:t>
            </a:r>
            <a:endParaRPr lang="zh-CN" altLang="en-US" sz="2400" b="1" dirty="0">
              <a:solidFill>
                <a:srgbClr val="FF5050"/>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par>
                                <p:cTn id="16" presetID="3"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3"/>
                                        </p:tgtEl>
                                        <p:attrNameLst>
                                          <p:attrName>ppt_x</p:attrName>
                                        </p:attrNameLst>
                                      </p:cBhvr>
                                      <p:tavLst>
                                        <p:tav tm="0">
                                          <p:val>
                                            <p:strVal val="ppt_x"/>
                                          </p:val>
                                        </p:tav>
                                        <p:tav tm="100000">
                                          <p:val>
                                            <p:strVal val="ppt_x"/>
                                          </p:val>
                                        </p:tav>
                                      </p:tavLst>
                                    </p:anim>
                                    <p:anim calcmode="lin" valueType="num">
                                      <p:cBhvr additive="base">
                                        <p:cTn id="26" dur="500"/>
                                        <p:tgtEl>
                                          <p:spTgt spid="3"/>
                                        </p:tgtEl>
                                        <p:attrNameLst>
                                          <p:attrName>ppt_y</p:attrName>
                                        </p:attrNameLst>
                                      </p:cBhvr>
                                      <p:tavLst>
                                        <p:tav tm="0">
                                          <p:val>
                                            <p:strVal val="ppt_y"/>
                                          </p:val>
                                        </p:tav>
                                        <p:tav tm="100000">
                                          <p:val>
                                            <p:strVal val="1+ppt_h/2"/>
                                          </p:val>
                                        </p:tav>
                                      </p:tavLst>
                                    </p:anim>
                                    <p:set>
                                      <p:cBhvr>
                                        <p:cTn id="27" dur="1" fill="hold">
                                          <p:stCondLst>
                                            <p:cond delay="499"/>
                                          </p:stCondLst>
                                        </p:cTn>
                                        <p:tgtEl>
                                          <p:spTgt spid="3"/>
                                        </p:tgtEl>
                                        <p:attrNameLst>
                                          <p:attrName>style.visibility</p:attrName>
                                        </p:attrNameLst>
                                      </p:cBhvr>
                                      <p:to>
                                        <p:strVal val="hidden"/>
                                      </p:to>
                                    </p:set>
                                  </p:childTnLst>
                                </p:cTn>
                              </p:par>
                              <p:par>
                                <p:cTn id="28" presetID="2" presetClass="exit" presetSubtype="4" fill="hold" nodeType="withEffect">
                                  <p:stCondLst>
                                    <p:cond delay="0"/>
                                  </p:stCondLst>
                                  <p:childTnLst>
                                    <p:anim calcmode="lin" valueType="num">
                                      <p:cBhvr additive="base">
                                        <p:cTn id="29" dur="500"/>
                                        <p:tgtEl>
                                          <p:spTgt spid="21"/>
                                        </p:tgtEl>
                                        <p:attrNameLst>
                                          <p:attrName>ppt_x</p:attrName>
                                        </p:attrNameLst>
                                      </p:cBhvr>
                                      <p:tavLst>
                                        <p:tav tm="0">
                                          <p:val>
                                            <p:strVal val="ppt_x"/>
                                          </p:val>
                                        </p:tav>
                                        <p:tav tm="100000">
                                          <p:val>
                                            <p:strVal val="ppt_x"/>
                                          </p:val>
                                        </p:tav>
                                      </p:tavLst>
                                    </p:anim>
                                    <p:anim calcmode="lin" valueType="num">
                                      <p:cBhvr additive="base">
                                        <p:cTn id="30" dur="500"/>
                                        <p:tgtEl>
                                          <p:spTgt spid="21"/>
                                        </p:tgtEl>
                                        <p:attrNameLst>
                                          <p:attrName>ppt_y</p:attrName>
                                        </p:attrNameLst>
                                      </p:cBhvr>
                                      <p:tavLst>
                                        <p:tav tm="0">
                                          <p:val>
                                            <p:strVal val="ppt_y"/>
                                          </p:val>
                                        </p:tav>
                                        <p:tav tm="100000">
                                          <p:val>
                                            <p:strVal val="1+ppt_h/2"/>
                                          </p:val>
                                        </p:tav>
                                      </p:tavLst>
                                    </p:anim>
                                    <p:set>
                                      <p:cBhvr>
                                        <p:cTn id="31" dur="1" fill="hold">
                                          <p:stCondLst>
                                            <p:cond delay="499"/>
                                          </p:stCondLst>
                                        </p:cTn>
                                        <p:tgtEl>
                                          <p:spTgt spid="21"/>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4"/>
                                        </p:tgtEl>
                                        <p:attrNameLst>
                                          <p:attrName>ppt_x</p:attrName>
                                        </p:attrNameLst>
                                      </p:cBhvr>
                                      <p:tavLst>
                                        <p:tav tm="0">
                                          <p:val>
                                            <p:strVal val="ppt_x"/>
                                          </p:val>
                                        </p:tav>
                                        <p:tav tm="100000">
                                          <p:val>
                                            <p:strVal val="ppt_x"/>
                                          </p:val>
                                        </p:tav>
                                      </p:tavLst>
                                    </p:anim>
                                    <p:anim calcmode="lin" valueType="num">
                                      <p:cBhvr additive="base">
                                        <p:cTn id="34" dur="500"/>
                                        <p:tgtEl>
                                          <p:spTgt spid="4"/>
                                        </p:tgtEl>
                                        <p:attrNameLst>
                                          <p:attrName>ppt_y</p:attrName>
                                        </p:attrNameLst>
                                      </p:cBhvr>
                                      <p:tavLst>
                                        <p:tav tm="0">
                                          <p:val>
                                            <p:strVal val="ppt_y"/>
                                          </p:val>
                                        </p:tav>
                                        <p:tav tm="100000">
                                          <p:val>
                                            <p:strVal val="1+ppt_h/2"/>
                                          </p:val>
                                        </p:tav>
                                      </p:tavLst>
                                    </p:anim>
                                    <p:set>
                                      <p:cBhvr>
                                        <p:cTn id="35" dur="1" fill="hold">
                                          <p:stCondLst>
                                            <p:cond delay="499"/>
                                          </p:stCondLst>
                                        </p:cTn>
                                        <p:tgtEl>
                                          <p:spTgt spid="4"/>
                                        </p:tgtEl>
                                        <p:attrNameLst>
                                          <p:attrName>style.visibility</p:attrName>
                                        </p:attrNameLst>
                                      </p:cBhvr>
                                      <p:to>
                                        <p:strVal val="hidden"/>
                                      </p:to>
                                    </p:set>
                                  </p:childTnLst>
                                </p:cTn>
                              </p:par>
                              <p:par>
                                <p:cTn id="36" presetID="2" presetClass="exit" presetSubtype="4" fill="hold"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1+ppt_h/2"/>
                                          </p:val>
                                        </p:tav>
                                      </p:tavLst>
                                    </p:anim>
                                    <p:set>
                                      <p:cBhvr>
                                        <p:cTn id="39" dur="1" fill="hold">
                                          <p:stCondLst>
                                            <p:cond delay="499"/>
                                          </p:stCondLst>
                                        </p:cTn>
                                        <p:tgtEl>
                                          <p:spTgt spid="13"/>
                                        </p:tgtEl>
                                        <p:attrNameLst>
                                          <p:attrName>style.visibility</p:attrName>
                                        </p:attrNameLst>
                                      </p:cBhvr>
                                      <p:to>
                                        <p:strVal val="hidden"/>
                                      </p:to>
                                    </p:set>
                                  </p:childTnLst>
                                </p:cTn>
                              </p:par>
                            </p:childTnLst>
                          </p:cTn>
                        </p:par>
                        <p:par>
                          <p:cTn id="40" fill="hold">
                            <p:stCondLst>
                              <p:cond delay="500"/>
                            </p:stCondLst>
                            <p:childTnLst>
                              <p:par>
                                <p:cTn id="41" presetID="3" presetClass="entr" presetSubtype="1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linds(horizontal)">
                                      <p:cBhvr>
                                        <p:cTn id="43" dur="500"/>
                                        <p:tgtEl>
                                          <p:spTgt spid="8"/>
                                        </p:tgtEl>
                                      </p:cBhvr>
                                    </p:animEffect>
                                  </p:childTnLst>
                                </p:cTn>
                              </p:par>
                              <p:par>
                                <p:cTn id="44" presetID="3" presetClass="entr" presetSubtype="1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linds(horizontal)">
                                      <p:cBhvr>
                                        <p:cTn id="46" dur="500"/>
                                        <p:tgtEl>
                                          <p:spTgt spid="9"/>
                                        </p:tgtEl>
                                      </p:cBhvr>
                                    </p:animEffect>
                                  </p:childTnLst>
                                </p:cTn>
                              </p:par>
                              <p:par>
                                <p:cTn id="47" presetID="3"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linds(horizont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5050"/>
                </a:solidFill>
                <a:latin typeface="微软雅黑" panose="020B0503020204020204" pitchFamily="34" charset="-122"/>
                <a:ea typeface="微软雅黑" panose="020B0503020204020204" pitchFamily="34" charset="-122"/>
              </a:rPr>
              <a:t>高校学术成果统计</a:t>
            </a:r>
            <a:endParaRPr lang="zh-CN" altLang="en-US" sz="2400" b="1" dirty="0">
              <a:solidFill>
                <a:srgbClr val="FF505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872056" y="6128880"/>
            <a:ext cx="9084945" cy="521970"/>
          </a:xfrm>
          <a:prstGeom prst="rect">
            <a:avLst/>
          </a:prstGeom>
          <a:noFill/>
        </p:spPr>
        <p:txBody>
          <a:bodyPr wrap="square" rtlCol="0">
            <a:spAutoFit/>
          </a:bodyPr>
          <a:lstStyle/>
          <a:p>
            <a:pPr algn="just"/>
            <a:r>
              <a:rPr lang="en-US" altLang="zh-CN" sz="2800" dirty="0">
                <a:solidFill>
                  <a:srgbClr val="FF5050"/>
                </a:solidFill>
              </a:rPr>
              <a:t>         </a:t>
            </a:r>
            <a:r>
              <a:rPr lang="zh-CN" altLang="en-US" sz="2665" dirty="0">
                <a:solidFill>
                  <a:schemeClr val="tx1">
                    <a:lumMod val="75000"/>
                    <a:lumOff val="25000"/>
                  </a:schemeClr>
                </a:solidFill>
                <a:latin typeface="微软雅黑" panose="020B0503020204020204" pitchFamily="34" charset="-122"/>
                <a:ea typeface="微软雅黑" panose="020B0503020204020204" pitchFamily="34" charset="-122"/>
              </a:rPr>
              <a:t>可视化分析中能提供整体产出类比的发展趋势</a:t>
            </a:r>
            <a:endParaRPr lang="zh-CN" altLang="en-US" sz="26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168013" y="1506225"/>
            <a:ext cx="6102300" cy="4508160"/>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5050"/>
                </a:solidFill>
                <a:latin typeface="微软雅黑" panose="020B0503020204020204" pitchFamily="34" charset="-122"/>
                <a:ea typeface="微软雅黑" panose="020B0503020204020204" pitchFamily="34" charset="-122"/>
              </a:rPr>
              <a:t>高校学术成果统计</a:t>
            </a:r>
            <a:endParaRPr lang="zh-CN" altLang="en-US" sz="2400" b="1" dirty="0">
              <a:solidFill>
                <a:srgbClr val="FF505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98379" y="5633955"/>
            <a:ext cx="11179387" cy="870585"/>
          </a:xfrm>
          <a:prstGeom prst="rect">
            <a:avLst/>
          </a:prstGeom>
          <a:noFill/>
        </p:spPr>
        <p:txBody>
          <a:bodyPr wrap="square" rtlCol="0">
            <a:spAutoFit/>
          </a:bodyPr>
          <a:lstStyle/>
          <a:p>
            <a:pPr algn="just"/>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各分析图表都提供了相应的</a:t>
            </a:r>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rPr>
              <a:t>excel</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表格导出功能，方便工作人员来进行统计。</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endParaRPr lang="zh-CN" altLang="en-US" sz="2665" dirty="0">
              <a:solidFill>
                <a:srgbClr val="FF505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6119180" y="2336257"/>
            <a:ext cx="5513148" cy="2524467"/>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2"/>
          <a:stretch>
            <a:fillRect/>
          </a:stretch>
        </p:blipFill>
        <p:spPr>
          <a:xfrm>
            <a:off x="714812" y="2093855"/>
            <a:ext cx="5260364" cy="3009272"/>
          </a:xfrm>
          <a:prstGeom prst="rect">
            <a:avLst/>
          </a:prstGeom>
          <a:ln>
            <a:noFill/>
          </a:ln>
          <a:effectLst>
            <a:outerShdw blurRad="190500" algn="tl" rotWithShape="0">
              <a:srgbClr val="000000">
                <a:alpha val="70000"/>
              </a:srgbClr>
            </a:outerShdw>
          </a:effectLst>
        </p:spPr>
      </p:pic>
      <p:sp>
        <p:nvSpPr>
          <p:cNvPr id="9" name="文本框 8"/>
          <p:cNvSpPr txBox="1"/>
          <p:nvPr/>
        </p:nvSpPr>
        <p:spPr>
          <a:xfrm>
            <a:off x="1950913" y="1482561"/>
            <a:ext cx="3511924" cy="420370"/>
          </a:xfrm>
          <a:prstGeom prst="rect">
            <a:avLst/>
          </a:prstGeom>
          <a:noFill/>
        </p:spPr>
        <p:txBody>
          <a:bodyPr wrap="square" rtlCol="0" anchor="t">
            <a:spAutoFit/>
          </a:bodyPr>
          <a:lstStyle/>
          <a:p>
            <a:r>
              <a:rPr lang="zh-CN" altLang="en-US" sz="2135" dirty="0">
                <a:solidFill>
                  <a:srgbClr val="0070C0"/>
                </a:solidFill>
                <a:latin typeface="微软雅黑" panose="020B0503020204020204" pitchFamily="34" charset="-122"/>
                <a:ea typeface="微软雅黑" panose="020B0503020204020204" pitchFamily="34" charset="-122"/>
              </a:rPr>
              <a:t>学术成果收录状况统计：</a:t>
            </a:r>
            <a:endParaRPr lang="zh-CN" altLang="en-US" sz="2135" dirty="0">
              <a:solidFill>
                <a:srgbClr val="0070C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7498515" y="1491261"/>
            <a:ext cx="3364448" cy="420370"/>
          </a:xfrm>
          <a:prstGeom prst="rect">
            <a:avLst/>
          </a:prstGeom>
          <a:noFill/>
        </p:spPr>
        <p:txBody>
          <a:bodyPr wrap="square" rtlCol="0" anchor="t">
            <a:spAutoFit/>
          </a:bodyPr>
          <a:lstStyle/>
          <a:p>
            <a:r>
              <a:rPr lang="zh-CN" altLang="en-US" sz="2135" dirty="0">
                <a:solidFill>
                  <a:srgbClr val="0070C0"/>
                </a:solidFill>
                <a:latin typeface="微软雅黑" panose="020B0503020204020204" pitchFamily="34" charset="-122"/>
                <a:ea typeface="微软雅黑" panose="020B0503020204020204" pitchFamily="34" charset="-122"/>
              </a:rPr>
              <a:t>不同学术成果所占比例：</a:t>
            </a:r>
            <a:endParaRPr lang="zh-CN" altLang="en-US" sz="2135" dirty="0">
              <a:solidFill>
                <a:srgbClr val="0070C0"/>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3"/>
          <a:stretch>
            <a:fillRect/>
          </a:stretch>
        </p:blipFill>
        <p:spPr>
          <a:xfrm>
            <a:off x="628079" y="2304908"/>
            <a:ext cx="5402017" cy="2524467"/>
          </a:xfrm>
          <a:prstGeom prst="rect">
            <a:avLst/>
          </a:prstGeom>
          <a:ln>
            <a:noFill/>
          </a:ln>
          <a:effectLst>
            <a:outerShdw blurRad="190500" algn="tl" rotWithShape="0">
              <a:srgbClr val="000000">
                <a:alpha val="70000"/>
              </a:srgbClr>
            </a:outerShdw>
          </a:effectLst>
        </p:spPr>
      </p:pic>
      <p:pic>
        <p:nvPicPr>
          <p:cNvPr id="12" name="图片 11"/>
          <p:cNvPicPr>
            <a:picLocks noChangeAspect="1"/>
          </p:cNvPicPr>
          <p:nvPr/>
        </p:nvPicPr>
        <p:blipFill>
          <a:blip r:embed="rId4"/>
          <a:stretch>
            <a:fillRect/>
          </a:stretch>
        </p:blipFill>
        <p:spPr>
          <a:xfrm>
            <a:off x="6960173" y="2353657"/>
            <a:ext cx="3858853" cy="2507067"/>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500"/>
                            </p:stCondLst>
                            <p:childTnLst>
                              <p:par>
                                <p:cTn id="28" presetID="2" presetClass="exit" presetSubtype="4" fill="hold" nodeType="afterEffect">
                                  <p:stCondLst>
                                    <p:cond delay="0"/>
                                  </p:stCondLst>
                                  <p:childTnLst>
                                    <p:anim calcmode="lin" valueType="num">
                                      <p:cBhvr additive="base">
                                        <p:cTn id="29" dur="500"/>
                                        <p:tgtEl>
                                          <p:spTgt spid="5"/>
                                        </p:tgtEl>
                                        <p:attrNameLst>
                                          <p:attrName>ppt_x</p:attrName>
                                        </p:attrNameLst>
                                      </p:cBhvr>
                                      <p:tavLst>
                                        <p:tav tm="0">
                                          <p:val>
                                            <p:strVal val="ppt_x"/>
                                          </p:val>
                                        </p:tav>
                                        <p:tav tm="100000">
                                          <p:val>
                                            <p:strVal val="ppt_x"/>
                                          </p:val>
                                        </p:tav>
                                      </p:tavLst>
                                    </p:anim>
                                    <p:anim calcmode="lin" valueType="num">
                                      <p:cBhvr additive="base">
                                        <p:cTn id="30" dur="500"/>
                                        <p:tgtEl>
                                          <p:spTgt spid="5"/>
                                        </p:tgtEl>
                                        <p:attrNameLst>
                                          <p:attrName>ppt_y</p:attrName>
                                        </p:attrNameLst>
                                      </p:cBhvr>
                                      <p:tavLst>
                                        <p:tav tm="0">
                                          <p:val>
                                            <p:strVal val="ppt_y"/>
                                          </p:val>
                                        </p:tav>
                                        <p:tav tm="100000">
                                          <p:val>
                                            <p:strVal val="1+ppt_h/2"/>
                                          </p:val>
                                        </p:tav>
                                      </p:tavLst>
                                    </p:anim>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linds(horizont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5050"/>
                </a:solidFill>
                <a:latin typeface="微软雅黑" panose="020B0503020204020204" pitchFamily="34" charset="-122"/>
                <a:ea typeface="微软雅黑" panose="020B0503020204020204" pitchFamily="34" charset="-122"/>
              </a:rPr>
              <a:t>高校学术成果统计</a:t>
            </a:r>
            <a:endParaRPr lang="zh-CN" altLang="en-US" sz="2400" b="1" dirty="0">
              <a:solidFill>
                <a:srgbClr val="FF505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672080" y="6233224"/>
            <a:ext cx="6847840" cy="501650"/>
          </a:xfrm>
          <a:prstGeom prst="rect">
            <a:avLst/>
          </a:prstGeom>
          <a:noFill/>
        </p:spPr>
        <p:txBody>
          <a:bodyPr wrap="square" rtlCol="0" anchor="t">
            <a:spAutoFit/>
          </a:bodyPr>
          <a:lstStyle/>
          <a:p>
            <a:pPr algn="ctr"/>
            <a:r>
              <a:rPr lang="zh-CN" altLang="en-US" sz="2665" dirty="0">
                <a:solidFill>
                  <a:schemeClr val="tx1">
                    <a:lumMod val="75000"/>
                    <a:lumOff val="25000"/>
                  </a:schemeClr>
                </a:solidFill>
                <a:latin typeface="微软雅黑" panose="020B0503020204020204" pitchFamily="34" charset="-122"/>
                <a:ea typeface="微软雅黑" panose="020B0503020204020204" pitchFamily="34" charset="-122"/>
              </a:rPr>
              <a:t>高校整体学科的发文情况</a:t>
            </a:r>
            <a:endParaRPr lang="zh-CN" altLang="en-US" sz="26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868181" y="2002381"/>
            <a:ext cx="8406064" cy="3848848"/>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2"/>
          <a:stretch>
            <a:fillRect/>
          </a:stretch>
        </p:blipFill>
        <p:spPr>
          <a:xfrm>
            <a:off x="4168197" y="1398903"/>
            <a:ext cx="3806032" cy="4834321"/>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2773987" y="2216093"/>
            <a:ext cx="6676391" cy="3818891"/>
          </a:xfrm>
          <a:prstGeom prst="rect">
            <a:avLst/>
          </a:prstGeom>
          <a:ln>
            <a:noFill/>
          </a:ln>
          <a:effectLst>
            <a:outerShdw blurRad="190500" algn="tl" rotWithShape="0">
              <a:srgbClr val="000000">
                <a:alpha val="70000"/>
              </a:srgbClr>
            </a:outerShdw>
          </a:effectLst>
        </p:spPr>
      </p:pic>
      <p:sp>
        <p:nvSpPr>
          <p:cNvPr id="2" name="文本框 1"/>
          <p:cNvSpPr txBox="1"/>
          <p:nvPr/>
        </p:nvSpPr>
        <p:spPr>
          <a:xfrm>
            <a:off x="3544243" y="1417636"/>
            <a:ext cx="5135880" cy="460375"/>
          </a:xfrm>
          <a:prstGeom prst="rect">
            <a:avLst/>
          </a:prstGeom>
          <a:noFill/>
        </p:spPr>
        <p:txBody>
          <a:bodyPr wrap="square" rtlCol="0" anchor="t">
            <a:spAutoFit/>
          </a:bodyPr>
          <a:lstStyle/>
          <a:p>
            <a:pPr algn="ctr"/>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rPr>
              <a:t>07-17</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年发文作者的统计情况：</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1188699" y="2857225"/>
            <a:ext cx="4853940" cy="2776220"/>
            <a:chOff x="1793" y="4932"/>
            <a:chExt cx="7644" cy="4372"/>
          </a:xfrm>
        </p:grpSpPr>
        <p:pic>
          <p:nvPicPr>
            <p:cNvPr id="17" name="图片 16"/>
            <p:cNvPicPr>
              <a:picLocks noChangeAspect="1"/>
            </p:cNvPicPr>
            <p:nvPr/>
          </p:nvPicPr>
          <p:blipFill>
            <a:blip r:embed="rId2"/>
            <a:stretch>
              <a:fillRect/>
            </a:stretch>
          </p:blipFill>
          <p:spPr>
            <a:xfrm>
              <a:off x="1793" y="4932"/>
              <a:ext cx="7644" cy="4373"/>
            </a:xfrm>
            <a:prstGeom prst="rect">
              <a:avLst/>
            </a:prstGeom>
            <a:ln>
              <a:noFill/>
            </a:ln>
            <a:effectLst>
              <a:outerShdw blurRad="190500" algn="tl" rotWithShape="0">
                <a:srgbClr val="000000">
                  <a:alpha val="70000"/>
                </a:srgbClr>
              </a:outerShdw>
            </a:effectLst>
          </p:spPr>
        </p:pic>
        <p:sp>
          <p:nvSpPr>
            <p:cNvPr id="12" name="圆角矩形 11"/>
            <p:cNvSpPr/>
            <p:nvPr/>
          </p:nvSpPr>
          <p:spPr>
            <a:xfrm>
              <a:off x="6920" y="4954"/>
              <a:ext cx="2495" cy="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07-11</a:t>
              </a:r>
              <a:r>
                <a:rPr lang="zh-CN" altLang="en-US" sz="1600"/>
                <a:t>年的情况</a:t>
              </a:r>
              <a:endParaRPr lang="zh-CN" altLang="en-US" sz="1600"/>
            </a:p>
          </p:txBody>
        </p:sp>
      </p:grpSp>
      <p:grpSp>
        <p:nvGrpSpPr>
          <p:cNvPr id="20" name="组合 19"/>
          <p:cNvGrpSpPr/>
          <p:nvPr/>
        </p:nvGrpSpPr>
        <p:grpSpPr>
          <a:xfrm>
            <a:off x="6149364" y="2857225"/>
            <a:ext cx="4828540" cy="2762251"/>
            <a:chOff x="9775" y="4932"/>
            <a:chExt cx="7604" cy="4350"/>
          </a:xfrm>
        </p:grpSpPr>
        <p:pic>
          <p:nvPicPr>
            <p:cNvPr id="19" name="图片 18"/>
            <p:cNvPicPr>
              <a:picLocks noChangeAspect="1"/>
            </p:cNvPicPr>
            <p:nvPr/>
          </p:nvPicPr>
          <p:blipFill>
            <a:blip r:embed="rId3"/>
            <a:stretch>
              <a:fillRect/>
            </a:stretch>
          </p:blipFill>
          <p:spPr>
            <a:xfrm>
              <a:off x="9775" y="4932"/>
              <a:ext cx="7604" cy="4350"/>
            </a:xfrm>
            <a:prstGeom prst="rect">
              <a:avLst/>
            </a:prstGeom>
          </p:spPr>
        </p:pic>
        <p:sp>
          <p:nvSpPr>
            <p:cNvPr id="13" name="圆角矩形 12"/>
            <p:cNvSpPr/>
            <p:nvPr/>
          </p:nvSpPr>
          <p:spPr>
            <a:xfrm>
              <a:off x="14862" y="4954"/>
              <a:ext cx="2495" cy="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12-17</a:t>
              </a:r>
              <a:r>
                <a:rPr lang="zh-CN" altLang="en-US" sz="1600"/>
                <a:t>年的情况</a:t>
              </a:r>
              <a:endParaRPr lang="zh-CN" altLang="en-US" sz="1600"/>
            </a:p>
          </p:txBody>
        </p:sp>
      </p:grpSp>
      <p:pic>
        <p:nvPicPr>
          <p:cNvPr id="22" name="图片 21"/>
          <p:cNvPicPr>
            <a:picLocks noChangeAspect="1"/>
          </p:cNvPicPr>
          <p:nvPr/>
        </p:nvPicPr>
        <p:blipFill>
          <a:blip r:embed="rId4"/>
          <a:stretch>
            <a:fillRect/>
          </a:stretch>
        </p:blipFill>
        <p:spPr>
          <a:xfrm>
            <a:off x="4069399" y="2032633"/>
            <a:ext cx="4053205" cy="4373245"/>
          </a:xfrm>
          <a:prstGeom prst="rect">
            <a:avLst/>
          </a:prstGeom>
          <a:ln>
            <a:noFill/>
          </a:ln>
          <a:effectLst>
            <a:outerShdw blurRad="190500" algn="tl" rotWithShape="0">
              <a:srgbClr val="000000">
                <a:alpha val="70000"/>
              </a:srgbClr>
            </a:outerShdw>
          </a:effectLst>
        </p:spPr>
      </p:pic>
      <p:sp>
        <p:nvSpPr>
          <p:cNvPr id="18" name="圆角矩形 3"/>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5050"/>
                </a:solidFill>
                <a:latin typeface="微软雅黑" panose="020B0503020204020204" pitchFamily="34" charset="-122"/>
                <a:ea typeface="微软雅黑" panose="020B0503020204020204" pitchFamily="34" charset="-122"/>
              </a:rPr>
              <a:t>单位学者产出统计</a:t>
            </a:r>
            <a:endParaRPr lang="zh-CN" altLang="en-US" sz="2400" b="1" dirty="0">
              <a:solidFill>
                <a:srgbClr val="FF5050"/>
              </a:solidFill>
              <a:latin typeface="微软雅黑" panose="020B0503020204020204" pitchFamily="34" charset="-122"/>
              <a:ea typeface="微软雅黑" panose="020B0503020204020204" pitchFamily="34"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horizont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16"/>
                                        </p:tgtEl>
                                        <p:attrNameLst>
                                          <p:attrName>ppt_w</p:attrName>
                                        </p:attrNameLst>
                                      </p:cBhvr>
                                      <p:tavLst>
                                        <p:tav tm="0">
                                          <p:val>
                                            <p:strVal val="ppt_w"/>
                                          </p:val>
                                        </p:tav>
                                        <p:tav tm="100000">
                                          <p:val>
                                            <p:fltVal val="0"/>
                                          </p:val>
                                        </p:tav>
                                      </p:tavLst>
                                    </p:anim>
                                    <p:anim calcmode="lin" valueType="num">
                                      <p:cBhvr>
                                        <p:cTn id="16" dur="500"/>
                                        <p:tgtEl>
                                          <p:spTgt spid="16"/>
                                        </p:tgtEl>
                                        <p:attrNameLst>
                                          <p:attrName>ppt_h</p:attrName>
                                        </p:attrNameLst>
                                      </p:cBhvr>
                                      <p:tavLst>
                                        <p:tav tm="0">
                                          <p:val>
                                            <p:strVal val="ppt_h"/>
                                          </p:val>
                                        </p:tav>
                                        <p:tav tm="100000">
                                          <p:val>
                                            <p:fltVal val="0"/>
                                          </p:val>
                                        </p:tav>
                                      </p:tavLst>
                                    </p:anim>
                                    <p:anim calcmode="lin" valueType="num">
                                      <p:cBhvr>
                                        <p:cTn id="17" dur="500"/>
                                        <p:tgtEl>
                                          <p:spTgt spid="16"/>
                                        </p:tgtEl>
                                        <p:attrNameLst>
                                          <p:attrName>style.rotation</p:attrName>
                                        </p:attrNameLst>
                                      </p:cBhvr>
                                      <p:tavLst>
                                        <p:tav tm="0">
                                          <p:val>
                                            <p:fltVal val="0"/>
                                          </p:val>
                                        </p:tav>
                                        <p:tav tm="100000">
                                          <p:val>
                                            <p:fltVal val="36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par>
                          <p:cTn id="20" fill="hold">
                            <p:stCondLst>
                              <p:cond delay="500"/>
                            </p:stCondLst>
                            <p:childTnLst>
                              <p:par>
                                <p:cTn id="21" presetID="49" presetClass="entr" presetSubtype="0" decel="10000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 calcmode="lin" valueType="num">
                                      <p:cBhvr>
                                        <p:cTn id="25" dur="500" fill="hold"/>
                                        <p:tgtEl>
                                          <p:spTgt spid="21"/>
                                        </p:tgtEl>
                                        <p:attrNameLst>
                                          <p:attrName>style.rotation</p:attrName>
                                        </p:attrNameLst>
                                      </p:cBhvr>
                                      <p:tavLst>
                                        <p:tav tm="0">
                                          <p:val>
                                            <p:fltVal val="360"/>
                                          </p:val>
                                        </p:tav>
                                        <p:tav tm="100000">
                                          <p:val>
                                            <p:fltVal val="0"/>
                                          </p:val>
                                        </p:tav>
                                      </p:tavLst>
                                    </p:anim>
                                    <p:animEffect transition="in" filter="fade">
                                      <p:cBhvr>
                                        <p:cTn id="26" dur="500"/>
                                        <p:tgtEl>
                                          <p:spTgt spid="21"/>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 calcmode="lin" valueType="num">
                                      <p:cBhvr>
                                        <p:cTn id="31" dur="500" fill="hold"/>
                                        <p:tgtEl>
                                          <p:spTgt spid="20"/>
                                        </p:tgtEl>
                                        <p:attrNameLst>
                                          <p:attrName>style.rotation</p:attrName>
                                        </p:attrNameLst>
                                      </p:cBhvr>
                                      <p:tavLst>
                                        <p:tav tm="0">
                                          <p:val>
                                            <p:fltVal val="360"/>
                                          </p:val>
                                        </p:tav>
                                        <p:tav tm="100000">
                                          <p:val>
                                            <p:fltVal val="0"/>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childTnLst>
                          </p:cTn>
                        </p:par>
                        <p:par>
                          <p:cTn id="41" fill="hold">
                            <p:stCondLst>
                              <p:cond delay="50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834844" y="1978809"/>
            <a:ext cx="5701033" cy="2652064"/>
          </a:xfrm>
          <a:prstGeom prst="rect">
            <a:avLst/>
          </a:prstGeom>
          <a:ln>
            <a:noFill/>
          </a:ln>
          <a:effectLst>
            <a:outerShdw blurRad="190500" algn="tl" rotWithShape="0">
              <a:srgbClr val="000000">
                <a:alpha val="70000"/>
              </a:srgbClr>
            </a:outerShdw>
          </a:effectLst>
        </p:spPr>
      </p:pic>
      <p:pic>
        <p:nvPicPr>
          <p:cNvPr id="10" name="图片 9"/>
          <p:cNvPicPr>
            <a:picLocks noChangeAspect="1"/>
          </p:cNvPicPr>
          <p:nvPr/>
        </p:nvPicPr>
        <p:blipFill>
          <a:blip r:embed="rId2"/>
          <a:stretch>
            <a:fillRect/>
          </a:stretch>
        </p:blipFill>
        <p:spPr>
          <a:xfrm>
            <a:off x="8265187" y="1978809"/>
            <a:ext cx="2025649" cy="2288391"/>
          </a:xfrm>
          <a:prstGeom prst="rect">
            <a:avLst/>
          </a:prstGeom>
          <a:ln>
            <a:noFill/>
          </a:ln>
          <a:effectLst>
            <a:outerShdw blurRad="190500" algn="tl" rotWithShape="0">
              <a:srgbClr val="000000">
                <a:alpha val="70000"/>
              </a:srgbClr>
            </a:outerShdw>
          </a:effectLst>
        </p:spPr>
      </p:pic>
      <p:pic>
        <p:nvPicPr>
          <p:cNvPr id="11" name="图片 10"/>
          <p:cNvPicPr>
            <a:picLocks noChangeAspect="1"/>
          </p:cNvPicPr>
          <p:nvPr/>
        </p:nvPicPr>
        <p:blipFill>
          <a:blip r:embed="rId3"/>
          <a:stretch>
            <a:fillRect/>
          </a:stretch>
        </p:blipFill>
        <p:spPr>
          <a:xfrm>
            <a:off x="3631135" y="1383641"/>
            <a:ext cx="4853991" cy="5557911"/>
          </a:xfrm>
          <a:prstGeom prst="rect">
            <a:avLst/>
          </a:prstGeom>
          <a:ln>
            <a:noFill/>
          </a:ln>
          <a:effectLst>
            <a:outerShdw blurRad="190500" algn="tl" rotWithShape="0">
              <a:srgbClr val="000000">
                <a:alpha val="70000"/>
              </a:srgbClr>
            </a:outerShdw>
          </a:effectLst>
        </p:spPr>
      </p:pic>
      <p:pic>
        <p:nvPicPr>
          <p:cNvPr id="12" name="图片 11"/>
          <p:cNvPicPr>
            <a:picLocks noChangeAspect="1"/>
          </p:cNvPicPr>
          <p:nvPr/>
        </p:nvPicPr>
        <p:blipFill>
          <a:blip r:embed="rId4"/>
          <a:stretch>
            <a:fillRect/>
          </a:stretch>
        </p:blipFill>
        <p:spPr>
          <a:xfrm>
            <a:off x="3168381" y="1978809"/>
            <a:ext cx="5779492" cy="4272872"/>
          </a:xfrm>
          <a:prstGeom prst="rect">
            <a:avLst/>
          </a:prstGeom>
          <a:ln>
            <a:noFill/>
          </a:ln>
          <a:effectLst>
            <a:outerShdw blurRad="190500" algn="tl" rotWithShape="0">
              <a:srgbClr val="000000">
                <a:alpha val="70000"/>
              </a:srgbClr>
            </a:outerShdw>
          </a:effectLst>
        </p:spPr>
      </p:pic>
      <p:sp>
        <p:nvSpPr>
          <p:cNvPr id="8" name="圆角矩形 1"/>
          <p:cNvSpPr/>
          <p:nvPr/>
        </p:nvSpPr>
        <p:spPr>
          <a:xfrm>
            <a:off x="3706876"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5050"/>
                </a:solidFill>
                <a:effectLst/>
                <a:uLnTx/>
                <a:uFillTx/>
                <a:latin typeface="微软雅黑" panose="020B0503020204020204" pitchFamily="34" charset="-122"/>
                <a:ea typeface="微软雅黑" panose="020B0503020204020204" pitchFamily="34" charset="-122"/>
                <a:cs typeface="+mn-cs"/>
              </a:rPr>
              <a:t>个人学术成果</a:t>
            </a:r>
            <a:endParaRPr kumimoji="0" lang="zh-CN" altLang="en-US" sz="2400" b="1" i="0" u="none" strike="noStrike" kern="1200" cap="none" spc="0" normalizeH="0" baseline="0" noProof="0" dirty="0">
              <a:ln>
                <a:noFill/>
              </a:ln>
              <a:solidFill>
                <a:srgbClr val="FF5050"/>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5"/>
          <a:stretch>
            <a:fillRect/>
          </a:stretch>
        </p:blipFill>
        <p:spPr>
          <a:xfrm>
            <a:off x="1675596" y="1978809"/>
            <a:ext cx="9116540" cy="3352449"/>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p:nvPr/>
        </p:nvSpPr>
        <p:spPr bwMode="auto">
          <a:xfrm>
            <a:off x="3109024" y="2097759"/>
            <a:ext cx="2449668" cy="978011"/>
          </a:xfrm>
          <a:custGeom>
            <a:avLst/>
            <a:gdLst>
              <a:gd name="T0" fmla="*/ 281 w 1245"/>
              <a:gd name="T1" fmla="*/ 0 h 427"/>
              <a:gd name="T2" fmla="*/ 0 w 1245"/>
              <a:gd name="T3" fmla="*/ 427 h 427"/>
              <a:gd name="T4" fmla="*/ 1245 w 1245"/>
              <a:gd name="T5" fmla="*/ 427 h 427"/>
              <a:gd name="T6" fmla="*/ 963 w 1245"/>
              <a:gd name="T7" fmla="*/ 0 h 427"/>
              <a:gd name="T8" fmla="*/ 281 w 1245"/>
              <a:gd name="T9" fmla="*/ 0 h 427"/>
            </a:gdLst>
            <a:ahLst/>
            <a:cxnLst>
              <a:cxn ang="0">
                <a:pos x="T0" y="T1"/>
              </a:cxn>
              <a:cxn ang="0">
                <a:pos x="T2" y="T3"/>
              </a:cxn>
              <a:cxn ang="0">
                <a:pos x="T4" y="T5"/>
              </a:cxn>
              <a:cxn ang="0">
                <a:pos x="T6" y="T7"/>
              </a:cxn>
              <a:cxn ang="0">
                <a:pos x="T8" y="T9"/>
              </a:cxn>
            </a:cxnLst>
            <a:rect l="0" t="0" r="r" b="b"/>
            <a:pathLst>
              <a:path w="1245" h="427">
                <a:moveTo>
                  <a:pt x="281" y="0"/>
                </a:moveTo>
                <a:lnTo>
                  <a:pt x="0" y="427"/>
                </a:lnTo>
                <a:lnTo>
                  <a:pt x="1245" y="427"/>
                </a:lnTo>
                <a:lnTo>
                  <a:pt x="963" y="0"/>
                </a:lnTo>
                <a:lnTo>
                  <a:pt x="281" y="0"/>
                </a:lnTo>
                <a:close/>
              </a:path>
            </a:pathLst>
          </a:custGeom>
          <a:solidFill>
            <a:srgbClr val="FF5050"/>
          </a:solidFill>
          <a:ln w="28575">
            <a:solidFill>
              <a:schemeClr val="bg1">
                <a:lumMod val="95000"/>
              </a:schemeClr>
            </a:solidFill>
          </a:ln>
        </p:spPr>
        <p:txBody>
          <a:bodyPr vert="horz" wrap="square" lIns="121920" tIns="60960" rIns="121920" bIns="60960" numCol="1" anchor="t" anchorCtr="0" compatLnSpc="1"/>
          <a:lstStyle/>
          <a:p>
            <a:endParaRPr lang="en-US" sz="3200" dirty="0"/>
          </a:p>
        </p:txBody>
      </p:sp>
      <p:sp>
        <p:nvSpPr>
          <p:cNvPr id="5" name="Freeform 6"/>
          <p:cNvSpPr/>
          <p:nvPr/>
        </p:nvSpPr>
        <p:spPr bwMode="auto">
          <a:xfrm>
            <a:off x="2552193" y="3075769"/>
            <a:ext cx="3561367" cy="975720"/>
          </a:xfrm>
          <a:custGeom>
            <a:avLst/>
            <a:gdLst>
              <a:gd name="T0" fmla="*/ 283 w 1810"/>
              <a:gd name="T1" fmla="*/ 0 h 426"/>
              <a:gd name="T2" fmla="*/ 0 w 1810"/>
              <a:gd name="T3" fmla="*/ 426 h 426"/>
              <a:gd name="T4" fmla="*/ 1810 w 1810"/>
              <a:gd name="T5" fmla="*/ 426 h 426"/>
              <a:gd name="T6" fmla="*/ 1528 w 1810"/>
              <a:gd name="T7" fmla="*/ 0 h 426"/>
              <a:gd name="T8" fmla="*/ 283 w 1810"/>
              <a:gd name="T9" fmla="*/ 0 h 426"/>
            </a:gdLst>
            <a:ahLst/>
            <a:cxnLst>
              <a:cxn ang="0">
                <a:pos x="T0" y="T1"/>
              </a:cxn>
              <a:cxn ang="0">
                <a:pos x="T2" y="T3"/>
              </a:cxn>
              <a:cxn ang="0">
                <a:pos x="T4" y="T5"/>
              </a:cxn>
              <a:cxn ang="0">
                <a:pos x="T6" y="T7"/>
              </a:cxn>
              <a:cxn ang="0">
                <a:pos x="T8" y="T9"/>
              </a:cxn>
            </a:cxnLst>
            <a:rect l="0" t="0" r="r" b="b"/>
            <a:pathLst>
              <a:path w="1810" h="426">
                <a:moveTo>
                  <a:pt x="283" y="0"/>
                </a:moveTo>
                <a:lnTo>
                  <a:pt x="0" y="426"/>
                </a:lnTo>
                <a:lnTo>
                  <a:pt x="1810" y="426"/>
                </a:lnTo>
                <a:lnTo>
                  <a:pt x="1528" y="0"/>
                </a:lnTo>
                <a:lnTo>
                  <a:pt x="283" y="0"/>
                </a:lnTo>
                <a:close/>
              </a:path>
            </a:pathLst>
          </a:custGeom>
          <a:solidFill>
            <a:srgbClr val="FFB03D"/>
          </a:solidFill>
          <a:ln w="28575">
            <a:solidFill>
              <a:schemeClr val="bg1">
                <a:lumMod val="95000"/>
              </a:schemeClr>
            </a:solidFill>
          </a:ln>
        </p:spPr>
        <p:txBody>
          <a:bodyPr vert="horz" wrap="square" lIns="121920" tIns="60960" rIns="121920" bIns="60960" numCol="1" anchor="t" anchorCtr="0" compatLnSpc="1"/>
          <a:lstStyle/>
          <a:p>
            <a:endParaRPr lang="en-US" sz="3200"/>
          </a:p>
        </p:txBody>
      </p:sp>
      <p:sp>
        <p:nvSpPr>
          <p:cNvPr id="6" name="Freeform 7"/>
          <p:cNvSpPr/>
          <p:nvPr/>
        </p:nvSpPr>
        <p:spPr bwMode="auto">
          <a:xfrm>
            <a:off x="1999295" y="4051489"/>
            <a:ext cx="4667160" cy="973431"/>
          </a:xfrm>
          <a:custGeom>
            <a:avLst/>
            <a:gdLst>
              <a:gd name="T0" fmla="*/ 281 w 2372"/>
              <a:gd name="T1" fmla="*/ 0 h 425"/>
              <a:gd name="T2" fmla="*/ 0 w 2372"/>
              <a:gd name="T3" fmla="*/ 425 h 425"/>
              <a:gd name="T4" fmla="*/ 2372 w 2372"/>
              <a:gd name="T5" fmla="*/ 425 h 425"/>
              <a:gd name="T6" fmla="*/ 2091 w 2372"/>
              <a:gd name="T7" fmla="*/ 0 h 425"/>
              <a:gd name="T8" fmla="*/ 281 w 2372"/>
              <a:gd name="T9" fmla="*/ 0 h 425"/>
            </a:gdLst>
            <a:ahLst/>
            <a:cxnLst>
              <a:cxn ang="0">
                <a:pos x="T0" y="T1"/>
              </a:cxn>
              <a:cxn ang="0">
                <a:pos x="T2" y="T3"/>
              </a:cxn>
              <a:cxn ang="0">
                <a:pos x="T4" y="T5"/>
              </a:cxn>
              <a:cxn ang="0">
                <a:pos x="T6" y="T7"/>
              </a:cxn>
              <a:cxn ang="0">
                <a:pos x="T8" y="T9"/>
              </a:cxn>
            </a:cxnLst>
            <a:rect l="0" t="0" r="r" b="b"/>
            <a:pathLst>
              <a:path w="2372" h="425">
                <a:moveTo>
                  <a:pt x="281" y="0"/>
                </a:moveTo>
                <a:lnTo>
                  <a:pt x="0" y="425"/>
                </a:lnTo>
                <a:lnTo>
                  <a:pt x="2372" y="425"/>
                </a:lnTo>
                <a:lnTo>
                  <a:pt x="2091" y="0"/>
                </a:lnTo>
                <a:lnTo>
                  <a:pt x="281" y="0"/>
                </a:lnTo>
                <a:close/>
              </a:path>
            </a:pathLst>
          </a:custGeom>
          <a:solidFill>
            <a:srgbClr val="7030A0"/>
          </a:solidFill>
          <a:ln w="28575">
            <a:solidFill>
              <a:schemeClr val="bg1">
                <a:lumMod val="95000"/>
              </a:schemeClr>
            </a:solidFill>
          </a:ln>
        </p:spPr>
        <p:txBody>
          <a:bodyPr vert="horz" wrap="square" lIns="121920" tIns="60960" rIns="121920" bIns="60960" numCol="1" anchor="t" anchorCtr="0" compatLnSpc="1"/>
          <a:lstStyle/>
          <a:p>
            <a:endParaRPr lang="en-US" sz="3200"/>
          </a:p>
        </p:txBody>
      </p:sp>
      <p:sp>
        <p:nvSpPr>
          <p:cNvPr id="7" name="Freeform 8"/>
          <p:cNvSpPr/>
          <p:nvPr/>
        </p:nvSpPr>
        <p:spPr bwMode="auto">
          <a:xfrm>
            <a:off x="1442464" y="5024919"/>
            <a:ext cx="5780825" cy="975720"/>
          </a:xfrm>
          <a:custGeom>
            <a:avLst/>
            <a:gdLst>
              <a:gd name="T0" fmla="*/ 283 w 2938"/>
              <a:gd name="T1" fmla="*/ 0 h 426"/>
              <a:gd name="T2" fmla="*/ 2655 w 2938"/>
              <a:gd name="T3" fmla="*/ 0 h 426"/>
              <a:gd name="T4" fmla="*/ 2938 w 2938"/>
              <a:gd name="T5" fmla="*/ 426 h 426"/>
              <a:gd name="T6" fmla="*/ 0 w 2938"/>
              <a:gd name="T7" fmla="*/ 426 h 426"/>
              <a:gd name="T8" fmla="*/ 283 w 2938"/>
              <a:gd name="T9" fmla="*/ 0 h 426"/>
            </a:gdLst>
            <a:ahLst/>
            <a:cxnLst>
              <a:cxn ang="0">
                <a:pos x="T0" y="T1"/>
              </a:cxn>
              <a:cxn ang="0">
                <a:pos x="T2" y="T3"/>
              </a:cxn>
              <a:cxn ang="0">
                <a:pos x="T4" y="T5"/>
              </a:cxn>
              <a:cxn ang="0">
                <a:pos x="T6" y="T7"/>
              </a:cxn>
              <a:cxn ang="0">
                <a:pos x="T8" y="T9"/>
              </a:cxn>
            </a:cxnLst>
            <a:rect l="0" t="0" r="r" b="b"/>
            <a:pathLst>
              <a:path w="2938" h="426">
                <a:moveTo>
                  <a:pt x="283" y="0"/>
                </a:moveTo>
                <a:lnTo>
                  <a:pt x="2655" y="0"/>
                </a:lnTo>
                <a:lnTo>
                  <a:pt x="2938" y="426"/>
                </a:lnTo>
                <a:lnTo>
                  <a:pt x="0" y="426"/>
                </a:lnTo>
                <a:lnTo>
                  <a:pt x="283" y="0"/>
                </a:lnTo>
                <a:close/>
              </a:path>
            </a:pathLst>
          </a:custGeom>
          <a:solidFill>
            <a:srgbClr val="01ACBE"/>
          </a:solidFill>
          <a:ln w="28575">
            <a:solidFill>
              <a:schemeClr val="bg1">
                <a:lumMod val="95000"/>
              </a:schemeClr>
            </a:solidFill>
          </a:ln>
        </p:spPr>
        <p:txBody>
          <a:bodyPr vert="horz" wrap="square" lIns="121920" tIns="60960" rIns="121920" bIns="60960" numCol="1" anchor="t" anchorCtr="0" compatLnSpc="1"/>
          <a:lstStyle/>
          <a:p>
            <a:endParaRPr lang="en-US" sz="3200"/>
          </a:p>
        </p:txBody>
      </p:sp>
      <p:sp>
        <p:nvSpPr>
          <p:cNvPr id="8" name="Text Box 10"/>
          <p:cNvSpPr txBox="1">
            <a:spLocks noChangeArrowheads="1"/>
          </p:cNvSpPr>
          <p:nvPr/>
        </p:nvSpPr>
        <p:spPr bwMode="auto">
          <a:xfrm>
            <a:off x="2900291" y="5347292"/>
            <a:ext cx="2862976" cy="368300"/>
          </a:xfrm>
          <a:prstGeom prst="rect">
            <a:avLst/>
          </a:prstGeom>
          <a:noFill/>
          <a:ln w="9525">
            <a:noFill/>
            <a:miter lim="800000"/>
          </a:ln>
        </p:spPr>
        <p:txBody>
          <a:bodyPr wrap="square" lIns="60960" tIns="30480" rIns="60960" bIns="30480">
            <a:spAutoFit/>
          </a:bodyPr>
          <a:lstStyle/>
          <a:p>
            <a:pPr algn="ctr" defTabSz="1088390"/>
            <a:r>
              <a:rPr lang="zh-CN" altLang="en-US" sz="2000" b="1" dirty="0">
                <a:solidFill>
                  <a:schemeClr val="bg1"/>
                </a:solidFill>
                <a:latin typeface="微软雅黑" panose="020B0503020204020204" pitchFamily="34" charset="-122"/>
                <a:ea typeface="微软雅黑" panose="020B0503020204020204" pitchFamily="34" charset="-122"/>
                <a:cs typeface="Open Sans" pitchFamily="34" charset="0"/>
              </a:rPr>
              <a:t>数据基础</a:t>
            </a:r>
            <a:endParaRPr lang="en-US" altLang="zh-CN" sz="2000" b="1"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15" name="Oval 14"/>
          <p:cNvSpPr/>
          <p:nvPr/>
        </p:nvSpPr>
        <p:spPr>
          <a:xfrm>
            <a:off x="6804939" y="5371305"/>
            <a:ext cx="282947" cy="282947"/>
          </a:xfrm>
          <a:prstGeom prst="ellipse">
            <a:avLst/>
          </a:prstGeom>
          <a:solidFill>
            <a:srgbClr val="01ACBE"/>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23" name="直接连接符 22"/>
          <p:cNvCxnSpPr/>
          <p:nvPr/>
        </p:nvCxnSpPr>
        <p:spPr>
          <a:xfrm flipV="1">
            <a:off x="7087887" y="5488931"/>
            <a:ext cx="531307" cy="1"/>
          </a:xfrm>
          <a:prstGeom prst="line">
            <a:avLst/>
          </a:prstGeom>
          <a:noFill/>
          <a:ln w="19050" cap="flat" cmpd="sng">
            <a:solidFill>
              <a:srgbClr val="01ACBE"/>
            </a:solidFill>
            <a:prstDash val="dash"/>
            <a:bevel/>
            <a:headEnd type="oval" w="med" len="med"/>
            <a:tailEnd type="oval" w="med" len="med"/>
          </a:ln>
          <a:extLst>
            <a:ext uri="{909E8E84-426E-40DD-AFC4-6F175D3DCCD1}">
              <a14:hiddenFill xmlns:a14="http://schemas.microsoft.com/office/drawing/2010/main">
                <a:noFill/>
              </a14:hiddenFill>
            </a:ext>
          </a:extLst>
        </p:spPr>
      </p:cxnSp>
      <p:sp>
        <p:nvSpPr>
          <p:cNvPr id="26" name="矩形 25"/>
          <p:cNvSpPr/>
          <p:nvPr/>
        </p:nvSpPr>
        <p:spPr>
          <a:xfrm>
            <a:off x="7832932" y="5314496"/>
            <a:ext cx="740410" cy="428625"/>
          </a:xfrm>
          <a:prstGeom prst="rect">
            <a:avLst/>
          </a:prstGeom>
        </p:spPr>
        <p:txBody>
          <a:bodyPr wrap="none" lIns="91430" tIns="45716" rIns="91430" bIns="45716">
            <a:spAutoFit/>
          </a:bodyPr>
          <a:lstStyle/>
          <a:p>
            <a:r>
              <a:rPr lang="zh-CN" altLang="en-US" sz="2200" b="1" dirty="0">
                <a:solidFill>
                  <a:srgbClr val="01ACBE"/>
                </a:solidFill>
                <a:latin typeface="微软雅黑" panose="020B0503020204020204" pitchFamily="34" charset="-122"/>
                <a:ea typeface="微软雅黑" panose="020B0503020204020204" pitchFamily="34" charset="-122"/>
              </a:rPr>
              <a:t>基石</a:t>
            </a:r>
            <a:endParaRPr lang="en-US" altLang="zh-CN" sz="2200" b="1" dirty="0">
              <a:solidFill>
                <a:srgbClr val="01ACBE"/>
              </a:solidFill>
              <a:latin typeface="微软雅黑" panose="020B0503020204020204" pitchFamily="34" charset="-122"/>
              <a:ea typeface="微软雅黑" panose="020B0503020204020204" pitchFamily="34" charset="-122"/>
            </a:endParaRPr>
          </a:p>
        </p:txBody>
      </p:sp>
      <p:sp>
        <p:nvSpPr>
          <p:cNvPr id="27" name="矩形 47"/>
          <p:cNvSpPr>
            <a:spLocks noChangeArrowheads="1"/>
          </p:cNvSpPr>
          <p:nvPr/>
        </p:nvSpPr>
        <p:spPr bwMode="auto">
          <a:xfrm>
            <a:off x="7832932" y="5664693"/>
            <a:ext cx="3569296" cy="64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rgbClr val="01ACBE"/>
                </a:solidFill>
              </a:rPr>
              <a:t>保证用户底层检索文献量，</a:t>
            </a:r>
            <a:r>
              <a:rPr lang="zh-CN" altLang="zh-CN" sz="1400" dirty="0">
                <a:solidFill>
                  <a:srgbClr val="01ACBE"/>
                </a:solidFill>
              </a:rPr>
              <a:t>文献资源</a:t>
            </a:r>
            <a:r>
              <a:rPr lang="zh-CN" altLang="en-US" sz="1400" dirty="0">
                <a:solidFill>
                  <a:srgbClr val="01ACBE"/>
                </a:solidFill>
              </a:rPr>
              <a:t>知识</a:t>
            </a:r>
            <a:r>
              <a:rPr lang="zh-CN" altLang="zh-CN" sz="1400" dirty="0">
                <a:solidFill>
                  <a:srgbClr val="01ACBE"/>
                </a:solidFill>
              </a:rPr>
              <a:t>技创新的重要支撑</a:t>
            </a:r>
            <a:endParaRPr lang="zh-CN" altLang="en-US" sz="1400" dirty="0">
              <a:solidFill>
                <a:srgbClr val="01ACBE"/>
              </a:solidFill>
              <a:sym typeface="微软雅黑" panose="020B0503020204020204" pitchFamily="34" charset="-122"/>
            </a:endParaRPr>
          </a:p>
        </p:txBody>
      </p:sp>
      <p:sp>
        <p:nvSpPr>
          <p:cNvPr id="16" name="Text Box 10"/>
          <p:cNvSpPr txBox="1">
            <a:spLocks noChangeArrowheads="1"/>
          </p:cNvSpPr>
          <p:nvPr/>
        </p:nvSpPr>
        <p:spPr bwMode="auto">
          <a:xfrm>
            <a:off x="2901387" y="4373861"/>
            <a:ext cx="2862976" cy="368300"/>
          </a:xfrm>
          <a:prstGeom prst="rect">
            <a:avLst/>
          </a:prstGeom>
          <a:noFill/>
          <a:ln w="9525">
            <a:noFill/>
            <a:miter lim="800000"/>
          </a:ln>
        </p:spPr>
        <p:txBody>
          <a:bodyPr wrap="square" lIns="60960" tIns="30480" rIns="60960" bIns="30480">
            <a:spAutoFit/>
          </a:bodyPr>
          <a:lstStyle/>
          <a:p>
            <a:pPr algn="ctr" defTabSz="1088390"/>
            <a:r>
              <a:rPr lang="zh-CN" altLang="en-US" sz="2000" b="1" dirty="0">
                <a:solidFill>
                  <a:schemeClr val="bg1"/>
                </a:solidFill>
                <a:latin typeface="微软雅黑" panose="020B0503020204020204" pitchFamily="34" charset="-122"/>
                <a:ea typeface="微软雅黑" panose="020B0503020204020204" pitchFamily="34" charset="-122"/>
                <a:cs typeface="Open Sans" pitchFamily="34" charset="0"/>
              </a:rPr>
              <a:t>全面、精准检索</a:t>
            </a:r>
            <a:endParaRPr lang="en-US" altLang="zh-CN" sz="2000" b="1"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17" name="Oval 13"/>
          <p:cNvSpPr/>
          <p:nvPr/>
        </p:nvSpPr>
        <p:spPr>
          <a:xfrm>
            <a:off x="6247960" y="4367521"/>
            <a:ext cx="282947" cy="282947"/>
          </a:xfrm>
          <a:prstGeom prst="ellipse">
            <a:avLst/>
          </a:prstGeom>
          <a:solidFill>
            <a:srgbClr val="7030A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18" name="直接连接符 17"/>
          <p:cNvCxnSpPr>
            <a:stCxn id="17" idx="6"/>
          </p:cNvCxnSpPr>
          <p:nvPr/>
        </p:nvCxnSpPr>
        <p:spPr>
          <a:xfrm flipV="1">
            <a:off x="6530907" y="4501173"/>
            <a:ext cx="1088287" cy="7823"/>
          </a:xfrm>
          <a:prstGeom prst="line">
            <a:avLst/>
          </a:prstGeom>
          <a:noFill/>
          <a:ln w="19050" cap="flat" cmpd="sng">
            <a:solidFill>
              <a:srgbClr val="7030A0"/>
            </a:solidFill>
            <a:prstDash val="dash"/>
            <a:bevel/>
            <a:headEnd type="oval" w="med" len="med"/>
            <a:tailEnd type="oval" w="med" len="med"/>
          </a:ln>
          <a:extLst>
            <a:ext uri="{909E8E84-426E-40DD-AFC4-6F175D3DCCD1}">
              <a14:hiddenFill xmlns:a14="http://schemas.microsoft.com/office/drawing/2010/main">
                <a:noFill/>
              </a14:hiddenFill>
            </a:ext>
          </a:extLst>
        </p:spPr>
      </p:cxnSp>
      <p:sp>
        <p:nvSpPr>
          <p:cNvPr id="19" name="矩形 47"/>
          <p:cNvSpPr>
            <a:spLocks noChangeArrowheads="1"/>
          </p:cNvSpPr>
          <p:nvPr/>
        </p:nvSpPr>
        <p:spPr bwMode="auto">
          <a:xfrm>
            <a:off x="7832932" y="4295349"/>
            <a:ext cx="2983316" cy="36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rgbClr val="7030A0"/>
                </a:solidFill>
              </a:rPr>
              <a:t>检索全面率、准确率</a:t>
            </a:r>
            <a:endParaRPr lang="zh-CN" altLang="en-US" sz="1400" dirty="0">
              <a:solidFill>
                <a:srgbClr val="7030A0"/>
              </a:solidFill>
              <a:sym typeface="微软雅黑" panose="020B0503020204020204" pitchFamily="34" charset="-122"/>
            </a:endParaRPr>
          </a:p>
        </p:txBody>
      </p:sp>
      <p:sp>
        <p:nvSpPr>
          <p:cNvPr id="20" name="矩形 19"/>
          <p:cNvSpPr/>
          <p:nvPr/>
        </p:nvSpPr>
        <p:spPr>
          <a:xfrm>
            <a:off x="7832932" y="3936643"/>
            <a:ext cx="740410" cy="428625"/>
          </a:xfrm>
          <a:prstGeom prst="rect">
            <a:avLst/>
          </a:prstGeom>
        </p:spPr>
        <p:txBody>
          <a:bodyPr wrap="none" lIns="91430" tIns="45716" rIns="91430" bIns="45716">
            <a:spAutoFit/>
          </a:bodyPr>
          <a:lstStyle/>
          <a:p>
            <a:r>
              <a:rPr lang="zh-CN" altLang="en-US" sz="2200" b="1" dirty="0">
                <a:solidFill>
                  <a:srgbClr val="7030A0"/>
                </a:solidFill>
                <a:latin typeface="微软雅黑" panose="020B0503020204020204" pitchFamily="34" charset="-122"/>
                <a:ea typeface="微软雅黑" panose="020B0503020204020204" pitchFamily="34" charset="-122"/>
              </a:rPr>
              <a:t>保障</a:t>
            </a:r>
            <a:endParaRPr lang="en-US" altLang="zh-CN" sz="2200" b="1" dirty="0">
              <a:solidFill>
                <a:srgbClr val="7030A0"/>
              </a:solidFill>
              <a:latin typeface="微软雅黑" panose="020B0503020204020204" pitchFamily="34" charset="-122"/>
              <a:ea typeface="微软雅黑" panose="020B0503020204020204" pitchFamily="34" charset="-122"/>
            </a:endParaRPr>
          </a:p>
        </p:txBody>
      </p:sp>
      <p:sp>
        <p:nvSpPr>
          <p:cNvPr id="21" name="Text Box 10"/>
          <p:cNvSpPr txBox="1">
            <a:spLocks noChangeArrowheads="1"/>
          </p:cNvSpPr>
          <p:nvPr/>
        </p:nvSpPr>
        <p:spPr bwMode="auto">
          <a:xfrm>
            <a:off x="2901388" y="3378964"/>
            <a:ext cx="2862976" cy="368300"/>
          </a:xfrm>
          <a:prstGeom prst="rect">
            <a:avLst/>
          </a:prstGeom>
          <a:noFill/>
          <a:ln w="9525">
            <a:noFill/>
            <a:miter lim="800000"/>
          </a:ln>
        </p:spPr>
        <p:txBody>
          <a:bodyPr wrap="square" lIns="60960" tIns="30480" rIns="60960" bIns="30480">
            <a:spAutoFit/>
          </a:bodyPr>
          <a:lstStyle/>
          <a:p>
            <a:pPr algn="ctr" defTabSz="1088390"/>
            <a:r>
              <a:rPr lang="zh-CN" altLang="en-US" sz="2000" b="1" dirty="0">
                <a:solidFill>
                  <a:schemeClr val="bg1"/>
                </a:solidFill>
                <a:latin typeface="微软雅黑" panose="020B0503020204020204" pitchFamily="34" charset="-122"/>
                <a:ea typeface="微软雅黑" panose="020B0503020204020204" pitchFamily="34" charset="-122"/>
                <a:cs typeface="Open Sans" pitchFamily="34" charset="0"/>
              </a:rPr>
              <a:t>资源整合</a:t>
            </a:r>
            <a:endParaRPr lang="en-US" altLang="zh-CN" sz="2000" b="1"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22" name="Text Box 10"/>
          <p:cNvSpPr txBox="1">
            <a:spLocks noChangeArrowheads="1"/>
          </p:cNvSpPr>
          <p:nvPr/>
        </p:nvSpPr>
        <p:spPr bwMode="auto">
          <a:xfrm>
            <a:off x="2901387" y="2447672"/>
            <a:ext cx="2862976" cy="368300"/>
          </a:xfrm>
          <a:prstGeom prst="rect">
            <a:avLst/>
          </a:prstGeom>
          <a:noFill/>
          <a:ln w="9525">
            <a:noFill/>
            <a:miter lim="800000"/>
          </a:ln>
        </p:spPr>
        <p:txBody>
          <a:bodyPr wrap="square" lIns="60960" tIns="30480" rIns="60960" bIns="30480">
            <a:spAutoFit/>
          </a:bodyPr>
          <a:lstStyle/>
          <a:p>
            <a:pPr algn="ctr" defTabSz="1088390"/>
            <a:r>
              <a:rPr lang="zh-CN" altLang="en-US" sz="2000" b="1" dirty="0">
                <a:solidFill>
                  <a:schemeClr val="bg1"/>
                </a:solidFill>
                <a:latin typeface="微软雅黑" panose="020B0503020204020204" pitchFamily="34" charset="-122"/>
                <a:ea typeface="微软雅黑" panose="020B0503020204020204" pitchFamily="34" charset="-122"/>
                <a:cs typeface="Open Sans" pitchFamily="34" charset="0"/>
              </a:rPr>
              <a:t>分析发掘</a:t>
            </a:r>
            <a:endParaRPr lang="en-US" altLang="zh-CN" sz="2000" b="1"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33" name="Oval 12"/>
          <p:cNvSpPr/>
          <p:nvPr/>
        </p:nvSpPr>
        <p:spPr>
          <a:xfrm>
            <a:off x="5680015" y="3426579"/>
            <a:ext cx="282947" cy="282947"/>
          </a:xfrm>
          <a:prstGeom prst="ellipse">
            <a:avLst/>
          </a:prstGeom>
          <a:solidFill>
            <a:srgbClr val="FFB03D"/>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4" name="肘形接點 23"/>
          <p:cNvSpPr>
            <a:spLocks noChangeShapeType="1"/>
          </p:cNvSpPr>
          <p:nvPr/>
        </p:nvSpPr>
        <p:spPr bwMode="auto">
          <a:xfrm rot="5400000" flipH="1" flipV="1">
            <a:off x="6561919" y="2430765"/>
            <a:ext cx="458319" cy="1656231"/>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084046"/>
              <a:gd name="connsiteX1-9" fmla="*/ 626447 w 626447"/>
              <a:gd name="connsiteY1-10" fmla="*/ 464024 h 2084046"/>
              <a:gd name="connsiteX2-11" fmla="*/ 626446 w 626447"/>
              <a:gd name="connsiteY2-12" fmla="*/ 2084046 h 2084046"/>
            </a:gdLst>
            <a:ahLst/>
            <a:cxnLst>
              <a:cxn ang="0">
                <a:pos x="connsiteX0-1" y="connsiteY0-2"/>
              </a:cxn>
              <a:cxn ang="0">
                <a:pos x="connsiteX1-3" y="connsiteY1-4"/>
              </a:cxn>
              <a:cxn ang="0">
                <a:pos x="connsiteX2-5" y="connsiteY2-6"/>
              </a:cxn>
            </a:cxnLst>
            <a:rect l="l" t="t" r="r" b="b"/>
            <a:pathLst>
              <a:path w="626447" h="2084046" fill="none">
                <a:moveTo>
                  <a:pt x="0" y="0"/>
                </a:moveTo>
                <a:lnTo>
                  <a:pt x="626447" y="464024"/>
                </a:lnTo>
                <a:cubicBezTo>
                  <a:pt x="626447" y="1220203"/>
                  <a:pt x="626446" y="1327867"/>
                  <a:pt x="626446" y="2084046"/>
                </a:cubicBezTo>
              </a:path>
            </a:pathLst>
          </a:custGeom>
          <a:noFill/>
          <a:ln w="19050" cap="flat" cmpd="sng">
            <a:solidFill>
              <a:srgbClr val="FFB03D"/>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355" dirty="0">
              <a:ea typeface="微软雅黑" panose="020B0503020204020204" pitchFamily="34" charset="-122"/>
            </a:endParaRPr>
          </a:p>
        </p:txBody>
      </p:sp>
      <p:sp>
        <p:nvSpPr>
          <p:cNvPr id="35" name="矩形 34"/>
          <p:cNvSpPr/>
          <p:nvPr/>
        </p:nvSpPr>
        <p:spPr>
          <a:xfrm>
            <a:off x="7832932" y="2638701"/>
            <a:ext cx="740410" cy="428625"/>
          </a:xfrm>
          <a:prstGeom prst="rect">
            <a:avLst/>
          </a:prstGeom>
        </p:spPr>
        <p:txBody>
          <a:bodyPr wrap="none" lIns="91430" tIns="45716" rIns="91430" bIns="45716">
            <a:spAutoFit/>
          </a:bodyPr>
          <a:lstStyle/>
          <a:p>
            <a:r>
              <a:rPr lang="zh-CN" altLang="en-US" sz="2200" b="1" dirty="0">
                <a:solidFill>
                  <a:srgbClr val="FFB03D"/>
                </a:solidFill>
                <a:latin typeface="微软雅黑" panose="020B0503020204020204" pitchFamily="34" charset="-122"/>
                <a:ea typeface="微软雅黑" panose="020B0503020204020204" pitchFamily="34" charset="-122"/>
              </a:rPr>
              <a:t>堡垒</a:t>
            </a:r>
            <a:endParaRPr lang="en-US" altLang="zh-CN" sz="2200" b="1" dirty="0">
              <a:solidFill>
                <a:srgbClr val="FFB03D"/>
              </a:solidFill>
              <a:latin typeface="微软雅黑" panose="020B0503020204020204" pitchFamily="34" charset="-122"/>
              <a:ea typeface="微软雅黑" panose="020B0503020204020204" pitchFamily="34" charset="-122"/>
            </a:endParaRPr>
          </a:p>
        </p:txBody>
      </p:sp>
      <p:sp>
        <p:nvSpPr>
          <p:cNvPr id="36" name="矩形 47"/>
          <p:cNvSpPr>
            <a:spLocks noChangeArrowheads="1"/>
          </p:cNvSpPr>
          <p:nvPr/>
        </p:nvSpPr>
        <p:spPr bwMode="auto">
          <a:xfrm>
            <a:off x="7832932" y="2988899"/>
            <a:ext cx="2983316" cy="92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zh-CN" sz="1400" dirty="0">
                <a:solidFill>
                  <a:srgbClr val="FFC000"/>
                </a:solidFill>
              </a:rPr>
              <a:t>优化整合各类型国内外知名、综合性、权威的文献服务系统资源与本地资源</a:t>
            </a:r>
            <a:endParaRPr lang="zh-CN" altLang="en-US" sz="1400" dirty="0">
              <a:solidFill>
                <a:srgbClr val="FFC000"/>
              </a:solidFill>
              <a:sym typeface="微软雅黑" panose="020B0503020204020204" pitchFamily="34" charset="-122"/>
            </a:endParaRPr>
          </a:p>
        </p:txBody>
      </p:sp>
      <p:sp>
        <p:nvSpPr>
          <p:cNvPr id="37" name="Oval 11"/>
          <p:cNvSpPr/>
          <p:nvPr/>
        </p:nvSpPr>
        <p:spPr>
          <a:xfrm>
            <a:off x="5147380" y="2382461"/>
            <a:ext cx="282947" cy="282947"/>
          </a:xfrm>
          <a:prstGeom prst="ellipse">
            <a:avLst/>
          </a:prstGeom>
          <a:solidFill>
            <a:srgbClr val="FF505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8" name="肘形接點 23"/>
          <p:cNvSpPr>
            <a:spLocks noChangeShapeType="1"/>
          </p:cNvSpPr>
          <p:nvPr/>
        </p:nvSpPr>
        <p:spPr bwMode="auto">
          <a:xfrm rot="5400000" flipH="1" flipV="1">
            <a:off x="6179019" y="913976"/>
            <a:ext cx="703776" cy="2233195"/>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200551"/>
              <a:gd name="connsiteX1-9" fmla="*/ 626447 w 626447"/>
              <a:gd name="connsiteY1-10" fmla="*/ 464024 h 2200551"/>
              <a:gd name="connsiteX2-11" fmla="*/ 622250 w 626447"/>
              <a:gd name="connsiteY2-12" fmla="*/ 2200551 h 2200551"/>
            </a:gdLst>
            <a:ahLst/>
            <a:cxnLst>
              <a:cxn ang="0">
                <a:pos x="connsiteX0-1" y="connsiteY0-2"/>
              </a:cxn>
              <a:cxn ang="0">
                <a:pos x="connsiteX1-3" y="connsiteY1-4"/>
              </a:cxn>
              <a:cxn ang="0">
                <a:pos x="connsiteX2-5" y="connsiteY2-6"/>
              </a:cxn>
            </a:cxnLst>
            <a:rect l="l" t="t" r="r" b="b"/>
            <a:pathLst>
              <a:path w="626447" h="2200551" fill="none">
                <a:moveTo>
                  <a:pt x="0" y="0"/>
                </a:moveTo>
                <a:lnTo>
                  <a:pt x="626447" y="464024"/>
                </a:lnTo>
                <a:cubicBezTo>
                  <a:pt x="626447" y="1220203"/>
                  <a:pt x="622250" y="1444372"/>
                  <a:pt x="622250" y="2200551"/>
                </a:cubicBezTo>
              </a:path>
            </a:pathLst>
          </a:custGeom>
          <a:solidFill>
            <a:srgbClr val="FF5050"/>
          </a:solidFill>
          <a:ln w="19050" cap="flat" cmpd="sng">
            <a:solidFill>
              <a:srgbClr val="FF0000"/>
            </a:solidFill>
            <a:prstDash val="dash"/>
            <a:bevel/>
            <a:headEnd type="oval" w="med" len="med"/>
            <a:tailEnd type="oval" w="med" len="med"/>
          </a:ln>
        </p:spPr>
        <p:txBody>
          <a:bodyPr/>
          <a:lstStyle/>
          <a:p>
            <a:endParaRPr lang="zh-CN" altLang="en-US" sz="1355" dirty="0">
              <a:ea typeface="微软雅黑" panose="020B0503020204020204" pitchFamily="34" charset="-122"/>
            </a:endParaRPr>
          </a:p>
        </p:txBody>
      </p:sp>
      <p:sp>
        <p:nvSpPr>
          <p:cNvPr id="39" name="矩形 38"/>
          <p:cNvSpPr/>
          <p:nvPr/>
        </p:nvSpPr>
        <p:spPr>
          <a:xfrm>
            <a:off x="7861243" y="1285909"/>
            <a:ext cx="740410" cy="428625"/>
          </a:xfrm>
          <a:prstGeom prst="rect">
            <a:avLst/>
          </a:prstGeom>
        </p:spPr>
        <p:txBody>
          <a:bodyPr wrap="none" lIns="91430" tIns="45716" rIns="91430" bIns="45716">
            <a:spAutoFit/>
          </a:bodyPr>
          <a:lstStyle/>
          <a:p>
            <a:r>
              <a:rPr lang="zh-CN" altLang="en-US" sz="2200" b="1" dirty="0">
                <a:solidFill>
                  <a:srgbClr val="FF5050"/>
                </a:solidFill>
                <a:latin typeface="微软雅黑" panose="020B0503020204020204" pitchFamily="34" charset="-122"/>
                <a:ea typeface="微软雅黑" panose="020B0503020204020204" pitchFamily="34" charset="-122"/>
              </a:rPr>
              <a:t>目的</a:t>
            </a:r>
            <a:endParaRPr lang="en-US" altLang="zh-CN" sz="2200" b="1" dirty="0">
              <a:solidFill>
                <a:srgbClr val="FF5050"/>
              </a:solidFill>
              <a:latin typeface="微软雅黑" panose="020B0503020204020204" pitchFamily="34" charset="-122"/>
              <a:ea typeface="微软雅黑" panose="020B0503020204020204" pitchFamily="34" charset="-122"/>
            </a:endParaRPr>
          </a:p>
        </p:txBody>
      </p:sp>
      <p:sp>
        <p:nvSpPr>
          <p:cNvPr id="40" name="矩形 47"/>
          <p:cNvSpPr>
            <a:spLocks noChangeArrowheads="1"/>
          </p:cNvSpPr>
          <p:nvPr/>
        </p:nvSpPr>
        <p:spPr bwMode="auto">
          <a:xfrm>
            <a:off x="7861243" y="1636107"/>
            <a:ext cx="2983316" cy="36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rgbClr val="FF5050"/>
                </a:solidFill>
                <a:sym typeface="微软雅黑" panose="020B0503020204020204" pitchFamily="34" charset="-122"/>
              </a:rPr>
              <a:t>知识服务为最终目的</a:t>
            </a:r>
            <a:endParaRPr lang="zh-CN" altLang="en-US" sz="1400" dirty="0">
              <a:solidFill>
                <a:srgbClr val="FF5050"/>
              </a:solidFill>
              <a:sym typeface="微软雅黑" panose="020B0503020204020204" pitchFamily="34" charset="-122"/>
            </a:endParaRPr>
          </a:p>
        </p:txBody>
      </p:sp>
      <p:sp>
        <p:nvSpPr>
          <p:cNvPr id="32" name="圆角矩形 3"/>
          <p:cNvSpPr/>
          <p:nvPr/>
        </p:nvSpPr>
        <p:spPr>
          <a:xfrm>
            <a:off x="3362961" y="452121"/>
            <a:ext cx="546607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6C407D"/>
                </a:solidFill>
                <a:latin typeface="微软雅黑" panose="020B0503020204020204" pitchFamily="34" charset="-122"/>
                <a:ea typeface="微软雅黑" panose="020B0503020204020204" pitchFamily="34" charset="-122"/>
                <a:sym typeface="微软雅黑" panose="020B0503020204020204" pitchFamily="34" charset="-122"/>
              </a:rPr>
              <a:t>发现服务</a:t>
            </a:r>
            <a:endParaRPr lang="zh-CN" altLang="en-US" sz="2400" b="1" dirty="0">
              <a:solidFill>
                <a:srgbClr val="6C407D"/>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143979" y="3156217"/>
            <a:ext cx="6366639" cy="829945"/>
          </a:xfrm>
          <a:prstGeom prst="rect">
            <a:avLst/>
          </a:prstGeom>
          <a:noFill/>
        </p:spPr>
        <p:txBody>
          <a:bodyPr wrap="square" rtlCol="0">
            <a:spAutoFit/>
          </a:bodyPr>
          <a:lstStyle/>
          <a:p>
            <a:r>
              <a:rPr lang="zh-CN" altLang="en-US" sz="4800" dirty="0">
                <a:solidFill>
                  <a:srgbClr val="002060"/>
                </a:solidFill>
                <a:latin typeface="微软雅黑" panose="020B0503020204020204" pitchFamily="34" charset="-122"/>
                <a:ea typeface="微软雅黑" panose="020B0503020204020204" pitchFamily="34" charset="-122"/>
              </a:rPr>
              <a:t>更多功能敬请探索</a:t>
            </a:r>
            <a:endParaRPr lang="zh-CN" altLang="en-US" sz="4800"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
                                        <p:tgtEl>
                                          <p:spTgt spid="7"/>
                                        </p:tgtEl>
                                        <p:attrNameLst>
                                          <p:attrName>ppt_y</p:attrName>
                                        </p:attrNameLst>
                                      </p:cBhvr>
                                      <p:tavLst>
                                        <p:tav tm="0">
                                          <p:val>
                                            <p:strVal val="#ppt_y-#ppt_h*1.125000"/>
                                          </p:val>
                                        </p:tav>
                                        <p:tav tm="100000">
                                          <p:val>
                                            <p:strVal val="#ppt_y"/>
                                          </p:val>
                                        </p:tav>
                                      </p:tavLst>
                                    </p:anim>
                                    <p:animEffect transition="in" filter="wipe(down)">
                                      <p:cBhvr>
                                        <p:cTn id="8" dur="300"/>
                                        <p:tgtEl>
                                          <p:spTgt spid="7"/>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300"/>
                                        <p:tgtEl>
                                          <p:spTgt spid="8"/>
                                        </p:tgtEl>
                                        <p:attrNameLst>
                                          <p:attrName>ppt_y</p:attrName>
                                        </p:attrNameLst>
                                      </p:cBhvr>
                                      <p:tavLst>
                                        <p:tav tm="0">
                                          <p:val>
                                            <p:strVal val="#ppt_y-#ppt_h*1.125000"/>
                                          </p:val>
                                        </p:tav>
                                        <p:tav tm="100000">
                                          <p:val>
                                            <p:strVal val="#ppt_y"/>
                                          </p:val>
                                        </p:tav>
                                      </p:tavLst>
                                    </p:anim>
                                    <p:animEffect transition="in" filter="wipe(down)">
                                      <p:cBhvr>
                                        <p:cTn id="12" dur="300"/>
                                        <p:tgtEl>
                                          <p:spTgt spid="8"/>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50" fill="hold"/>
                                        <p:tgtEl>
                                          <p:spTgt spid="15"/>
                                        </p:tgtEl>
                                        <p:attrNameLst>
                                          <p:attrName>ppt_x</p:attrName>
                                        </p:attrNameLst>
                                      </p:cBhvr>
                                      <p:tavLst>
                                        <p:tav tm="0">
                                          <p:val>
                                            <p:strVal val="#ppt_x"/>
                                          </p:val>
                                        </p:tav>
                                        <p:tav tm="100000">
                                          <p:val>
                                            <p:strVal val="#ppt_x"/>
                                          </p:val>
                                        </p:tav>
                                      </p:tavLst>
                                    </p:anim>
                                    <p:anim calcmode="lin" valueType="num">
                                      <p:cBhvr additive="base">
                                        <p:cTn id="16" dur="250" fill="hold"/>
                                        <p:tgtEl>
                                          <p:spTgt spid="15"/>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25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300"/>
                                        <p:tgtEl>
                                          <p:spTgt spid="6"/>
                                        </p:tgtEl>
                                        <p:attrNameLst>
                                          <p:attrName>ppt_y</p:attrName>
                                        </p:attrNameLst>
                                      </p:cBhvr>
                                      <p:tavLst>
                                        <p:tav tm="0">
                                          <p:val>
                                            <p:strVal val="#ppt_y-#ppt_h*1.125000"/>
                                          </p:val>
                                        </p:tav>
                                        <p:tav tm="100000">
                                          <p:val>
                                            <p:strVal val="#ppt_y"/>
                                          </p:val>
                                        </p:tav>
                                      </p:tavLst>
                                    </p:anim>
                                    <p:animEffect transition="in" filter="wipe(down)">
                                      <p:cBhvr>
                                        <p:cTn id="31" dur="300"/>
                                        <p:tgtEl>
                                          <p:spTgt spid="6"/>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300"/>
                                        <p:tgtEl>
                                          <p:spTgt spid="16"/>
                                        </p:tgtEl>
                                        <p:attrNameLst>
                                          <p:attrName>ppt_y</p:attrName>
                                        </p:attrNameLst>
                                      </p:cBhvr>
                                      <p:tavLst>
                                        <p:tav tm="0">
                                          <p:val>
                                            <p:strVal val="#ppt_y-#ppt_h*1.125000"/>
                                          </p:val>
                                        </p:tav>
                                        <p:tav tm="100000">
                                          <p:val>
                                            <p:strVal val="#ppt_y"/>
                                          </p:val>
                                        </p:tav>
                                      </p:tavLst>
                                    </p:anim>
                                    <p:animEffect transition="in" filter="wipe(down)">
                                      <p:cBhvr>
                                        <p:cTn id="35" dur="300"/>
                                        <p:tgtEl>
                                          <p:spTgt spid="16"/>
                                        </p:tgtEl>
                                      </p:cBhvr>
                                    </p:animEffec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250" fill="hold"/>
                                        <p:tgtEl>
                                          <p:spTgt spid="17"/>
                                        </p:tgtEl>
                                        <p:attrNameLst>
                                          <p:attrName>ppt_x</p:attrName>
                                        </p:attrNameLst>
                                      </p:cBhvr>
                                      <p:tavLst>
                                        <p:tav tm="0">
                                          <p:val>
                                            <p:strVal val="#ppt_x"/>
                                          </p:val>
                                        </p:tav>
                                        <p:tav tm="100000">
                                          <p:val>
                                            <p:strVal val="#ppt_x"/>
                                          </p:val>
                                        </p:tav>
                                      </p:tavLst>
                                    </p:anim>
                                    <p:anim calcmode="lin" valueType="num">
                                      <p:cBhvr additive="base">
                                        <p:cTn id="40" dur="250" fill="hold"/>
                                        <p:tgtEl>
                                          <p:spTgt spid="17"/>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350"/>
                                        <p:tgtEl>
                                          <p:spTgt spid="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300"/>
                                        <p:tgtEl>
                                          <p:spTgt spid="5"/>
                                        </p:tgtEl>
                                        <p:attrNameLst>
                                          <p:attrName>ppt_y</p:attrName>
                                        </p:attrNameLst>
                                      </p:cBhvr>
                                      <p:tavLst>
                                        <p:tav tm="0">
                                          <p:val>
                                            <p:strVal val="#ppt_y-#ppt_h*1.125000"/>
                                          </p:val>
                                        </p:tav>
                                        <p:tav tm="100000">
                                          <p:val>
                                            <p:strVal val="#ppt_y"/>
                                          </p:val>
                                        </p:tav>
                                      </p:tavLst>
                                    </p:anim>
                                    <p:animEffect transition="in" filter="wipe(down)">
                                      <p:cBhvr>
                                        <p:cTn id="56" dur="300"/>
                                        <p:tgtEl>
                                          <p:spTgt spid="5"/>
                                        </p:tgtEl>
                                      </p:cBhvr>
                                    </p:animEffect>
                                  </p:childTnLst>
                                </p:cTn>
                              </p:par>
                              <p:par>
                                <p:cTn id="57" presetID="12" presetClass="entr" presetSubtype="1"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300"/>
                                        <p:tgtEl>
                                          <p:spTgt spid="21"/>
                                        </p:tgtEl>
                                        <p:attrNameLst>
                                          <p:attrName>ppt_y</p:attrName>
                                        </p:attrNameLst>
                                      </p:cBhvr>
                                      <p:tavLst>
                                        <p:tav tm="0">
                                          <p:val>
                                            <p:strVal val="#ppt_y-#ppt_h*1.125000"/>
                                          </p:val>
                                        </p:tav>
                                        <p:tav tm="100000">
                                          <p:val>
                                            <p:strVal val="#ppt_y"/>
                                          </p:val>
                                        </p:tav>
                                      </p:tavLst>
                                    </p:anim>
                                    <p:animEffect transition="in" filter="wipe(down)">
                                      <p:cBhvr>
                                        <p:cTn id="60" dur="300"/>
                                        <p:tgtEl>
                                          <p:spTgt spid="21"/>
                                        </p:tgtEl>
                                      </p:cBhvr>
                                    </p:animEffect>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250" fill="hold"/>
                                        <p:tgtEl>
                                          <p:spTgt spid="33"/>
                                        </p:tgtEl>
                                        <p:attrNameLst>
                                          <p:attrName>ppt_x</p:attrName>
                                        </p:attrNameLst>
                                      </p:cBhvr>
                                      <p:tavLst>
                                        <p:tav tm="0">
                                          <p:val>
                                            <p:strVal val="#ppt_x"/>
                                          </p:val>
                                        </p:tav>
                                        <p:tav tm="100000">
                                          <p:val>
                                            <p:strVal val="#ppt_x"/>
                                          </p:val>
                                        </p:tav>
                                      </p:tavLst>
                                    </p:anim>
                                    <p:anim calcmode="lin" valueType="num">
                                      <p:cBhvr additive="base">
                                        <p:cTn id="65" dur="250" fill="hold"/>
                                        <p:tgtEl>
                                          <p:spTgt spid="33"/>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left)">
                                      <p:cBhvr>
                                        <p:cTn id="69" dur="450"/>
                                        <p:tgtEl>
                                          <p:spTgt spid="34"/>
                                        </p:tgtEl>
                                      </p:cBhvr>
                                    </p:animEffect>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left)">
                                      <p:cBhvr>
                                        <p:cTn id="73" dur="500"/>
                                        <p:tgtEl>
                                          <p:spTgt spid="35"/>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left)">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2" presetClass="entr" presetSubtype="1"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additive="base">
                                        <p:cTn id="81" dur="300"/>
                                        <p:tgtEl>
                                          <p:spTgt spid="4"/>
                                        </p:tgtEl>
                                        <p:attrNameLst>
                                          <p:attrName>ppt_y</p:attrName>
                                        </p:attrNameLst>
                                      </p:cBhvr>
                                      <p:tavLst>
                                        <p:tav tm="0">
                                          <p:val>
                                            <p:strVal val="#ppt_y-#ppt_h*1.125000"/>
                                          </p:val>
                                        </p:tav>
                                        <p:tav tm="100000">
                                          <p:val>
                                            <p:strVal val="#ppt_y"/>
                                          </p:val>
                                        </p:tav>
                                      </p:tavLst>
                                    </p:anim>
                                    <p:animEffect transition="in" filter="wipe(down)">
                                      <p:cBhvr>
                                        <p:cTn id="82" dur="300"/>
                                        <p:tgtEl>
                                          <p:spTgt spid="4"/>
                                        </p:tgtEl>
                                      </p:cBhvr>
                                    </p:animEffect>
                                  </p:childTnLst>
                                </p:cTn>
                              </p:par>
                              <p:par>
                                <p:cTn id="83" presetID="12" presetClass="entr" presetSubtype="1"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300"/>
                                        <p:tgtEl>
                                          <p:spTgt spid="22"/>
                                        </p:tgtEl>
                                        <p:attrNameLst>
                                          <p:attrName>ppt_y</p:attrName>
                                        </p:attrNameLst>
                                      </p:cBhvr>
                                      <p:tavLst>
                                        <p:tav tm="0">
                                          <p:val>
                                            <p:strVal val="#ppt_y-#ppt_h*1.125000"/>
                                          </p:val>
                                        </p:tav>
                                        <p:tav tm="100000">
                                          <p:val>
                                            <p:strVal val="#ppt_y"/>
                                          </p:val>
                                        </p:tav>
                                      </p:tavLst>
                                    </p:anim>
                                    <p:animEffect transition="in" filter="wipe(down)">
                                      <p:cBhvr>
                                        <p:cTn id="86" dur="300"/>
                                        <p:tgtEl>
                                          <p:spTgt spid="22"/>
                                        </p:tgtEl>
                                      </p:cBhvr>
                                    </p:animEffect>
                                  </p:childTnLst>
                                </p:cTn>
                              </p:par>
                            </p:childTnLst>
                          </p:cTn>
                        </p:par>
                        <p:par>
                          <p:cTn id="87" fill="hold">
                            <p:stCondLst>
                              <p:cond delay="500"/>
                            </p:stCondLst>
                            <p:childTnLst>
                              <p:par>
                                <p:cTn id="88" presetID="2" presetClass="entr" presetSubtype="4" fill="hold" grpId="0" nodeType="after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additive="base">
                                        <p:cTn id="90" dur="250" fill="hold"/>
                                        <p:tgtEl>
                                          <p:spTgt spid="37"/>
                                        </p:tgtEl>
                                        <p:attrNameLst>
                                          <p:attrName>ppt_x</p:attrName>
                                        </p:attrNameLst>
                                      </p:cBhvr>
                                      <p:tavLst>
                                        <p:tav tm="0">
                                          <p:val>
                                            <p:strVal val="#ppt_x"/>
                                          </p:val>
                                        </p:tav>
                                        <p:tav tm="100000">
                                          <p:val>
                                            <p:strVal val="#ppt_x"/>
                                          </p:val>
                                        </p:tav>
                                      </p:tavLst>
                                    </p:anim>
                                    <p:anim calcmode="lin" valueType="num">
                                      <p:cBhvr additive="base">
                                        <p:cTn id="91" dur="250" fill="hold"/>
                                        <p:tgtEl>
                                          <p:spTgt spid="37"/>
                                        </p:tgtEl>
                                        <p:attrNameLst>
                                          <p:attrName>ppt_y</p:attrName>
                                        </p:attrNameLst>
                                      </p:cBhvr>
                                      <p:tavLst>
                                        <p:tav tm="0">
                                          <p:val>
                                            <p:strVal val="1+#ppt_h/2"/>
                                          </p:val>
                                        </p:tav>
                                        <p:tav tm="100000">
                                          <p:val>
                                            <p:strVal val="#ppt_y"/>
                                          </p:val>
                                        </p:tav>
                                      </p:tavLst>
                                    </p:anim>
                                  </p:childTnLst>
                                </p:cTn>
                              </p:par>
                            </p:childTnLst>
                          </p:cTn>
                        </p:par>
                        <p:par>
                          <p:cTn id="92" fill="hold">
                            <p:stCondLst>
                              <p:cond delay="1000"/>
                            </p:stCondLst>
                            <p:childTnLst>
                              <p:par>
                                <p:cTn id="93" presetID="22" presetClass="entr" presetSubtype="8" fill="hold" grpId="0" nodeType="after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left)">
                                      <p:cBhvr>
                                        <p:cTn id="95" dur="500"/>
                                        <p:tgtEl>
                                          <p:spTgt spid="38"/>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wipe(left)">
                                      <p:cBhvr>
                                        <p:cTn id="99" dur="500"/>
                                        <p:tgtEl>
                                          <p:spTgt spid="39"/>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wipe(left)">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xit" presetSubtype="10" fill="hold" grpId="1" nodeType="clickEffect">
                                  <p:stCondLst>
                                    <p:cond delay="0"/>
                                  </p:stCondLst>
                                  <p:childTnLst>
                                    <p:animEffect transition="out" filter="randombar(horizontal)">
                                      <p:cBhvr>
                                        <p:cTn id="106" dur="500"/>
                                        <p:tgtEl>
                                          <p:spTgt spid="32"/>
                                        </p:tgtEl>
                                      </p:cBhvr>
                                    </p:animEffect>
                                    <p:set>
                                      <p:cBhvr>
                                        <p:cTn id="107" dur="1" fill="hold">
                                          <p:stCondLst>
                                            <p:cond delay="499"/>
                                          </p:stCondLst>
                                        </p:cTn>
                                        <p:tgtEl>
                                          <p:spTgt spid="32"/>
                                        </p:tgtEl>
                                        <p:attrNameLst>
                                          <p:attrName>style.visibility</p:attrName>
                                        </p:attrNameLst>
                                      </p:cBhvr>
                                      <p:to>
                                        <p:strVal val="hidden"/>
                                      </p:to>
                                    </p:set>
                                  </p:childTnLst>
                                </p:cTn>
                              </p:par>
                              <p:par>
                                <p:cTn id="108" presetID="14" presetClass="exit" presetSubtype="10" fill="hold" grpId="1" nodeType="withEffect">
                                  <p:stCondLst>
                                    <p:cond delay="0"/>
                                  </p:stCondLst>
                                  <p:childTnLst>
                                    <p:animEffect transition="out" filter="randombar(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14" presetClass="exit" presetSubtype="10" fill="hold" grpId="1" nodeType="withEffect">
                                  <p:stCondLst>
                                    <p:cond delay="0"/>
                                  </p:stCondLst>
                                  <p:childTnLst>
                                    <p:animEffect transition="out" filter="randombar(horizontal)">
                                      <p:cBhvr>
                                        <p:cTn id="112" dur="500"/>
                                        <p:tgtEl>
                                          <p:spTgt spid="8"/>
                                        </p:tgtEl>
                                      </p:cBhvr>
                                    </p:animEffect>
                                    <p:set>
                                      <p:cBhvr>
                                        <p:cTn id="113" dur="1" fill="hold">
                                          <p:stCondLst>
                                            <p:cond delay="499"/>
                                          </p:stCondLst>
                                        </p:cTn>
                                        <p:tgtEl>
                                          <p:spTgt spid="8"/>
                                        </p:tgtEl>
                                        <p:attrNameLst>
                                          <p:attrName>style.visibility</p:attrName>
                                        </p:attrNameLst>
                                      </p:cBhvr>
                                      <p:to>
                                        <p:strVal val="hidden"/>
                                      </p:to>
                                    </p:set>
                                  </p:childTnLst>
                                </p:cTn>
                              </p:par>
                              <p:par>
                                <p:cTn id="114" presetID="14" presetClass="exit" presetSubtype="10" fill="hold" grpId="1" nodeType="withEffect">
                                  <p:stCondLst>
                                    <p:cond delay="0"/>
                                  </p:stCondLst>
                                  <p:childTnLst>
                                    <p:animEffect transition="out" filter="randombar(horizontal)">
                                      <p:cBhvr>
                                        <p:cTn id="115" dur="500"/>
                                        <p:tgtEl>
                                          <p:spTgt spid="15"/>
                                        </p:tgtEl>
                                      </p:cBhvr>
                                    </p:animEffect>
                                    <p:set>
                                      <p:cBhvr>
                                        <p:cTn id="116" dur="1" fill="hold">
                                          <p:stCondLst>
                                            <p:cond delay="499"/>
                                          </p:stCondLst>
                                        </p:cTn>
                                        <p:tgtEl>
                                          <p:spTgt spid="15"/>
                                        </p:tgtEl>
                                        <p:attrNameLst>
                                          <p:attrName>style.visibility</p:attrName>
                                        </p:attrNameLst>
                                      </p:cBhvr>
                                      <p:to>
                                        <p:strVal val="hidden"/>
                                      </p:to>
                                    </p:set>
                                  </p:childTnLst>
                                </p:cTn>
                              </p:par>
                              <p:par>
                                <p:cTn id="117" presetID="14" presetClass="exit" presetSubtype="10" fill="hold" nodeType="withEffect">
                                  <p:stCondLst>
                                    <p:cond delay="0"/>
                                  </p:stCondLst>
                                  <p:childTnLst>
                                    <p:animEffect transition="out" filter="randombar(horizontal)">
                                      <p:cBhvr>
                                        <p:cTn id="118" dur="500"/>
                                        <p:tgtEl>
                                          <p:spTgt spid="23"/>
                                        </p:tgtEl>
                                      </p:cBhvr>
                                    </p:animEffect>
                                    <p:set>
                                      <p:cBhvr>
                                        <p:cTn id="119" dur="1" fill="hold">
                                          <p:stCondLst>
                                            <p:cond delay="499"/>
                                          </p:stCondLst>
                                        </p:cTn>
                                        <p:tgtEl>
                                          <p:spTgt spid="23"/>
                                        </p:tgtEl>
                                        <p:attrNameLst>
                                          <p:attrName>style.visibility</p:attrName>
                                        </p:attrNameLst>
                                      </p:cBhvr>
                                      <p:to>
                                        <p:strVal val="hidden"/>
                                      </p:to>
                                    </p:set>
                                  </p:childTnLst>
                                </p:cTn>
                              </p:par>
                              <p:par>
                                <p:cTn id="120" presetID="14" presetClass="exit" presetSubtype="10" fill="hold" grpId="1" nodeType="withEffect">
                                  <p:stCondLst>
                                    <p:cond delay="0"/>
                                  </p:stCondLst>
                                  <p:childTnLst>
                                    <p:animEffect transition="out" filter="randombar(horizontal)">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4" presetClass="exit" presetSubtype="10" fill="hold" grpId="1" nodeType="withEffect">
                                  <p:stCondLst>
                                    <p:cond delay="0"/>
                                  </p:stCondLst>
                                  <p:childTnLst>
                                    <p:animEffect transition="out" filter="randombar(horizontal)">
                                      <p:cBhvr>
                                        <p:cTn id="124" dur="500"/>
                                        <p:tgtEl>
                                          <p:spTgt spid="27"/>
                                        </p:tgtEl>
                                      </p:cBhvr>
                                    </p:animEffect>
                                    <p:set>
                                      <p:cBhvr>
                                        <p:cTn id="125" dur="1" fill="hold">
                                          <p:stCondLst>
                                            <p:cond delay="499"/>
                                          </p:stCondLst>
                                        </p:cTn>
                                        <p:tgtEl>
                                          <p:spTgt spid="27"/>
                                        </p:tgtEl>
                                        <p:attrNameLst>
                                          <p:attrName>style.visibility</p:attrName>
                                        </p:attrNameLst>
                                      </p:cBhvr>
                                      <p:to>
                                        <p:strVal val="hidden"/>
                                      </p:to>
                                    </p:set>
                                  </p:childTnLst>
                                </p:cTn>
                              </p:par>
                              <p:par>
                                <p:cTn id="126" presetID="14" presetClass="exit" presetSubtype="10" fill="hold" grpId="1" nodeType="withEffect">
                                  <p:stCondLst>
                                    <p:cond delay="0"/>
                                  </p:stCondLst>
                                  <p:childTnLst>
                                    <p:animEffect transition="out" filter="randombar(horizontal)">
                                      <p:cBhvr>
                                        <p:cTn id="127" dur="500"/>
                                        <p:tgtEl>
                                          <p:spTgt spid="6"/>
                                        </p:tgtEl>
                                      </p:cBhvr>
                                    </p:animEffect>
                                    <p:set>
                                      <p:cBhvr>
                                        <p:cTn id="128" dur="1" fill="hold">
                                          <p:stCondLst>
                                            <p:cond delay="499"/>
                                          </p:stCondLst>
                                        </p:cTn>
                                        <p:tgtEl>
                                          <p:spTgt spid="6"/>
                                        </p:tgtEl>
                                        <p:attrNameLst>
                                          <p:attrName>style.visibility</p:attrName>
                                        </p:attrNameLst>
                                      </p:cBhvr>
                                      <p:to>
                                        <p:strVal val="hidden"/>
                                      </p:to>
                                    </p:set>
                                  </p:childTnLst>
                                </p:cTn>
                              </p:par>
                              <p:par>
                                <p:cTn id="129" presetID="14" presetClass="exit" presetSubtype="10" fill="hold" grpId="1" nodeType="withEffect">
                                  <p:stCondLst>
                                    <p:cond delay="0"/>
                                  </p:stCondLst>
                                  <p:childTnLst>
                                    <p:animEffect transition="out" filter="randombar(horizontal)">
                                      <p:cBhvr>
                                        <p:cTn id="130" dur="500"/>
                                        <p:tgtEl>
                                          <p:spTgt spid="16"/>
                                        </p:tgtEl>
                                      </p:cBhvr>
                                    </p:animEffect>
                                    <p:set>
                                      <p:cBhvr>
                                        <p:cTn id="131" dur="1" fill="hold">
                                          <p:stCondLst>
                                            <p:cond delay="499"/>
                                          </p:stCondLst>
                                        </p:cTn>
                                        <p:tgtEl>
                                          <p:spTgt spid="16"/>
                                        </p:tgtEl>
                                        <p:attrNameLst>
                                          <p:attrName>style.visibility</p:attrName>
                                        </p:attrNameLst>
                                      </p:cBhvr>
                                      <p:to>
                                        <p:strVal val="hidden"/>
                                      </p:to>
                                    </p:set>
                                  </p:childTnLst>
                                </p:cTn>
                              </p:par>
                              <p:par>
                                <p:cTn id="132" presetID="14" presetClass="exit" presetSubtype="10" fill="hold" grpId="1" nodeType="withEffect">
                                  <p:stCondLst>
                                    <p:cond delay="0"/>
                                  </p:stCondLst>
                                  <p:childTnLst>
                                    <p:animEffect transition="out" filter="randombar(horizontal)">
                                      <p:cBhvr>
                                        <p:cTn id="133" dur="500"/>
                                        <p:tgtEl>
                                          <p:spTgt spid="17"/>
                                        </p:tgtEl>
                                      </p:cBhvr>
                                    </p:animEffect>
                                    <p:set>
                                      <p:cBhvr>
                                        <p:cTn id="134" dur="1" fill="hold">
                                          <p:stCondLst>
                                            <p:cond delay="499"/>
                                          </p:stCondLst>
                                        </p:cTn>
                                        <p:tgtEl>
                                          <p:spTgt spid="17"/>
                                        </p:tgtEl>
                                        <p:attrNameLst>
                                          <p:attrName>style.visibility</p:attrName>
                                        </p:attrNameLst>
                                      </p:cBhvr>
                                      <p:to>
                                        <p:strVal val="hidden"/>
                                      </p:to>
                                    </p:set>
                                  </p:childTnLst>
                                </p:cTn>
                              </p:par>
                              <p:par>
                                <p:cTn id="135" presetID="14" presetClass="exit" presetSubtype="10" fill="hold" nodeType="withEffect">
                                  <p:stCondLst>
                                    <p:cond delay="0"/>
                                  </p:stCondLst>
                                  <p:childTnLst>
                                    <p:animEffect transition="out" filter="randombar(horizontal)">
                                      <p:cBhvr>
                                        <p:cTn id="136" dur="500"/>
                                        <p:tgtEl>
                                          <p:spTgt spid="18"/>
                                        </p:tgtEl>
                                      </p:cBhvr>
                                    </p:animEffect>
                                    <p:set>
                                      <p:cBhvr>
                                        <p:cTn id="137" dur="1" fill="hold">
                                          <p:stCondLst>
                                            <p:cond delay="499"/>
                                          </p:stCondLst>
                                        </p:cTn>
                                        <p:tgtEl>
                                          <p:spTgt spid="18"/>
                                        </p:tgtEl>
                                        <p:attrNameLst>
                                          <p:attrName>style.visibility</p:attrName>
                                        </p:attrNameLst>
                                      </p:cBhvr>
                                      <p:to>
                                        <p:strVal val="hidden"/>
                                      </p:to>
                                    </p:set>
                                  </p:childTnLst>
                                </p:cTn>
                              </p:par>
                              <p:par>
                                <p:cTn id="138" presetID="14" presetClass="exit" presetSubtype="10" fill="hold" grpId="1" nodeType="withEffect">
                                  <p:stCondLst>
                                    <p:cond delay="0"/>
                                  </p:stCondLst>
                                  <p:childTnLst>
                                    <p:animEffect transition="out" filter="randombar(horizontal)">
                                      <p:cBhvr>
                                        <p:cTn id="139" dur="500"/>
                                        <p:tgtEl>
                                          <p:spTgt spid="20"/>
                                        </p:tgtEl>
                                      </p:cBhvr>
                                    </p:animEffect>
                                    <p:set>
                                      <p:cBhvr>
                                        <p:cTn id="140" dur="1" fill="hold">
                                          <p:stCondLst>
                                            <p:cond delay="499"/>
                                          </p:stCondLst>
                                        </p:cTn>
                                        <p:tgtEl>
                                          <p:spTgt spid="20"/>
                                        </p:tgtEl>
                                        <p:attrNameLst>
                                          <p:attrName>style.visibility</p:attrName>
                                        </p:attrNameLst>
                                      </p:cBhvr>
                                      <p:to>
                                        <p:strVal val="hidden"/>
                                      </p:to>
                                    </p:set>
                                  </p:childTnLst>
                                </p:cTn>
                              </p:par>
                              <p:par>
                                <p:cTn id="141" presetID="14" presetClass="exit" presetSubtype="10" fill="hold" grpId="1" nodeType="withEffect">
                                  <p:stCondLst>
                                    <p:cond delay="0"/>
                                  </p:stCondLst>
                                  <p:childTnLst>
                                    <p:animEffect transition="out" filter="randombar(horizontal)">
                                      <p:cBhvr>
                                        <p:cTn id="142" dur="500"/>
                                        <p:tgtEl>
                                          <p:spTgt spid="19"/>
                                        </p:tgtEl>
                                      </p:cBhvr>
                                    </p:animEffect>
                                    <p:set>
                                      <p:cBhvr>
                                        <p:cTn id="143" dur="1" fill="hold">
                                          <p:stCondLst>
                                            <p:cond delay="499"/>
                                          </p:stCondLst>
                                        </p:cTn>
                                        <p:tgtEl>
                                          <p:spTgt spid="19"/>
                                        </p:tgtEl>
                                        <p:attrNameLst>
                                          <p:attrName>style.visibility</p:attrName>
                                        </p:attrNameLst>
                                      </p:cBhvr>
                                      <p:to>
                                        <p:strVal val="hidden"/>
                                      </p:to>
                                    </p:set>
                                  </p:childTnLst>
                                </p:cTn>
                              </p:par>
                              <p:par>
                                <p:cTn id="144" presetID="14" presetClass="exit" presetSubtype="10" fill="hold" grpId="1" nodeType="withEffect">
                                  <p:stCondLst>
                                    <p:cond delay="0"/>
                                  </p:stCondLst>
                                  <p:childTnLst>
                                    <p:animEffect transition="out" filter="randombar(horizontal)">
                                      <p:cBhvr>
                                        <p:cTn id="145" dur="500"/>
                                        <p:tgtEl>
                                          <p:spTgt spid="5"/>
                                        </p:tgtEl>
                                      </p:cBhvr>
                                    </p:animEffect>
                                    <p:set>
                                      <p:cBhvr>
                                        <p:cTn id="146" dur="1" fill="hold">
                                          <p:stCondLst>
                                            <p:cond delay="499"/>
                                          </p:stCondLst>
                                        </p:cTn>
                                        <p:tgtEl>
                                          <p:spTgt spid="5"/>
                                        </p:tgtEl>
                                        <p:attrNameLst>
                                          <p:attrName>style.visibility</p:attrName>
                                        </p:attrNameLst>
                                      </p:cBhvr>
                                      <p:to>
                                        <p:strVal val="hidden"/>
                                      </p:to>
                                    </p:set>
                                  </p:childTnLst>
                                </p:cTn>
                              </p:par>
                              <p:par>
                                <p:cTn id="147" presetID="14" presetClass="exit" presetSubtype="10" fill="hold" grpId="1" nodeType="withEffect">
                                  <p:stCondLst>
                                    <p:cond delay="0"/>
                                  </p:stCondLst>
                                  <p:childTnLst>
                                    <p:animEffect transition="out" filter="randombar(horizontal)">
                                      <p:cBhvr>
                                        <p:cTn id="148" dur="500"/>
                                        <p:tgtEl>
                                          <p:spTgt spid="21"/>
                                        </p:tgtEl>
                                      </p:cBhvr>
                                    </p:animEffect>
                                    <p:set>
                                      <p:cBhvr>
                                        <p:cTn id="149" dur="1" fill="hold">
                                          <p:stCondLst>
                                            <p:cond delay="499"/>
                                          </p:stCondLst>
                                        </p:cTn>
                                        <p:tgtEl>
                                          <p:spTgt spid="21"/>
                                        </p:tgtEl>
                                        <p:attrNameLst>
                                          <p:attrName>style.visibility</p:attrName>
                                        </p:attrNameLst>
                                      </p:cBhvr>
                                      <p:to>
                                        <p:strVal val="hidden"/>
                                      </p:to>
                                    </p:set>
                                  </p:childTnLst>
                                </p:cTn>
                              </p:par>
                              <p:par>
                                <p:cTn id="150" presetID="14" presetClass="exit" presetSubtype="10" fill="hold" grpId="1" nodeType="withEffect">
                                  <p:stCondLst>
                                    <p:cond delay="0"/>
                                  </p:stCondLst>
                                  <p:childTnLst>
                                    <p:animEffect transition="out" filter="randombar(horizontal)">
                                      <p:cBhvr>
                                        <p:cTn id="151" dur="500"/>
                                        <p:tgtEl>
                                          <p:spTgt spid="33"/>
                                        </p:tgtEl>
                                      </p:cBhvr>
                                    </p:animEffect>
                                    <p:set>
                                      <p:cBhvr>
                                        <p:cTn id="152" dur="1" fill="hold">
                                          <p:stCondLst>
                                            <p:cond delay="499"/>
                                          </p:stCondLst>
                                        </p:cTn>
                                        <p:tgtEl>
                                          <p:spTgt spid="33"/>
                                        </p:tgtEl>
                                        <p:attrNameLst>
                                          <p:attrName>style.visibility</p:attrName>
                                        </p:attrNameLst>
                                      </p:cBhvr>
                                      <p:to>
                                        <p:strVal val="hidden"/>
                                      </p:to>
                                    </p:set>
                                  </p:childTnLst>
                                </p:cTn>
                              </p:par>
                              <p:par>
                                <p:cTn id="153" presetID="14" presetClass="exit" presetSubtype="10" fill="hold" grpId="1" nodeType="withEffect">
                                  <p:stCondLst>
                                    <p:cond delay="0"/>
                                  </p:stCondLst>
                                  <p:childTnLst>
                                    <p:animEffect transition="out" filter="randombar(horizontal)">
                                      <p:cBhvr>
                                        <p:cTn id="154" dur="500"/>
                                        <p:tgtEl>
                                          <p:spTgt spid="34"/>
                                        </p:tgtEl>
                                      </p:cBhvr>
                                    </p:animEffect>
                                    <p:set>
                                      <p:cBhvr>
                                        <p:cTn id="155" dur="1" fill="hold">
                                          <p:stCondLst>
                                            <p:cond delay="499"/>
                                          </p:stCondLst>
                                        </p:cTn>
                                        <p:tgtEl>
                                          <p:spTgt spid="34"/>
                                        </p:tgtEl>
                                        <p:attrNameLst>
                                          <p:attrName>style.visibility</p:attrName>
                                        </p:attrNameLst>
                                      </p:cBhvr>
                                      <p:to>
                                        <p:strVal val="hidden"/>
                                      </p:to>
                                    </p:set>
                                  </p:childTnLst>
                                </p:cTn>
                              </p:par>
                              <p:par>
                                <p:cTn id="156" presetID="14" presetClass="exit" presetSubtype="10" fill="hold" grpId="1" nodeType="withEffect">
                                  <p:stCondLst>
                                    <p:cond delay="0"/>
                                  </p:stCondLst>
                                  <p:childTnLst>
                                    <p:animEffect transition="out" filter="randombar(horizontal)">
                                      <p:cBhvr>
                                        <p:cTn id="157" dur="500"/>
                                        <p:tgtEl>
                                          <p:spTgt spid="35"/>
                                        </p:tgtEl>
                                      </p:cBhvr>
                                    </p:animEffect>
                                    <p:set>
                                      <p:cBhvr>
                                        <p:cTn id="158" dur="1" fill="hold">
                                          <p:stCondLst>
                                            <p:cond delay="499"/>
                                          </p:stCondLst>
                                        </p:cTn>
                                        <p:tgtEl>
                                          <p:spTgt spid="35"/>
                                        </p:tgtEl>
                                        <p:attrNameLst>
                                          <p:attrName>style.visibility</p:attrName>
                                        </p:attrNameLst>
                                      </p:cBhvr>
                                      <p:to>
                                        <p:strVal val="hidden"/>
                                      </p:to>
                                    </p:set>
                                  </p:childTnLst>
                                </p:cTn>
                              </p:par>
                              <p:par>
                                <p:cTn id="159" presetID="14" presetClass="exit" presetSubtype="10" fill="hold" grpId="1" nodeType="withEffect">
                                  <p:stCondLst>
                                    <p:cond delay="0"/>
                                  </p:stCondLst>
                                  <p:childTnLst>
                                    <p:animEffect transition="out" filter="randombar(horizontal)">
                                      <p:cBhvr>
                                        <p:cTn id="160" dur="500"/>
                                        <p:tgtEl>
                                          <p:spTgt spid="36"/>
                                        </p:tgtEl>
                                      </p:cBhvr>
                                    </p:animEffect>
                                    <p:set>
                                      <p:cBhvr>
                                        <p:cTn id="161" dur="1" fill="hold">
                                          <p:stCondLst>
                                            <p:cond delay="499"/>
                                          </p:stCondLst>
                                        </p:cTn>
                                        <p:tgtEl>
                                          <p:spTgt spid="36"/>
                                        </p:tgtEl>
                                        <p:attrNameLst>
                                          <p:attrName>style.visibility</p:attrName>
                                        </p:attrNameLst>
                                      </p:cBhvr>
                                      <p:to>
                                        <p:strVal val="hidden"/>
                                      </p:to>
                                    </p:set>
                                  </p:childTnLst>
                                </p:cTn>
                              </p:par>
                              <p:par>
                                <p:cTn id="162" presetID="14" presetClass="exit" presetSubtype="10" fill="hold" grpId="1" nodeType="withEffect">
                                  <p:stCondLst>
                                    <p:cond delay="0"/>
                                  </p:stCondLst>
                                  <p:childTnLst>
                                    <p:animEffect transition="out" filter="randombar(horizontal)">
                                      <p:cBhvr>
                                        <p:cTn id="163" dur="500"/>
                                        <p:tgtEl>
                                          <p:spTgt spid="4"/>
                                        </p:tgtEl>
                                      </p:cBhvr>
                                    </p:animEffect>
                                    <p:set>
                                      <p:cBhvr>
                                        <p:cTn id="164" dur="1" fill="hold">
                                          <p:stCondLst>
                                            <p:cond delay="499"/>
                                          </p:stCondLst>
                                        </p:cTn>
                                        <p:tgtEl>
                                          <p:spTgt spid="4"/>
                                        </p:tgtEl>
                                        <p:attrNameLst>
                                          <p:attrName>style.visibility</p:attrName>
                                        </p:attrNameLst>
                                      </p:cBhvr>
                                      <p:to>
                                        <p:strVal val="hidden"/>
                                      </p:to>
                                    </p:set>
                                  </p:childTnLst>
                                </p:cTn>
                              </p:par>
                              <p:par>
                                <p:cTn id="165" presetID="14" presetClass="exit" presetSubtype="10" fill="hold" grpId="1" nodeType="withEffect">
                                  <p:stCondLst>
                                    <p:cond delay="0"/>
                                  </p:stCondLst>
                                  <p:childTnLst>
                                    <p:animEffect transition="out" filter="randombar(horizontal)">
                                      <p:cBhvr>
                                        <p:cTn id="166" dur="500"/>
                                        <p:tgtEl>
                                          <p:spTgt spid="22"/>
                                        </p:tgtEl>
                                      </p:cBhvr>
                                    </p:animEffect>
                                    <p:set>
                                      <p:cBhvr>
                                        <p:cTn id="167" dur="1" fill="hold">
                                          <p:stCondLst>
                                            <p:cond delay="499"/>
                                          </p:stCondLst>
                                        </p:cTn>
                                        <p:tgtEl>
                                          <p:spTgt spid="22"/>
                                        </p:tgtEl>
                                        <p:attrNameLst>
                                          <p:attrName>style.visibility</p:attrName>
                                        </p:attrNameLst>
                                      </p:cBhvr>
                                      <p:to>
                                        <p:strVal val="hidden"/>
                                      </p:to>
                                    </p:set>
                                  </p:childTnLst>
                                </p:cTn>
                              </p:par>
                              <p:par>
                                <p:cTn id="168" presetID="14" presetClass="exit" presetSubtype="10" fill="hold" grpId="1" nodeType="withEffect">
                                  <p:stCondLst>
                                    <p:cond delay="0"/>
                                  </p:stCondLst>
                                  <p:childTnLst>
                                    <p:animEffect transition="out" filter="randombar(horizontal)">
                                      <p:cBhvr>
                                        <p:cTn id="169" dur="500"/>
                                        <p:tgtEl>
                                          <p:spTgt spid="37"/>
                                        </p:tgtEl>
                                      </p:cBhvr>
                                    </p:animEffect>
                                    <p:set>
                                      <p:cBhvr>
                                        <p:cTn id="170" dur="1" fill="hold">
                                          <p:stCondLst>
                                            <p:cond delay="499"/>
                                          </p:stCondLst>
                                        </p:cTn>
                                        <p:tgtEl>
                                          <p:spTgt spid="37"/>
                                        </p:tgtEl>
                                        <p:attrNameLst>
                                          <p:attrName>style.visibility</p:attrName>
                                        </p:attrNameLst>
                                      </p:cBhvr>
                                      <p:to>
                                        <p:strVal val="hidden"/>
                                      </p:to>
                                    </p:set>
                                  </p:childTnLst>
                                </p:cTn>
                              </p:par>
                              <p:par>
                                <p:cTn id="171" presetID="14" presetClass="exit" presetSubtype="10" fill="hold" grpId="1" nodeType="withEffect">
                                  <p:stCondLst>
                                    <p:cond delay="0"/>
                                  </p:stCondLst>
                                  <p:childTnLst>
                                    <p:animEffect transition="out" filter="randombar(horizontal)">
                                      <p:cBhvr>
                                        <p:cTn id="172" dur="500"/>
                                        <p:tgtEl>
                                          <p:spTgt spid="38"/>
                                        </p:tgtEl>
                                      </p:cBhvr>
                                    </p:animEffect>
                                    <p:set>
                                      <p:cBhvr>
                                        <p:cTn id="173" dur="1" fill="hold">
                                          <p:stCondLst>
                                            <p:cond delay="499"/>
                                          </p:stCondLst>
                                        </p:cTn>
                                        <p:tgtEl>
                                          <p:spTgt spid="38"/>
                                        </p:tgtEl>
                                        <p:attrNameLst>
                                          <p:attrName>style.visibility</p:attrName>
                                        </p:attrNameLst>
                                      </p:cBhvr>
                                      <p:to>
                                        <p:strVal val="hidden"/>
                                      </p:to>
                                    </p:set>
                                  </p:childTnLst>
                                </p:cTn>
                              </p:par>
                              <p:par>
                                <p:cTn id="174" presetID="14" presetClass="exit" presetSubtype="10" fill="hold" grpId="1" nodeType="withEffect">
                                  <p:stCondLst>
                                    <p:cond delay="0"/>
                                  </p:stCondLst>
                                  <p:childTnLst>
                                    <p:animEffect transition="out" filter="randombar(horizontal)">
                                      <p:cBhvr>
                                        <p:cTn id="175" dur="500"/>
                                        <p:tgtEl>
                                          <p:spTgt spid="39"/>
                                        </p:tgtEl>
                                      </p:cBhvr>
                                    </p:animEffect>
                                    <p:set>
                                      <p:cBhvr>
                                        <p:cTn id="176" dur="1" fill="hold">
                                          <p:stCondLst>
                                            <p:cond delay="499"/>
                                          </p:stCondLst>
                                        </p:cTn>
                                        <p:tgtEl>
                                          <p:spTgt spid="39"/>
                                        </p:tgtEl>
                                        <p:attrNameLst>
                                          <p:attrName>style.visibility</p:attrName>
                                        </p:attrNameLst>
                                      </p:cBhvr>
                                      <p:to>
                                        <p:strVal val="hidden"/>
                                      </p:to>
                                    </p:set>
                                  </p:childTnLst>
                                </p:cTn>
                              </p:par>
                              <p:par>
                                <p:cTn id="177" presetID="14" presetClass="exit" presetSubtype="10" fill="hold" grpId="1" nodeType="withEffect">
                                  <p:stCondLst>
                                    <p:cond delay="0"/>
                                  </p:stCondLst>
                                  <p:childTnLst>
                                    <p:animEffect transition="out" filter="randombar(horizontal)">
                                      <p:cBhvr>
                                        <p:cTn id="178" dur="500"/>
                                        <p:tgtEl>
                                          <p:spTgt spid="40"/>
                                        </p:tgtEl>
                                      </p:cBhvr>
                                    </p:animEffect>
                                    <p:set>
                                      <p:cBhvr>
                                        <p:cTn id="179" dur="1" fill="hold">
                                          <p:stCondLst>
                                            <p:cond delay="499"/>
                                          </p:stCondLst>
                                        </p:cTn>
                                        <p:tgtEl>
                                          <p:spTgt spid="40"/>
                                        </p:tgtEl>
                                        <p:attrNameLst>
                                          <p:attrName>style.visibility</p:attrName>
                                        </p:attrNameLst>
                                      </p:cBhvr>
                                      <p:to>
                                        <p:strVal val="hidden"/>
                                      </p:to>
                                    </p:set>
                                  </p:childTnLst>
                                </p:cTn>
                              </p:par>
                              <p:par>
                                <p:cTn id="180" presetID="31" presetClass="entr" presetSubtype="0" fill="hold" grpId="0" nodeType="withEffect">
                                  <p:stCondLst>
                                    <p:cond delay="0"/>
                                  </p:stCondLst>
                                  <p:childTnLst>
                                    <p:set>
                                      <p:cBhvr>
                                        <p:cTn id="181" dur="1" fill="hold">
                                          <p:stCondLst>
                                            <p:cond delay="0"/>
                                          </p:stCondLst>
                                        </p:cTn>
                                        <p:tgtEl>
                                          <p:spTgt spid="2"/>
                                        </p:tgtEl>
                                        <p:attrNameLst>
                                          <p:attrName>style.visibility</p:attrName>
                                        </p:attrNameLst>
                                      </p:cBhvr>
                                      <p:to>
                                        <p:strVal val="visible"/>
                                      </p:to>
                                    </p:set>
                                    <p:anim calcmode="lin" valueType="num">
                                      <p:cBhvr>
                                        <p:cTn id="182" dur="1000" fill="hold"/>
                                        <p:tgtEl>
                                          <p:spTgt spid="2"/>
                                        </p:tgtEl>
                                        <p:attrNameLst>
                                          <p:attrName>ppt_w</p:attrName>
                                        </p:attrNameLst>
                                      </p:cBhvr>
                                      <p:tavLst>
                                        <p:tav tm="0">
                                          <p:val>
                                            <p:fltVal val="0"/>
                                          </p:val>
                                        </p:tav>
                                        <p:tav tm="100000">
                                          <p:val>
                                            <p:strVal val="#ppt_w"/>
                                          </p:val>
                                        </p:tav>
                                      </p:tavLst>
                                    </p:anim>
                                    <p:anim calcmode="lin" valueType="num">
                                      <p:cBhvr>
                                        <p:cTn id="183" dur="1000" fill="hold"/>
                                        <p:tgtEl>
                                          <p:spTgt spid="2"/>
                                        </p:tgtEl>
                                        <p:attrNameLst>
                                          <p:attrName>ppt_h</p:attrName>
                                        </p:attrNameLst>
                                      </p:cBhvr>
                                      <p:tavLst>
                                        <p:tav tm="0">
                                          <p:val>
                                            <p:fltVal val="0"/>
                                          </p:val>
                                        </p:tav>
                                        <p:tav tm="100000">
                                          <p:val>
                                            <p:strVal val="#ppt_h"/>
                                          </p:val>
                                        </p:tav>
                                      </p:tavLst>
                                    </p:anim>
                                    <p:anim calcmode="lin" valueType="num">
                                      <p:cBhvr>
                                        <p:cTn id="184" dur="1000" fill="hold"/>
                                        <p:tgtEl>
                                          <p:spTgt spid="2"/>
                                        </p:tgtEl>
                                        <p:attrNameLst>
                                          <p:attrName>style.rotation</p:attrName>
                                        </p:attrNameLst>
                                      </p:cBhvr>
                                      <p:tavLst>
                                        <p:tav tm="0">
                                          <p:val>
                                            <p:fltVal val="90"/>
                                          </p:val>
                                        </p:tav>
                                        <p:tav tm="100000">
                                          <p:val>
                                            <p:fltVal val="0"/>
                                          </p:val>
                                        </p:tav>
                                      </p:tavLst>
                                    </p:anim>
                                    <p:animEffect transition="in" filter="fade">
                                      <p:cBhvr>
                                        <p:cTn id="18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7" grpId="0" bldLvl="0" animBg="1"/>
      <p:bldP spid="7" grpId="1" bldLvl="0" animBg="1"/>
      <p:bldP spid="8" grpId="0"/>
      <p:bldP spid="8" grpId="1"/>
      <p:bldP spid="15" grpId="0" bldLvl="0" animBg="1"/>
      <p:bldP spid="15" grpId="1" bldLvl="0" animBg="1"/>
      <p:bldP spid="26" grpId="0"/>
      <p:bldP spid="26" grpId="1"/>
      <p:bldP spid="27" grpId="0"/>
      <p:bldP spid="27" grpId="1"/>
      <p:bldP spid="16" grpId="0"/>
      <p:bldP spid="16" grpId="1"/>
      <p:bldP spid="17" grpId="0" bldLvl="0" animBg="1"/>
      <p:bldP spid="17" grpId="1" bldLvl="0" animBg="1"/>
      <p:bldP spid="19" grpId="0"/>
      <p:bldP spid="19" grpId="1"/>
      <p:bldP spid="20" grpId="0"/>
      <p:bldP spid="20" grpId="1"/>
      <p:bldP spid="21" grpId="0"/>
      <p:bldP spid="21" grpId="1"/>
      <p:bldP spid="22" grpId="0"/>
      <p:bldP spid="22" grpId="1"/>
      <p:bldP spid="33" grpId="0" bldLvl="0" animBg="1"/>
      <p:bldP spid="33" grpId="1" bldLvl="0" animBg="1"/>
      <p:bldP spid="34" grpId="0" bldLvl="0" animBg="1"/>
      <p:bldP spid="34" grpId="1" bldLvl="0" animBg="1"/>
      <p:bldP spid="35" grpId="0"/>
      <p:bldP spid="35" grpId="1"/>
      <p:bldP spid="36" grpId="0"/>
      <p:bldP spid="36" grpId="1"/>
      <p:bldP spid="37" grpId="0" bldLvl="0" animBg="1"/>
      <p:bldP spid="37" grpId="1" bldLvl="0" animBg="1"/>
      <p:bldP spid="38" grpId="0" bldLvl="0" animBg="1"/>
      <p:bldP spid="38" grpId="1" bldLvl="0" animBg="1"/>
      <p:bldP spid="39" grpId="0"/>
      <p:bldP spid="39" grpId="1"/>
      <p:bldP spid="40" grpId="0"/>
      <p:bldP spid="40" grpId="1"/>
      <p:bldP spid="32" grpId="1" bldLvl="0" animBg="1"/>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3"/>
          <p:cNvSpPr>
            <a:spLocks noChangeArrowheads="1"/>
          </p:cNvSpPr>
          <p:nvPr/>
        </p:nvSpPr>
        <p:spPr bwMode="auto">
          <a:xfrm>
            <a:off x="3814769" y="2889251"/>
            <a:ext cx="4103688" cy="577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pPr algn="ctr" eaLnBrk="0" hangingPunct="0">
              <a:lnSpc>
                <a:spcPts val="4475"/>
              </a:lnSpc>
            </a:pPr>
            <a:r>
              <a:rPr lang="zh-CN" altLang="en-US" sz="4000" b="1" i="1" dirty="0" smtClean="0">
                <a:solidFill>
                  <a:srgbClr val="000000"/>
                </a:solidFill>
                <a:latin typeface="微软雅黑" panose="020B0503020204020204" pitchFamily="34" charset="-122"/>
                <a:ea typeface="微软雅黑" panose="020B0503020204020204" pitchFamily="34" charset="-122"/>
                <a:sym typeface="宋体" panose="02010600030101010101" pitchFamily="2" charset="-122"/>
              </a:rPr>
              <a:t>（四）移动图书馆</a:t>
            </a:r>
            <a:endParaRPr lang="zh-CN" altLang="en-US" sz="4000" b="1" i="1"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866097" y="1125416"/>
            <a:ext cx="1868003" cy="308463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C:\Users\bing\Pictures\豌豆荚截图20130916171016.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0768"/>
          <a:stretch>
            <a:fillRect/>
          </a:stretch>
        </p:blipFill>
        <p:spPr bwMode="auto">
          <a:xfrm>
            <a:off x="2306516" y="1633905"/>
            <a:ext cx="2195146" cy="275345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66978" y="2098431"/>
            <a:ext cx="1996746" cy="296300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404090" y="2628901"/>
            <a:ext cx="2119607" cy="2957146"/>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0" name="圆角矩形 12"/>
          <p:cNvSpPr>
            <a:spLocks noChangeArrowheads="1"/>
          </p:cNvSpPr>
          <p:nvPr/>
        </p:nvSpPr>
        <p:spPr bwMode="auto">
          <a:xfrm>
            <a:off x="4230566" y="1103436"/>
            <a:ext cx="5455626" cy="388326"/>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查询入口、本馆公告、热门图书等展示</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1" name="圆角矩形 13"/>
          <p:cNvSpPr>
            <a:spLocks noChangeArrowheads="1"/>
          </p:cNvSpPr>
          <p:nvPr/>
        </p:nvSpPr>
        <p:spPr bwMode="auto">
          <a:xfrm>
            <a:off x="4659923" y="1585547"/>
            <a:ext cx="5024804" cy="388327"/>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查询结果展示</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2" name="圆角矩形 15"/>
          <p:cNvSpPr>
            <a:spLocks noChangeArrowheads="1"/>
          </p:cNvSpPr>
          <p:nvPr/>
        </p:nvSpPr>
        <p:spPr bwMode="auto">
          <a:xfrm>
            <a:off x="5298831" y="2099897"/>
            <a:ext cx="4387362" cy="388326"/>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图书详细信息展示，在架情况</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3" name="圆角矩形 16"/>
          <p:cNvSpPr>
            <a:spLocks noChangeArrowheads="1"/>
          </p:cNvSpPr>
          <p:nvPr/>
        </p:nvSpPr>
        <p:spPr bwMode="auto">
          <a:xfrm>
            <a:off x="5964116" y="2631831"/>
            <a:ext cx="3720612" cy="389792"/>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读者预约，获取图书到馆优先获取权</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096511" y="3010633"/>
            <a:ext cx="2076745" cy="268751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5" name="圆角矩形 18"/>
          <p:cNvSpPr>
            <a:spLocks noChangeArrowheads="1"/>
          </p:cNvSpPr>
          <p:nvPr/>
        </p:nvSpPr>
        <p:spPr bwMode="auto">
          <a:xfrm>
            <a:off x="6560527" y="3165231"/>
            <a:ext cx="3124200" cy="389792"/>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在借图书一键续借</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6" name="TextBox 14"/>
          <p:cNvSpPr>
            <a:spLocks noChangeArrowheads="1"/>
          </p:cNvSpPr>
          <p:nvPr/>
        </p:nvSpPr>
        <p:spPr bwMode="auto">
          <a:xfrm>
            <a:off x="1633905" y="572966"/>
            <a:ext cx="3067050" cy="411874"/>
          </a:xfrm>
          <a:prstGeom prst="rect">
            <a:avLst/>
          </a:prstGeom>
          <a:solidFill>
            <a:srgbClr val="6FB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357" tIns="42179" rIns="84357" bIns="42179">
            <a:spAutoFit/>
          </a:bodyPr>
          <a:lstStyle/>
          <a:p>
            <a:pPr fontAlgn="base">
              <a:spcBef>
                <a:spcPct val="0"/>
              </a:spcBef>
              <a:spcAft>
                <a:spcPct val="0"/>
              </a:spcAft>
              <a:buFont typeface="Arial" panose="020B0604020202020204" pitchFamily="34" charset="0"/>
              <a:buNone/>
            </a:pPr>
            <a:r>
              <a:rPr lang="zh-CN" altLang="en-US" sz="2125" b="1">
                <a:solidFill>
                  <a:srgbClr val="FFFFFF"/>
                </a:solidFill>
                <a:latin typeface="微软雅黑" panose="020B0503020204020204" pitchFamily="34" charset="-122"/>
                <a:ea typeface="微软雅黑" panose="020B0503020204020204" pitchFamily="34" charset="-122"/>
                <a:sym typeface="宋体" panose="02010600030101010101" pitchFamily="2" charset="-122"/>
              </a:rPr>
              <a:t>对接图书馆</a:t>
            </a:r>
            <a:r>
              <a:rPr lang="en-US" altLang="zh-CN" sz="2125" b="1">
                <a:solidFill>
                  <a:srgbClr val="FFFFFF"/>
                </a:solidFill>
                <a:latin typeface="微软雅黑" panose="020B0503020204020204" pitchFamily="34" charset="-122"/>
                <a:ea typeface="微软雅黑" panose="020B0503020204020204" pitchFamily="34" charset="-122"/>
                <a:sym typeface="Calibri" panose="020F0502020204030204" pitchFamily="34" charset="0"/>
              </a:rPr>
              <a:t>OPAC</a:t>
            </a:r>
            <a:r>
              <a:rPr lang="zh-CN" altLang="en-US" sz="2125" b="1">
                <a:solidFill>
                  <a:srgbClr val="FFFFFF"/>
                </a:solidFill>
                <a:latin typeface="微软雅黑" panose="020B0503020204020204" pitchFamily="34" charset="-122"/>
                <a:ea typeface="微软雅黑" panose="020B0503020204020204" pitchFamily="34" charset="-122"/>
                <a:sym typeface="宋体" panose="02010600030101010101" pitchFamily="2" charset="-122"/>
              </a:rPr>
              <a:t>系统</a:t>
            </a:r>
            <a:endParaRPr lang="zh-CN" altLang="en-US" sz="2125" b="1">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autoUpdateAnimBg="0"/>
      <p:bldP spid="11" grpId="0" bldLvl="0" animBg="1" autoUpdateAnimBg="0"/>
      <p:bldP spid="12" grpId="0" bldLvl="0" animBg="1" autoUpdateAnimBg="0"/>
      <p:bldP spid="13" grpId="0" bldLvl="0" animBg="1" autoUpdateAnimBg="0"/>
      <p:bldP spid="15" grpId="0" bldLvl="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ing\Pictures\豌豆荚截图20130917135802.png"/>
          <p:cNvPicPr>
            <a:picLocks noChangeAspect="1" noChangeArrowheads="1"/>
          </p:cNvPicPr>
          <p:nvPr/>
        </p:nvPicPr>
        <p:blipFill>
          <a:blip r:embed="rId1">
            <a:extLst>
              <a:ext uri="{28A0092B-C50C-407E-A947-70E740481C1C}">
                <a14:useLocalDpi xmlns:a14="http://schemas.microsoft.com/office/drawing/2010/main" val="0"/>
              </a:ext>
            </a:extLst>
          </a:blip>
          <a:srcRect t="5077" b="5128"/>
          <a:stretch>
            <a:fillRect/>
          </a:stretch>
        </p:blipFill>
        <p:spPr bwMode="auto">
          <a:xfrm>
            <a:off x="1841989" y="1169378"/>
            <a:ext cx="2231780" cy="3083169"/>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C:\Users\bing\Pictures\豌豆荚截图20130917140447.png"/>
          <p:cNvPicPr>
            <a:picLocks noChangeAspect="1" noChangeArrowheads="1"/>
          </p:cNvPicPr>
          <p:nvPr/>
        </p:nvPicPr>
        <p:blipFill>
          <a:blip r:embed="rId2">
            <a:extLst>
              <a:ext uri="{28A0092B-C50C-407E-A947-70E740481C1C}">
                <a14:useLocalDpi xmlns:a14="http://schemas.microsoft.com/office/drawing/2010/main" val="0"/>
              </a:ext>
            </a:extLst>
          </a:blip>
          <a:srcRect t="14174" b="6284"/>
          <a:stretch>
            <a:fillRect/>
          </a:stretch>
        </p:blipFill>
        <p:spPr bwMode="auto">
          <a:xfrm>
            <a:off x="2441331" y="1699848"/>
            <a:ext cx="2256692" cy="276371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C:\Users\bing\Pictures\豌豆荚截图20130917140506.png"/>
          <p:cNvPicPr>
            <a:picLocks noChangeAspect="1" noChangeArrowheads="1"/>
          </p:cNvPicPr>
          <p:nvPr/>
        </p:nvPicPr>
        <p:blipFill>
          <a:blip r:embed="rId3" cstate="print">
            <a:extLst>
              <a:ext uri="{28A0092B-C50C-407E-A947-70E740481C1C}">
                <a14:useLocalDpi xmlns:a14="http://schemas.microsoft.com/office/drawing/2010/main" val="0"/>
              </a:ext>
            </a:extLst>
          </a:blip>
          <a:srcRect t="14174" b="5103"/>
          <a:stretch>
            <a:fillRect/>
          </a:stretch>
        </p:blipFill>
        <p:spPr bwMode="auto">
          <a:xfrm>
            <a:off x="3184282" y="2212732"/>
            <a:ext cx="2246434" cy="277104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5" name="圆角矩形 9"/>
          <p:cNvSpPr>
            <a:spLocks noChangeArrowheads="1"/>
          </p:cNvSpPr>
          <p:nvPr/>
        </p:nvSpPr>
        <p:spPr bwMode="auto">
          <a:xfrm>
            <a:off x="4234962" y="1169378"/>
            <a:ext cx="4785946" cy="464527"/>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多频道一站式统一检索</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6" name="圆角矩形 10"/>
          <p:cNvSpPr>
            <a:spLocks noChangeArrowheads="1"/>
          </p:cNvSpPr>
          <p:nvPr/>
        </p:nvSpPr>
        <p:spPr bwMode="auto">
          <a:xfrm>
            <a:off x="4832840" y="1701313"/>
            <a:ext cx="4188069" cy="464526"/>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图文立体展示</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7" name="圆角矩形 11"/>
          <p:cNvSpPr>
            <a:spLocks noChangeArrowheads="1"/>
          </p:cNvSpPr>
          <p:nvPr/>
        </p:nvSpPr>
        <p:spPr bwMode="auto">
          <a:xfrm>
            <a:off x="5430716" y="2233247"/>
            <a:ext cx="3600450" cy="465992"/>
          </a:xfrm>
          <a:prstGeom prst="roundRect">
            <a:avLst>
              <a:gd name="adj" fmla="val 16667"/>
            </a:avLst>
          </a:prstGeom>
          <a:solidFill>
            <a:srgbClr val="D9E38A"/>
          </a:solidFill>
          <a:ln w="9525">
            <a:solidFill>
              <a:srgbClr val="6FB600"/>
            </a:solidFill>
            <a:round/>
          </a:ln>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多字段筛选、二次检索精确定位</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8" name="TextBox 15"/>
          <p:cNvSpPr>
            <a:spLocks noChangeArrowheads="1"/>
          </p:cNvSpPr>
          <p:nvPr/>
        </p:nvSpPr>
        <p:spPr bwMode="auto">
          <a:xfrm>
            <a:off x="1644163" y="575897"/>
            <a:ext cx="3455377" cy="411874"/>
          </a:xfrm>
          <a:prstGeom prst="rect">
            <a:avLst/>
          </a:prstGeom>
          <a:solidFill>
            <a:srgbClr val="6FB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357" tIns="42179" rIns="84357" bIns="42179">
            <a:spAutoFit/>
          </a:bodyPr>
          <a:lstStyle/>
          <a:p>
            <a:pPr fontAlgn="base">
              <a:spcBef>
                <a:spcPct val="0"/>
              </a:spcBef>
              <a:spcAft>
                <a:spcPct val="0"/>
              </a:spcAft>
              <a:buFont typeface="Arial" panose="020B0604020202020204" pitchFamily="34" charset="0"/>
              <a:buNone/>
            </a:pPr>
            <a:r>
              <a:rPr lang="zh-CN" altLang="en-US" sz="2125" b="1">
                <a:solidFill>
                  <a:srgbClr val="FFFFFF"/>
                </a:solidFill>
                <a:latin typeface="宋体" panose="02010600030101010101" pitchFamily="2" charset="-122"/>
                <a:ea typeface="微软雅黑" panose="020B0503020204020204" pitchFamily="34" charset="-122"/>
                <a:sym typeface="宋体" panose="02010600030101010101" pitchFamily="2" charset="-122"/>
              </a:rPr>
              <a:t>基于数字资源的移动服务</a:t>
            </a:r>
            <a:endParaRPr lang="zh-CN" altLang="en-US" sz="2125" b="1">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9" name="Picture 11" descr="C:\Users\bing\Desktop\QQ图片20140505104829.jpgQQ图片201405051048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9470" y="2740270"/>
            <a:ext cx="2319704" cy="265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圆角矩形 12"/>
          <p:cNvSpPr>
            <a:spLocks noChangeArrowheads="1"/>
          </p:cNvSpPr>
          <p:nvPr/>
        </p:nvSpPr>
        <p:spPr bwMode="auto">
          <a:xfrm>
            <a:off x="6279175" y="2740270"/>
            <a:ext cx="1595803" cy="464527"/>
          </a:xfrm>
          <a:prstGeom prst="roundRect">
            <a:avLst>
              <a:gd name="adj" fmla="val 16667"/>
            </a:avLst>
          </a:prstGeom>
          <a:solidFill>
            <a:srgbClr val="D9E38A"/>
          </a:solidFill>
          <a:ln w="9525">
            <a:solidFill>
              <a:srgbClr val="6FB6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多种分享方式</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autoUpdateAnimBg="0"/>
      <p:bldP spid="6" grpId="0" bldLvl="0" animBg="1" autoUpdateAnimBg="0"/>
      <p:bldP spid="7" grpId="0" bldLvl="0" animBg="1" autoUpdateAnimBg="0"/>
      <p:bldP spid="10" grpId="0" bldLvl="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6838" y="207447"/>
            <a:ext cx="11493849" cy="6480720"/>
          </a:xfrm>
          <a:prstGeom prst="rect">
            <a:avLst/>
          </a:prstGeom>
        </p:spPr>
      </p:pic>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289799" name="AutoShape 7"/>
          <p:cNvSpPr>
            <a:spLocks noChangeArrowheads="1"/>
          </p:cNvSpPr>
          <p:nvPr/>
        </p:nvSpPr>
        <p:spPr bwMode="auto">
          <a:xfrm>
            <a:off x="4719070" y="503675"/>
            <a:ext cx="2232025" cy="1079500"/>
          </a:xfrm>
          <a:prstGeom prst="wedgeRectCallout">
            <a:avLst>
              <a:gd name="adj1" fmla="val -77954"/>
              <a:gd name="adj2" fmla="val -38676"/>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点击图书封面或标题链接，进入图书详细信息页面</a:t>
            </a:r>
            <a:endParaRPr lang="zh-CN" altLang="en-US" b="1" dirty="0" smtClean="0">
              <a:solidFill>
                <a:prstClr val="black"/>
              </a:solidFill>
            </a:endParaRPr>
          </a:p>
        </p:txBody>
      </p:sp>
      <p:sp>
        <p:nvSpPr>
          <p:cNvPr id="289801" name="AutoShape 9"/>
          <p:cNvSpPr>
            <a:spLocks noChangeArrowheads="1"/>
          </p:cNvSpPr>
          <p:nvPr/>
        </p:nvSpPr>
        <p:spPr bwMode="auto">
          <a:xfrm>
            <a:off x="6546050" y="2869811"/>
            <a:ext cx="1871663" cy="1008062"/>
          </a:xfrm>
          <a:prstGeom prst="wedgeRectCallout">
            <a:avLst>
              <a:gd name="adj1" fmla="val -52120"/>
              <a:gd name="adj2" fmla="val -87167"/>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提供与检索词相关的目录信息</a:t>
            </a:r>
            <a:endParaRPr lang="zh-CN" altLang="en-US" b="1" dirty="0" smtClean="0">
              <a:solidFill>
                <a:prstClr val="black"/>
              </a:solidFill>
            </a:endParaRPr>
          </a:p>
        </p:txBody>
      </p:sp>
      <p:sp>
        <p:nvSpPr>
          <p:cNvPr id="289800" name="AutoShape 8"/>
          <p:cNvSpPr>
            <a:spLocks noChangeArrowheads="1"/>
          </p:cNvSpPr>
          <p:nvPr/>
        </p:nvSpPr>
        <p:spPr bwMode="auto">
          <a:xfrm>
            <a:off x="3890755" y="1718810"/>
            <a:ext cx="3060340" cy="647700"/>
          </a:xfrm>
          <a:prstGeom prst="flowChartAlternateProcess">
            <a:avLst/>
          </a:prstGeom>
          <a:solidFill>
            <a:srgbClr val="00CCFF">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89799"/>
                                        </p:tgtEl>
                                        <p:attrNameLst>
                                          <p:attrName>style.visibility</p:attrName>
                                        </p:attrNameLst>
                                      </p:cBhvr>
                                      <p:to>
                                        <p:strVal val="visible"/>
                                      </p:to>
                                    </p:set>
                                    <p:animEffect transition="in" filter="diamond(in)">
                                      <p:cBhvr>
                                        <p:cTn id="7" dur="2000"/>
                                        <p:tgtEl>
                                          <p:spTgt spid="28979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89801"/>
                                        </p:tgtEl>
                                        <p:attrNameLst>
                                          <p:attrName>style.visibility</p:attrName>
                                        </p:attrNameLst>
                                      </p:cBhvr>
                                      <p:to>
                                        <p:strVal val="visible"/>
                                      </p:to>
                                    </p:set>
                                    <p:animEffect transition="in" filter="diamond(in)">
                                      <p:cBhvr>
                                        <p:cTn id="10" dur="2000"/>
                                        <p:tgtEl>
                                          <p:spTgt spid="28980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89800"/>
                                        </p:tgtEl>
                                        <p:attrNameLst>
                                          <p:attrName>style.visibility</p:attrName>
                                        </p:attrNameLst>
                                      </p:cBhvr>
                                      <p:to>
                                        <p:strVal val="visible"/>
                                      </p:to>
                                    </p:set>
                                    <p:animEffect transition="in" filter="diamond(in)">
                                      <p:cBhvr>
                                        <p:cTn id="13" dur="2000"/>
                                        <p:tgtEl>
                                          <p:spTgt spid="289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9" grpId="0" bldLvl="0" animBg="1"/>
      <p:bldP spid="289801" grpId="0" bldLvl="0" animBg="1"/>
      <p:bldP spid="289800"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a:spLocks noChangeArrowheads="1"/>
          </p:cNvSpPr>
          <p:nvPr/>
        </p:nvSpPr>
        <p:spPr bwMode="auto">
          <a:xfrm>
            <a:off x="1644163" y="575897"/>
            <a:ext cx="1992923" cy="411874"/>
          </a:xfrm>
          <a:prstGeom prst="rect">
            <a:avLst/>
          </a:prstGeom>
          <a:solidFill>
            <a:srgbClr val="6FB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spAutoFit/>
          </a:bodyPr>
          <a:lstStyle/>
          <a:p>
            <a:pPr fontAlgn="base">
              <a:spcBef>
                <a:spcPct val="0"/>
              </a:spcBef>
              <a:spcAft>
                <a:spcPct val="0"/>
              </a:spcAft>
              <a:buFont typeface="Arial" panose="020B0604020202020204" pitchFamily="34" charset="0"/>
              <a:buNone/>
            </a:pPr>
            <a:r>
              <a:rPr lang="zh-CN" altLang="en-US" sz="2125" b="1">
                <a:solidFill>
                  <a:prstClr val="white"/>
                </a:solidFill>
                <a:latin typeface="宋体" panose="02010600030101010101" pitchFamily="2" charset="-122"/>
                <a:ea typeface="微软雅黑" panose="020B0503020204020204" pitchFamily="34" charset="-122"/>
                <a:sym typeface="宋体" panose="02010600030101010101" pitchFamily="2" charset="-122"/>
              </a:rPr>
              <a:t>多种阅读方式</a:t>
            </a:r>
            <a:endParaRPr lang="zh-CN" altLang="en-US" sz="2125" b="1">
              <a:solidFill>
                <a:prstClr val="white"/>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3" name="圆角矩形 11"/>
          <p:cNvSpPr>
            <a:spLocks noChangeArrowheads="1"/>
          </p:cNvSpPr>
          <p:nvPr/>
        </p:nvSpPr>
        <p:spPr bwMode="auto">
          <a:xfrm>
            <a:off x="4681904" y="1036028"/>
            <a:ext cx="4318488" cy="465992"/>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全文阅读，批注、目录、书签、进度跳转等</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4" name="Picture 8"/>
          <p:cNvPicPr>
            <a:picLocks noChangeAspect="1" noChangeArrowheads="1"/>
          </p:cNvPicPr>
          <p:nvPr/>
        </p:nvPicPr>
        <p:blipFill>
          <a:blip r:embed="rId1" cstate="print">
            <a:extLst>
              <a:ext uri="{28A0092B-C50C-407E-A947-70E740481C1C}">
                <a14:useLocalDpi xmlns:a14="http://schemas.microsoft.com/office/drawing/2010/main" val="0"/>
              </a:ext>
            </a:extLst>
          </a:blip>
          <a:srcRect t="4926"/>
          <a:stretch>
            <a:fillRect/>
          </a:stretch>
        </p:blipFill>
        <p:spPr bwMode="auto">
          <a:xfrm>
            <a:off x="1893277" y="1036028"/>
            <a:ext cx="2448658" cy="3492011"/>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4514"/>
          <a:stretch>
            <a:fillRect/>
          </a:stretch>
        </p:blipFill>
        <p:spPr bwMode="auto">
          <a:xfrm>
            <a:off x="2205111" y="1249975"/>
            <a:ext cx="2448658" cy="3508131"/>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圆角矩形 15"/>
          <p:cNvSpPr>
            <a:spLocks noChangeArrowheads="1"/>
          </p:cNvSpPr>
          <p:nvPr/>
        </p:nvSpPr>
        <p:spPr bwMode="auto">
          <a:xfrm>
            <a:off x="5098074" y="1567962"/>
            <a:ext cx="2327031" cy="465992"/>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多种批注方式</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4178"/>
          <a:stretch>
            <a:fillRect/>
          </a:stretch>
        </p:blipFill>
        <p:spPr bwMode="auto">
          <a:xfrm>
            <a:off x="3122736" y="1434613"/>
            <a:ext cx="2441331" cy="3508131"/>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圆角矩形 17"/>
          <p:cNvSpPr>
            <a:spLocks noChangeArrowheads="1"/>
          </p:cNvSpPr>
          <p:nvPr/>
        </p:nvSpPr>
        <p:spPr bwMode="auto">
          <a:xfrm>
            <a:off x="5830767" y="2165840"/>
            <a:ext cx="2325565" cy="464527"/>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目录、标注、书签展示</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9" name="Picture 7" descr="C:\Users\bing\Pictures\豌豆荚截图20130917142931.png"/>
          <p:cNvPicPr>
            <a:picLocks noChangeAspect="1" noChangeArrowheads="1"/>
          </p:cNvPicPr>
          <p:nvPr/>
        </p:nvPicPr>
        <p:blipFill>
          <a:blip r:embed="rId4">
            <a:extLst>
              <a:ext uri="{28A0092B-C50C-407E-A947-70E740481C1C}">
                <a14:useLocalDpi xmlns:a14="http://schemas.microsoft.com/office/drawing/2010/main" val="0"/>
              </a:ext>
            </a:extLst>
          </a:blip>
          <a:srcRect t="4883" b="6618"/>
          <a:stretch>
            <a:fillRect/>
          </a:stretch>
        </p:blipFill>
        <p:spPr bwMode="auto">
          <a:xfrm>
            <a:off x="3768971" y="1966546"/>
            <a:ext cx="2511669" cy="344805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圆角矩形 23"/>
          <p:cNvSpPr>
            <a:spLocks noChangeArrowheads="1"/>
          </p:cNvSpPr>
          <p:nvPr/>
        </p:nvSpPr>
        <p:spPr bwMode="auto">
          <a:xfrm>
            <a:off x="6781800" y="2771043"/>
            <a:ext cx="2202474" cy="465992"/>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文献传递</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t="4196"/>
          <a:stretch>
            <a:fillRect/>
          </a:stretch>
        </p:blipFill>
        <p:spPr bwMode="auto">
          <a:xfrm>
            <a:off x="4550021" y="2316775"/>
            <a:ext cx="2431073" cy="3492011"/>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圆角矩形 25"/>
          <p:cNvSpPr>
            <a:spLocks noChangeArrowheads="1"/>
          </p:cNvSpPr>
          <p:nvPr/>
        </p:nvSpPr>
        <p:spPr bwMode="auto">
          <a:xfrm>
            <a:off x="7225812" y="3322028"/>
            <a:ext cx="2299188" cy="465992"/>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全国馆藏查看</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0"/>
      <p:bldP spid="6" grpId="0" bldLvl="0" animBg="1" autoUpdateAnimBg="0"/>
      <p:bldP spid="8" grpId="0" bldLvl="0" animBg="1" autoUpdateAnimBg="0"/>
      <p:bldP spid="10" grpId="0" bldLvl="0" animBg="1" autoUpdateAnimBg="0"/>
      <p:bldP spid="12" grpId="0" bldLvl="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ng\Pictures\豌豆荚截图20130917151239.png"/>
          <p:cNvPicPr>
            <a:picLocks noChangeAspect="1" noChangeArrowheads="1"/>
          </p:cNvPicPr>
          <p:nvPr/>
        </p:nvPicPr>
        <p:blipFill>
          <a:blip r:embed="rId1" cstate="print">
            <a:extLst>
              <a:ext uri="{28A0092B-C50C-407E-A947-70E740481C1C}">
                <a14:useLocalDpi xmlns:a14="http://schemas.microsoft.com/office/drawing/2010/main" val="0"/>
              </a:ext>
            </a:extLst>
          </a:blip>
          <a:srcRect t="5069" b="4781"/>
          <a:stretch>
            <a:fillRect/>
          </a:stretch>
        </p:blipFill>
        <p:spPr bwMode="auto">
          <a:xfrm>
            <a:off x="2165840" y="971551"/>
            <a:ext cx="2268415" cy="3471496"/>
          </a:xfrm>
          <a:prstGeom prst="rect">
            <a:avLst/>
          </a:prstGeom>
          <a:solidFill>
            <a:srgbClr val="D9E38A"/>
          </a:solidFill>
          <a:ln w="9525">
            <a:solidFill>
              <a:srgbClr val="C0C0C0"/>
            </a:solidFill>
            <a:miter lim="800000"/>
            <a:headEnd/>
            <a:tailEnd/>
          </a:ln>
        </p:spPr>
      </p:pic>
      <p:sp>
        <p:nvSpPr>
          <p:cNvPr id="3" name="圆角矩形 4"/>
          <p:cNvSpPr>
            <a:spLocks noChangeArrowheads="1"/>
          </p:cNvSpPr>
          <p:nvPr/>
        </p:nvSpPr>
        <p:spPr bwMode="auto">
          <a:xfrm>
            <a:off x="1708639" y="420567"/>
            <a:ext cx="2582008"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个人书架</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4" name="Picture 2" descr="C:\Users\bing\Pictures\豌豆荚截图20130917155143.png"/>
          <p:cNvPicPr>
            <a:picLocks noChangeAspect="1" noChangeArrowheads="1"/>
          </p:cNvPicPr>
          <p:nvPr/>
        </p:nvPicPr>
        <p:blipFill>
          <a:blip r:embed="rId2">
            <a:extLst>
              <a:ext uri="{28A0092B-C50C-407E-A947-70E740481C1C}">
                <a14:useLocalDpi xmlns:a14="http://schemas.microsoft.com/office/drawing/2010/main" val="0"/>
              </a:ext>
            </a:extLst>
          </a:blip>
          <a:srcRect t="4839" b="5598"/>
          <a:stretch>
            <a:fillRect/>
          </a:stretch>
        </p:blipFill>
        <p:spPr bwMode="auto">
          <a:xfrm>
            <a:off x="3100754" y="1636836"/>
            <a:ext cx="2529254" cy="3387969"/>
          </a:xfrm>
          <a:prstGeom prst="rect">
            <a:avLst/>
          </a:prstGeom>
          <a:solidFill>
            <a:srgbClr val="D9E38A"/>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圆角矩形 6"/>
          <p:cNvSpPr>
            <a:spLocks noChangeArrowheads="1"/>
          </p:cNvSpPr>
          <p:nvPr/>
        </p:nvSpPr>
        <p:spPr bwMode="auto">
          <a:xfrm>
            <a:off x="3268980" y="970085"/>
            <a:ext cx="2827022"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rPr>
              <a:t>在线书城，本地上传</a:t>
            </a:r>
            <a:endPar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6" name="Picture 3" descr="C:\Users\bing\Pictures\豌豆荚截图20130917151258.png"/>
          <p:cNvPicPr>
            <a:picLocks noChangeAspect="1" noChangeArrowheads="1"/>
          </p:cNvPicPr>
          <p:nvPr/>
        </p:nvPicPr>
        <p:blipFill>
          <a:blip r:embed="rId3" cstate="print">
            <a:extLst>
              <a:ext uri="{28A0092B-C50C-407E-A947-70E740481C1C}">
                <a14:useLocalDpi xmlns:a14="http://schemas.microsoft.com/office/drawing/2010/main" val="0"/>
              </a:ext>
            </a:extLst>
          </a:blip>
          <a:srcRect t="4610" b="5730"/>
          <a:stretch>
            <a:fillRect/>
          </a:stretch>
        </p:blipFill>
        <p:spPr bwMode="auto">
          <a:xfrm>
            <a:off x="3903784" y="2033954"/>
            <a:ext cx="2368062" cy="3390900"/>
          </a:xfrm>
          <a:prstGeom prst="rect">
            <a:avLst/>
          </a:prstGeom>
          <a:solidFill>
            <a:srgbClr val="D9E38A"/>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圆角矩形 8"/>
          <p:cNvSpPr>
            <a:spLocks noChangeArrowheads="1"/>
          </p:cNvSpPr>
          <p:nvPr/>
        </p:nvSpPr>
        <p:spPr bwMode="auto">
          <a:xfrm>
            <a:off x="3105151" y="1550378"/>
            <a:ext cx="2990850"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rPr>
              <a:t>图书来源分类导航</a:t>
            </a:r>
            <a:endPar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8" name="Picture 4" descr="C:\Users\bing\Pictures\豌豆荚截图20130917155626.png"/>
          <p:cNvPicPr>
            <a:picLocks noChangeAspect="1" noChangeArrowheads="1"/>
          </p:cNvPicPr>
          <p:nvPr/>
        </p:nvPicPr>
        <p:blipFill>
          <a:blip r:embed="rId4" cstate="print">
            <a:extLst>
              <a:ext uri="{28A0092B-C50C-407E-A947-70E740481C1C}">
                <a14:useLocalDpi xmlns:a14="http://schemas.microsoft.com/office/drawing/2010/main" val="0"/>
              </a:ext>
            </a:extLst>
          </a:blip>
          <a:srcRect t="4929" b="4967"/>
          <a:stretch>
            <a:fillRect/>
          </a:stretch>
        </p:blipFill>
        <p:spPr bwMode="auto">
          <a:xfrm>
            <a:off x="6561992" y="999393"/>
            <a:ext cx="2262554" cy="3361592"/>
          </a:xfrm>
          <a:prstGeom prst="rect">
            <a:avLst/>
          </a:prstGeom>
          <a:solidFill>
            <a:srgbClr val="D9E38A"/>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圆角矩形 10"/>
          <p:cNvSpPr>
            <a:spLocks noChangeArrowheads="1"/>
          </p:cNvSpPr>
          <p:nvPr/>
        </p:nvSpPr>
        <p:spPr bwMode="auto">
          <a:xfrm>
            <a:off x="6494586" y="438151"/>
            <a:ext cx="3179885"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en-US" altLang="zh-CN" sz="1660">
                <a:solidFill>
                  <a:srgbClr val="000000"/>
                </a:solidFill>
                <a:latin typeface="微软雅黑" panose="020B0503020204020204" pitchFamily="34" charset="-122"/>
                <a:ea typeface="微软雅黑" panose="020B0503020204020204" pitchFamily="34" charset="-122"/>
                <a:sym typeface="Calibri" panose="020F0502020204030204" pitchFamily="34" charset="0"/>
              </a:rPr>
              <a:t>Epbu</a:t>
            </a:r>
            <a:r>
              <a:rPr lang="zh-CN" altLang="en-US" sz="1660">
                <a:solidFill>
                  <a:srgbClr val="000000"/>
                </a:solidFill>
                <a:latin typeface="微软雅黑" panose="020B0503020204020204" pitchFamily="34" charset="-122"/>
                <a:ea typeface="微软雅黑" panose="020B0503020204020204" pitchFamily="34" charset="-122"/>
                <a:sym typeface="宋体" panose="02010600030101010101" pitchFamily="2" charset="-122"/>
              </a:rPr>
              <a:t>全文阅读</a:t>
            </a:r>
            <a:endParaRPr lang="zh-CN" altLang="en-US" sz="166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10" name="Picture 6" descr="C:\Users\bing\Pictures\豌豆荚截图20130917160252.png"/>
          <p:cNvPicPr>
            <a:picLocks noChangeAspect="1" noChangeArrowheads="1"/>
          </p:cNvPicPr>
          <p:nvPr/>
        </p:nvPicPr>
        <p:blipFill>
          <a:blip r:embed="rId5" cstate="print">
            <a:extLst>
              <a:ext uri="{28A0092B-C50C-407E-A947-70E740481C1C}">
                <a14:useLocalDpi xmlns:a14="http://schemas.microsoft.com/office/drawing/2010/main" val="0"/>
              </a:ext>
            </a:extLst>
          </a:blip>
          <a:srcRect b="9868"/>
          <a:stretch>
            <a:fillRect/>
          </a:stretch>
        </p:blipFill>
        <p:spPr bwMode="auto">
          <a:xfrm>
            <a:off x="7137888" y="1481504"/>
            <a:ext cx="2523392" cy="3543300"/>
          </a:xfrm>
          <a:prstGeom prst="rect">
            <a:avLst/>
          </a:prstGeom>
          <a:solidFill>
            <a:srgbClr val="D9E38A"/>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圆角矩形 12"/>
          <p:cNvSpPr>
            <a:spLocks noChangeArrowheads="1"/>
          </p:cNvSpPr>
          <p:nvPr/>
        </p:nvSpPr>
        <p:spPr bwMode="auto">
          <a:xfrm>
            <a:off x="7092463" y="970085"/>
            <a:ext cx="2845777"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多种操作小工具</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12" name="Picture 5" descr="C:\Users\bing\Pictures\豌豆荚截图20130917160032.png"/>
          <p:cNvPicPr>
            <a:picLocks noChangeAspect="1" noChangeArrowheads="1"/>
          </p:cNvPicPr>
          <p:nvPr/>
        </p:nvPicPr>
        <p:blipFill>
          <a:blip r:embed="rId6" cstate="print">
            <a:extLst>
              <a:ext uri="{28A0092B-C50C-407E-A947-70E740481C1C}">
                <a14:useLocalDpi xmlns:a14="http://schemas.microsoft.com/office/drawing/2010/main" val="0"/>
              </a:ext>
            </a:extLst>
          </a:blip>
          <a:srcRect b="10190"/>
          <a:stretch>
            <a:fillRect/>
          </a:stretch>
        </p:blipFill>
        <p:spPr bwMode="auto">
          <a:xfrm>
            <a:off x="7693269" y="1905001"/>
            <a:ext cx="2590800" cy="3562350"/>
          </a:xfrm>
          <a:prstGeom prst="rect">
            <a:avLst/>
          </a:prstGeom>
          <a:solidFill>
            <a:srgbClr val="D9E38A"/>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圆角矩形 14"/>
          <p:cNvSpPr>
            <a:spLocks noChangeArrowheads="1"/>
          </p:cNvSpPr>
          <p:nvPr/>
        </p:nvSpPr>
        <p:spPr bwMode="auto">
          <a:xfrm>
            <a:off x="7691806" y="1502021"/>
            <a:ext cx="2844311"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WIFI传书</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0"/>
      <p:bldP spid="5" grpId="0" bldLvl="0" animBg="1" autoUpdateAnimBg="0"/>
      <p:bldP spid="7" grpId="0" bldLvl="0" animBg="1" autoUpdateAnimBg="0"/>
      <p:bldP spid="9" grpId="0" bldLvl="0" animBg="1" autoUpdateAnimBg="0"/>
      <p:bldP spid="11" grpId="0" bldLvl="0" animBg="1" autoUpdateAnimBg="0"/>
      <p:bldP spid="13" grpId="0" bldLvl="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ng\Desktop\IMG_0970.PNGIMG_0970"/>
          <p:cNvPicPr>
            <a:picLocks noChangeAspect="1" noChangeArrowheads="1"/>
          </p:cNvPicPr>
          <p:nvPr/>
        </p:nvPicPr>
        <p:blipFill>
          <a:blip r:embed="rId1" cstate="print">
            <a:extLst>
              <a:ext uri="{28A0092B-C50C-407E-A947-70E740481C1C}">
                <a14:useLocalDpi xmlns:a14="http://schemas.microsoft.com/office/drawing/2010/main" val="0"/>
              </a:ext>
            </a:extLst>
          </a:blip>
          <a:srcRect t="4828"/>
          <a:stretch>
            <a:fillRect/>
          </a:stretch>
        </p:blipFill>
        <p:spPr bwMode="auto">
          <a:xfrm>
            <a:off x="1691054" y="1236785"/>
            <a:ext cx="2171700" cy="3853962"/>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3" name="圆角矩形 13"/>
          <p:cNvSpPr>
            <a:spLocks noChangeArrowheads="1"/>
          </p:cNvSpPr>
          <p:nvPr/>
        </p:nvSpPr>
        <p:spPr bwMode="auto">
          <a:xfrm>
            <a:off x="1764324" y="5290039"/>
            <a:ext cx="1938704"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精选公开课推荐</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4" name="Picture 4" descr="C:\Users\bing\Desktop\IMG_0971.PNGIMG_0971"/>
          <p:cNvPicPr>
            <a:picLocks noChangeAspect="1" noChangeArrowheads="1"/>
          </p:cNvPicPr>
          <p:nvPr/>
        </p:nvPicPr>
        <p:blipFill>
          <a:blip r:embed="rId2" cstate="print">
            <a:extLst>
              <a:ext uri="{28A0092B-C50C-407E-A947-70E740481C1C}">
                <a14:useLocalDpi xmlns:a14="http://schemas.microsoft.com/office/drawing/2010/main" val="0"/>
              </a:ext>
            </a:extLst>
          </a:blip>
          <a:srcRect t="4118"/>
          <a:stretch>
            <a:fillRect/>
          </a:stretch>
        </p:blipFill>
        <p:spPr bwMode="auto">
          <a:xfrm>
            <a:off x="3899389" y="1236785"/>
            <a:ext cx="2170234" cy="3853962"/>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圆角矩形 15"/>
          <p:cNvSpPr>
            <a:spLocks noChangeArrowheads="1"/>
          </p:cNvSpPr>
          <p:nvPr/>
        </p:nvSpPr>
        <p:spPr bwMode="auto">
          <a:xfrm>
            <a:off x="3884735" y="5290039"/>
            <a:ext cx="2286000"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公开课资源分类列表</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6" name="Picture 2" descr="C:\Users\bing\Desktop\IMG_0972.PNGIMG_0972"/>
          <p:cNvPicPr>
            <a:picLocks noChangeAspect="1" noChangeArrowheads="1"/>
          </p:cNvPicPr>
          <p:nvPr/>
        </p:nvPicPr>
        <p:blipFill>
          <a:blip r:embed="rId3" cstate="print">
            <a:extLst>
              <a:ext uri="{28A0092B-C50C-407E-A947-70E740481C1C}">
                <a14:useLocalDpi xmlns:a14="http://schemas.microsoft.com/office/drawing/2010/main" val="0"/>
              </a:ext>
            </a:extLst>
          </a:blip>
          <a:srcRect t="4637"/>
          <a:stretch>
            <a:fillRect/>
          </a:stretch>
        </p:blipFill>
        <p:spPr bwMode="auto">
          <a:xfrm>
            <a:off x="6125309" y="1236785"/>
            <a:ext cx="2170235" cy="3853962"/>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圆角矩形 17"/>
          <p:cNvSpPr>
            <a:spLocks noChangeArrowheads="1"/>
          </p:cNvSpPr>
          <p:nvPr/>
        </p:nvSpPr>
        <p:spPr bwMode="auto">
          <a:xfrm>
            <a:off x="6422783" y="5290039"/>
            <a:ext cx="1601665"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公开课下载</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8" name="TextBox 15"/>
          <p:cNvSpPr>
            <a:spLocks noChangeArrowheads="1"/>
          </p:cNvSpPr>
          <p:nvPr/>
        </p:nvSpPr>
        <p:spPr bwMode="auto">
          <a:xfrm>
            <a:off x="1644163" y="575897"/>
            <a:ext cx="1460989" cy="411874"/>
          </a:xfrm>
          <a:prstGeom prst="rect">
            <a:avLst/>
          </a:prstGeom>
          <a:solidFill>
            <a:srgbClr val="6FB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spAutoFit/>
          </a:bodyPr>
          <a:lstStyle/>
          <a:p>
            <a:pPr fontAlgn="base">
              <a:spcBef>
                <a:spcPct val="0"/>
              </a:spcBef>
              <a:spcAft>
                <a:spcPct val="0"/>
              </a:spcAft>
              <a:buFont typeface="Arial" panose="020B0604020202020204" pitchFamily="34" charset="0"/>
              <a:buNone/>
            </a:pPr>
            <a:r>
              <a:rPr lang="zh-CN" altLang="en-US" sz="2125" b="1">
                <a:solidFill>
                  <a:prstClr val="white"/>
                </a:solidFill>
                <a:latin typeface="宋体" panose="02010600030101010101" pitchFamily="2" charset="-122"/>
                <a:ea typeface="微软雅黑" panose="020B0503020204020204" pitchFamily="34" charset="-122"/>
                <a:sym typeface="宋体" panose="02010600030101010101" pitchFamily="2" charset="-122"/>
              </a:rPr>
              <a:t> 公开课</a:t>
            </a:r>
            <a:endParaRPr lang="zh-CN" altLang="en-US" sz="1660">
              <a:solidFill>
                <a:prstClr val="black"/>
              </a:solidFill>
              <a:latin typeface="Arial" panose="020B0604020202020204" pitchFamily="34" charset="0"/>
            </a:endParaRPr>
          </a:p>
        </p:txBody>
      </p:sp>
      <p:pic>
        <p:nvPicPr>
          <p:cNvPr id="9" name="Picture 2" descr="C:\Users\bing\Desktop\IMG_0973.PNGIMG_0973"/>
          <p:cNvPicPr>
            <a:picLocks noChangeAspect="1" noChangeArrowheads="1"/>
          </p:cNvPicPr>
          <p:nvPr/>
        </p:nvPicPr>
        <p:blipFill>
          <a:blip r:embed="rId4" cstate="print">
            <a:extLst>
              <a:ext uri="{28A0092B-C50C-407E-A947-70E740481C1C}">
                <a14:useLocalDpi xmlns:a14="http://schemas.microsoft.com/office/drawing/2010/main" val="0"/>
              </a:ext>
            </a:extLst>
          </a:blip>
          <a:srcRect t="4637"/>
          <a:stretch>
            <a:fillRect/>
          </a:stretch>
        </p:blipFill>
        <p:spPr bwMode="auto">
          <a:xfrm>
            <a:off x="8357089" y="1236785"/>
            <a:ext cx="2171700" cy="3852497"/>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圆角矩形 17"/>
          <p:cNvSpPr>
            <a:spLocks noChangeArrowheads="1"/>
          </p:cNvSpPr>
          <p:nvPr/>
        </p:nvSpPr>
        <p:spPr bwMode="auto">
          <a:xfrm>
            <a:off x="8622323" y="5290039"/>
            <a:ext cx="1600200" cy="398585"/>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播放记录</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0"/>
      <p:bldP spid="5" grpId="0" bldLvl="0" animBg="1" autoUpdateAnimBg="0"/>
      <p:bldP spid="7" grpId="0" bldLvl="0" animBg="1" autoUpdateAnimBg="0"/>
      <p:bldP spid="10" grpId="0" bldLvl="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3"/>
          <p:cNvSpPr>
            <a:spLocks noChangeArrowheads="1"/>
          </p:cNvSpPr>
          <p:nvPr/>
        </p:nvSpPr>
        <p:spPr bwMode="auto">
          <a:xfrm>
            <a:off x="1897674" y="5290039"/>
            <a:ext cx="2203938"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en-US" altLang="zh-CN" sz="1660">
                <a:solidFill>
                  <a:srgbClr val="000000"/>
                </a:solidFill>
                <a:latin typeface="宋体" panose="02010600030101010101" pitchFamily="2" charset="-122"/>
                <a:ea typeface="微软雅黑" panose="020B0503020204020204" pitchFamily="34" charset="-122"/>
                <a:sym typeface="宋体" panose="02010600030101010101" pitchFamily="2" charset="-122"/>
              </a:rPr>
              <a:t>300+</a:t>
            </a: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报纸每日更新</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3" name="圆角矩形 15"/>
          <p:cNvSpPr>
            <a:spLocks noChangeArrowheads="1"/>
          </p:cNvSpPr>
          <p:nvPr/>
        </p:nvSpPr>
        <p:spPr bwMode="auto">
          <a:xfrm>
            <a:off x="4904643" y="5290039"/>
            <a:ext cx="2286000" cy="398585"/>
          </a:xfrm>
          <a:prstGeom prst="roundRect">
            <a:avLst>
              <a:gd name="adj" fmla="val 16667"/>
            </a:avLst>
          </a:prstGeom>
          <a:solidFill>
            <a:srgbClr val="D9E38A"/>
          </a:solidFill>
          <a:ln w="9525">
            <a:solidFill>
              <a:srgbClr val="6FB600"/>
            </a:solidFill>
            <a:round/>
          </a:ln>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添加自己关注的</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4" name="TextBox 15"/>
          <p:cNvSpPr>
            <a:spLocks noChangeArrowheads="1"/>
          </p:cNvSpPr>
          <p:nvPr/>
        </p:nvSpPr>
        <p:spPr bwMode="auto">
          <a:xfrm>
            <a:off x="1644162" y="575897"/>
            <a:ext cx="1261697" cy="411874"/>
          </a:xfrm>
          <a:prstGeom prst="rect">
            <a:avLst/>
          </a:prstGeom>
          <a:solidFill>
            <a:srgbClr val="6FB6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spAutoFit/>
          </a:bodyPr>
          <a:lstStyle/>
          <a:p>
            <a:pPr fontAlgn="base">
              <a:spcBef>
                <a:spcPct val="0"/>
              </a:spcBef>
              <a:spcAft>
                <a:spcPct val="0"/>
              </a:spcAft>
              <a:buFont typeface="Arial" panose="020B0604020202020204" pitchFamily="34" charset="0"/>
              <a:buNone/>
            </a:pPr>
            <a:r>
              <a:rPr lang="zh-CN" altLang="en-US" sz="2125" b="1">
                <a:solidFill>
                  <a:prstClr val="white"/>
                </a:solidFill>
                <a:latin typeface="宋体" panose="02010600030101010101" pitchFamily="2" charset="-122"/>
                <a:ea typeface="微软雅黑" panose="020B0503020204020204" pitchFamily="34" charset="-122"/>
                <a:sym typeface="宋体" panose="02010600030101010101" pitchFamily="2" charset="-122"/>
              </a:rPr>
              <a:t>  报纸</a:t>
            </a:r>
            <a:endParaRPr lang="zh-CN" altLang="en-US" sz="1660">
              <a:solidFill>
                <a:prstClr val="black"/>
              </a:solidFill>
              <a:latin typeface="Arial" panose="020B0604020202020204" pitchFamily="34" charset="0"/>
            </a:endParaRPr>
          </a:p>
        </p:txBody>
      </p:sp>
      <p:sp>
        <p:nvSpPr>
          <p:cNvPr id="5" name="圆角矩形 17"/>
          <p:cNvSpPr>
            <a:spLocks noChangeArrowheads="1"/>
          </p:cNvSpPr>
          <p:nvPr/>
        </p:nvSpPr>
        <p:spPr bwMode="auto">
          <a:xfrm>
            <a:off x="7957040" y="5290039"/>
            <a:ext cx="2265485" cy="398585"/>
          </a:xfrm>
          <a:prstGeom prst="roundRect">
            <a:avLst>
              <a:gd name="adj" fmla="val 16667"/>
            </a:avLst>
          </a:prstGeom>
          <a:solidFill>
            <a:srgbClr val="D9E38A"/>
          </a:solidFill>
          <a:ln w="9525">
            <a:solidFill>
              <a:srgbClr val="6FB600"/>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algn="ctr" fontAlgn="base">
              <a:spcBef>
                <a:spcPct val="0"/>
              </a:spcBef>
              <a:spcAft>
                <a:spcPct val="0"/>
              </a:spcAft>
              <a:buFont typeface="Arial" panose="020B0604020202020204" pitchFamily="34" charset="0"/>
              <a:buNone/>
            </a:pPr>
            <a:r>
              <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rPr>
              <a:t>图文并茂的呈现</a:t>
            </a:r>
            <a:endParaRPr lang="zh-CN" altLang="en-US" sz="166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6" name="图片 1"/>
          <p:cNvPicPr>
            <a:picLocks noChangeAspect="1"/>
          </p:cNvPicPr>
          <p:nvPr/>
        </p:nvPicPr>
        <p:blipFill>
          <a:blip r:embed="rId1">
            <a:extLst>
              <a:ext uri="{28A0092B-C50C-407E-A947-70E740481C1C}">
                <a14:useLocalDpi xmlns:a14="http://schemas.microsoft.com/office/drawing/2010/main" val="0"/>
              </a:ext>
            </a:extLst>
          </a:blip>
          <a:srcRect t="3181" b="8078"/>
          <a:stretch>
            <a:fillRect/>
          </a:stretch>
        </p:blipFill>
        <p:spPr bwMode="auto">
          <a:xfrm>
            <a:off x="1833196" y="1031631"/>
            <a:ext cx="2467708" cy="412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
          <p:cNvPicPr>
            <a:picLocks noChangeAspect="1"/>
          </p:cNvPicPr>
          <p:nvPr/>
        </p:nvPicPr>
        <p:blipFill>
          <a:blip r:embed="rId2">
            <a:extLst>
              <a:ext uri="{28A0092B-C50C-407E-A947-70E740481C1C}">
                <a14:useLocalDpi xmlns:a14="http://schemas.microsoft.com/office/drawing/2010/main" val="0"/>
              </a:ext>
            </a:extLst>
          </a:blip>
          <a:srcRect t="3322" b="18698"/>
          <a:stretch>
            <a:fillRect/>
          </a:stretch>
        </p:blipFill>
        <p:spPr bwMode="auto">
          <a:xfrm>
            <a:off x="4841632" y="1033098"/>
            <a:ext cx="2384181" cy="412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p:nvPicPr>
        <p:blipFill>
          <a:blip r:embed="rId3">
            <a:extLst>
              <a:ext uri="{28A0092B-C50C-407E-A947-70E740481C1C}">
                <a14:useLocalDpi xmlns:a14="http://schemas.microsoft.com/office/drawing/2010/main" val="0"/>
              </a:ext>
            </a:extLst>
          </a:blip>
          <a:srcRect b="9773"/>
          <a:stretch>
            <a:fillRect/>
          </a:stretch>
        </p:blipFill>
        <p:spPr bwMode="auto">
          <a:xfrm>
            <a:off x="7663962" y="1016977"/>
            <a:ext cx="25527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P spid="3" grpId="0" bldLvl="0" animBg="1" autoUpdateAnimBg="0"/>
      <p:bldP spid="5" grpId="0" bldLvl="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981201" y="274640"/>
            <a:ext cx="2544581" cy="4525963"/>
          </a:xfr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5852" y="274639"/>
            <a:ext cx="2811769" cy="4525963"/>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7690" y="274638"/>
            <a:ext cx="2583180" cy="4525962"/>
          </a:xfrm>
          <a:prstGeom prst="rect">
            <a:avLst/>
          </a:prstGeom>
        </p:spPr>
      </p:pic>
      <p:sp>
        <p:nvSpPr>
          <p:cNvPr id="7" name="圆角矩形 5"/>
          <p:cNvSpPr>
            <a:spLocks noChangeArrowheads="1"/>
          </p:cNvSpPr>
          <p:nvPr/>
        </p:nvSpPr>
        <p:spPr bwMode="auto">
          <a:xfrm>
            <a:off x="2190354" y="5170757"/>
            <a:ext cx="1985407" cy="398585"/>
          </a:xfrm>
          <a:prstGeom prst="roundRect">
            <a:avLst>
              <a:gd name="adj" fmla="val 16667"/>
            </a:avLst>
          </a:prstGeom>
          <a:solidFill>
            <a:srgbClr val="D9E38A"/>
          </a:solidFill>
          <a:ln w="9525">
            <a:solidFill>
              <a:srgbClr val="6FB6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rPr>
              <a:t>新生入馆知识竞答</a:t>
            </a:r>
            <a:endPar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8" name="圆角矩形 5"/>
          <p:cNvSpPr>
            <a:spLocks noChangeArrowheads="1"/>
          </p:cNvSpPr>
          <p:nvPr/>
        </p:nvSpPr>
        <p:spPr bwMode="auto">
          <a:xfrm>
            <a:off x="5229032" y="5170756"/>
            <a:ext cx="2192849" cy="398585"/>
          </a:xfrm>
          <a:prstGeom prst="roundRect">
            <a:avLst>
              <a:gd name="adj" fmla="val 16667"/>
            </a:avLst>
          </a:prstGeom>
          <a:solidFill>
            <a:srgbClr val="D9E38A"/>
          </a:solidFill>
          <a:ln w="9525">
            <a:solidFill>
              <a:srgbClr val="6FB6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4357" tIns="42179" rIns="84357" bIns="42179" anchor="ctr"/>
          <a:lstStyle/>
          <a:p>
            <a:pPr fontAlgn="base">
              <a:spcBef>
                <a:spcPct val="0"/>
              </a:spcBef>
              <a:spcAft>
                <a:spcPct val="0"/>
              </a:spcAft>
              <a:buFont typeface="Arial" panose="020B0604020202020204" pitchFamily="34" charset="0"/>
              <a:buNone/>
            </a:pPr>
            <a:r>
              <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rPr>
              <a:t>图书馆基本知识科普</a:t>
            </a:r>
            <a:endParaRPr lang="zh-CN" altLang="en-US" sz="1660" dirty="0">
              <a:solidFill>
                <a:srgbClr val="000000"/>
              </a:solidFill>
              <a:latin typeface="宋体" panose="02010600030101010101" pitchFamily="2"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autoUpdateAnimBg="0"/>
      <p:bldP spid="8" grpId="0" bldLvl="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0" y="82550"/>
            <a:ext cx="12158980" cy="6721475"/>
          </a:xfrm>
          <a:prstGeom prst="rect">
            <a:avLst/>
          </a:prstGeom>
        </p:spPr>
      </p:pic>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308229" name="Rectangle 5"/>
          <p:cNvSpPr>
            <a:spLocks noChangeArrowheads="1"/>
          </p:cNvSpPr>
          <p:nvPr/>
        </p:nvSpPr>
        <p:spPr bwMode="auto">
          <a:xfrm>
            <a:off x="25631" y="4014064"/>
            <a:ext cx="5935354" cy="1673785"/>
          </a:xfrm>
          <a:prstGeom prst="rect">
            <a:avLst/>
          </a:prstGeom>
          <a:noFill/>
          <a:ln w="38100" algn="ctr">
            <a:solidFill>
              <a:srgbClr val="00FF00"/>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en-US" smtClean="0">
              <a:solidFill>
                <a:prstClr val="black"/>
              </a:solidFill>
            </a:endParaRPr>
          </a:p>
        </p:txBody>
      </p:sp>
      <p:sp>
        <p:nvSpPr>
          <p:cNvPr id="308232" name="AutoShape 8"/>
          <p:cNvSpPr>
            <a:spLocks noChangeArrowheads="1"/>
          </p:cNvSpPr>
          <p:nvPr/>
        </p:nvSpPr>
        <p:spPr bwMode="auto">
          <a:xfrm>
            <a:off x="5246284" y="1583795"/>
            <a:ext cx="2232025" cy="1008063"/>
          </a:xfrm>
          <a:prstGeom prst="wedgeRectCallout">
            <a:avLst>
              <a:gd name="adj1" fmla="val -24824"/>
              <a:gd name="adj2" fmla="val 148269"/>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点击部分阅读或在线阅读链接</a:t>
            </a:r>
            <a:endParaRPr lang="zh-CN" altLang="en-US" b="1" dirty="0"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8229"/>
                                        </p:tgtEl>
                                        <p:attrNameLst>
                                          <p:attrName>style.visibility</p:attrName>
                                        </p:attrNameLst>
                                      </p:cBhvr>
                                      <p:to>
                                        <p:strVal val="visible"/>
                                      </p:to>
                                    </p:set>
                                    <p:animEffect transition="in" filter="diamond(in)">
                                      <p:cBhvr>
                                        <p:cTn id="7" dur="2000"/>
                                        <p:tgtEl>
                                          <p:spTgt spid="3082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8232"/>
                                        </p:tgtEl>
                                        <p:attrNameLst>
                                          <p:attrName>style.visibility</p:attrName>
                                        </p:attrNameLst>
                                      </p:cBhvr>
                                      <p:to>
                                        <p:strVal val="visible"/>
                                      </p:to>
                                    </p:set>
                                    <p:animEffect transition="in" filter="checkerboard(across)">
                                      <p:cBhvr>
                                        <p:cTn id="10" dur="500"/>
                                        <p:tgtEl>
                                          <p:spTgt spid="308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9" grpId="0" bldLvl="0" animBg="1"/>
      <p:bldP spid="30823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5" y="-126365"/>
            <a:ext cx="12112625" cy="6984365"/>
          </a:xfrm>
          <a:prstGeom prst="rect">
            <a:avLst/>
          </a:prstGeom>
        </p:spPr>
      </p:pic>
      <p:sp>
        <p:nvSpPr>
          <p:cNvPr id="2" name="灯片编号占位符 1"/>
          <p:cNvSpPr>
            <a:spLocks noGrp="1"/>
          </p:cNvSpPr>
          <p:nvPr>
            <p:ph type="sldNum" sz="quarter" idx="12"/>
          </p:nvPr>
        </p:nvSpPr>
        <p:spPr/>
        <p:txBody>
          <a:bodyPr/>
          <a:lstStyle/>
          <a:p>
            <a:pPr>
              <a:defRPr/>
            </a:pPr>
            <a:fld id="{34E96E4C-A786-42C8-98B7-EB52B4851D53}" type="slidenum">
              <a:rPr lang="zh-CN" altLang="en-US"/>
            </a:fld>
            <a:endParaRPr lang="zh-CN" altLang="en-US"/>
          </a:p>
        </p:txBody>
      </p:sp>
      <p:sp>
        <p:nvSpPr>
          <p:cNvPr id="309253" name="AutoShape 5"/>
          <p:cNvSpPr>
            <a:spLocks noChangeArrowheads="1"/>
          </p:cNvSpPr>
          <p:nvPr/>
        </p:nvSpPr>
        <p:spPr bwMode="auto">
          <a:xfrm>
            <a:off x="1730515" y="593685"/>
            <a:ext cx="3168650" cy="1008063"/>
          </a:xfrm>
          <a:prstGeom prst="wedgeRectCallout">
            <a:avLst>
              <a:gd name="adj1" fmla="val -52153"/>
              <a:gd name="adj2" fmla="val -82912"/>
            </a:avLst>
          </a:prstGeom>
          <a:solidFill>
            <a:srgbClr val="FFB3D9">
              <a:alpha val="89018"/>
            </a:srgbClr>
          </a:solidFill>
          <a:ln w="57150" algn="ctr">
            <a:solidFill>
              <a:srgbClr val="808080"/>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b="1" dirty="0" smtClean="0">
                <a:solidFill>
                  <a:prstClr val="black"/>
                </a:solidFill>
              </a:rPr>
              <a:t>对图书的书名页、版权页、前言页、目录页和部分正文页进行在线试读</a:t>
            </a:r>
            <a:endParaRPr lang="zh-CN" altLang="en-US" b="1" dirty="0"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09253"/>
                                        </p:tgtEl>
                                      </p:cBhvr>
                                    </p:animEffect>
                                    <p:set>
                                      <p:cBhvr>
                                        <p:cTn id="7" dur="1" fill="hold">
                                          <p:stCondLst>
                                            <p:cond delay="499"/>
                                          </p:stCondLst>
                                        </p:cTn>
                                        <p:tgtEl>
                                          <p:spTgt spid="3092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3" grpId="0" bldLvl="0" animBg="1"/>
    </p:bldLst>
  </p:timing>
</p:sld>
</file>

<file path=ppt/tags/tag1.xml><?xml version="1.0" encoding="utf-8"?>
<p:tagLst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ags/tag2.xml><?xml version="1.0" encoding="utf-8"?>
<p:tagLst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ags/tag3.xml><?xml version="1.0" encoding="utf-8"?>
<p:tagLst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ags/tag4.xml><?xml version="1.0" encoding="utf-8"?>
<p:tagLst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2264</Words>
  <Application>WPS 演示</Application>
  <PresentationFormat>宽屏</PresentationFormat>
  <Paragraphs>541</Paragraphs>
  <Slides>74</Slides>
  <Notes>47</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74</vt:i4>
      </vt:variant>
    </vt:vector>
  </HeadingPairs>
  <TitlesOfParts>
    <vt:vector size="96" baseType="lpstr">
      <vt:lpstr>Arial</vt:lpstr>
      <vt:lpstr>宋体</vt:lpstr>
      <vt:lpstr>Wingdings</vt:lpstr>
      <vt:lpstr>Calibri</vt:lpstr>
      <vt:lpstr>Century Schoolbook</vt:lpstr>
      <vt:lpstr>华文细黑</vt:lpstr>
      <vt:lpstr>Century</vt:lpstr>
      <vt:lpstr>微软雅黑</vt:lpstr>
      <vt:lpstr>Arial Unicode MS</vt:lpstr>
      <vt:lpstr>微软雅黑 Light</vt:lpstr>
      <vt:lpstr>造字工房悦黑体验版细体</vt:lpstr>
      <vt:lpstr>华文楷体</vt:lpstr>
      <vt:lpstr>Adobe Caslon Pro Bold</vt:lpstr>
      <vt:lpstr>Blackadder ITC</vt:lpstr>
      <vt:lpstr>黑体</vt:lpstr>
      <vt:lpstr>Franklin Gothic Book</vt:lpstr>
      <vt:lpstr>Impact</vt:lpstr>
      <vt:lpstr>LiHei Pro</vt:lpstr>
      <vt:lpstr>等线</vt:lpstr>
      <vt:lpstr>Open Sans</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demon</dc:creator>
  <cp:lastModifiedBy>可妮兔的熊</cp:lastModifiedBy>
  <cp:revision>650</cp:revision>
  <dcterms:created xsi:type="dcterms:W3CDTF">2017-11-20T02:36:00Z</dcterms:created>
  <dcterms:modified xsi:type="dcterms:W3CDTF">2020-11-20T03:15:37Z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ies>
</file>