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4.xml" ContentType="application/vnd.openxmlformats-officedocument.presentationml.tags+xml"/>
  <Override PartName="/ppt/notesSlides/notesSlide3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sldIdLst>
    <p:sldId id="346" r:id="rId2"/>
    <p:sldId id="475" r:id="rId3"/>
    <p:sldId id="476" r:id="rId4"/>
    <p:sldId id="477" r:id="rId5"/>
    <p:sldId id="478" r:id="rId6"/>
    <p:sldId id="479" r:id="rId7"/>
    <p:sldId id="480" r:id="rId8"/>
    <p:sldId id="481" r:id="rId9"/>
    <p:sldId id="482" r:id="rId10"/>
    <p:sldId id="483" r:id="rId11"/>
    <p:sldId id="262" r:id="rId12"/>
    <p:sldId id="261" r:id="rId13"/>
    <p:sldId id="270" r:id="rId14"/>
    <p:sldId id="268" r:id="rId15"/>
    <p:sldId id="280" r:id="rId16"/>
    <p:sldId id="284" r:id="rId17"/>
    <p:sldId id="265" r:id="rId18"/>
    <p:sldId id="271" r:id="rId19"/>
    <p:sldId id="292" r:id="rId20"/>
    <p:sldId id="295" r:id="rId21"/>
    <p:sldId id="296" r:id="rId22"/>
    <p:sldId id="297" r:id="rId23"/>
    <p:sldId id="298" r:id="rId24"/>
    <p:sldId id="288" r:id="rId25"/>
    <p:sldId id="299" r:id="rId26"/>
    <p:sldId id="300" r:id="rId27"/>
    <p:sldId id="303" r:id="rId28"/>
    <p:sldId id="289" r:id="rId29"/>
    <p:sldId id="304" r:id="rId30"/>
    <p:sldId id="305" r:id="rId31"/>
    <p:sldId id="324" r:id="rId32"/>
    <p:sldId id="308" r:id="rId33"/>
    <p:sldId id="290" r:id="rId34"/>
    <p:sldId id="307" r:id="rId35"/>
    <p:sldId id="309" r:id="rId36"/>
    <p:sldId id="310" r:id="rId37"/>
    <p:sldId id="311" r:id="rId38"/>
    <p:sldId id="347" r:id="rId39"/>
    <p:sldId id="348" r:id="rId40"/>
    <p:sldId id="349" r:id="rId41"/>
    <p:sldId id="322" r:id="rId42"/>
    <p:sldId id="323" r:id="rId43"/>
    <p:sldId id="385" r:id="rId44"/>
    <p:sldId id="283" r:id="rId45"/>
    <p:sldId id="275" r:id="rId46"/>
    <p:sldId id="313" r:id="rId47"/>
    <p:sldId id="314" r:id="rId48"/>
    <p:sldId id="282" r:id="rId49"/>
    <p:sldId id="269" r:id="rId50"/>
    <p:sldId id="315" r:id="rId51"/>
    <p:sldId id="316" r:id="rId52"/>
    <p:sldId id="317" r:id="rId53"/>
    <p:sldId id="318" r:id="rId54"/>
    <p:sldId id="319" r:id="rId55"/>
    <p:sldId id="320" r:id="rId56"/>
    <p:sldId id="350" r:id="rId57"/>
    <p:sldId id="351" r:id="rId58"/>
    <p:sldId id="468" r:id="rId59"/>
    <p:sldId id="352" r:id="rId60"/>
    <p:sldId id="353" r:id="rId61"/>
    <p:sldId id="359" r:id="rId62"/>
    <p:sldId id="362" r:id="rId63"/>
    <p:sldId id="363" r:id="rId64"/>
    <p:sldId id="384" r:id="rId65"/>
    <p:sldId id="467" r:id="rId66"/>
    <p:sldId id="382" r:id="rId67"/>
    <p:sldId id="364" r:id="rId68"/>
    <p:sldId id="365" r:id="rId69"/>
    <p:sldId id="469" r:id="rId70"/>
    <p:sldId id="470" r:id="rId71"/>
    <p:sldId id="369" r:id="rId72"/>
    <p:sldId id="370" r:id="rId73"/>
    <p:sldId id="371" r:id="rId74"/>
    <p:sldId id="471" r:id="rId75"/>
    <p:sldId id="472" r:id="rId76"/>
    <p:sldId id="473" r:id="rId77"/>
    <p:sldId id="474" r:id="rId78"/>
    <p:sldId id="379" r:id="rId79"/>
    <p:sldId id="380" r:id="rId80"/>
    <p:sldId id="285" r:id="rId81"/>
  </p:sldIdLst>
  <p:sldSz cx="12192000" cy="6858000"/>
  <p:notesSz cx="6858000" cy="9144000"/>
  <p:custDataLst>
    <p:tags r:id="rId8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50" autoAdjust="0"/>
    <p:restoredTop sz="94660"/>
  </p:normalViewPr>
  <p:slideViewPr>
    <p:cSldViewPr snapToGrid="0">
      <p:cViewPr>
        <p:scale>
          <a:sx n="100" d="100"/>
          <a:sy n="100" d="100"/>
        </p:scale>
        <p:origin x="-246" y="72"/>
      </p:cViewPr>
      <p:guideLst>
        <p:guide orient="horz" pos="2160"/>
        <p:guide pos="3867"/>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2019/11/24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56845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3</a:t>
            </a:fld>
            <a:endParaRPr lang="en-US" altLang="zh-TW"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4</a:t>
            </a:fld>
            <a:endParaRPr lang="en-US" altLang="zh-TW"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5</a:t>
            </a:fld>
            <a:endParaRPr lang="en-US" altLang="zh-TW"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32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37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41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59E10-905C-4DDE-A988-B340C461ABE8}" type="slidenum">
              <a:rPr lang="zh-CN" altLang="en-US" smtClean="0"/>
              <a:t>42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44</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45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6</a:t>
            </a:fld>
            <a:endParaRPr lang="en-US" altLang="zh-TW"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46</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47</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48</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49</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50</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51</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52</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53</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54</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7</a:t>
            </a:fld>
            <a:endParaRPr lang="en-US" altLang="zh-TW"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56</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CED1BB2-508E-4962-9280-A18241E88FC0}" type="slidenum">
              <a:rPr lang="zh-TW" altLang="en-US" smtClean="0"/>
              <a:t>77</a:t>
            </a:fld>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8</a:t>
            </a:fld>
            <a:endParaRPr lang="en-US" altLang="zh-TW"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9</a:t>
            </a:fld>
            <a:endParaRPr lang="en-US" altLang="zh-TW"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F7EC2B6E-065A-4D57-A772-69B1DE595E5C}" type="slidenum">
              <a:rPr lang="en-US" altLang="zh-TW" smtClean="0"/>
              <a:t>10</a:t>
            </a:fld>
            <a:endParaRPr lang="en-US" altLang="zh-TW"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標題及物件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737007" y="97955"/>
            <a:ext cx="4268694" cy="326517"/>
          </a:xfrm>
        </p:spPr>
        <p:txBody>
          <a:bodyPr>
            <a:normAutofit/>
          </a:bodyPr>
          <a:lstStyle>
            <a:lvl1pPr>
              <a:defRPr sz="1815">
                <a:solidFill>
                  <a:srgbClr val="403329"/>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609600" y="751264"/>
            <a:ext cx="10972800" cy="5374900"/>
          </a:xfrm>
        </p:spPr>
        <p:txBody>
          <a:bodyPr/>
          <a:lstStyle>
            <a:lvl1pPr>
              <a:buClr>
                <a:srgbClr val="EC6C0F"/>
              </a:buClr>
              <a:defRPr/>
            </a:lvl1pPr>
            <a:lvl2pPr>
              <a:buClr>
                <a:srgbClr val="EC6C0F"/>
              </a:buClr>
              <a:defRPr/>
            </a:lvl2pPr>
            <a:lvl3pPr>
              <a:buClr>
                <a:srgbClr val="EC6C0F"/>
              </a:buClr>
              <a:defRPr/>
            </a:lvl3pPr>
            <a:lvl4pPr>
              <a:buClr>
                <a:srgbClr val="EC6C0F"/>
              </a:buClr>
              <a:defRPr/>
            </a:lvl4pPr>
            <a:lvl5pPr>
              <a:buClr>
                <a:srgbClr val="EC6C0F"/>
              </a:buCl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12"/>
          </p:nvPr>
        </p:nvSpPr>
        <p:spPr/>
        <p:txBody>
          <a:bodyPr/>
          <a:lstStyle>
            <a:lvl1pPr>
              <a:defRPr>
                <a:solidFill>
                  <a:schemeClr val="bg1">
                    <a:lumMod val="95000"/>
                  </a:schemeClr>
                </a:solidFill>
                <a:latin typeface="Arial" panose="020B0604020202020204" pitchFamily="34" charset="0"/>
                <a:cs typeface="Arial" panose="020B0604020202020204" pitchFamily="34" charset="0"/>
              </a:defRPr>
            </a:lvl1pPr>
          </a:lstStyle>
          <a:p>
            <a:fld id="{274C89CD-3961-442C-B398-9E85DEAD8A78}" type="slidenum">
              <a:rPr lang="zh-TW" altLang="en-US" smtClean="0"/>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1600200"/>
            <a:ext cx="10972800" cy="468632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101600" y="6400800"/>
            <a:ext cx="4267200" cy="283800"/>
          </a:xfrm>
        </p:spPr>
        <p:txBody>
          <a:bodyPr/>
          <a:lstStyle/>
          <a:p>
            <a:fld id="{5464B23C-31EC-4AFC-8709-7D1383F77E46}" type="datetimeFigureOut">
              <a:rPr lang="zh-TW" altLang="en-US" smtClean="0"/>
              <a:t>2019/11/24</a:t>
            </a:fld>
            <a:endParaRPr lang="zh-TW" altLang="en-US"/>
          </a:p>
        </p:txBody>
      </p:sp>
      <p:sp>
        <p:nvSpPr>
          <p:cNvPr id="5" name="頁尾版面配置區 4"/>
          <p:cNvSpPr>
            <a:spLocks noGrp="1"/>
          </p:cNvSpPr>
          <p:nvPr>
            <p:ph type="ftr" sz="quarter" idx="11"/>
          </p:nvPr>
        </p:nvSpPr>
        <p:spPr>
          <a:xfrm>
            <a:off x="7112000" y="6400800"/>
            <a:ext cx="4978400" cy="283800"/>
          </a:xfrm>
        </p:spPr>
        <p:txBody>
          <a:bodyPr/>
          <a:lstStyle/>
          <a:p>
            <a:endParaRPr lang="zh-TW" altLang="en-US"/>
          </a:p>
        </p:txBody>
      </p:sp>
      <p:sp>
        <p:nvSpPr>
          <p:cNvPr id="6" name="投影片編號版面配置區 5"/>
          <p:cNvSpPr>
            <a:spLocks noGrp="1"/>
          </p:cNvSpPr>
          <p:nvPr>
            <p:ph type="sldNum" sz="quarter" idx="12"/>
          </p:nvPr>
        </p:nvSpPr>
        <p:spPr>
          <a:xfrm>
            <a:off x="5486400" y="6400800"/>
            <a:ext cx="1219200" cy="283464"/>
          </a:xfrm>
        </p:spPr>
        <p:txBody>
          <a:bodyPr/>
          <a:lstStyle/>
          <a:p>
            <a:fld id="{6EC61B92-3844-4737-811A-4D60FD53CFA3}" type="slidenum">
              <a:rPr lang="zh-TW" altLang="en-US" smtClean="0"/>
              <a:t>‹#›</a:t>
            </a:fld>
            <a:endParaRPr lang="zh-TW"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zh.wikipedia.org/wiki/%E8%87%BA%E7%81%A3%E5%8E%9F%E4%BD%8F%E6%B0%91"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zh.wikipedia.org/wiki/%E8%A5%BF%E6%96%B9%E6%96%87%E5%8C%96" TargetMode="External"/><Relationship Id="rId5" Type="http://schemas.openxmlformats.org/officeDocument/2006/relationships/hyperlink" Target="https://zh.wikipedia.org/wiki/%E5%A4%96%E7%9C%81%E4%BA%BA" TargetMode="External"/><Relationship Id="rId4" Type="http://schemas.openxmlformats.org/officeDocument/2006/relationships/hyperlink" Target="https://zh.wikipedia.org/wiki/%E5%AE%A2%E5%AE%B6%E6%96%87%E5%8C%9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baidu.com/s?wd=%E4%B9%9D%E6%97%8F%E6%96%87%E5%8C%96%E6%9D%91&amp;tn=44039180_cpr&amp;fenlei=mv6quAkxTZn0IZRqIHckPjm4nH00T1Y3nyf3n19-P1bduAwbP1Nh0ZwV5Hcvrjm3rH6sPfKWUMw85HfYnjn4nH6sgvPsT6KdThsqpZwYTjCEQLGCpyw9Uz4Bmy-bIi4WUvYETgN-TLwGUv3EPWT4nHD3PH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37.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4.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2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3.jpeg"/><Relationship Id="rId4"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6.xml"/><Relationship Id="rId7" Type="http://schemas.openxmlformats.org/officeDocument/2006/relationships/image" Target="../media/image2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5.jpeg"/><Relationship Id="rId4" Type="http://schemas.openxmlformats.org/officeDocument/2006/relationships/notesSlide" Target="../notesSlides/notesSlide41.xml"/><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tags" Target="../tags/tag22.xml"/></Relationships>
</file>

<file path=ppt/slides/_rels/slide5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6.xml"/><Relationship Id="rId7" Type="http://schemas.openxmlformats.org/officeDocument/2006/relationships/image" Target="../media/image4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4" Type="http://schemas.openxmlformats.org/officeDocument/2006/relationships/tags" Target="../tags/tag27.xml"/></Relationships>
</file>

<file path=ppt/slides/_rels/slide5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4.png"/><Relationship Id="rId5" Type="http://schemas.openxmlformats.org/officeDocument/2006/relationships/slideLayout" Target="../slideLayouts/slideLayout7.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hyperlink" Target="http://baike.baidu.com/view/9285182.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5.png"/><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6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tags" Target="../tags/tag49.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Layout" Target="../slideLayouts/slideLayout7.xml"/><Relationship Id="rId4" Type="http://schemas.openxmlformats.org/officeDocument/2006/relationships/tags" Target="../tags/tag54.xml"/></Relationships>
</file>

<file path=ppt/slides/_rels/slide7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4.png"/><Relationship Id="rId5" Type="http://schemas.openxmlformats.org/officeDocument/2006/relationships/slideLayout" Target="../slideLayouts/slideLayout7.xml"/><Relationship Id="rId4" Type="http://schemas.openxmlformats.org/officeDocument/2006/relationships/tags" Target="../tags/tag58.xml"/></Relationships>
</file>

<file path=ppt/slides/_rels/slide8.xml.rels><?xml version="1.0" encoding="UTF-8" standalone="yes"?>
<Relationships xmlns="http://schemas.openxmlformats.org/package/2006/relationships"><Relationship Id="rId8" Type="http://schemas.openxmlformats.org/officeDocument/2006/relationships/hyperlink" Target="http://baike.baidu.com/view/1019247.htm" TargetMode="External"/><Relationship Id="rId3" Type="http://schemas.openxmlformats.org/officeDocument/2006/relationships/hyperlink" Target="http://baike.baidu.com/view/182337.htm" TargetMode="External"/><Relationship Id="rId7" Type="http://schemas.openxmlformats.org/officeDocument/2006/relationships/hyperlink" Target="http://baike.baidu.com/view/171582.ht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baike.baidu.com/view/18745.htm" TargetMode="External"/><Relationship Id="rId5" Type="http://schemas.openxmlformats.org/officeDocument/2006/relationships/hyperlink" Target="http://baike.baidu.com/view/9267.htm" TargetMode="External"/><Relationship Id="rId4" Type="http://schemas.openxmlformats.org/officeDocument/2006/relationships/hyperlink" Target="http://baike.baidu.com/view/91284.htm" TargetMode="External"/><Relationship Id="rId9"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2634798" y="7124"/>
            <a:ext cx="6816725" cy="6816725"/>
          </a:xfrm>
          <a:prstGeom prst="ellipse">
            <a:avLst/>
          </a:prstGeom>
          <a:solidFill>
            <a:srgbClr val="79ACC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endParaRPr kumimoji="0" lang="zh-TW" altLang="en-US" dirty="0">
              <a:solidFill>
                <a:srgbClr val="EC6C0F"/>
              </a:solidFill>
              <a:latin typeface="Calibri" panose="020F0502020204030204" pitchFamily="34" charset="0"/>
            </a:endParaRPr>
          </a:p>
        </p:txBody>
      </p:sp>
      <p:sp>
        <p:nvSpPr>
          <p:cNvPr id="1027" name="文本框 9"/>
          <p:cNvSpPr txBox="1">
            <a:spLocks noChangeArrowheads="1"/>
          </p:cNvSpPr>
          <p:nvPr/>
        </p:nvSpPr>
        <p:spPr bwMode="auto">
          <a:xfrm>
            <a:off x="4389168" y="4580878"/>
            <a:ext cx="33079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hangingPunct="1"/>
            <a:r>
              <a:rPr kumimoji="0" lang="zh-CN" altLang="en-US" sz="2400" dirty="0" smtClean="0">
                <a:latin typeface="楷体" panose="02010609060101010101" charset="-122"/>
                <a:ea typeface="楷体" panose="02010609060101010101" charset="-122"/>
                <a:cs typeface="汉仪细等线简"/>
              </a:rPr>
              <a:t>江南大学</a:t>
            </a:r>
            <a:endParaRPr kumimoji="0" lang="en-US" altLang="zh-CN" sz="2400" dirty="0" smtClean="0">
              <a:latin typeface="楷体" panose="02010609060101010101" charset="-122"/>
              <a:ea typeface="楷体" panose="02010609060101010101" charset="-122"/>
              <a:cs typeface="汉仪细等线简"/>
            </a:endParaRPr>
          </a:p>
          <a:p>
            <a:pPr algn="ctr" eaLnBrk="1" hangingPunct="1"/>
            <a:endParaRPr kumimoji="0" lang="zh-CN" altLang="en-US" sz="2400" dirty="0">
              <a:latin typeface="楷体" panose="02010609060101010101" charset="-122"/>
              <a:ea typeface="楷体" panose="02010609060101010101" charset="-122"/>
              <a:cs typeface="汉仪细等线简"/>
            </a:endParaRPr>
          </a:p>
          <a:p>
            <a:pPr algn="ctr" eaLnBrk="1" hangingPunct="1"/>
            <a:r>
              <a:rPr kumimoji="0" lang="zh-CN" altLang="en-US" sz="2400" dirty="0">
                <a:latin typeface="楷体" panose="02010609060101010101" charset="-122"/>
                <a:ea typeface="楷体" panose="02010609060101010101" charset="-122"/>
                <a:cs typeface="汉仪细等线简"/>
              </a:rPr>
              <a:t>2019.11</a:t>
            </a:r>
            <a:r>
              <a:rPr kumimoji="0" lang="zh-CN" altLang="en-US" sz="2400" dirty="0" smtClean="0">
                <a:latin typeface="楷体" panose="02010609060101010101" charset="-122"/>
                <a:ea typeface="楷体" panose="02010609060101010101" charset="-122"/>
                <a:cs typeface="汉仪细等线简"/>
              </a:rPr>
              <a:t>.</a:t>
            </a:r>
            <a:r>
              <a:rPr kumimoji="0" lang="en-US" altLang="zh-CN" sz="2400" dirty="0" smtClean="0">
                <a:latin typeface="楷体" panose="02010609060101010101" charset="-122"/>
                <a:ea typeface="楷体" panose="02010609060101010101" charset="-122"/>
                <a:cs typeface="汉仪细等线简"/>
              </a:rPr>
              <a:t>27</a:t>
            </a:r>
            <a:endParaRPr kumimoji="0" lang="zh-CN" altLang="en-US" sz="2400" dirty="0">
              <a:latin typeface="楷体" panose="02010609060101010101" charset="-122"/>
              <a:ea typeface="楷体" panose="02010609060101010101" charset="-122"/>
              <a:cs typeface="汉仪细等线简"/>
            </a:endParaRPr>
          </a:p>
          <a:p>
            <a:pPr algn="ctr" eaLnBrk="1" hangingPunct="1"/>
            <a:r>
              <a:rPr kumimoji="0" lang="zh-CN" altLang="en-US" sz="2400" dirty="0">
                <a:latin typeface="汉仪细等线简"/>
                <a:ea typeface="汉仪细等线简"/>
                <a:cs typeface="汉仪细等线简"/>
              </a:rPr>
              <a:t>罗亮</a:t>
            </a:r>
          </a:p>
        </p:txBody>
      </p:sp>
      <p:sp>
        <p:nvSpPr>
          <p:cNvPr id="16" name="椭圆 15"/>
          <p:cNvSpPr/>
          <p:nvPr/>
        </p:nvSpPr>
        <p:spPr>
          <a:xfrm>
            <a:off x="1451000" y="2676148"/>
            <a:ext cx="1576388" cy="1576387"/>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latin typeface="华文细黑" panose="02010600040101010101" pitchFamily="2" charset="-122"/>
              <a:ea typeface="华文细黑" panose="02010600040101010101" pitchFamily="2" charset="-122"/>
            </a:endParaRPr>
          </a:p>
        </p:txBody>
      </p:sp>
      <p:sp>
        <p:nvSpPr>
          <p:cNvPr id="17" name="椭圆 16"/>
          <p:cNvSpPr/>
          <p:nvPr/>
        </p:nvSpPr>
        <p:spPr>
          <a:xfrm>
            <a:off x="8206938" y="1520455"/>
            <a:ext cx="985838" cy="98742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latin typeface="华文细黑" panose="02010600040101010101" pitchFamily="2" charset="-122"/>
              <a:ea typeface="华文细黑" panose="02010600040101010101" pitchFamily="2" charset="-122"/>
            </a:endParaRPr>
          </a:p>
        </p:txBody>
      </p:sp>
      <p:sp>
        <p:nvSpPr>
          <p:cNvPr id="18" name="椭圆 17"/>
          <p:cNvSpPr/>
          <p:nvPr/>
        </p:nvSpPr>
        <p:spPr>
          <a:xfrm>
            <a:off x="8956779" y="3165892"/>
            <a:ext cx="2173287" cy="2173287"/>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latin typeface="华文细黑" panose="02010600040101010101" pitchFamily="2" charset="-122"/>
              <a:ea typeface="华文细黑" panose="02010600040101010101" pitchFamily="2" charset="-122"/>
            </a:endParaRPr>
          </a:p>
        </p:txBody>
      </p:sp>
      <p:pic>
        <p:nvPicPr>
          <p:cNvPr id="1031"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6110836"/>
            <a:ext cx="2095817" cy="30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http://www.airitilibrary.cn/Content/images/TeachFig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6431511"/>
            <a:ext cx="3333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文本框 12"/>
          <p:cNvSpPr txBox="1">
            <a:spLocks noChangeArrowheads="1"/>
          </p:cNvSpPr>
          <p:nvPr/>
        </p:nvSpPr>
        <p:spPr bwMode="auto">
          <a:xfrm>
            <a:off x="2649721" y="2056948"/>
            <a:ext cx="678688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CN" sz="4000" dirty="0" smtClean="0">
              <a:latin typeface="华文细黑" panose="02010600040101010101" pitchFamily="2" charset="-122"/>
              <a:ea typeface="华文细黑" panose="02010600040101010101" pitchFamily="2" charset="-122"/>
            </a:endParaRPr>
          </a:p>
          <a:p>
            <a:pPr algn="ctr" eaLnBrk="1" hangingPunct="1"/>
            <a:r>
              <a:rPr kumimoji="0" lang="zh-CN" altLang="en-US" sz="4000" dirty="0">
                <a:latin typeface="华文细黑" panose="02010600040101010101" pitchFamily="2" charset="-122"/>
                <a:ea typeface="华文细黑" panose="02010600040101010101" pitchFamily="2" charset="-122"/>
                <a:sym typeface="+mn-ea"/>
              </a:rPr>
              <a:t>如何利用台湾学术资源做科研</a:t>
            </a:r>
            <a:endParaRPr kumimoji="0" lang="zh-CN" sz="4000" dirty="0" smtClean="0">
              <a:latin typeface="华文细黑" panose="02010600040101010101" pitchFamily="2" charset="-122"/>
              <a:ea typeface="华文细黑" panose="02010600040101010101" pitchFamily="2" charset="-122"/>
            </a:endParaRPr>
          </a:p>
        </p:txBody>
      </p:sp>
      <p:pic>
        <p:nvPicPr>
          <p:cNvPr id="5" name="图片 4" descr="LOGO无影"/>
          <p:cNvPicPr>
            <a:picLocks noChangeAspect="1"/>
          </p:cNvPicPr>
          <p:nvPr/>
        </p:nvPicPr>
        <p:blipFill>
          <a:blip r:embed="rId4"/>
          <a:stretch>
            <a:fillRect/>
          </a:stretch>
        </p:blipFill>
        <p:spPr>
          <a:xfrm>
            <a:off x="11135360" y="6985"/>
            <a:ext cx="1056640" cy="1202055"/>
          </a:xfrm>
          <a:prstGeom prst="rect">
            <a:avLst/>
          </a:prstGeom>
        </p:spPr>
      </p:pic>
      <p:pic>
        <p:nvPicPr>
          <p:cNvPr id="12" name="圖片 10" descr="ALCN平台LOGO(簡)"/>
          <p:cNvPicPr>
            <a:picLocks noChangeAspect="1"/>
          </p:cNvPicPr>
          <p:nvPr/>
        </p:nvPicPr>
        <p:blipFill>
          <a:blip r:embed="rId5" cstate="print">
            <a:duotone>
              <a:prstClr val="black"/>
              <a:srgbClr val="FF0000">
                <a:tint val="45000"/>
                <a:satMod val="400000"/>
              </a:srgbClr>
            </a:duotone>
          </a:blip>
          <a:stretch>
            <a:fillRect/>
          </a:stretch>
        </p:blipFill>
        <p:spPr>
          <a:xfrm>
            <a:off x="1915887" y="587245"/>
            <a:ext cx="7812087" cy="7412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692696"/>
            <a:ext cx="8229600" cy="1143000"/>
          </a:xfrm>
        </p:spPr>
        <p:txBody>
          <a:bodyPr/>
          <a:lstStyle/>
          <a:p>
            <a:r>
              <a:rPr lang="zh-TW" altLang="en-US" dirty="0" smtClean="0">
                <a:latin typeface="华文行楷" panose="02010800040101010101" pitchFamily="2" charset="-122"/>
                <a:ea typeface="华文行楷" panose="02010800040101010101" pitchFamily="2" charset="-122"/>
              </a:rPr>
              <a:t>台湾文化</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81200" y="2297535"/>
            <a:ext cx="8229600" cy="4525963"/>
          </a:xfrm>
        </p:spPr>
        <p:txBody>
          <a:bodyPr/>
          <a:lstStyle/>
          <a:p>
            <a:r>
              <a:rPr lang="zh-CN" altLang="en-US" dirty="0" smtClean="0">
                <a:latin typeface="华文行楷" panose="02010800040101010101" pitchFamily="2" charset="-122"/>
                <a:ea typeface="华文行楷" panose="02010800040101010101" pitchFamily="2" charset="-122"/>
              </a:rPr>
              <a:t>依族群分类：</a:t>
            </a:r>
            <a:endParaRPr lang="en-US" altLang="zh-TW" dirty="0" smtClean="0">
              <a:latin typeface="华文行楷" panose="02010800040101010101" pitchFamily="2" charset="-122"/>
              <a:ea typeface="华文行楷" panose="02010800040101010101" pitchFamily="2" charset="-122"/>
            </a:endParaRPr>
          </a:p>
          <a:p>
            <a:pPr lvl="1"/>
            <a:r>
              <a:rPr lang="zh-TW" altLang="en-US" dirty="0" smtClean="0">
                <a:latin typeface="华文行楷" panose="02010800040101010101" pitchFamily="2" charset="-122"/>
                <a:ea typeface="华文行楷" panose="02010800040101010101" pitchFamily="2" charset="-122"/>
              </a:rPr>
              <a:t>台湾南岛民族</a:t>
            </a:r>
            <a:r>
              <a:rPr lang="zh-TW" altLang="en-US" dirty="0" smtClean="0">
                <a:latin typeface="华文行楷" panose="02010800040101010101" pitchFamily="2" charset="-122"/>
                <a:ea typeface="华文行楷" panose="02010800040101010101" pitchFamily="2" charset="-122"/>
                <a:hlinkClick r:id="rId3" tooltip="臺灣原住民"/>
              </a:rPr>
              <a:t>文化</a:t>
            </a:r>
            <a:r>
              <a:rPr lang="zh-CN" altLang="en-US" dirty="0" smtClean="0">
                <a:latin typeface="华文行楷" panose="02010800040101010101" pitchFamily="2" charset="-122"/>
                <a:ea typeface="华文行楷" panose="02010800040101010101" pitchFamily="2" charset="-122"/>
              </a:rPr>
              <a:t>。</a:t>
            </a:r>
            <a:endParaRPr lang="en-US" altLang="zh-TW" dirty="0" smtClean="0">
              <a:latin typeface="华文行楷" panose="02010800040101010101" pitchFamily="2" charset="-122"/>
              <a:ea typeface="华文行楷" panose="02010800040101010101" pitchFamily="2" charset="-122"/>
            </a:endParaRPr>
          </a:p>
          <a:p>
            <a:pPr lvl="1"/>
            <a:r>
              <a:rPr lang="zh-TW" altLang="en-US" dirty="0" smtClean="0">
                <a:latin typeface="华文行楷" panose="02010800040101010101" pitchFamily="2" charset="-122"/>
                <a:ea typeface="华文行楷" panose="02010800040101010101" pitchFamily="2" charset="-122"/>
              </a:rPr>
              <a:t>中华文化的闽南文化、</a:t>
            </a:r>
            <a:r>
              <a:rPr lang="zh-TW" altLang="en-US" dirty="0" smtClean="0">
                <a:latin typeface="华文行楷" panose="02010800040101010101" pitchFamily="2" charset="-122"/>
                <a:ea typeface="华文行楷" panose="02010800040101010101" pitchFamily="2" charset="-122"/>
                <a:hlinkClick r:id="rId4" tooltip="客家文化"/>
              </a:rPr>
              <a:t>客家文化</a:t>
            </a:r>
            <a:r>
              <a:rPr lang="zh-TW" altLang="en-US" dirty="0" smtClean="0">
                <a:latin typeface="华文行楷" panose="02010800040101010101" pitchFamily="2" charset="-122"/>
                <a:ea typeface="华文行楷" panose="02010800040101010101" pitchFamily="2" charset="-122"/>
              </a:rPr>
              <a:t>、</a:t>
            </a:r>
            <a:r>
              <a:rPr lang="zh-TW" altLang="en-US" dirty="0" smtClean="0">
                <a:latin typeface="华文行楷" panose="02010800040101010101" pitchFamily="2" charset="-122"/>
                <a:ea typeface="华文行楷" panose="02010800040101010101" pitchFamily="2" charset="-122"/>
                <a:hlinkClick r:id="rId5" tooltip="外省人"/>
              </a:rPr>
              <a:t>外省族群文化</a:t>
            </a:r>
            <a:r>
              <a:rPr lang="zh-CN" altLang="en-US" dirty="0" smtClean="0">
                <a:latin typeface="华文行楷" panose="02010800040101010101" pitchFamily="2" charset="-122"/>
                <a:ea typeface="华文行楷" panose="02010800040101010101" pitchFamily="2" charset="-122"/>
              </a:rPr>
              <a:t>。</a:t>
            </a:r>
            <a:endParaRPr lang="en-US" altLang="zh-TW" dirty="0" smtClean="0">
              <a:latin typeface="华文行楷" panose="02010800040101010101" pitchFamily="2" charset="-122"/>
              <a:ea typeface="华文行楷" panose="02010800040101010101" pitchFamily="2" charset="-122"/>
            </a:endParaRPr>
          </a:p>
          <a:p>
            <a:pPr lvl="1"/>
            <a:r>
              <a:rPr lang="zh-TW" altLang="en-US" dirty="0" smtClean="0">
                <a:latin typeface="华文行楷" panose="02010800040101010101" pitchFamily="2" charset="-122"/>
                <a:ea typeface="华文行楷" panose="02010800040101010101" pitchFamily="2" charset="-122"/>
                <a:hlinkClick r:id="rId6" tooltip="西方文化"/>
              </a:rPr>
              <a:t>西方文化</a:t>
            </a:r>
            <a:r>
              <a:rPr lang="zh-CN" altLang="en-US" dirty="0" smtClean="0">
                <a:latin typeface="华文行楷" panose="02010800040101010101" pitchFamily="2" charset="-122"/>
                <a:ea typeface="华文行楷" panose="02010800040101010101" pitchFamily="2" charset="-122"/>
              </a:rPr>
              <a:t>。</a:t>
            </a:r>
            <a:endParaRPr lang="zh-TW" altLang="en-US" dirty="0">
              <a:latin typeface="华文行楷" panose="02010800040101010101" pitchFamily="2" charset="-122"/>
              <a:ea typeface="华文行楷" panose="02010800040101010101" pitchFamily="2" charset="-122"/>
            </a:endParaRPr>
          </a:p>
        </p:txBody>
      </p:sp>
      <p:pic>
        <p:nvPicPr>
          <p:cNvPr id="5" name="图片 4" descr="LOGO无影"/>
          <p:cNvPicPr>
            <a:picLocks noChangeAspect="1"/>
          </p:cNvPicPr>
          <p:nvPr/>
        </p:nvPicPr>
        <p:blipFill>
          <a:blip r:embed="rId7"/>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206478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112363" y="2353355"/>
            <a:ext cx="4709474" cy="868137"/>
            <a:chOff x="1112363" y="2469469"/>
            <a:chExt cx="4709474" cy="868137"/>
          </a:xfrm>
        </p:grpSpPr>
        <p:grpSp>
          <p:nvGrpSpPr>
            <p:cNvPr id="36" name="组合 35"/>
            <p:cNvGrpSpPr/>
            <p:nvPr/>
          </p:nvGrpSpPr>
          <p:grpSpPr>
            <a:xfrm>
              <a:off x="1112363" y="2469469"/>
              <a:ext cx="4709474" cy="868137"/>
              <a:chOff x="806160" y="2046513"/>
              <a:chExt cx="3927022" cy="723901"/>
            </a:xfrm>
          </p:grpSpPr>
          <p:sp>
            <p:nvSpPr>
              <p:cNvPr id="35"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06160" y="2046513"/>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5" name="文本框 64"/>
            <p:cNvSpPr txBox="1"/>
            <p:nvPr/>
          </p:nvSpPr>
          <p:spPr>
            <a:xfrm>
              <a:off x="2833568" y="2644232"/>
              <a:ext cx="1980029" cy="523220"/>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2800" b="1" dirty="0">
                  <a:solidFill>
                    <a:schemeClr val="bg1"/>
                  </a:solidFill>
                  <a:latin typeface="+mj-ea"/>
                  <a:ea typeface="+mj-ea"/>
                  <a:cs typeface="经典综艺体简" panose="02010609000101010101" pitchFamily="49" charset="-122"/>
                </a:rPr>
                <a:t>数据库简介</a:t>
              </a:r>
              <a:endParaRPr lang="en-US" altLang="zh-CN" sz="2800" b="1" dirty="0">
                <a:solidFill>
                  <a:schemeClr val="bg1"/>
                </a:solidFill>
                <a:latin typeface="+mj-ea"/>
                <a:ea typeface="+mj-ea"/>
                <a:cs typeface="经典综艺体简" panose="02010609000101010101" pitchFamily="49" charset="-122"/>
              </a:endParaRPr>
            </a:p>
          </p:txBody>
        </p:sp>
        <p:sp>
          <p:nvSpPr>
            <p:cNvPr id="67" name="文本框 66"/>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1</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69" name="组合 68"/>
          <p:cNvGrpSpPr/>
          <p:nvPr/>
        </p:nvGrpSpPr>
        <p:grpSpPr>
          <a:xfrm>
            <a:off x="6410077" y="2353355"/>
            <a:ext cx="4709474" cy="868137"/>
            <a:chOff x="1112363" y="2469469"/>
            <a:chExt cx="4709474" cy="868137"/>
          </a:xfrm>
        </p:grpSpPr>
        <p:grpSp>
          <p:nvGrpSpPr>
            <p:cNvPr id="70" name="组合 69"/>
            <p:cNvGrpSpPr/>
            <p:nvPr/>
          </p:nvGrpSpPr>
          <p:grpSpPr>
            <a:xfrm>
              <a:off x="1112363" y="2469469"/>
              <a:ext cx="4709474" cy="868137"/>
              <a:chOff x="806160" y="2046513"/>
              <a:chExt cx="3927022" cy="723901"/>
            </a:xfrm>
          </p:grpSpPr>
          <p:sp>
            <p:nvSpPr>
              <p:cNvPr id="74" name="任意多边形 7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806160" y="2046513"/>
                <a:ext cx="1417774" cy="723901"/>
                <a:chOff x="-391195" y="-1"/>
                <a:chExt cx="1697596" cy="866775"/>
              </a:xfrm>
            </p:grpSpPr>
            <p:sp>
              <p:nvSpPr>
                <p:cNvPr id="76" name="任意多边形 7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2827958" y="2644232"/>
              <a:ext cx="2339102" cy="52322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2800" b="1" dirty="0">
                  <a:solidFill>
                    <a:schemeClr val="bg1"/>
                  </a:solidFill>
                  <a:latin typeface="+mj-ea"/>
                  <a:ea typeface="+mj-ea"/>
                  <a:cs typeface="经典综艺体简" panose="02010609000101010101" pitchFamily="49" charset="-122"/>
                </a:rPr>
                <a:t>产品内容概览</a:t>
              </a:r>
              <a:endParaRPr lang="en-US" altLang="zh-CN" sz="2800" b="1" dirty="0">
                <a:solidFill>
                  <a:schemeClr val="bg1"/>
                </a:solidFill>
                <a:latin typeface="+mj-ea"/>
                <a:ea typeface="+mj-ea"/>
                <a:cs typeface="经典综艺体简" panose="02010609000101010101" pitchFamily="49" charset="-122"/>
              </a:endParaRPr>
            </a:p>
          </p:txBody>
        </p:sp>
        <p:sp>
          <p:nvSpPr>
            <p:cNvPr id="73" name="文本框 72"/>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2</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82" name="组合 81"/>
          <p:cNvGrpSpPr/>
          <p:nvPr/>
        </p:nvGrpSpPr>
        <p:grpSpPr>
          <a:xfrm>
            <a:off x="1112363" y="4103777"/>
            <a:ext cx="4709474" cy="868137"/>
            <a:chOff x="1112363" y="2469469"/>
            <a:chExt cx="4709474" cy="868137"/>
          </a:xfrm>
        </p:grpSpPr>
        <p:grpSp>
          <p:nvGrpSpPr>
            <p:cNvPr id="83" name="组合 82"/>
            <p:cNvGrpSpPr/>
            <p:nvPr/>
          </p:nvGrpSpPr>
          <p:grpSpPr>
            <a:xfrm>
              <a:off x="1112363" y="2469469"/>
              <a:ext cx="4709474" cy="868137"/>
              <a:chOff x="806160" y="2046513"/>
              <a:chExt cx="3927022" cy="723901"/>
            </a:xfrm>
          </p:grpSpPr>
          <p:sp>
            <p:nvSpPr>
              <p:cNvPr id="87" name="任意多边形 86"/>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806160" y="2046513"/>
                <a:ext cx="1417774" cy="723901"/>
                <a:chOff x="-391195" y="-1"/>
                <a:chExt cx="1697596" cy="866775"/>
              </a:xfrm>
            </p:grpSpPr>
            <p:sp>
              <p:nvSpPr>
                <p:cNvPr id="89" name="任意多边形 8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文本框 83"/>
            <p:cNvSpPr txBox="1"/>
            <p:nvPr/>
          </p:nvSpPr>
          <p:spPr>
            <a:xfrm>
              <a:off x="2833568" y="2644232"/>
              <a:ext cx="1620957" cy="523220"/>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2800" b="1" dirty="0">
                  <a:solidFill>
                    <a:schemeClr val="bg1"/>
                  </a:solidFill>
                  <a:latin typeface="+mj-ea"/>
                  <a:ea typeface="+mj-ea"/>
                  <a:cs typeface="经典综艺体简" panose="02010609000101010101" pitchFamily="49" charset="-122"/>
                </a:rPr>
                <a:t>独家收录</a:t>
              </a:r>
              <a:endParaRPr lang="en-US" altLang="zh-CN" sz="2800" b="1" dirty="0">
                <a:solidFill>
                  <a:schemeClr val="bg1"/>
                </a:solidFill>
                <a:latin typeface="+mj-ea"/>
                <a:ea typeface="+mj-ea"/>
                <a:cs typeface="经典综艺体简" panose="02010609000101010101" pitchFamily="49" charset="-122"/>
              </a:endParaRPr>
            </a:p>
          </p:txBody>
        </p:sp>
        <p:sp>
          <p:nvSpPr>
            <p:cNvPr id="86" name="文本框 85"/>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3</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95" name="组合 94"/>
          <p:cNvGrpSpPr/>
          <p:nvPr/>
        </p:nvGrpSpPr>
        <p:grpSpPr>
          <a:xfrm>
            <a:off x="6410077" y="4124098"/>
            <a:ext cx="4709473" cy="868138"/>
            <a:chOff x="1112363" y="2469470"/>
            <a:chExt cx="4709473" cy="868138"/>
          </a:xfrm>
        </p:grpSpPr>
        <p:grpSp>
          <p:nvGrpSpPr>
            <p:cNvPr id="96" name="组合 95"/>
            <p:cNvGrpSpPr/>
            <p:nvPr/>
          </p:nvGrpSpPr>
          <p:grpSpPr>
            <a:xfrm>
              <a:off x="1112363" y="2469470"/>
              <a:ext cx="4709473" cy="868138"/>
              <a:chOff x="806160" y="2046514"/>
              <a:chExt cx="3927021" cy="723902"/>
            </a:xfrm>
          </p:grpSpPr>
          <p:sp>
            <p:nvSpPr>
              <p:cNvPr id="100" name="任意多边形 99"/>
              <p:cNvSpPr/>
              <p:nvPr/>
            </p:nvSpPr>
            <p:spPr>
              <a:xfrm>
                <a:off x="844261" y="2117271"/>
                <a:ext cx="3888920"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806160" y="2046514"/>
                <a:ext cx="1417774" cy="723902"/>
                <a:chOff x="-391195" y="0"/>
                <a:chExt cx="1697596" cy="866776"/>
              </a:xfrm>
            </p:grpSpPr>
            <p:sp>
              <p:nvSpPr>
                <p:cNvPr id="102" name="任意多边形 101"/>
                <p:cNvSpPr/>
                <p:nvPr/>
              </p:nvSpPr>
              <p:spPr>
                <a:xfrm>
                  <a:off x="238265"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421807"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605349"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788891"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972434"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7" name="文本框 96"/>
            <p:cNvSpPr txBox="1"/>
            <p:nvPr/>
          </p:nvSpPr>
          <p:spPr>
            <a:xfrm>
              <a:off x="2833568" y="2644232"/>
              <a:ext cx="2339102" cy="523220"/>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2800" b="1" dirty="0">
                  <a:solidFill>
                    <a:schemeClr val="bg1"/>
                  </a:solidFill>
                  <a:latin typeface="+mj-ea"/>
                  <a:ea typeface="+mj-ea"/>
                  <a:cs typeface="经典综艺体简" panose="02010609000101010101" pitchFamily="49" charset="-122"/>
                </a:rPr>
                <a:t>重要系统功能</a:t>
              </a:r>
              <a:endParaRPr lang="en-US" altLang="zh-CN" sz="2800" b="1" dirty="0">
                <a:solidFill>
                  <a:schemeClr val="bg1"/>
                </a:solidFill>
                <a:latin typeface="+mj-ea"/>
                <a:ea typeface="+mj-ea"/>
                <a:cs typeface="经典综艺体简" panose="02010609000101010101" pitchFamily="49" charset="-122"/>
              </a:endParaRPr>
            </a:p>
          </p:txBody>
        </p:sp>
        <p:sp>
          <p:nvSpPr>
            <p:cNvPr id="99" name="文本框 98"/>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4</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sp>
        <p:nvSpPr>
          <p:cNvPr id="108" name="矩形 107"/>
          <p:cNvSpPr/>
          <p:nvPr/>
        </p:nvSpPr>
        <p:spPr>
          <a:xfrm>
            <a:off x="2747222" y="598308"/>
            <a:ext cx="6697556" cy="904863"/>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en-US" altLang="zh-CN" sz="4400" b="1" dirty="0">
                <a:solidFill>
                  <a:schemeClr val="accent1"/>
                </a:solidFill>
                <a:latin typeface="+mn-ea"/>
              </a:rPr>
              <a:t>CONTENTS</a:t>
            </a:r>
            <a:endParaRPr lang="zh-CN" altLang="en-US" sz="4400" b="1" dirty="0">
              <a:solidFill>
                <a:schemeClr val="accent1"/>
              </a:solidFill>
              <a:latin typeface="+mn-ea"/>
            </a:endParaRPr>
          </a:p>
        </p:txBody>
      </p:sp>
      <p:grpSp>
        <p:nvGrpSpPr>
          <p:cNvPr id="2" name="组合 1"/>
          <p:cNvGrpSpPr/>
          <p:nvPr/>
        </p:nvGrpSpPr>
        <p:grpSpPr>
          <a:xfrm>
            <a:off x="1112363" y="5597932"/>
            <a:ext cx="4709474" cy="868137"/>
            <a:chOff x="1112363" y="2469469"/>
            <a:chExt cx="4709474" cy="868137"/>
          </a:xfrm>
        </p:grpSpPr>
        <p:grpSp>
          <p:nvGrpSpPr>
            <p:cNvPr id="3" name="组合 2"/>
            <p:cNvGrpSpPr/>
            <p:nvPr/>
          </p:nvGrpSpPr>
          <p:grpSpPr>
            <a:xfrm>
              <a:off x="1112363" y="2469469"/>
              <a:ext cx="4709474" cy="868137"/>
              <a:chOff x="806160" y="2046513"/>
              <a:chExt cx="3927022" cy="723901"/>
            </a:xfrm>
          </p:grpSpPr>
          <p:sp>
            <p:nvSpPr>
              <p:cNvPr id="4" name="任意多边形 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06160" y="2046513"/>
                <a:ext cx="1417774" cy="723901"/>
                <a:chOff x="-391195" y="-1"/>
                <a:chExt cx="1697596" cy="866775"/>
              </a:xfrm>
            </p:grpSpPr>
            <p:sp>
              <p:nvSpPr>
                <p:cNvPr id="6" name="任意多边形 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p:cNvSpPr txBox="1"/>
            <p:nvPr/>
          </p:nvSpPr>
          <p:spPr>
            <a:xfrm>
              <a:off x="2833568" y="2644232"/>
              <a:ext cx="1960880" cy="521970"/>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2800" b="1" dirty="0">
                  <a:solidFill>
                    <a:schemeClr val="bg1"/>
                  </a:solidFill>
                  <a:latin typeface="+mj-ea"/>
                  <a:ea typeface="+mj-ea"/>
                  <a:cs typeface="经典综艺体简" panose="02010609000101010101" pitchFamily="49" charset="-122"/>
                </a:rPr>
                <a:t>数据库运用</a:t>
              </a:r>
            </a:p>
          </p:txBody>
        </p:sp>
        <p:sp>
          <p:nvSpPr>
            <p:cNvPr id="13" name="文本框 12"/>
            <p:cNvSpPr txBox="1"/>
            <p:nvPr/>
          </p:nvSpPr>
          <p:spPr>
            <a:xfrm>
              <a:off x="1308583" y="2586176"/>
              <a:ext cx="438785" cy="64516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5</a:t>
              </a:r>
            </a:p>
          </p:txBody>
        </p:sp>
      </p:grpSp>
      <p:grpSp>
        <p:nvGrpSpPr>
          <p:cNvPr id="14" name="组合 13"/>
          <p:cNvGrpSpPr/>
          <p:nvPr/>
        </p:nvGrpSpPr>
        <p:grpSpPr>
          <a:xfrm>
            <a:off x="6410077" y="5597298"/>
            <a:ext cx="4834890" cy="868138"/>
            <a:chOff x="1112363" y="2469470"/>
            <a:chExt cx="4834890" cy="868138"/>
          </a:xfrm>
        </p:grpSpPr>
        <p:grpSp>
          <p:nvGrpSpPr>
            <p:cNvPr id="15" name="组合 14"/>
            <p:cNvGrpSpPr/>
            <p:nvPr/>
          </p:nvGrpSpPr>
          <p:grpSpPr>
            <a:xfrm>
              <a:off x="1112363" y="2469470"/>
              <a:ext cx="4834890" cy="868138"/>
              <a:chOff x="806160" y="2046514"/>
              <a:chExt cx="4031601" cy="723902"/>
            </a:xfrm>
          </p:grpSpPr>
          <p:sp>
            <p:nvSpPr>
              <p:cNvPr id="16" name="任意多边形 15"/>
              <p:cNvSpPr/>
              <p:nvPr/>
            </p:nvSpPr>
            <p:spPr>
              <a:xfrm>
                <a:off x="844284" y="2117467"/>
                <a:ext cx="3993477" cy="582448"/>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806160" y="2046514"/>
                <a:ext cx="1417774" cy="723902"/>
                <a:chOff x="-391195" y="0"/>
                <a:chExt cx="1697596" cy="866776"/>
              </a:xfrm>
            </p:grpSpPr>
            <p:sp>
              <p:nvSpPr>
                <p:cNvPr id="18" name="任意多边形 17"/>
                <p:cNvSpPr/>
                <p:nvPr/>
              </p:nvSpPr>
              <p:spPr>
                <a:xfrm>
                  <a:off x="238265"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788891"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972434" y="0"/>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文本框 23"/>
            <p:cNvSpPr txBox="1"/>
            <p:nvPr/>
          </p:nvSpPr>
          <p:spPr>
            <a:xfrm>
              <a:off x="2833568" y="2648042"/>
              <a:ext cx="3027680" cy="521970"/>
            </a:xfrm>
            <a:prstGeom prst="rect">
              <a:avLst/>
            </a:prstGeom>
            <a:noFill/>
          </p:spPr>
          <p:txBody>
            <a:bodyPr wrap="none" rtlCol="0">
              <a:spAutoFit/>
              <a:scene3d>
                <a:camera prst="orthographicFront"/>
                <a:lightRig rig="threePt" dir="t"/>
              </a:scene3d>
              <a:sp3d contourW="12700"/>
            </a:bodyPr>
            <a:lstStyle/>
            <a:p>
              <a:pPr lvl="0" defTabSz="914400">
                <a:defRPr/>
              </a:pPr>
              <a:r>
                <a:rPr lang="zh-CN" altLang="zh-TW" sz="2800" b="1" dirty="0">
                  <a:solidFill>
                    <a:schemeClr val="bg1"/>
                  </a:solidFill>
                  <a:latin typeface="+mj-ea"/>
                  <a:ea typeface="+mj-ea"/>
                  <a:cs typeface="经典综艺体简" panose="02010609000101010101" pitchFamily="49" charset="-122"/>
                </a:rPr>
                <a:t>如何投稿台湾刊物</a:t>
              </a:r>
            </a:p>
          </p:txBody>
        </p:sp>
        <p:sp>
          <p:nvSpPr>
            <p:cNvPr id="25" name="文本框 24"/>
            <p:cNvSpPr txBox="1"/>
            <p:nvPr/>
          </p:nvSpPr>
          <p:spPr>
            <a:xfrm>
              <a:off x="1308583" y="2586176"/>
              <a:ext cx="438785" cy="64516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6</a:t>
              </a:r>
            </a:p>
          </p:txBody>
        </p:sp>
      </p:grpSp>
      <p:pic>
        <p:nvPicPr>
          <p:cNvPr id="26" name="图片 25" descr="LOGO无影"/>
          <p:cNvPicPr>
            <a:picLocks noChangeAspect="1"/>
          </p:cNvPicPr>
          <p:nvPr/>
        </p:nvPicPr>
        <p:blipFill>
          <a:blip r:embed="rId3"/>
          <a:stretch>
            <a:fillRect/>
          </a:stretch>
        </p:blipFill>
        <p:spPr>
          <a:xfrm>
            <a:off x="11135360" y="6985"/>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a:solidFill>
                  <a:schemeClr val="bg1"/>
                </a:solidFill>
                <a:latin typeface="Century Gothic" panose="020B0502020202020204" pitchFamily="34" charset="0"/>
                <a:cs typeface="经典综艺体简" panose="02010609000101010101" pitchFamily="49" charset="-122"/>
              </a:rPr>
              <a:t>01</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73559" y="3165267"/>
            <a:ext cx="2749471" cy="707886"/>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4000" b="1" dirty="0">
                <a:solidFill>
                  <a:schemeClr val="bg1"/>
                </a:solidFill>
                <a:latin typeface="+mj-ea"/>
                <a:ea typeface="+mj-ea"/>
                <a:cs typeface="经典综艺体简" panose="02010609000101010101" pitchFamily="49" charset="-122"/>
              </a:rPr>
              <a:t>数据库简介</a:t>
            </a:r>
            <a:endParaRPr lang="en-US" altLang="zh-CN" sz="4000" b="1" dirty="0">
              <a:solidFill>
                <a:schemeClr val="bg1"/>
              </a:solidFill>
              <a:latin typeface="+mj-ea"/>
              <a:ea typeface="+mj-ea"/>
              <a:cs typeface="经典综艺体简" panose="02010609000101010101" pitchFamily="49" charset="-122"/>
            </a:endParaRPr>
          </a:p>
        </p:txBody>
      </p:sp>
      <p:pic>
        <p:nvPicPr>
          <p:cNvPr id="3" name="图片 2"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grpSp>
        <p:nvGrpSpPr>
          <p:cNvPr id="11" name="群組 10"/>
          <p:cNvGrpSpPr>
            <a:grpSpLocks noChangeAspect="1"/>
          </p:cNvGrpSpPr>
          <p:nvPr/>
        </p:nvGrpSpPr>
        <p:grpSpPr>
          <a:xfrm>
            <a:off x="1414509" y="1924183"/>
            <a:ext cx="3924000" cy="3924000"/>
            <a:chOff x="1664663" y="2280586"/>
            <a:chExt cx="3600000" cy="3600000"/>
          </a:xfrm>
          <a:solidFill>
            <a:schemeClr val="tx2">
              <a:lumMod val="75000"/>
            </a:schemeClr>
          </a:solidFill>
        </p:grpSpPr>
        <p:grpSp>
          <p:nvGrpSpPr>
            <p:cNvPr id="2" name="群組 1"/>
            <p:cNvGrpSpPr>
              <a:grpSpLocks noChangeAspect="1"/>
            </p:cNvGrpSpPr>
            <p:nvPr/>
          </p:nvGrpSpPr>
          <p:grpSpPr>
            <a:xfrm>
              <a:off x="1664663" y="2280586"/>
              <a:ext cx="3600000" cy="3600000"/>
              <a:chOff x="9605318" y="4204495"/>
              <a:chExt cx="2001519" cy="1779587"/>
            </a:xfrm>
            <a:grpFill/>
          </p:grpSpPr>
          <p:sp>
            <p:nvSpPr>
              <p:cNvPr id="15" name="íSľiďè"/>
              <p:cNvSpPr/>
              <p:nvPr/>
            </p:nvSpPr>
            <p:spPr>
              <a:xfrm>
                <a:off x="9605318" y="4204495"/>
                <a:ext cx="1991284" cy="17795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4" name="组合 23"/>
              <p:cNvGrpSpPr/>
              <p:nvPr/>
            </p:nvGrpSpPr>
            <p:grpSpPr>
              <a:xfrm>
                <a:off x="9615115" y="4222083"/>
                <a:ext cx="1991722" cy="1736956"/>
                <a:chOff x="3588768" y="2017437"/>
                <a:chExt cx="1764992" cy="1736956"/>
              </a:xfrm>
              <a:grpFill/>
            </p:grpSpPr>
            <p:sp>
              <p:nvSpPr>
                <p:cNvPr id="25" name="文本框 24"/>
                <p:cNvSpPr txBox="1"/>
                <p:nvPr/>
              </p:nvSpPr>
              <p:spPr>
                <a:xfrm>
                  <a:off x="3588768" y="2017437"/>
                  <a:ext cx="1613381" cy="488533"/>
                </a:xfrm>
                <a:prstGeom prst="rect">
                  <a:avLst/>
                </a:prstGeom>
                <a:noFill/>
              </p:spPr>
              <p:txBody>
                <a:bodyPr wrap="square" rtlCol="0">
                  <a:spAutoFit/>
                </a:bodyPr>
                <a:lstStyle/>
                <a:p>
                  <a:r>
                    <a:rPr lang="zh-TW" altLang="en-US" sz="3200" b="1" dirty="0">
                      <a:solidFill>
                        <a:schemeClr val="accent1">
                          <a:lumMod val="60000"/>
                          <a:lumOff val="40000"/>
                        </a:schemeClr>
                      </a:solidFill>
                      <a:latin typeface="Century Gothic" panose="020B0502020202020204" pitchFamily="34" charset="0"/>
                    </a:rPr>
                    <a:t>收录内容</a:t>
                  </a:r>
                  <a:endParaRPr lang="en-US" altLang="zh-TW" sz="3200" b="1" dirty="0">
                    <a:solidFill>
                      <a:schemeClr val="accent1">
                        <a:lumMod val="60000"/>
                        <a:lumOff val="40000"/>
                      </a:schemeClr>
                    </a:solidFill>
                    <a:latin typeface="Century Gothic" panose="020B0502020202020204" pitchFamily="34" charset="0"/>
                  </a:endParaRPr>
                </a:p>
                <a:p>
                  <a:r>
                    <a:rPr lang="zh-TW" altLang="en-US" sz="3200" b="1" dirty="0">
                      <a:solidFill>
                        <a:schemeClr val="accent1">
                          <a:lumMod val="60000"/>
                          <a:lumOff val="40000"/>
                        </a:schemeClr>
                      </a:solidFill>
                      <a:latin typeface="Century Gothic" panose="020B0502020202020204" pitchFamily="34" charset="0"/>
                    </a:rPr>
                    <a:t>重要又核心</a:t>
                  </a:r>
                  <a:endParaRPr lang="zh-CN" altLang="en-US" sz="3200" b="1" dirty="0">
                    <a:solidFill>
                      <a:schemeClr val="accent1">
                        <a:lumMod val="60000"/>
                        <a:lumOff val="40000"/>
                      </a:schemeClr>
                    </a:solidFill>
                    <a:latin typeface="Century Gothic" panose="020B0502020202020204" pitchFamily="34" charset="0"/>
                  </a:endParaRPr>
                </a:p>
              </p:txBody>
            </p:sp>
            <p:sp>
              <p:nvSpPr>
                <p:cNvPr id="26" name="文本框 25"/>
                <p:cNvSpPr txBox="1"/>
                <p:nvPr/>
              </p:nvSpPr>
              <p:spPr>
                <a:xfrm>
                  <a:off x="3588768" y="3126279"/>
                  <a:ext cx="1764992" cy="628114"/>
                </a:xfrm>
                <a:prstGeom prst="rect">
                  <a:avLst/>
                </a:prstGeom>
                <a:noFill/>
              </p:spPr>
              <p:txBody>
                <a:bodyPr wrap="square" rtlCol="0">
                  <a:spAutoFit/>
                </a:bodyPr>
                <a:lstStyle>
                  <a:defPPr>
                    <a:defRPr lang="en-US"/>
                  </a:defPPr>
                  <a:lvl1pPr>
                    <a:defRPr sz="1400">
                      <a:solidFill>
                        <a:srgbClr val="131313"/>
                      </a:solidFill>
                      <a:latin typeface="Adobe 黑体 Std R" pitchFamily="34" charset="-128"/>
                      <a:ea typeface="Adobe 黑体 Std R" pitchFamily="34" charset="-128"/>
                      <a:cs typeface="Arial" panose="020B0604020202020204" pitchFamily="34" charset="0"/>
                    </a:defRPr>
                  </a:lvl1pPr>
                </a:lstStyle>
                <a:p>
                  <a:r>
                    <a:rPr lang="zh-CN" altLang="en-US" sz="2800" dirty="0">
                      <a:solidFill>
                        <a:schemeClr val="accent1">
                          <a:lumMod val="60000"/>
                          <a:lumOff val="40000"/>
                        </a:schemeClr>
                      </a:solidFill>
                      <a:latin typeface="+mj-ea"/>
                      <a:ea typeface="+mj-ea"/>
                    </a:rPr>
                    <a:t>一站式完整收录，</a:t>
                  </a:r>
                  <a:r>
                    <a:rPr lang="en-US" altLang="zh-CN" sz="2800" dirty="0">
                      <a:solidFill>
                        <a:schemeClr val="accent1">
                          <a:lumMod val="60000"/>
                          <a:lumOff val="40000"/>
                        </a:schemeClr>
                      </a:solidFill>
                      <a:latin typeface="+mj-ea"/>
                      <a:ea typeface="+mj-ea"/>
                    </a:rPr>
                    <a:t/>
                  </a:r>
                  <a:br>
                    <a:rPr lang="en-US" altLang="zh-CN" sz="2800" dirty="0">
                      <a:solidFill>
                        <a:schemeClr val="accent1">
                          <a:lumMod val="60000"/>
                          <a:lumOff val="40000"/>
                        </a:schemeClr>
                      </a:solidFill>
                      <a:latin typeface="+mj-ea"/>
                      <a:ea typeface="+mj-ea"/>
                    </a:rPr>
                  </a:br>
                  <a:r>
                    <a:rPr lang="zh-CN" altLang="en-US" sz="2800" dirty="0">
                      <a:solidFill>
                        <a:schemeClr val="accent1">
                          <a:lumMod val="60000"/>
                          <a:lumOff val="40000"/>
                        </a:schemeClr>
                      </a:solidFill>
                      <a:latin typeface="+mj-ea"/>
                      <a:ea typeface="+mj-ea"/>
                    </a:rPr>
                    <a:t>最精华的台湾学术文献皆呈现于此。</a:t>
                  </a:r>
                </a:p>
              </p:txBody>
            </p:sp>
          </p:grpSp>
        </p:grpSp>
        <p:cxnSp>
          <p:nvCxnSpPr>
            <p:cNvPr id="6" name="直線接點 5"/>
            <p:cNvCxnSpPr/>
            <p:nvPr/>
          </p:nvCxnSpPr>
          <p:spPr>
            <a:xfrm flipH="1">
              <a:off x="2151118" y="3246783"/>
              <a:ext cx="2747527" cy="1107236"/>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7" name="群組 6"/>
          <p:cNvGrpSpPr>
            <a:grpSpLocks noChangeAspect="1"/>
          </p:cNvGrpSpPr>
          <p:nvPr/>
        </p:nvGrpSpPr>
        <p:grpSpPr>
          <a:xfrm>
            <a:off x="6997219" y="1924181"/>
            <a:ext cx="3924000" cy="3924000"/>
            <a:chOff x="7025560" y="1061484"/>
            <a:chExt cx="3903582" cy="3790327"/>
          </a:xfrm>
        </p:grpSpPr>
        <p:grpSp>
          <p:nvGrpSpPr>
            <p:cNvPr id="3" name="群組 2"/>
            <p:cNvGrpSpPr>
              <a:grpSpLocks noChangeAspect="1"/>
            </p:cNvGrpSpPr>
            <p:nvPr/>
          </p:nvGrpSpPr>
          <p:grpSpPr>
            <a:xfrm>
              <a:off x="7025560" y="1061484"/>
              <a:ext cx="3903582" cy="3790327"/>
              <a:chOff x="1048876" y="2111985"/>
              <a:chExt cx="2811755" cy="2812278"/>
            </a:xfrm>
          </p:grpSpPr>
          <p:sp>
            <p:nvSpPr>
              <p:cNvPr id="10" name="ïS1íḓè"/>
              <p:cNvSpPr>
                <a:spLocks noChangeAspect="1"/>
              </p:cNvSpPr>
              <p:nvPr/>
            </p:nvSpPr>
            <p:spPr>
              <a:xfrm>
                <a:off x="1048877" y="2111986"/>
                <a:ext cx="2811754" cy="28122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nvGrpSpPr>
              <p:cNvPr id="21" name="组合 20"/>
              <p:cNvGrpSpPr/>
              <p:nvPr/>
            </p:nvGrpSpPr>
            <p:grpSpPr>
              <a:xfrm>
                <a:off x="1048876" y="2111985"/>
                <a:ext cx="2811754" cy="2812277"/>
                <a:chOff x="3485835" y="1908232"/>
                <a:chExt cx="1935494" cy="1791684"/>
              </a:xfrm>
            </p:grpSpPr>
            <p:sp>
              <p:nvSpPr>
                <p:cNvPr id="22" name="文本框 21"/>
                <p:cNvSpPr txBox="1"/>
                <p:nvPr/>
              </p:nvSpPr>
              <p:spPr>
                <a:xfrm>
                  <a:off x="3485835" y="1908232"/>
                  <a:ext cx="1935494" cy="509200"/>
                </a:xfrm>
                <a:prstGeom prst="rect">
                  <a:avLst/>
                </a:prstGeom>
                <a:noFill/>
              </p:spPr>
              <p:txBody>
                <a:bodyPr wrap="square" rtlCol="0">
                  <a:spAutoFit/>
                </a:bodyPr>
                <a:lstStyle/>
                <a:p>
                  <a:r>
                    <a:rPr lang="zh-CN" altLang="en-US" sz="3200" b="1" dirty="0">
                      <a:solidFill>
                        <a:schemeClr val="tx2">
                          <a:lumMod val="75000"/>
                        </a:schemeClr>
                      </a:solidFill>
                      <a:latin typeface="+mn-ea"/>
                    </a:rPr>
                    <a:t>台湾学术文献</a:t>
                  </a:r>
                  <a:r>
                    <a:rPr lang="en-US" altLang="zh-CN" sz="3200" b="1" dirty="0">
                      <a:solidFill>
                        <a:schemeClr val="tx2">
                          <a:lumMod val="75000"/>
                        </a:schemeClr>
                      </a:solidFill>
                      <a:latin typeface="+mn-ea"/>
                    </a:rPr>
                    <a:t/>
                  </a:r>
                  <a:br>
                    <a:rPr lang="en-US" altLang="zh-CN" sz="3200" b="1" dirty="0">
                      <a:solidFill>
                        <a:schemeClr val="tx2">
                          <a:lumMod val="75000"/>
                        </a:schemeClr>
                      </a:solidFill>
                      <a:latin typeface="+mn-ea"/>
                    </a:rPr>
                  </a:br>
                  <a:r>
                    <a:rPr lang="zh-CN" altLang="en-US" sz="3200" b="1" dirty="0">
                      <a:solidFill>
                        <a:schemeClr val="tx2">
                          <a:lumMod val="75000"/>
                        </a:schemeClr>
                      </a:solidFill>
                      <a:latin typeface="+mn-ea"/>
                    </a:rPr>
                    <a:t>收录量最大的数据库</a:t>
                  </a:r>
                  <a:endParaRPr lang="en-US" altLang="zh-TW" sz="3200" b="1" dirty="0">
                    <a:solidFill>
                      <a:schemeClr val="tx2">
                        <a:lumMod val="75000"/>
                      </a:schemeClr>
                    </a:solidFill>
                    <a:latin typeface="+mn-ea"/>
                  </a:endParaRPr>
                </a:p>
              </p:txBody>
            </p:sp>
            <p:sp>
              <p:nvSpPr>
                <p:cNvPr id="23" name="文本框 22"/>
                <p:cNvSpPr txBox="1"/>
                <p:nvPr/>
              </p:nvSpPr>
              <p:spPr>
                <a:xfrm>
                  <a:off x="3501252" y="3045230"/>
                  <a:ext cx="1904660" cy="654686"/>
                </a:xfrm>
                <a:prstGeom prst="rect">
                  <a:avLst/>
                </a:prstGeom>
                <a:noFill/>
              </p:spPr>
              <p:txBody>
                <a:bodyPr wrap="square" rtlCol="0">
                  <a:spAutoFit/>
                </a:bodyPr>
                <a:lstStyle/>
                <a:p>
                  <a:r>
                    <a:rPr lang="zh-TW" altLang="en-US" sz="2800" dirty="0">
                      <a:solidFill>
                        <a:schemeClr val="tx2">
                          <a:lumMod val="75000"/>
                        </a:schemeClr>
                      </a:solidFill>
                      <a:latin typeface="+mj-ea"/>
                      <a:ea typeface="+mj-ea"/>
                      <a:cs typeface="Arial" panose="020B0604020202020204" pitchFamily="34" charset="0"/>
                    </a:rPr>
                    <a:t>超过</a:t>
                  </a:r>
                  <a:r>
                    <a:rPr lang="en-US" altLang="zh-TW" sz="2800" dirty="0">
                      <a:solidFill>
                        <a:schemeClr val="tx2">
                          <a:lumMod val="75000"/>
                        </a:schemeClr>
                      </a:solidFill>
                      <a:latin typeface="+mj-ea"/>
                      <a:ea typeface="+mj-ea"/>
                      <a:cs typeface="Arial" panose="020B0604020202020204" pitchFamily="34" charset="0"/>
                    </a:rPr>
                    <a:t>1,000</a:t>
                  </a:r>
                  <a:r>
                    <a:rPr lang="zh-TW" altLang="en-US" sz="2800" dirty="0">
                      <a:solidFill>
                        <a:schemeClr val="tx2">
                          <a:lumMod val="75000"/>
                        </a:schemeClr>
                      </a:solidFill>
                      <a:latin typeface="+mj-ea"/>
                      <a:ea typeface="+mj-ea"/>
                      <a:cs typeface="Arial" panose="020B0604020202020204" pitchFamily="34" charset="0"/>
                    </a:rPr>
                    <a:t> </a:t>
                  </a:r>
                  <a:r>
                    <a:rPr lang="zh-CN" altLang="en-US" sz="2800" dirty="0">
                      <a:solidFill>
                        <a:schemeClr val="tx2">
                          <a:lumMod val="75000"/>
                        </a:schemeClr>
                      </a:solidFill>
                      <a:latin typeface="+mj-ea"/>
                      <a:ea typeface="+mj-ea"/>
                      <a:cs typeface="Arial" panose="020B0604020202020204" pitchFamily="34" charset="0"/>
                    </a:rPr>
                    <a:t>家全球客户，</a:t>
                  </a:r>
                  <a:endParaRPr lang="en-US" altLang="zh-CN" sz="2800" dirty="0">
                    <a:solidFill>
                      <a:schemeClr val="tx2">
                        <a:lumMod val="75000"/>
                      </a:schemeClr>
                    </a:solidFill>
                    <a:latin typeface="+mj-ea"/>
                    <a:ea typeface="+mj-ea"/>
                    <a:cs typeface="Arial" panose="020B0604020202020204" pitchFamily="34" charset="0"/>
                  </a:endParaRPr>
                </a:p>
                <a:p>
                  <a:r>
                    <a:rPr lang="zh-CN" altLang="en-US" sz="2800" dirty="0">
                      <a:solidFill>
                        <a:schemeClr val="tx2">
                          <a:lumMod val="75000"/>
                        </a:schemeClr>
                      </a:solidFill>
                      <a:latin typeface="+mj-ea"/>
                      <a:ea typeface="+mj-ea"/>
                      <a:cs typeface="Arial" panose="020B0604020202020204" pitchFamily="34" charset="0"/>
                    </a:rPr>
                    <a:t>查找台湾学术研究资源的首要选择。</a:t>
                  </a:r>
                  <a:endParaRPr lang="en-US" altLang="zh-CN" sz="2800" dirty="0">
                    <a:solidFill>
                      <a:schemeClr val="tx2">
                        <a:lumMod val="75000"/>
                      </a:schemeClr>
                    </a:solidFill>
                    <a:latin typeface="+mj-ea"/>
                    <a:ea typeface="+mj-ea"/>
                    <a:cs typeface="Arial" panose="020B0604020202020204" pitchFamily="34" charset="0"/>
                  </a:endParaRPr>
                </a:p>
              </p:txBody>
            </p:sp>
          </p:grpSp>
        </p:grpSp>
        <p:cxnSp>
          <p:nvCxnSpPr>
            <p:cNvPr id="33" name="直線接點 32"/>
            <p:cNvCxnSpPr/>
            <p:nvPr/>
          </p:nvCxnSpPr>
          <p:spPr>
            <a:xfrm flipH="1">
              <a:off x="8045449" y="2217697"/>
              <a:ext cx="2747527" cy="110723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61"/>
          <p:cNvGrpSpPr>
            <a:grpSpLocks noChangeAspect="1"/>
          </p:cNvGrpSpPr>
          <p:nvPr/>
        </p:nvGrpSpPr>
        <p:grpSpPr>
          <a:xfrm>
            <a:off x="5772592" y="3256181"/>
            <a:ext cx="786723" cy="1260000"/>
            <a:chOff x="9888538" y="692150"/>
            <a:chExt cx="601662" cy="963613"/>
          </a:xfrm>
        </p:grpSpPr>
        <p:sp>
          <p:nvSpPr>
            <p:cNvPr id="34" name="Freeform 346"/>
            <p:cNvSpPr/>
            <p:nvPr/>
          </p:nvSpPr>
          <p:spPr bwMode="auto">
            <a:xfrm>
              <a:off x="9979025" y="1233488"/>
              <a:ext cx="209550" cy="422275"/>
            </a:xfrm>
            <a:custGeom>
              <a:avLst/>
              <a:gdLst>
                <a:gd name="T0" fmla="*/ 57 w 132"/>
                <a:gd name="T1" fmla="*/ 0 h 266"/>
                <a:gd name="T2" fmla="*/ 0 w 132"/>
                <a:gd name="T3" fmla="*/ 247 h 266"/>
                <a:gd name="T4" fmla="*/ 19 w 132"/>
                <a:gd name="T5" fmla="*/ 266 h 266"/>
                <a:gd name="T6" fmla="*/ 132 w 132"/>
                <a:gd name="T7" fmla="*/ 209 h 266"/>
                <a:gd name="T8" fmla="*/ 132 w 132"/>
                <a:gd name="T9" fmla="*/ 0 h 266"/>
                <a:gd name="T10" fmla="*/ 57 w 132"/>
                <a:gd name="T11" fmla="*/ 0 h 266"/>
              </a:gdLst>
              <a:ahLst/>
              <a:cxnLst>
                <a:cxn ang="0">
                  <a:pos x="T0" y="T1"/>
                </a:cxn>
                <a:cxn ang="0">
                  <a:pos x="T2" y="T3"/>
                </a:cxn>
                <a:cxn ang="0">
                  <a:pos x="T4" y="T5"/>
                </a:cxn>
                <a:cxn ang="0">
                  <a:pos x="T6" y="T7"/>
                </a:cxn>
                <a:cxn ang="0">
                  <a:pos x="T8" y="T9"/>
                </a:cxn>
                <a:cxn ang="0">
                  <a:pos x="T10" y="T11"/>
                </a:cxn>
              </a:cxnLst>
              <a:rect l="0" t="0" r="r" b="b"/>
              <a:pathLst>
                <a:path w="132" h="266">
                  <a:moveTo>
                    <a:pt x="57" y="0"/>
                  </a:moveTo>
                  <a:lnTo>
                    <a:pt x="0" y="247"/>
                  </a:lnTo>
                  <a:lnTo>
                    <a:pt x="19" y="266"/>
                  </a:lnTo>
                  <a:lnTo>
                    <a:pt x="132" y="209"/>
                  </a:lnTo>
                  <a:lnTo>
                    <a:pt x="132" y="0"/>
                  </a:lnTo>
                  <a:lnTo>
                    <a:pt x="57" y="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7"/>
            <p:cNvSpPr/>
            <p:nvPr/>
          </p:nvSpPr>
          <p:spPr bwMode="auto">
            <a:xfrm>
              <a:off x="10188575" y="1233488"/>
              <a:ext cx="211137" cy="422275"/>
            </a:xfrm>
            <a:custGeom>
              <a:avLst/>
              <a:gdLst>
                <a:gd name="T0" fmla="*/ 133 w 133"/>
                <a:gd name="T1" fmla="*/ 247 h 266"/>
                <a:gd name="T2" fmla="*/ 76 w 133"/>
                <a:gd name="T3" fmla="*/ 0 h 266"/>
                <a:gd name="T4" fmla="*/ 0 w 133"/>
                <a:gd name="T5" fmla="*/ 0 h 266"/>
                <a:gd name="T6" fmla="*/ 0 w 133"/>
                <a:gd name="T7" fmla="*/ 209 h 266"/>
                <a:gd name="T8" fmla="*/ 114 w 133"/>
                <a:gd name="T9" fmla="*/ 266 h 266"/>
                <a:gd name="T10" fmla="*/ 133 w 133"/>
                <a:gd name="T11" fmla="*/ 247 h 266"/>
              </a:gdLst>
              <a:ahLst/>
              <a:cxnLst>
                <a:cxn ang="0">
                  <a:pos x="T0" y="T1"/>
                </a:cxn>
                <a:cxn ang="0">
                  <a:pos x="T2" y="T3"/>
                </a:cxn>
                <a:cxn ang="0">
                  <a:pos x="T4" y="T5"/>
                </a:cxn>
                <a:cxn ang="0">
                  <a:pos x="T6" y="T7"/>
                </a:cxn>
                <a:cxn ang="0">
                  <a:pos x="T8" y="T9"/>
                </a:cxn>
                <a:cxn ang="0">
                  <a:pos x="T10" y="T11"/>
                </a:cxn>
              </a:cxnLst>
              <a:rect l="0" t="0" r="r" b="b"/>
              <a:pathLst>
                <a:path w="133" h="266">
                  <a:moveTo>
                    <a:pt x="133" y="247"/>
                  </a:moveTo>
                  <a:lnTo>
                    <a:pt x="76" y="0"/>
                  </a:lnTo>
                  <a:lnTo>
                    <a:pt x="0" y="0"/>
                  </a:lnTo>
                  <a:lnTo>
                    <a:pt x="0" y="209"/>
                  </a:lnTo>
                  <a:lnTo>
                    <a:pt x="114" y="266"/>
                  </a:lnTo>
                  <a:lnTo>
                    <a:pt x="133" y="247"/>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8"/>
            <p:cNvSpPr/>
            <p:nvPr/>
          </p:nvSpPr>
          <p:spPr bwMode="auto">
            <a:xfrm>
              <a:off x="9888538" y="993775"/>
              <a:ext cx="300037" cy="300038"/>
            </a:xfrm>
            <a:custGeom>
              <a:avLst/>
              <a:gdLst>
                <a:gd name="T0" fmla="*/ 0 w 80"/>
                <a:gd name="T1" fmla="*/ 0 h 80"/>
                <a:gd name="T2" fmla="*/ 80 w 80"/>
                <a:gd name="T3" fmla="*/ 80 h 80"/>
                <a:gd name="T4" fmla="*/ 80 w 80"/>
                <a:gd name="T5" fmla="*/ 0 h 80"/>
                <a:gd name="T6" fmla="*/ 0 w 80"/>
                <a:gd name="T7" fmla="*/ 0 h 80"/>
              </a:gdLst>
              <a:ahLst/>
              <a:cxnLst>
                <a:cxn ang="0">
                  <a:pos x="T0" y="T1"/>
                </a:cxn>
                <a:cxn ang="0">
                  <a:pos x="T2" y="T3"/>
                </a:cxn>
                <a:cxn ang="0">
                  <a:pos x="T4" y="T5"/>
                </a:cxn>
                <a:cxn ang="0">
                  <a:pos x="T6" y="T7"/>
                </a:cxn>
              </a:cxnLst>
              <a:rect l="0" t="0" r="r" b="b"/>
              <a:pathLst>
                <a:path w="80" h="80">
                  <a:moveTo>
                    <a:pt x="0" y="0"/>
                  </a:moveTo>
                  <a:cubicBezTo>
                    <a:pt x="0" y="44"/>
                    <a:pt x="36" y="80"/>
                    <a:pt x="80" y="80"/>
                  </a:cubicBezTo>
                  <a:cubicBezTo>
                    <a:pt x="80" y="0"/>
                    <a:pt x="80" y="0"/>
                    <a:pt x="80" y="0"/>
                  </a:cubicBezTo>
                  <a:lnTo>
                    <a:pt x="0" y="0"/>
                  </a:lnTo>
                  <a:close/>
                </a:path>
              </a:pathLst>
            </a:custGeom>
            <a:solidFill>
              <a:srgbClr val="D2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
            <p:cNvSpPr/>
            <p:nvPr/>
          </p:nvSpPr>
          <p:spPr bwMode="auto">
            <a:xfrm>
              <a:off x="10188575" y="993775"/>
              <a:ext cx="301625" cy="300038"/>
            </a:xfrm>
            <a:custGeom>
              <a:avLst/>
              <a:gdLst>
                <a:gd name="T0" fmla="*/ 80 w 80"/>
                <a:gd name="T1" fmla="*/ 0 h 80"/>
                <a:gd name="T2" fmla="*/ 0 w 80"/>
                <a:gd name="T3" fmla="*/ 0 h 80"/>
                <a:gd name="T4" fmla="*/ 0 w 80"/>
                <a:gd name="T5" fmla="*/ 80 h 80"/>
                <a:gd name="T6" fmla="*/ 80 w 80"/>
                <a:gd name="T7" fmla="*/ 0 h 80"/>
              </a:gdLst>
              <a:ahLst/>
              <a:cxnLst>
                <a:cxn ang="0">
                  <a:pos x="T0" y="T1"/>
                </a:cxn>
                <a:cxn ang="0">
                  <a:pos x="T2" y="T3"/>
                </a:cxn>
                <a:cxn ang="0">
                  <a:pos x="T4" y="T5"/>
                </a:cxn>
                <a:cxn ang="0">
                  <a:pos x="T6" y="T7"/>
                </a:cxn>
              </a:cxnLst>
              <a:rect l="0" t="0" r="r" b="b"/>
              <a:pathLst>
                <a:path w="80" h="80">
                  <a:moveTo>
                    <a:pt x="80" y="0"/>
                  </a:moveTo>
                  <a:cubicBezTo>
                    <a:pt x="0" y="0"/>
                    <a:pt x="0" y="0"/>
                    <a:pt x="0" y="0"/>
                  </a:cubicBezTo>
                  <a:cubicBezTo>
                    <a:pt x="0" y="80"/>
                    <a:pt x="0" y="80"/>
                    <a:pt x="0" y="80"/>
                  </a:cubicBezTo>
                  <a:cubicBezTo>
                    <a:pt x="44" y="80"/>
                    <a:pt x="80" y="44"/>
                    <a:pt x="80" y="0"/>
                  </a:cubicBezTo>
                  <a:close/>
                </a:path>
              </a:pathLst>
            </a:cu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0"/>
            <p:cNvSpPr/>
            <p:nvPr/>
          </p:nvSpPr>
          <p:spPr bwMode="auto">
            <a:xfrm>
              <a:off x="9888538" y="692150"/>
              <a:ext cx="300037" cy="301625"/>
            </a:xfrm>
            <a:custGeom>
              <a:avLst/>
              <a:gdLst>
                <a:gd name="T0" fmla="*/ 80 w 80"/>
                <a:gd name="T1" fmla="*/ 0 h 80"/>
                <a:gd name="T2" fmla="*/ 0 w 80"/>
                <a:gd name="T3" fmla="*/ 80 h 80"/>
                <a:gd name="T4" fmla="*/ 80 w 80"/>
                <a:gd name="T5" fmla="*/ 80 h 80"/>
                <a:gd name="T6" fmla="*/ 80 w 80"/>
                <a:gd name="T7" fmla="*/ 0 h 80"/>
              </a:gdLst>
              <a:ahLst/>
              <a:cxnLst>
                <a:cxn ang="0">
                  <a:pos x="T0" y="T1"/>
                </a:cxn>
                <a:cxn ang="0">
                  <a:pos x="T2" y="T3"/>
                </a:cxn>
                <a:cxn ang="0">
                  <a:pos x="T4" y="T5"/>
                </a:cxn>
                <a:cxn ang="0">
                  <a:pos x="T6" y="T7"/>
                </a:cxn>
              </a:cxnLst>
              <a:rect l="0" t="0" r="r" b="b"/>
              <a:pathLst>
                <a:path w="80" h="80">
                  <a:moveTo>
                    <a:pt x="80" y="0"/>
                  </a:moveTo>
                  <a:cubicBezTo>
                    <a:pt x="36" y="0"/>
                    <a:pt x="0" y="36"/>
                    <a:pt x="0" y="80"/>
                  </a:cubicBezTo>
                  <a:cubicBezTo>
                    <a:pt x="80" y="80"/>
                    <a:pt x="80" y="80"/>
                    <a:pt x="80" y="80"/>
                  </a:cubicBezTo>
                  <a:lnTo>
                    <a:pt x="80" y="0"/>
                  </a:lnTo>
                  <a:close/>
                </a:path>
              </a:pathLst>
            </a:cu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1"/>
            <p:cNvSpPr/>
            <p:nvPr/>
          </p:nvSpPr>
          <p:spPr bwMode="auto">
            <a:xfrm>
              <a:off x="10188575" y="692150"/>
              <a:ext cx="301625" cy="301625"/>
            </a:xfrm>
            <a:custGeom>
              <a:avLst/>
              <a:gdLst>
                <a:gd name="T0" fmla="*/ 80 w 80"/>
                <a:gd name="T1" fmla="*/ 80 h 80"/>
                <a:gd name="T2" fmla="*/ 0 w 80"/>
                <a:gd name="T3" fmla="*/ 0 h 80"/>
                <a:gd name="T4" fmla="*/ 0 w 80"/>
                <a:gd name="T5" fmla="*/ 80 h 80"/>
                <a:gd name="T6" fmla="*/ 80 w 80"/>
                <a:gd name="T7" fmla="*/ 80 h 80"/>
              </a:gdLst>
              <a:ahLst/>
              <a:cxnLst>
                <a:cxn ang="0">
                  <a:pos x="T0" y="T1"/>
                </a:cxn>
                <a:cxn ang="0">
                  <a:pos x="T2" y="T3"/>
                </a:cxn>
                <a:cxn ang="0">
                  <a:pos x="T4" y="T5"/>
                </a:cxn>
                <a:cxn ang="0">
                  <a:pos x="T6" y="T7"/>
                </a:cxn>
              </a:cxnLst>
              <a:rect l="0" t="0" r="r" b="b"/>
              <a:pathLst>
                <a:path w="80" h="80">
                  <a:moveTo>
                    <a:pt x="80" y="80"/>
                  </a:moveTo>
                  <a:cubicBezTo>
                    <a:pt x="80" y="36"/>
                    <a:pt x="44" y="0"/>
                    <a:pt x="0" y="0"/>
                  </a:cubicBezTo>
                  <a:cubicBezTo>
                    <a:pt x="0" y="80"/>
                    <a:pt x="0" y="80"/>
                    <a:pt x="0" y="80"/>
                  </a:cubicBezTo>
                  <a:lnTo>
                    <a:pt x="80" y="80"/>
                  </a:lnTo>
                  <a:close/>
                </a:path>
              </a:pathLst>
            </a:custGeom>
            <a:solidFill>
              <a:srgbClr val="D25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52"/>
            <p:cNvSpPr>
              <a:spLocks noChangeArrowheads="1"/>
            </p:cNvSpPr>
            <p:nvPr/>
          </p:nvSpPr>
          <p:spPr bwMode="auto">
            <a:xfrm>
              <a:off x="9979025" y="782638"/>
              <a:ext cx="420687" cy="420688"/>
            </a:xfrm>
            <a:prstGeom prst="ellipse">
              <a:avLst/>
            </a:pr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Rectangle 353"/>
            <p:cNvSpPr>
              <a:spLocks noChangeArrowheads="1"/>
            </p:cNvSpPr>
            <p:nvPr/>
          </p:nvSpPr>
          <p:spPr bwMode="auto">
            <a:xfrm>
              <a:off x="10174288" y="903288"/>
              <a:ext cx="30162" cy="180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354"/>
            <p:cNvSpPr>
              <a:spLocks noChangeArrowheads="1"/>
            </p:cNvSpPr>
            <p:nvPr/>
          </p:nvSpPr>
          <p:spPr bwMode="auto">
            <a:xfrm>
              <a:off x="10144125" y="903288"/>
              <a:ext cx="30162"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Oval 355"/>
            <p:cNvSpPr>
              <a:spLocks noChangeArrowheads="1"/>
            </p:cNvSpPr>
            <p:nvPr/>
          </p:nvSpPr>
          <p:spPr bwMode="auto">
            <a:xfrm>
              <a:off x="10339388" y="977900"/>
              <a:ext cx="30162" cy="30163"/>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356"/>
            <p:cNvSpPr>
              <a:spLocks noChangeArrowheads="1"/>
            </p:cNvSpPr>
            <p:nvPr/>
          </p:nvSpPr>
          <p:spPr bwMode="auto">
            <a:xfrm>
              <a:off x="10009188" y="977900"/>
              <a:ext cx="30162" cy="30163"/>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357"/>
            <p:cNvSpPr>
              <a:spLocks noChangeArrowheads="1"/>
            </p:cNvSpPr>
            <p:nvPr/>
          </p:nvSpPr>
          <p:spPr bwMode="auto">
            <a:xfrm>
              <a:off x="10174288" y="812800"/>
              <a:ext cx="30162" cy="30163"/>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358"/>
            <p:cNvSpPr>
              <a:spLocks noChangeArrowheads="1"/>
            </p:cNvSpPr>
            <p:nvPr/>
          </p:nvSpPr>
          <p:spPr bwMode="auto">
            <a:xfrm>
              <a:off x="10174288" y="1144588"/>
              <a:ext cx="30162" cy="28575"/>
            </a:xfrm>
            <a:prstGeom prst="ellipse">
              <a:avLst/>
            </a:prstGeom>
            <a:solidFill>
              <a:srgbClr val="CD41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20002" y="5113192"/>
            <a:ext cx="1080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98592" y="3814003"/>
            <a:ext cx="10798083"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9838" y="1394559"/>
            <a:ext cx="10798083"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96675" y="2605218"/>
            <a:ext cx="1080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9"/>
          <p:cNvSpPr txBox="1"/>
          <p:nvPr/>
        </p:nvSpPr>
        <p:spPr>
          <a:xfrm>
            <a:off x="1026579" y="1393117"/>
            <a:ext cx="5394722" cy="5847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3200" dirty="0">
                <a:solidFill>
                  <a:schemeClr val="bg1"/>
                </a:solidFill>
                <a:latin typeface="+mn-ea"/>
              </a:rPr>
              <a:t>台湾学术文献数据库</a:t>
            </a:r>
            <a:endParaRPr lang="en-US" sz="3200" dirty="0">
              <a:solidFill>
                <a:schemeClr val="bg1"/>
              </a:solidFill>
              <a:latin typeface="+mn-ea"/>
            </a:endParaRPr>
          </a:p>
        </p:txBody>
      </p:sp>
      <p:sp>
        <p:nvSpPr>
          <p:cNvPr id="14" name="TextBox 19"/>
          <p:cNvSpPr txBox="1"/>
          <p:nvPr/>
        </p:nvSpPr>
        <p:spPr>
          <a:xfrm>
            <a:off x="1026579" y="2611411"/>
            <a:ext cx="6105857" cy="5847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TW" altLang="en-US" sz="3200" dirty="0">
                <a:solidFill>
                  <a:schemeClr val="tx1">
                    <a:lumMod val="95000"/>
                    <a:lumOff val="5000"/>
                  </a:schemeClr>
                </a:solidFill>
                <a:latin typeface="+mn-ea"/>
              </a:rPr>
              <a:t>台湾</a:t>
            </a:r>
            <a:r>
              <a:rPr lang="zh-TW" altLang="en-US" sz="3200" u="sng" dirty="0">
                <a:solidFill>
                  <a:schemeClr val="tx1">
                    <a:lumMod val="95000"/>
                    <a:lumOff val="5000"/>
                  </a:schemeClr>
                </a:solidFill>
                <a:latin typeface="+mn-ea"/>
              </a:rPr>
              <a:t>科学</a:t>
            </a:r>
            <a:r>
              <a:rPr lang="zh-CN" altLang="en-US" sz="3200" dirty="0">
                <a:solidFill>
                  <a:schemeClr val="tx1">
                    <a:lumMod val="95000"/>
                    <a:lumOff val="5000"/>
                  </a:schemeClr>
                </a:solidFill>
                <a:latin typeface="+mn-ea"/>
              </a:rPr>
              <a:t>学术文献数据库</a:t>
            </a:r>
            <a:endParaRPr lang="en-US" sz="3200" dirty="0">
              <a:solidFill>
                <a:schemeClr val="tx1">
                  <a:lumMod val="95000"/>
                  <a:lumOff val="5000"/>
                </a:schemeClr>
              </a:solidFill>
              <a:latin typeface="+mn-ea"/>
            </a:endParaRPr>
          </a:p>
        </p:txBody>
      </p:sp>
      <p:sp>
        <p:nvSpPr>
          <p:cNvPr id="15" name="TextBox 19"/>
          <p:cNvSpPr txBox="1"/>
          <p:nvPr/>
        </p:nvSpPr>
        <p:spPr>
          <a:xfrm>
            <a:off x="1026579" y="3814003"/>
            <a:ext cx="4743903"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a:solidFill>
                  <a:schemeClr val="bg1"/>
                </a:solidFill>
                <a:latin typeface="+mn-ea"/>
              </a:defRPr>
            </a:lvl1pPr>
          </a:lstStyle>
          <a:p>
            <a:pPr algn="l"/>
            <a:r>
              <a:rPr lang="zh-TW" altLang="en-US" sz="3200" dirty="0"/>
              <a:t>台湾</a:t>
            </a:r>
            <a:r>
              <a:rPr lang="zh-TW" altLang="en-US" sz="3200" u="sng" dirty="0"/>
              <a:t>人社</a:t>
            </a:r>
            <a:r>
              <a:rPr lang="zh-CN" altLang="en-US" sz="3200" dirty="0"/>
              <a:t>学术文献数据库</a:t>
            </a:r>
            <a:endParaRPr lang="en-US" sz="3200" dirty="0"/>
          </a:p>
        </p:txBody>
      </p:sp>
      <p:sp>
        <p:nvSpPr>
          <p:cNvPr id="16" name="TextBox 19"/>
          <p:cNvSpPr txBox="1"/>
          <p:nvPr/>
        </p:nvSpPr>
        <p:spPr>
          <a:xfrm>
            <a:off x="1037141" y="5113192"/>
            <a:ext cx="5243101"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1700">
                <a:solidFill>
                  <a:schemeClr val="tx1">
                    <a:lumMod val="95000"/>
                    <a:lumOff val="5000"/>
                  </a:schemeClr>
                </a:solidFill>
                <a:latin typeface="+mn-ea"/>
              </a:defRPr>
            </a:lvl1pPr>
          </a:lstStyle>
          <a:p>
            <a:pPr algn="l"/>
            <a:r>
              <a:rPr lang="zh-TW" altLang="en-US" sz="3200" dirty="0"/>
              <a:t>台湾</a:t>
            </a:r>
            <a:r>
              <a:rPr lang="zh-TW" altLang="en-US" sz="3200" u="sng" dirty="0"/>
              <a:t>医学</a:t>
            </a:r>
            <a:r>
              <a:rPr lang="zh-CN" altLang="en-US" sz="3200" dirty="0"/>
              <a:t>学术文献数据库</a:t>
            </a:r>
            <a:endParaRPr lang="en-US" sz="3200" dirty="0"/>
          </a:p>
        </p:txBody>
      </p:sp>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19" name="任意多边形 1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28"/>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sp>
        <p:nvSpPr>
          <p:cNvPr id="35" name="文字方塊 34"/>
          <p:cNvSpPr txBox="1"/>
          <p:nvPr/>
        </p:nvSpPr>
        <p:spPr>
          <a:xfrm>
            <a:off x="9346021" y="1519060"/>
            <a:ext cx="2478641" cy="830997"/>
          </a:xfrm>
          <a:prstGeom prst="rect">
            <a:avLst/>
          </a:prstGeom>
          <a:noFill/>
        </p:spPr>
        <p:txBody>
          <a:bodyPr wrap="square" rtlCol="0">
            <a:spAutoFit/>
          </a:bodyPr>
          <a:lstStyle/>
          <a:p>
            <a:r>
              <a:rPr kumimoji="1" lang="zh-CN" altLang="en-US" sz="2400" dirty="0">
                <a:solidFill>
                  <a:schemeClr val="bg1"/>
                </a:solidFill>
              </a:rPr>
              <a:t>所有 期刊文章</a:t>
            </a:r>
          </a:p>
          <a:p>
            <a:r>
              <a:rPr kumimoji="1" lang="zh-CN" altLang="en-US" sz="2400" dirty="0">
                <a:solidFill>
                  <a:schemeClr val="bg1"/>
                </a:solidFill>
              </a:rPr>
              <a:t>所有 学位论文</a:t>
            </a:r>
            <a:endParaRPr kumimoji="1" lang="zh-TW" altLang="en-US" sz="2400" dirty="0">
              <a:solidFill>
                <a:schemeClr val="bg1"/>
              </a:solidFill>
            </a:endParaRPr>
          </a:p>
        </p:txBody>
      </p:sp>
      <p:sp>
        <p:nvSpPr>
          <p:cNvPr id="36" name="文字方塊 35"/>
          <p:cNvSpPr txBox="1"/>
          <p:nvPr/>
        </p:nvSpPr>
        <p:spPr>
          <a:xfrm>
            <a:off x="9346020" y="2729719"/>
            <a:ext cx="2478641" cy="830997"/>
          </a:xfrm>
          <a:prstGeom prst="rect">
            <a:avLst/>
          </a:prstGeom>
          <a:noFill/>
        </p:spPr>
        <p:txBody>
          <a:bodyPr wrap="square" rtlCol="0">
            <a:spAutoFit/>
          </a:bodyPr>
          <a:lstStyle/>
          <a:p>
            <a:r>
              <a:rPr lang="zh-CN" altLang="en-US" sz="2400" dirty="0">
                <a:solidFill>
                  <a:schemeClr val="tx1">
                    <a:lumMod val="95000"/>
                    <a:lumOff val="5000"/>
                  </a:schemeClr>
                </a:solidFill>
                <a:latin typeface="+mn-ea"/>
              </a:rPr>
              <a:t>科学</a:t>
            </a:r>
            <a:r>
              <a:rPr lang="zh-TW" altLang="en-US" sz="2400" dirty="0">
                <a:solidFill>
                  <a:schemeClr val="tx1">
                    <a:lumMod val="95000"/>
                    <a:lumOff val="5000"/>
                  </a:schemeClr>
                </a:solidFill>
                <a:latin typeface="+mn-ea"/>
              </a:rPr>
              <a:t> </a:t>
            </a:r>
            <a:r>
              <a:rPr lang="zh-CN" altLang="en-US" sz="2400" dirty="0">
                <a:solidFill>
                  <a:schemeClr val="tx1">
                    <a:lumMod val="95000"/>
                    <a:lumOff val="5000"/>
                  </a:schemeClr>
                </a:solidFill>
                <a:latin typeface="+mn-ea"/>
              </a:rPr>
              <a:t>期刊文章</a:t>
            </a:r>
          </a:p>
          <a:p>
            <a:r>
              <a:rPr lang="zh-CN" altLang="en-US" sz="2400" dirty="0">
                <a:solidFill>
                  <a:schemeClr val="tx1">
                    <a:lumMod val="95000"/>
                    <a:lumOff val="5000"/>
                  </a:schemeClr>
                </a:solidFill>
                <a:latin typeface="+mn-ea"/>
              </a:rPr>
              <a:t>科学</a:t>
            </a:r>
            <a:r>
              <a:rPr lang="zh-TW" altLang="en-US" sz="2400" dirty="0">
                <a:solidFill>
                  <a:schemeClr val="tx1">
                    <a:lumMod val="95000"/>
                    <a:lumOff val="5000"/>
                  </a:schemeClr>
                </a:solidFill>
                <a:latin typeface="+mn-ea"/>
              </a:rPr>
              <a:t> </a:t>
            </a:r>
            <a:r>
              <a:rPr lang="zh-CN" altLang="en-US" sz="2400" dirty="0">
                <a:solidFill>
                  <a:schemeClr val="tx1">
                    <a:lumMod val="95000"/>
                    <a:lumOff val="5000"/>
                  </a:schemeClr>
                </a:solidFill>
                <a:latin typeface="+mn-ea"/>
              </a:rPr>
              <a:t>学位论文</a:t>
            </a:r>
            <a:endParaRPr lang="zh-TW" altLang="en-US" sz="2400" dirty="0">
              <a:solidFill>
                <a:schemeClr val="tx1">
                  <a:lumMod val="95000"/>
                  <a:lumOff val="5000"/>
                </a:schemeClr>
              </a:solidFill>
              <a:latin typeface="+mn-ea"/>
            </a:endParaRPr>
          </a:p>
        </p:txBody>
      </p:sp>
      <p:sp>
        <p:nvSpPr>
          <p:cNvPr id="37" name="文字方塊 36"/>
          <p:cNvSpPr txBox="1"/>
          <p:nvPr/>
        </p:nvSpPr>
        <p:spPr>
          <a:xfrm>
            <a:off x="9346020" y="3921455"/>
            <a:ext cx="2478641" cy="830997"/>
          </a:xfrm>
          <a:prstGeom prst="rect">
            <a:avLst/>
          </a:prstGeom>
          <a:noFill/>
        </p:spPr>
        <p:txBody>
          <a:bodyPr wrap="square" rtlCol="0">
            <a:spAutoFit/>
          </a:bodyPr>
          <a:lstStyle/>
          <a:p>
            <a:r>
              <a:rPr kumimoji="1" lang="zh-CN" altLang="en-US" sz="2400" dirty="0">
                <a:solidFill>
                  <a:schemeClr val="bg1"/>
                </a:solidFill>
              </a:rPr>
              <a:t>人社 期刊文章</a:t>
            </a:r>
          </a:p>
          <a:p>
            <a:r>
              <a:rPr kumimoji="1" lang="zh-CN" altLang="en-US" sz="2400" dirty="0">
                <a:solidFill>
                  <a:schemeClr val="bg1"/>
                </a:solidFill>
              </a:rPr>
              <a:t>人社 学位论文</a:t>
            </a:r>
            <a:endParaRPr kumimoji="1" lang="zh-TW" altLang="en-US" sz="2400" dirty="0">
              <a:solidFill>
                <a:schemeClr val="bg1"/>
              </a:solidFill>
            </a:endParaRPr>
          </a:p>
        </p:txBody>
      </p:sp>
      <p:sp>
        <p:nvSpPr>
          <p:cNvPr id="38" name="文字方塊 37"/>
          <p:cNvSpPr txBox="1"/>
          <p:nvPr/>
        </p:nvSpPr>
        <p:spPr>
          <a:xfrm>
            <a:off x="9346019" y="5237693"/>
            <a:ext cx="2478641" cy="830997"/>
          </a:xfrm>
          <a:prstGeom prst="rect">
            <a:avLst/>
          </a:prstGeom>
          <a:noFill/>
        </p:spPr>
        <p:txBody>
          <a:bodyPr wrap="square" rtlCol="0">
            <a:spAutoFit/>
          </a:bodyPr>
          <a:lstStyle/>
          <a:p>
            <a:r>
              <a:rPr lang="zh-TW" altLang="en-US" sz="2400" dirty="0">
                <a:solidFill>
                  <a:schemeClr val="tx1">
                    <a:lumMod val="95000"/>
                    <a:lumOff val="5000"/>
                  </a:schemeClr>
                </a:solidFill>
                <a:latin typeface="+mn-ea"/>
              </a:rPr>
              <a:t>医学 </a:t>
            </a:r>
            <a:r>
              <a:rPr lang="zh-CN" altLang="en-US" sz="2400" dirty="0">
                <a:solidFill>
                  <a:schemeClr val="tx1">
                    <a:lumMod val="95000"/>
                    <a:lumOff val="5000"/>
                  </a:schemeClr>
                </a:solidFill>
                <a:latin typeface="+mn-ea"/>
              </a:rPr>
              <a:t>期刊文章</a:t>
            </a:r>
          </a:p>
          <a:p>
            <a:r>
              <a:rPr lang="zh-TW" altLang="en-US" sz="2400" dirty="0">
                <a:solidFill>
                  <a:schemeClr val="tx1">
                    <a:lumMod val="95000"/>
                    <a:lumOff val="5000"/>
                  </a:schemeClr>
                </a:solidFill>
                <a:latin typeface="+mn-ea"/>
              </a:rPr>
              <a:t>医学 </a:t>
            </a:r>
            <a:r>
              <a:rPr lang="zh-CN" altLang="en-US" sz="2400" dirty="0">
                <a:solidFill>
                  <a:schemeClr val="tx1">
                    <a:lumMod val="95000"/>
                    <a:lumOff val="5000"/>
                  </a:schemeClr>
                </a:solidFill>
                <a:latin typeface="+mn-ea"/>
              </a:rPr>
              <a:t>学位论文</a:t>
            </a:r>
            <a:endParaRPr lang="zh-TW" altLang="en-US" sz="2400" dirty="0">
              <a:solidFill>
                <a:schemeClr val="tx1">
                  <a:lumMod val="95000"/>
                  <a:lumOff val="5000"/>
                </a:schemeClr>
              </a:solidFill>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noChangeAspect="1"/>
          </p:cNvGrpSpPr>
          <p:nvPr/>
        </p:nvGrpSpPr>
        <p:grpSpPr>
          <a:xfrm>
            <a:off x="4627622" y="2178128"/>
            <a:ext cx="2924100" cy="3240000"/>
            <a:chOff x="4669152" y="2204864"/>
            <a:chExt cx="2853697" cy="3161994"/>
          </a:xfrm>
        </p:grpSpPr>
        <p:sp>
          <p:nvSpPr>
            <p:cNvPr id="28" name="矩形: 剪去单角 444"/>
            <p:cNvSpPr/>
            <p:nvPr/>
          </p:nvSpPr>
          <p:spPr>
            <a:xfrm>
              <a:off x="4669152" y="2204864"/>
              <a:ext cx="2853695" cy="3161994"/>
            </a:xfrm>
            <a:prstGeom prst="snip1Rect">
              <a:avLst>
                <a:gd name="adj" fmla="val 29383"/>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矩形 29"/>
            <p:cNvSpPr/>
            <p:nvPr/>
          </p:nvSpPr>
          <p:spPr>
            <a:xfrm>
              <a:off x="4669153" y="5243677"/>
              <a:ext cx="2853695" cy="123181"/>
            </a:xfrm>
            <a:prstGeom prst="rect">
              <a:avLst/>
            </a:prstGeom>
            <a:solidFill>
              <a:schemeClr val="accent1"/>
            </a:solidFill>
            <a:ln w="3175">
              <a:noFill/>
              <a:prstDash val="solid"/>
              <a:round/>
            </a:ln>
            <a:effectLst/>
          </p:spPr>
          <p:txBody>
            <a:bodyPr anchor="ctr"/>
            <a:lstStyle/>
            <a:p>
              <a:pPr algn="ctr"/>
              <a:endParaRPr/>
            </a:p>
          </p:txBody>
        </p:sp>
        <p:sp>
          <p:nvSpPr>
            <p:cNvPr id="31"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3175">
              <a:noFill/>
              <a:prstDash val="solid"/>
              <a:round/>
            </a:ln>
            <a:effectLst/>
          </p:spPr>
          <p:txBody>
            <a:bodyPr vert="horz" wrap="square" lIns="121920" tIns="60960" rIns="121920" bIns="60960" anchor="t" anchorCtr="0" compatLnSpc="1">
              <a:normAutofit/>
            </a:bodyPr>
            <a:lstStyle/>
            <a:p>
              <a:pPr lvl="0" algn="r"/>
              <a:r>
                <a:rPr lang="en-US" altLang="zh-CN" sz="2000" b="1">
                  <a:solidFill>
                    <a:schemeClr val="bg1"/>
                  </a:solidFill>
                </a:rPr>
                <a:t>2</a:t>
              </a:r>
              <a:endParaRPr lang="en-US" altLang="zh-CN" sz="2000" b="1" dirty="0">
                <a:solidFill>
                  <a:schemeClr val="bg1"/>
                </a:solidFill>
              </a:endParaRPr>
            </a:p>
          </p:txBody>
        </p:sp>
      </p:grpSp>
      <p:grpSp>
        <p:nvGrpSpPr>
          <p:cNvPr id="57" name="组合 56"/>
          <p:cNvGrpSpPr>
            <a:grpSpLocks noChangeAspect="1"/>
          </p:cNvGrpSpPr>
          <p:nvPr/>
        </p:nvGrpSpPr>
        <p:grpSpPr>
          <a:xfrm>
            <a:off x="1557893" y="2178128"/>
            <a:ext cx="2924100" cy="3240000"/>
            <a:chOff x="1703943" y="2324178"/>
            <a:chExt cx="2644657" cy="2930370"/>
          </a:xfrm>
        </p:grpSpPr>
        <p:sp>
          <p:nvSpPr>
            <p:cNvPr id="25" name="矩形: 剪去单角 437"/>
            <p:cNvSpPr/>
            <p:nvPr/>
          </p:nvSpPr>
          <p:spPr>
            <a:xfrm>
              <a:off x="1703943" y="2324178"/>
              <a:ext cx="2644655" cy="2930370"/>
            </a:xfrm>
            <a:prstGeom prst="snip1Rect">
              <a:avLst>
                <a:gd name="adj" fmla="val 29383"/>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矩形 25"/>
            <p:cNvSpPr/>
            <p:nvPr/>
          </p:nvSpPr>
          <p:spPr>
            <a:xfrm>
              <a:off x="1703944" y="5140390"/>
              <a:ext cx="2644655" cy="114158"/>
            </a:xfrm>
            <a:prstGeom prst="rect">
              <a:avLst/>
            </a:prstGeom>
            <a:solidFill>
              <a:schemeClr val="tx1">
                <a:lumMod val="60000"/>
                <a:lumOff val="40000"/>
              </a:schemeClr>
            </a:solidFill>
            <a:ln w="3175">
              <a:noFill/>
              <a:prstDash val="solid"/>
              <a:round/>
            </a:ln>
            <a:effectLst/>
          </p:spPr>
          <p:txBody>
            <a:bodyPr anchor="ctr"/>
            <a:lstStyle/>
            <a:p>
              <a:pPr algn="ctr"/>
              <a:endParaRPr/>
            </a:p>
          </p:txBody>
        </p:sp>
        <p:sp>
          <p:nvSpPr>
            <p:cNvPr id="27" name="任意多边形: 形状 438"/>
            <p:cNvSpPr/>
            <p:nvPr/>
          </p:nvSpPr>
          <p:spPr bwMode="auto">
            <a:xfrm>
              <a:off x="3681365" y="2324178"/>
              <a:ext cx="667235" cy="66723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60000"/>
                <a:lumOff val="40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a:solidFill>
                    <a:schemeClr val="bg1"/>
                  </a:solidFill>
                </a:rPr>
                <a:t>1</a:t>
              </a:r>
              <a:endParaRPr lang="en-US" altLang="ko-KR" sz="2000" b="1" dirty="0">
                <a:solidFill>
                  <a:schemeClr val="bg1"/>
                </a:solidFill>
              </a:endParaRPr>
            </a:p>
          </p:txBody>
        </p:sp>
      </p:grpSp>
      <p:grpSp>
        <p:nvGrpSpPr>
          <p:cNvPr id="8" name="组合 7"/>
          <p:cNvGrpSpPr>
            <a:grpSpLocks noChangeAspect="1"/>
          </p:cNvGrpSpPr>
          <p:nvPr/>
        </p:nvGrpSpPr>
        <p:grpSpPr>
          <a:xfrm>
            <a:off x="7697352" y="2178128"/>
            <a:ext cx="2924100" cy="3240000"/>
            <a:chOff x="247577" y="3140968"/>
            <a:chExt cx="2501994" cy="2772295"/>
          </a:xfrm>
        </p:grpSpPr>
        <p:sp>
          <p:nvSpPr>
            <p:cNvPr id="15" name="矩形: 剪去单角 455"/>
            <p:cNvSpPr/>
            <p:nvPr/>
          </p:nvSpPr>
          <p:spPr>
            <a:xfrm>
              <a:off x="247577" y="3140968"/>
              <a:ext cx="2501992" cy="2772295"/>
            </a:xfrm>
            <a:prstGeom prst="snip1Rect">
              <a:avLst>
                <a:gd name="adj" fmla="val 29383"/>
              </a:avLst>
            </a:prstGeom>
            <a:solidFill>
              <a:schemeClr val="bg1"/>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2">
                    <a:lumMod val="75000"/>
                  </a:schemeClr>
                </a:solidFill>
              </a:endParaRPr>
            </a:p>
          </p:txBody>
        </p:sp>
        <p:sp>
          <p:nvSpPr>
            <p:cNvPr id="16" name="矩形 15"/>
            <p:cNvSpPr/>
            <p:nvPr/>
          </p:nvSpPr>
          <p:spPr>
            <a:xfrm>
              <a:off x="247578" y="5805263"/>
              <a:ext cx="2501992" cy="108000"/>
            </a:xfrm>
            <a:prstGeom prst="rect">
              <a:avLst/>
            </a:prstGeom>
            <a:solidFill>
              <a:schemeClr val="tx1">
                <a:lumMod val="60000"/>
                <a:lumOff val="40000"/>
              </a:schemeClr>
            </a:solidFill>
            <a:ln w="3175">
              <a:noFill/>
              <a:prstDash val="solid"/>
              <a:round/>
            </a:ln>
            <a:effectLst/>
          </p:spPr>
          <p:txBody>
            <a:bodyPr anchor="ctr"/>
            <a:lstStyle/>
            <a:p>
              <a:pPr algn="ctr"/>
              <a:endParaRPr>
                <a:solidFill>
                  <a:schemeClr val="tx2">
                    <a:lumMod val="75000"/>
                  </a:schemeClr>
                </a:solidFill>
              </a:endParaRPr>
            </a:p>
          </p:txBody>
        </p:sp>
        <p:sp>
          <p:nvSpPr>
            <p:cNvPr id="17"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60000"/>
                <a:lumOff val="40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dirty="0">
                  <a:solidFill>
                    <a:schemeClr val="bg1"/>
                  </a:solidFill>
                </a:rPr>
                <a:t>3</a:t>
              </a:r>
            </a:p>
          </p:txBody>
        </p:sp>
      </p:grpSp>
      <p:grpSp>
        <p:nvGrpSpPr>
          <p:cNvPr id="48" name="组合 47"/>
          <p:cNvGrpSpPr>
            <a:grpSpLocks noChangeAspect="1"/>
          </p:cNvGrpSpPr>
          <p:nvPr/>
        </p:nvGrpSpPr>
        <p:grpSpPr>
          <a:xfrm>
            <a:off x="1638256" y="2558012"/>
            <a:ext cx="2902673" cy="2287313"/>
            <a:chOff x="870997" y="3325195"/>
            <a:chExt cx="1837637" cy="1448075"/>
          </a:xfrm>
        </p:grpSpPr>
        <p:sp>
          <p:nvSpPr>
            <p:cNvPr id="49" name="矩形 48"/>
            <p:cNvSpPr/>
            <p:nvPr/>
          </p:nvSpPr>
          <p:spPr>
            <a:xfrm>
              <a:off x="870997" y="3873062"/>
              <a:ext cx="1768866" cy="900208"/>
            </a:xfrm>
            <a:prstGeom prst="rect">
              <a:avLst/>
            </a:prstGeom>
          </p:spPr>
          <p:txBody>
            <a:bodyPr wrap="square">
              <a:spAutoFit/>
            </a:bodyPr>
            <a:lstStyle/>
            <a:p>
              <a:pPr>
                <a:lnSpc>
                  <a:spcPct val="120000"/>
                </a:lnSpc>
              </a:pPr>
              <a:r>
                <a:rPr lang="zh-CN" altLang="en-US" dirty="0" smtClean="0">
                  <a:solidFill>
                    <a:schemeClr val="tx2">
                      <a:lumMod val="75000"/>
                    </a:schemeClr>
                  </a:solidFill>
                  <a:latin typeface="Century Gothic" panose="020B0502020202020204" pitchFamily="34" charset="0"/>
                </a:rPr>
                <a:t>完整期刊文章与学位论文资源，可为学校充实电子资源馆藏，提升图书馆馆藏资源全面性与完整性。</a:t>
              </a:r>
              <a:endParaRPr lang="en-US" altLang="zh-CN" dirty="0">
                <a:solidFill>
                  <a:schemeClr val="tx2">
                    <a:lumMod val="75000"/>
                  </a:schemeClr>
                </a:solidFill>
                <a:latin typeface="Century Gothic" panose="020B0502020202020204" pitchFamily="34" charset="0"/>
              </a:endParaRPr>
            </a:p>
          </p:txBody>
        </p:sp>
        <p:sp>
          <p:nvSpPr>
            <p:cNvPr id="50" name="矩形 49"/>
            <p:cNvSpPr/>
            <p:nvPr/>
          </p:nvSpPr>
          <p:spPr>
            <a:xfrm>
              <a:off x="874713" y="3325195"/>
              <a:ext cx="1833921" cy="385804"/>
            </a:xfrm>
            <a:prstGeom prst="rect">
              <a:avLst/>
            </a:prstGeom>
          </p:spPr>
          <p:txBody>
            <a:bodyPr wrap="square">
              <a:spAutoFit/>
            </a:bodyPr>
            <a:lstStyle/>
            <a:p>
              <a:pPr algn="just">
                <a:lnSpc>
                  <a:spcPct val="120000"/>
                </a:lnSpc>
              </a:pPr>
              <a:r>
                <a:rPr lang="zh-CN" altLang="en-US" sz="2800" b="1" dirty="0">
                  <a:solidFill>
                    <a:schemeClr val="tx2">
                      <a:lumMod val="75000"/>
                    </a:schemeClr>
                  </a:solidFill>
                </a:rPr>
                <a:t>协助完整典藏</a:t>
              </a:r>
            </a:p>
          </p:txBody>
        </p:sp>
      </p:grpSp>
      <p:grpSp>
        <p:nvGrpSpPr>
          <p:cNvPr id="51" name="组合 50"/>
          <p:cNvGrpSpPr>
            <a:grpSpLocks noChangeAspect="1"/>
          </p:cNvGrpSpPr>
          <p:nvPr/>
        </p:nvGrpSpPr>
        <p:grpSpPr>
          <a:xfrm>
            <a:off x="4690232" y="2558011"/>
            <a:ext cx="3374515" cy="1957097"/>
            <a:chOff x="857458" y="3321739"/>
            <a:chExt cx="1833921" cy="1063600"/>
          </a:xfrm>
        </p:grpSpPr>
        <p:sp>
          <p:nvSpPr>
            <p:cNvPr id="52" name="矩形 51"/>
            <p:cNvSpPr/>
            <p:nvPr/>
          </p:nvSpPr>
          <p:spPr>
            <a:xfrm>
              <a:off x="879478" y="3793226"/>
              <a:ext cx="1511531" cy="592113"/>
            </a:xfrm>
            <a:prstGeom prst="rect">
              <a:avLst/>
            </a:prstGeom>
          </p:spPr>
          <p:txBody>
            <a:bodyPr wrap="square">
              <a:spAutoFit/>
            </a:bodyPr>
            <a:lstStyle/>
            <a:p>
              <a:pPr>
                <a:lnSpc>
                  <a:spcPct val="120000"/>
                </a:lnSpc>
              </a:pPr>
              <a:r>
                <a:rPr lang="zh-CN" altLang="en-US" dirty="0" smtClean="0">
                  <a:solidFill>
                    <a:schemeClr val="tx2">
                      <a:lumMod val="75000"/>
                    </a:schemeClr>
                  </a:solidFill>
                  <a:latin typeface="Century Gothic" panose="020B0502020202020204" pitchFamily="34" charset="0"/>
                </a:rPr>
                <a:t>可与图书馆馆员协同提供学校教师和研究者之研究需求，助力学校科研需求。</a:t>
              </a:r>
              <a:endParaRPr lang="en-US" altLang="zh-CN" dirty="0">
                <a:solidFill>
                  <a:schemeClr val="tx2">
                    <a:lumMod val="75000"/>
                  </a:schemeClr>
                </a:solidFill>
                <a:latin typeface="Century Gothic" panose="020B0502020202020204" pitchFamily="34" charset="0"/>
              </a:endParaRPr>
            </a:p>
          </p:txBody>
        </p:sp>
        <p:sp>
          <p:nvSpPr>
            <p:cNvPr id="53" name="矩形 52"/>
            <p:cNvSpPr/>
            <p:nvPr/>
          </p:nvSpPr>
          <p:spPr>
            <a:xfrm>
              <a:off x="857458" y="3321739"/>
              <a:ext cx="1833921" cy="331182"/>
            </a:xfrm>
            <a:prstGeom prst="rect">
              <a:avLst/>
            </a:prstGeom>
          </p:spPr>
          <p:txBody>
            <a:bodyPr wrap="square">
              <a:spAutoFit/>
            </a:bodyPr>
            <a:lstStyle/>
            <a:p>
              <a:pPr algn="just">
                <a:lnSpc>
                  <a:spcPct val="120000"/>
                </a:lnSpc>
              </a:pPr>
              <a:r>
                <a:rPr lang="zh-CN" altLang="en-US" sz="2800" b="1" dirty="0">
                  <a:solidFill>
                    <a:schemeClr val="tx2">
                      <a:lumMod val="75000"/>
                    </a:schemeClr>
                  </a:solidFill>
                </a:rPr>
                <a:t>助力科研发展</a:t>
              </a:r>
            </a:p>
          </p:txBody>
        </p:sp>
      </p:grpSp>
      <p:grpSp>
        <p:nvGrpSpPr>
          <p:cNvPr id="54" name="组合 53"/>
          <p:cNvGrpSpPr>
            <a:grpSpLocks noChangeAspect="1"/>
          </p:cNvGrpSpPr>
          <p:nvPr/>
        </p:nvGrpSpPr>
        <p:grpSpPr>
          <a:xfrm>
            <a:off x="7766050" y="2551665"/>
            <a:ext cx="3424149" cy="1964606"/>
            <a:chOff x="670746" y="3197870"/>
            <a:chExt cx="1855515" cy="1064611"/>
          </a:xfrm>
        </p:grpSpPr>
        <p:sp>
          <p:nvSpPr>
            <p:cNvPr id="55" name="矩形 54"/>
            <p:cNvSpPr/>
            <p:nvPr/>
          </p:nvSpPr>
          <p:spPr>
            <a:xfrm>
              <a:off x="670746" y="3672070"/>
              <a:ext cx="1514043" cy="590411"/>
            </a:xfrm>
            <a:prstGeom prst="rect">
              <a:avLst/>
            </a:prstGeom>
          </p:spPr>
          <p:txBody>
            <a:bodyPr wrap="square">
              <a:spAutoFit/>
            </a:bodyPr>
            <a:lstStyle/>
            <a:p>
              <a:pPr>
                <a:lnSpc>
                  <a:spcPct val="120000"/>
                </a:lnSpc>
              </a:pPr>
              <a:r>
                <a:rPr lang="zh-CN" altLang="en-US" dirty="0" smtClean="0">
                  <a:latin typeface="Century Gothic" panose="020B0502020202020204" pitchFamily="34" charset="0"/>
                </a:rPr>
                <a:t>收录多种台湾重要的核心期刊，可作为需投稿文章时的投稿选项之一。</a:t>
              </a:r>
              <a:endParaRPr lang="en-US" altLang="zh-CN" dirty="0">
                <a:latin typeface="Century Gothic" panose="020B0502020202020204" pitchFamily="34" charset="0"/>
              </a:endParaRPr>
            </a:p>
          </p:txBody>
        </p:sp>
        <p:sp>
          <p:nvSpPr>
            <p:cNvPr id="56" name="矩形 55"/>
            <p:cNvSpPr/>
            <p:nvPr/>
          </p:nvSpPr>
          <p:spPr>
            <a:xfrm>
              <a:off x="692340" y="3197870"/>
              <a:ext cx="1833921" cy="306116"/>
            </a:xfrm>
            <a:prstGeom prst="rect">
              <a:avLst/>
            </a:prstGeom>
          </p:spPr>
          <p:txBody>
            <a:bodyPr wrap="square">
              <a:spAutoFit/>
            </a:bodyPr>
            <a:lstStyle/>
            <a:p>
              <a:pPr algn="just">
                <a:lnSpc>
                  <a:spcPct val="120000"/>
                </a:lnSpc>
              </a:pPr>
              <a:r>
                <a:rPr lang="zh-CN" altLang="en-US" sz="2800" b="1" dirty="0"/>
                <a:t>提供投稿参考</a:t>
              </a:r>
            </a:p>
          </p:txBody>
        </p:sp>
      </p:grpSp>
      <p:sp>
        <p:nvSpPr>
          <p:cNvPr id="23" name="任意多边形 2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91195" y="-1"/>
            <a:ext cx="1417774" cy="723901"/>
            <a:chOff x="-391195" y="-1"/>
            <a:chExt cx="1697596" cy="866775"/>
          </a:xfrm>
        </p:grpSpPr>
        <p:sp>
          <p:nvSpPr>
            <p:cNvPr id="29" name="任意多边形 2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文本框 30"/>
          <p:cNvSpPr txBox="1"/>
          <p:nvPr/>
        </p:nvSpPr>
        <p:spPr>
          <a:xfrm>
            <a:off x="1032863" y="679557"/>
            <a:ext cx="2236510"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数据库简介</a:t>
            </a:r>
            <a:endParaRPr lang="en-US" altLang="zh-CN" sz="3200" b="1" dirty="0">
              <a:solidFill>
                <a:schemeClr val="tx2"/>
              </a:solidFill>
              <a:latin typeface="Century Gothic" panose="020B0502020202020204" pitchFamily="34" charset="0"/>
              <a:ea typeface="+mj-ea"/>
            </a:endParaRPr>
          </a:p>
        </p:txBody>
      </p:sp>
      <p:pic>
        <p:nvPicPr>
          <p:cNvPr id="2" name="图片 1"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a:solidFill>
                  <a:schemeClr val="bg1"/>
                </a:solidFill>
                <a:latin typeface="Century Gothic" panose="020B0502020202020204" pitchFamily="34" charset="0"/>
                <a:cs typeface="经典综艺体简" panose="02010609000101010101" pitchFamily="49" charset="-122"/>
              </a:rPr>
              <a:t>02</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575223" y="3165267"/>
            <a:ext cx="3262432" cy="707886"/>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000" b="1" dirty="0">
                <a:solidFill>
                  <a:schemeClr val="bg1"/>
                </a:solidFill>
                <a:latin typeface="+mj-ea"/>
                <a:cs typeface="经典综艺体简" panose="02010609000101010101" pitchFamily="49" charset="-122"/>
              </a:rPr>
              <a:t>产品内容概览</a:t>
            </a:r>
            <a:endParaRPr lang="en-US" altLang="zh-CN" sz="4000" b="1" dirty="0">
              <a:solidFill>
                <a:schemeClr val="bg1"/>
              </a:solidFill>
              <a:latin typeface="+mj-ea"/>
              <a:cs typeface="经典综艺体简" panose="02010609000101010101" pitchFamily="49" charset="-122"/>
            </a:endParaRP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66354"/>
            <a:chOff x="937749" y="5016378"/>
            <a:chExt cx="3248027" cy="866354"/>
          </a:xfrm>
        </p:grpSpPr>
        <p:sp>
          <p:nvSpPr>
            <p:cNvPr id="54" name="矩形 53"/>
            <p:cNvSpPr/>
            <p:nvPr/>
          </p:nvSpPr>
          <p:spPr>
            <a:xfrm>
              <a:off x="937749" y="5369002"/>
              <a:ext cx="3248027"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同根同源，发展出的台湾地区特色人社内容</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937750" y="5016378"/>
              <a:ext cx="3197456"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台湾人社</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6" name="组合 63"/>
          <p:cNvGrpSpPr/>
          <p:nvPr/>
        </p:nvGrpSpPr>
        <p:grpSpPr>
          <a:xfrm>
            <a:off x="8531675" y="1400388"/>
            <a:ext cx="3734381" cy="866354"/>
            <a:chOff x="937750" y="5016378"/>
            <a:chExt cx="2710228" cy="866354"/>
          </a:xfrm>
        </p:grpSpPr>
        <p:sp>
          <p:nvSpPr>
            <p:cNvPr id="57" name="矩形 56"/>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66354"/>
            <a:chOff x="937750" y="5016378"/>
            <a:chExt cx="2710228" cy="866354"/>
          </a:xfrm>
        </p:grpSpPr>
        <p:sp>
          <p:nvSpPr>
            <p:cNvPr id="60" name="矩形 59"/>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接轨世界，重要科学学术研究</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61" name="矩形 60"/>
            <p:cNvSpPr/>
            <p:nvPr/>
          </p:nvSpPr>
          <p:spPr>
            <a:xfrm>
              <a:off x="937750" y="5016378"/>
              <a:ext cx="2648982"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台湾科学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62" name="组合 69"/>
          <p:cNvGrpSpPr/>
          <p:nvPr/>
        </p:nvGrpSpPr>
        <p:grpSpPr>
          <a:xfrm>
            <a:off x="535520" y="2225474"/>
            <a:ext cx="3678742" cy="680855"/>
            <a:chOff x="937749" y="5016378"/>
            <a:chExt cx="2712329" cy="680855"/>
          </a:xfrm>
        </p:grpSpPr>
        <p:sp>
          <p:nvSpPr>
            <p:cNvPr id="63" name="矩形 62"/>
            <p:cNvSpPr/>
            <p:nvPr/>
          </p:nvSpPr>
          <p:spPr>
            <a:xfrm>
              <a:off x="937750" y="5369002"/>
              <a:ext cx="2710228" cy="328231"/>
            </a:xfrm>
            <a:prstGeom prst="rect">
              <a:avLst/>
            </a:prstGeom>
          </p:spPr>
          <p:txBody>
            <a:bodyPr wrap="square">
              <a:spAutoFit/>
            </a:bodyPr>
            <a:lstStyle/>
            <a:p>
              <a:pPr>
                <a:lnSpc>
                  <a:spcPct val="120000"/>
                </a:lnSpc>
              </a:pPr>
              <a:r>
                <a:rPr lang="zh-CN" altLang="en-US" sz="1400" b="1" dirty="0">
                  <a:solidFill>
                    <a:schemeClr val="tx2">
                      <a:lumMod val="75000"/>
                    </a:schemeClr>
                  </a:solidFill>
                  <a:latin typeface="Century Gothic" panose="020B0502020202020204" pitchFamily="34" charset="0"/>
                </a:rPr>
                <a:t>一站式完整收录，最精华的台湾学术文献</a:t>
              </a:r>
            </a:p>
          </p:txBody>
        </p:sp>
        <p:sp>
          <p:nvSpPr>
            <p:cNvPr id="64" name="矩形 63"/>
            <p:cNvSpPr/>
            <p:nvPr/>
          </p:nvSpPr>
          <p:spPr>
            <a:xfrm>
              <a:off x="937749" y="5016378"/>
              <a:ext cx="2712329" cy="430374"/>
            </a:xfrm>
            <a:prstGeom prst="rect">
              <a:avLst/>
            </a:prstGeom>
          </p:spPr>
          <p:txBody>
            <a:bodyPr wrap="square">
              <a:spAutoFit/>
            </a:bodyPr>
            <a:lstStyle/>
            <a:p>
              <a:pPr>
                <a:lnSpc>
                  <a:spcPct val="120000"/>
                </a:lnSpc>
              </a:pPr>
              <a:r>
                <a:rPr lang="zh-TW" altLang="en-US" sz="2000" b="1" dirty="0">
                  <a:solidFill>
                    <a:schemeClr val="tx2">
                      <a:lumMod val="75000"/>
                    </a:schemeClr>
                  </a:solidFill>
                  <a:latin typeface="+mn-ea"/>
                </a:rPr>
                <a:t>总库</a:t>
              </a:r>
              <a:r>
                <a:rPr lang="en-US" altLang="zh-TW" sz="2000" b="1" dirty="0">
                  <a:solidFill>
                    <a:schemeClr val="tx2">
                      <a:lumMod val="75000"/>
                    </a:schemeClr>
                  </a:solidFill>
                  <a:latin typeface="+mn-ea"/>
                </a:rPr>
                <a:t>-</a:t>
              </a:r>
              <a:r>
                <a:rPr lang="zh-CN" altLang="en-US" sz="2000" b="1" dirty="0">
                  <a:solidFill>
                    <a:schemeClr val="tx2">
                      <a:lumMod val="75000"/>
                    </a:schemeClr>
                  </a:solidFill>
                  <a:latin typeface="+mn-ea"/>
                </a:rPr>
                <a:t>台湾学术文献数据库</a:t>
              </a:r>
              <a:endParaRPr lang="en-US" altLang="zh-CN" sz="2000" b="1" dirty="0">
                <a:solidFill>
                  <a:schemeClr val="tx2">
                    <a:lumMod val="7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solidFill>
              <a:srgbClr val="D253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p:grpSpPr>
        <p:sp>
          <p:nvSpPr>
            <p:cNvPr id="118" name="Rectangle 165"/>
            <p:cNvSpPr>
              <a:spLocks noChangeArrowheads="1"/>
            </p:cNvSpPr>
            <p:nvPr/>
          </p:nvSpPr>
          <p:spPr bwMode="auto">
            <a:xfrm>
              <a:off x="10285413" y="5570538"/>
              <a:ext cx="211138" cy="2254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a:grpSpLocks noChangeAspect="1"/>
          </p:cNvGrpSpPr>
          <p:nvPr/>
        </p:nvGrpSpPr>
        <p:grpSpPr>
          <a:xfrm>
            <a:off x="1285769" y="2070459"/>
            <a:ext cx="2502624" cy="2517596"/>
            <a:chOff x="2077903" y="1666875"/>
            <a:chExt cx="2862421" cy="2879546"/>
          </a:xfrm>
        </p:grpSpPr>
        <p:grpSp>
          <p:nvGrpSpPr>
            <p:cNvPr id="5"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endParaRP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endParaRP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endParaRP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endParaRP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endParaRP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endParaRPr/>
              </a:p>
            </p:txBody>
          </p:sp>
        </p:grpSp>
        <p:grpSp>
          <p:nvGrpSpPr>
            <p:cNvPr id="6"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spc="0" dirty="0">
                <a:solidFill>
                  <a:schemeClr val="tx1">
                    <a:lumMod val="65000"/>
                    <a:lumOff val="35000"/>
                  </a:schemeClr>
                </a:solidFill>
                <a:latin typeface="Century Gothic" panose="020B0502020202020204" pitchFamily="34" charset="0"/>
              </a:endParaRPr>
            </a:p>
          </p:txBody>
        </p:sp>
      </p:grpSp>
      <p:grpSp>
        <p:nvGrpSpPr>
          <p:cNvPr id="84" name="组合 83"/>
          <p:cNvGrpSpPr>
            <a:grpSpLocks noChangeAspect="1"/>
          </p:cNvGrpSpPr>
          <p:nvPr/>
        </p:nvGrpSpPr>
        <p:grpSpPr>
          <a:xfrm>
            <a:off x="4842172" y="2070459"/>
            <a:ext cx="2502624" cy="2517596"/>
            <a:chOff x="6907302" y="1666875"/>
            <a:chExt cx="2862421" cy="2879546"/>
          </a:xfrm>
        </p:grpSpPr>
        <p:grpSp>
          <p:nvGrpSpPr>
            <p:cNvPr id="13"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endParaRP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endParaRP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endParaRP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endParaRP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endParaRP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endParaRP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endParaRP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endParaRP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endParaRPr/>
              </a:p>
            </p:txBody>
          </p:sp>
          <p:sp>
            <p:nvSpPr>
              <p:cNvPr id="39"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endParaRP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endParaRP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endParaRP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endParaRPr/>
              </a:p>
            </p:txBody>
          </p:sp>
          <p:sp>
            <p:nvSpPr>
              <p:cNvPr id="44"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endParaRPr/>
              </a:p>
            </p:txBody>
          </p:sp>
        </p:grpSp>
        <p:grpSp>
          <p:nvGrpSpPr>
            <p:cNvPr id="14"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p>
        </p:txBody>
      </p:sp>
      <p:grpSp>
        <p:nvGrpSpPr>
          <p:cNvPr id="98" name="组合 83"/>
          <p:cNvGrpSpPr>
            <a:grpSpLocks noChangeAspect="1"/>
          </p:cNvGrpSpPr>
          <p:nvPr/>
        </p:nvGrpSpPr>
        <p:grpSpPr>
          <a:xfrm>
            <a:off x="8444539" y="2055413"/>
            <a:ext cx="2502624" cy="2517596"/>
            <a:chOff x="6907302" y="1666875"/>
            <a:chExt cx="2862421" cy="2879546"/>
          </a:xfrm>
        </p:grpSpPr>
        <p:grpSp>
          <p:nvGrpSpPr>
            <p:cNvPr id="99"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endParaRP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endParaRP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endParaRP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endParaRP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endParaRP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endParaRP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endParaRP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endParaRP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endParaRP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endParaRP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endParaRP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127"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1">
                  <a:lumMod val="75000"/>
                </a:schemeClr>
              </a:solidFill>
              <a:ln>
                <a:noFill/>
              </a:ln>
            </p:spPr>
            <p:txBody>
              <a:bodyPr anchor="ctr"/>
              <a:lstStyle/>
              <a:p>
                <a:pPr algn="ctr"/>
                <a:endParaRP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grpSp>
        <p:grpSp>
          <p:nvGrpSpPr>
            <p:cNvPr id="100"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1,964</a:t>
            </a:r>
          </a:p>
        </p:txBody>
      </p:sp>
      <p:sp>
        <p:nvSpPr>
          <p:cNvPr id="136" name="íšḷîḍè"/>
          <p:cNvSpPr txBox="1"/>
          <p:nvPr/>
        </p:nvSpPr>
        <p:spPr>
          <a:xfrm>
            <a:off x="5289952" y="2936112"/>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571,781</a:t>
            </a:r>
          </a:p>
        </p:txBody>
      </p:sp>
      <p:sp>
        <p:nvSpPr>
          <p:cNvPr id="137" name="íšḷîḍè"/>
          <p:cNvSpPr txBox="1"/>
          <p:nvPr/>
        </p:nvSpPr>
        <p:spPr>
          <a:xfrm>
            <a:off x="8850248"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145,707</a:t>
            </a:r>
          </a:p>
        </p:txBody>
      </p:sp>
      <p:pic>
        <p:nvPicPr>
          <p:cNvPr id="2" name="图片 1"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4399442" y="1556793"/>
            <a:ext cx="936104" cy="4243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4399442" y="2564904"/>
            <a:ext cx="936104" cy="3245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76" name="直接箭头连接符 10"/>
          <p:cNvCxnSpPr/>
          <p:nvPr/>
        </p:nvCxnSpPr>
        <p:spPr>
          <a:xfrm>
            <a:off x="2275206" y="5805264"/>
            <a:ext cx="3924436" cy="4665"/>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文本框 20"/>
          <p:cNvSpPr txBox="1"/>
          <p:nvPr/>
        </p:nvSpPr>
        <p:spPr>
          <a:xfrm>
            <a:off x="6955726" y="1556792"/>
            <a:ext cx="4310795" cy="1323439"/>
          </a:xfrm>
          <a:prstGeom prst="rect">
            <a:avLst/>
          </a:prstGeom>
          <a:noFill/>
        </p:spPr>
        <p:txBody>
          <a:bodyPr wrap="none" rtlCol="0">
            <a:spAutoFit/>
          </a:bodyPr>
          <a:lstStyle/>
          <a:p>
            <a:r>
              <a:rPr lang="zh-CN" altLang="en-US" sz="2400" u="sng" dirty="0">
                <a:solidFill>
                  <a:srgbClr val="131313"/>
                </a:solidFill>
                <a:latin typeface="+mn-ea"/>
                <a:cs typeface="Arial" panose="020B0604020202020204" pitchFamily="34" charset="0"/>
              </a:rPr>
              <a:t>台湾学术文献数据库</a:t>
            </a:r>
            <a:endParaRPr lang="en-US" altLang="zh-TW" sz="2400" u="sng" dirty="0">
              <a:solidFill>
                <a:srgbClr val="131313"/>
              </a:solidFill>
              <a:latin typeface="+mn-ea"/>
              <a:cs typeface="Arial" panose="020B0604020202020204" pitchFamily="34" charset="0"/>
            </a:endParaRPr>
          </a:p>
          <a:p>
            <a:endParaRPr lang="en-US" altLang="zh-TW" sz="2400" dirty="0">
              <a:solidFill>
                <a:srgbClr val="131313"/>
              </a:solidFill>
              <a:latin typeface="+mn-ea"/>
              <a:cs typeface="Arial" panose="020B0604020202020204" pitchFamily="34" charset="0"/>
            </a:endParaRPr>
          </a:p>
          <a:p>
            <a:r>
              <a:rPr lang="zh-TW" altLang="en-US" sz="2400" dirty="0">
                <a:solidFill>
                  <a:srgbClr val="131313"/>
                </a:solidFill>
                <a:latin typeface="+mn-ea"/>
                <a:cs typeface="Arial" panose="020B0604020202020204" pitchFamily="34" charset="0"/>
              </a:rPr>
              <a:t>收录</a:t>
            </a:r>
            <a:r>
              <a:rPr lang="en-US" altLang="zh-TW" sz="3200" dirty="0">
                <a:solidFill>
                  <a:srgbClr val="131313"/>
                </a:solidFill>
                <a:latin typeface="+mn-ea"/>
                <a:cs typeface="Arial" panose="020B0604020202020204" pitchFamily="34" charset="0"/>
              </a:rPr>
              <a:t>710,000</a:t>
            </a:r>
            <a:r>
              <a:rPr lang="zh-TW" altLang="en-US" sz="32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余篇学术文献</a:t>
            </a:r>
            <a:endParaRPr lang="en-US" altLang="zh-CN" sz="2400" dirty="0">
              <a:solidFill>
                <a:srgbClr val="131313"/>
              </a:solidFill>
              <a:latin typeface="+mn-ea"/>
              <a:cs typeface="Arial" panose="020B0604020202020204" pitchFamily="34" charset="0"/>
            </a:endParaRPr>
          </a:p>
        </p:txBody>
      </p:sp>
      <p:sp>
        <p:nvSpPr>
          <p:cNvPr id="78" name="矩形 77"/>
          <p:cNvSpPr/>
          <p:nvPr/>
        </p:nvSpPr>
        <p:spPr>
          <a:xfrm>
            <a:off x="2563238" y="3786714"/>
            <a:ext cx="1210588" cy="400110"/>
          </a:xfrm>
          <a:prstGeom prst="rect">
            <a:avLst/>
          </a:prstGeom>
        </p:spPr>
        <p:txBody>
          <a:bodyPr wrap="none">
            <a:spAutoFit/>
          </a:bodyPr>
          <a:lstStyle/>
          <a:p>
            <a:r>
              <a:rPr lang="zh-TW" altLang="en-US" sz="2000" dirty="0">
                <a:latin typeface="+mj-ea"/>
                <a:ea typeface="+mj-ea"/>
              </a:rPr>
              <a:t>期刊文章</a:t>
            </a:r>
            <a:endParaRPr lang="zh-CN" altLang="en-US" sz="2000" dirty="0">
              <a:latin typeface="+mj-ea"/>
              <a:ea typeface="+mj-ea"/>
            </a:endParaRPr>
          </a:p>
        </p:txBody>
      </p:sp>
      <p:sp>
        <p:nvSpPr>
          <p:cNvPr id="83" name="矩形 82"/>
          <p:cNvSpPr/>
          <p:nvPr/>
        </p:nvSpPr>
        <p:spPr>
          <a:xfrm>
            <a:off x="2563238" y="2996952"/>
            <a:ext cx="1210588" cy="400110"/>
          </a:xfrm>
          <a:prstGeom prst="rect">
            <a:avLst/>
          </a:prstGeom>
        </p:spPr>
        <p:txBody>
          <a:bodyPr wrap="none">
            <a:spAutoFit/>
          </a:bodyPr>
          <a:lstStyle/>
          <a:p>
            <a:r>
              <a:rPr lang="zh-TW" altLang="en-US" sz="2000" dirty="0">
                <a:latin typeface="+mj-ea"/>
                <a:ea typeface="+mj-ea"/>
              </a:rPr>
              <a:t>学位论文</a:t>
            </a:r>
            <a:endParaRPr lang="zh-CN" altLang="en-US" sz="2000" dirty="0">
              <a:latin typeface="+mj-ea"/>
              <a:ea typeface="+mj-ea"/>
            </a:endParaRPr>
          </a:p>
        </p:txBody>
      </p:sp>
      <p:sp>
        <p:nvSpPr>
          <p:cNvPr id="84" name="矩形 83"/>
          <p:cNvSpPr/>
          <p:nvPr/>
        </p:nvSpPr>
        <p:spPr>
          <a:xfrm>
            <a:off x="4538371" y="1844824"/>
            <a:ext cx="752129" cy="461665"/>
          </a:xfrm>
          <a:prstGeom prst="rect">
            <a:avLst/>
          </a:prstGeom>
        </p:spPr>
        <p:txBody>
          <a:bodyPr wrap="none">
            <a:spAutoFit/>
          </a:bodyPr>
          <a:lstStyle/>
          <a:p>
            <a:r>
              <a:rPr lang="en-US" altLang="zh-TW" sz="2400" dirty="0" smtClean="0">
                <a:solidFill>
                  <a:srgbClr val="131313"/>
                </a:solidFill>
                <a:latin typeface="+mj-ea"/>
                <a:ea typeface="+mj-ea"/>
                <a:cs typeface="Arial" panose="020B0604020202020204" pitchFamily="34" charset="0"/>
              </a:rPr>
              <a:t>20</a:t>
            </a:r>
            <a:r>
              <a:rPr lang="en-US" altLang="zh-CN" dirty="0" smtClean="0">
                <a:solidFill>
                  <a:srgbClr val="131313"/>
                </a:solidFill>
                <a:latin typeface="+mj-ea"/>
                <a:ea typeface="+mj-ea"/>
                <a:cs typeface="Arial" panose="020B0604020202020204" pitchFamily="34" charset="0"/>
              </a:rPr>
              <a:t>%</a:t>
            </a:r>
            <a:endParaRPr lang="zh-CN" altLang="en-US" dirty="0">
              <a:latin typeface="+mj-ea"/>
              <a:ea typeface="+mj-ea"/>
            </a:endParaRPr>
          </a:p>
        </p:txBody>
      </p:sp>
      <p:sp>
        <p:nvSpPr>
          <p:cNvPr id="85" name="矩形 84"/>
          <p:cNvSpPr/>
          <p:nvPr/>
        </p:nvSpPr>
        <p:spPr>
          <a:xfrm>
            <a:off x="4525271" y="3759423"/>
            <a:ext cx="752129" cy="461665"/>
          </a:xfrm>
          <a:prstGeom prst="rect">
            <a:avLst/>
          </a:prstGeom>
        </p:spPr>
        <p:txBody>
          <a:bodyPr wrap="none">
            <a:spAutoFit/>
          </a:bodyPr>
          <a:lstStyle/>
          <a:p>
            <a:r>
              <a:rPr lang="en-US" altLang="zh-TW" sz="2400" dirty="0" smtClean="0">
                <a:solidFill>
                  <a:schemeClr val="bg1">
                    <a:lumMod val="95000"/>
                  </a:schemeClr>
                </a:solidFill>
                <a:latin typeface="+mj-ea"/>
                <a:ea typeface="+mj-ea"/>
                <a:cs typeface="Arial" panose="020B0604020202020204" pitchFamily="34" charset="0"/>
              </a:rPr>
              <a:t>80</a:t>
            </a:r>
            <a:r>
              <a:rPr lang="en-US" altLang="zh-CN" dirty="0" smtClean="0">
                <a:solidFill>
                  <a:schemeClr val="bg1">
                    <a:lumMod val="95000"/>
                  </a:schemeClr>
                </a:solidFill>
                <a:latin typeface="+mj-ea"/>
                <a:ea typeface="+mj-ea"/>
                <a:cs typeface="Arial" panose="020B0604020202020204" pitchFamily="34" charset="0"/>
              </a:rPr>
              <a:t>%</a:t>
            </a:r>
            <a:endParaRPr lang="zh-CN" altLang="en-US" dirty="0">
              <a:solidFill>
                <a:schemeClr val="bg1">
                  <a:lumMod val="95000"/>
                </a:schemeClr>
              </a:solidFill>
              <a:latin typeface="+mj-ea"/>
              <a:ea typeface="+mj-ea"/>
            </a:endParaRPr>
          </a:p>
        </p:txBody>
      </p:sp>
      <p:sp>
        <p:nvSpPr>
          <p:cNvPr id="86" name="矩形 85"/>
          <p:cNvSpPr/>
          <p:nvPr/>
        </p:nvSpPr>
        <p:spPr>
          <a:xfrm>
            <a:off x="2347214" y="311249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2351845" y="38325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8" name="文本框 20"/>
          <p:cNvSpPr txBox="1"/>
          <p:nvPr/>
        </p:nvSpPr>
        <p:spPr>
          <a:xfrm>
            <a:off x="6955726" y="3278594"/>
            <a:ext cx="2784737" cy="584775"/>
          </a:xfrm>
          <a:prstGeom prst="rect">
            <a:avLst/>
          </a:prstGeom>
          <a:noFill/>
        </p:spPr>
        <p:txBody>
          <a:bodyPr wrap="none" rtlCol="0">
            <a:spAutoFit/>
          </a:bodyPr>
          <a:lstStyle/>
          <a:p>
            <a:r>
              <a:rPr lang="zh-TW" altLang="en-US" sz="2400" dirty="0">
                <a:solidFill>
                  <a:srgbClr val="131313"/>
                </a:solidFill>
                <a:latin typeface="+mn-ea"/>
                <a:cs typeface="Arial" panose="020B0604020202020204" pitchFamily="34" charset="0"/>
              </a:rPr>
              <a:t>包含</a:t>
            </a:r>
            <a:r>
              <a:rPr lang="en-US" altLang="zh-TW" sz="3200" dirty="0">
                <a:solidFill>
                  <a:srgbClr val="131313"/>
                </a:solidFill>
                <a:latin typeface="+mn-ea"/>
                <a:cs typeface="Arial" panose="020B0604020202020204" pitchFamily="34" charset="0"/>
              </a:rPr>
              <a:t>1,964</a:t>
            </a:r>
            <a:r>
              <a:rPr lang="zh-TW" altLang="en-US" sz="2400" dirty="0">
                <a:solidFill>
                  <a:srgbClr val="131313"/>
                </a:solidFill>
                <a:latin typeface="+mn-ea"/>
                <a:cs typeface="Arial" panose="020B0604020202020204" pitchFamily="34" charset="0"/>
              </a:rPr>
              <a:t>种期刊</a:t>
            </a:r>
            <a:endParaRPr lang="en-US" altLang="zh-TW" sz="2400" dirty="0">
              <a:solidFill>
                <a:srgbClr val="131313"/>
              </a:solidFill>
              <a:latin typeface="+mn-ea"/>
              <a:cs typeface="Arial" panose="020B0604020202020204" pitchFamily="34" charset="0"/>
            </a:endParaRPr>
          </a:p>
        </p:txBody>
      </p:sp>
      <p:sp>
        <p:nvSpPr>
          <p:cNvPr id="89" name="文本框 20"/>
          <p:cNvSpPr txBox="1"/>
          <p:nvPr/>
        </p:nvSpPr>
        <p:spPr>
          <a:xfrm>
            <a:off x="7555570" y="4149080"/>
            <a:ext cx="3648756" cy="584775"/>
          </a:xfrm>
          <a:prstGeom prst="rect">
            <a:avLst/>
          </a:prstGeom>
          <a:noFill/>
        </p:spPr>
        <p:txBody>
          <a:bodyPr wrap="none" rtlCol="0">
            <a:spAutoFit/>
          </a:bodyPr>
          <a:lstStyle/>
          <a:p>
            <a:r>
              <a:rPr lang="zh-TW" altLang="en-US" sz="2400" dirty="0">
                <a:solidFill>
                  <a:srgbClr val="131313"/>
                </a:solidFill>
                <a:latin typeface="+mn-ea"/>
                <a:cs typeface="Arial" panose="020B0604020202020204" pitchFamily="34" charset="0"/>
              </a:rPr>
              <a:t> </a:t>
            </a:r>
            <a:r>
              <a:rPr lang="en-US" altLang="zh-TW" sz="3200" dirty="0">
                <a:solidFill>
                  <a:srgbClr val="131313"/>
                </a:solidFill>
                <a:latin typeface="+mn-ea"/>
                <a:cs typeface="Arial" panose="020B0604020202020204" pitchFamily="34" charset="0"/>
              </a:rPr>
              <a:t>62 </a:t>
            </a:r>
            <a:r>
              <a:rPr lang="zh-CN" altLang="en-US" sz="2400" dirty="0">
                <a:solidFill>
                  <a:srgbClr val="131313"/>
                </a:solidFill>
                <a:latin typeface="+mn-ea"/>
                <a:cs typeface="Arial" panose="020B0604020202020204" pitchFamily="34" charset="0"/>
              </a:rPr>
              <a:t>所台湾高校学位论文</a:t>
            </a:r>
            <a:endParaRPr lang="zh-TW" altLang="en-US" sz="2400" dirty="0">
              <a:latin typeface="+mn-ea"/>
            </a:endParaRPr>
          </a:p>
        </p:txBody>
      </p:sp>
      <p:grpSp>
        <p:nvGrpSpPr>
          <p:cNvPr id="94" name="群組 93"/>
          <p:cNvGrpSpPr/>
          <p:nvPr/>
        </p:nvGrpSpPr>
        <p:grpSpPr>
          <a:xfrm>
            <a:off x="7027734" y="5229200"/>
            <a:ext cx="2908488" cy="792088"/>
            <a:chOff x="5287639" y="5085184"/>
            <a:chExt cx="2908488" cy="792088"/>
          </a:xfrm>
        </p:grpSpPr>
        <p:sp>
          <p:nvSpPr>
            <p:cNvPr id="95" name="文本框 20"/>
            <p:cNvSpPr txBox="1"/>
            <p:nvPr/>
          </p:nvSpPr>
          <p:spPr>
            <a:xfrm>
              <a:off x="6168008" y="5210036"/>
              <a:ext cx="2028119" cy="523220"/>
            </a:xfrm>
            <a:prstGeom prst="rect">
              <a:avLst/>
            </a:prstGeom>
            <a:noFill/>
          </p:spPr>
          <p:txBody>
            <a:bodyPr wrap="none" rtlCol="0">
              <a:spAutoFit/>
            </a:bodyPr>
            <a:lstStyle/>
            <a:p>
              <a:r>
                <a:rPr lang="zh-TW" altLang="en-US" sz="2800" b="1" u="sng">
                  <a:solidFill>
                    <a:schemeClr val="accent6">
                      <a:lumMod val="75000"/>
                    </a:schemeClr>
                  </a:solidFill>
                  <a:latin typeface="+mn-ea"/>
                  <a:cs typeface="Arial" panose="020B0604020202020204" pitchFamily="34" charset="0"/>
                </a:rPr>
                <a:t>收录最全面</a:t>
              </a:r>
              <a:endParaRPr lang="en-US" altLang="zh-TW" sz="2800" b="1" u="sng" dirty="0">
                <a:solidFill>
                  <a:schemeClr val="accent6">
                    <a:lumMod val="75000"/>
                  </a:schemeClr>
                </a:solidFill>
                <a:latin typeface="+mn-ea"/>
                <a:cs typeface="Arial" panose="020B0604020202020204" pitchFamily="34" charset="0"/>
              </a:endParaRPr>
            </a:p>
          </p:txBody>
        </p:sp>
        <p:sp>
          <p:nvSpPr>
            <p:cNvPr id="96"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ea"/>
                <a:ea typeface="+mn-ea"/>
              </a:endParaRPr>
            </a:p>
          </p:txBody>
        </p:sp>
      </p:grpSp>
      <p:sp>
        <p:nvSpPr>
          <p:cNvPr id="97"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404664"/>
            <a:ext cx="8229600" cy="1143000"/>
          </a:xfrm>
        </p:spPr>
        <p:txBody>
          <a:bodyPr>
            <a:normAutofit/>
          </a:bodyPr>
          <a:lstStyle/>
          <a:p>
            <a:r>
              <a:rPr lang="zh-CN" altLang="en-US" sz="5300" b="1" dirty="0" smtClean="0"/>
              <a:t>对台台的正港认识</a:t>
            </a:r>
            <a:r>
              <a:rPr lang="zh-CN" altLang="en-US" dirty="0" smtClean="0"/>
              <a:t>：</a:t>
            </a:r>
            <a:r>
              <a:rPr lang="zh-CN" altLang="en-US" dirty="0" smtClean="0">
                <a:solidFill>
                  <a:schemeClr val="tx1"/>
                </a:solidFill>
              </a:rPr>
              <a:t>地理环境</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1524000" y="1484784"/>
            <a:ext cx="9217024" cy="4525963"/>
          </a:xfrm>
        </p:spPr>
        <p:txBody>
          <a:bodyPr>
            <a:normAutofit/>
          </a:bodyPr>
          <a:lstStyle/>
          <a:p>
            <a:r>
              <a:rPr lang="zh-CN" altLang="en-US" dirty="0" smtClean="0"/>
              <a:t>多地震、多台风、多土石流</a:t>
            </a:r>
            <a:endParaRPr lang="en-US" altLang="zh-CN" dirty="0" smtClean="0"/>
          </a:p>
          <a:p>
            <a:pPr marL="0" indent="0">
              <a:buNone/>
            </a:pPr>
            <a:r>
              <a:rPr lang="zh-TW" altLang="en-US" sz="2800" dirty="0" smtClean="0"/>
              <a:t>平均每年发生 </a:t>
            </a:r>
            <a:r>
              <a:rPr lang="en-US" altLang="zh-TW" sz="2800" dirty="0" smtClean="0"/>
              <a:t>18,000 </a:t>
            </a:r>
            <a:r>
              <a:rPr lang="zh-TW" altLang="en-US" sz="2800" dirty="0" smtClean="0"/>
              <a:t>次地震，其中约 </a:t>
            </a:r>
            <a:r>
              <a:rPr lang="en-US" altLang="zh-TW" sz="2800" dirty="0" smtClean="0"/>
              <a:t>1,000 </a:t>
            </a:r>
            <a:r>
              <a:rPr lang="zh-TW" altLang="en-US" sz="2800" dirty="0" smtClean="0"/>
              <a:t>次有感地震</a:t>
            </a:r>
            <a:r>
              <a:rPr lang="zh-CN" altLang="en-US" sz="2800" dirty="0" smtClean="0"/>
              <a:t>（</a:t>
            </a:r>
            <a:r>
              <a:rPr lang="zh-TW" altLang="en-US" sz="2800" dirty="0" smtClean="0"/>
              <a:t>环太平洋地震带</a:t>
            </a:r>
            <a:r>
              <a:rPr lang="zh-CN" altLang="en-US" sz="2800" dirty="0" smtClean="0"/>
              <a:t>）</a:t>
            </a:r>
            <a:r>
              <a:rPr lang="zh-CN" altLang="en-US" sz="2400" dirty="0" smtClean="0"/>
              <a:t>（地震研究、预警系统、防灾技术 ）</a:t>
            </a:r>
            <a:endParaRPr lang="zh-TW" alt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538" y="3429000"/>
            <a:ext cx="89352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descr="LOGO无影"/>
          <p:cNvPicPr>
            <a:picLocks noChangeAspect="1"/>
          </p:cNvPicPr>
          <p:nvPr/>
        </p:nvPicPr>
        <p:blipFill>
          <a:blip r:embed="rId3"/>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63140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07668" y="1556793"/>
            <a:ext cx="936104" cy="4243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07668" y="1916832"/>
            <a:ext cx="936104" cy="38930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9" name="直接箭头连接符 10"/>
          <p:cNvCxnSpPr/>
          <p:nvPr/>
        </p:nvCxnSpPr>
        <p:spPr>
          <a:xfrm>
            <a:off x="983432" y="5805264"/>
            <a:ext cx="3924436" cy="4665"/>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文本框 20"/>
          <p:cNvSpPr txBox="1"/>
          <p:nvPr/>
        </p:nvSpPr>
        <p:spPr>
          <a:xfrm>
            <a:off x="5663952" y="1556792"/>
            <a:ext cx="5976664" cy="1569660"/>
          </a:xfrm>
          <a:prstGeom prst="rect">
            <a:avLst/>
          </a:prstGeom>
          <a:noFill/>
        </p:spPr>
        <p:txBody>
          <a:bodyPr wrap="square" rtlCol="0">
            <a:spAutoFit/>
          </a:bodyPr>
          <a:lstStyle/>
          <a:p>
            <a:r>
              <a:rPr lang="en-US" altLang="zh-TW" sz="2400" dirty="0">
                <a:solidFill>
                  <a:srgbClr val="131313"/>
                </a:solidFill>
                <a:latin typeface="+mn-ea"/>
                <a:cs typeface="Arial" panose="020B0604020202020204" pitchFamily="34" charset="0"/>
              </a:rPr>
              <a:t>1,964 </a:t>
            </a:r>
            <a:r>
              <a:rPr lang="zh-CN" altLang="en-US" sz="2400" dirty="0">
                <a:solidFill>
                  <a:srgbClr val="131313"/>
                </a:solidFill>
                <a:latin typeface="+mn-ea"/>
                <a:cs typeface="Arial" panose="020B0604020202020204" pitchFamily="34" charset="0"/>
              </a:rPr>
              <a:t>种学术期刊中</a:t>
            </a:r>
            <a:endParaRPr lang="en-US" altLang="zh-TW" sz="2400" dirty="0">
              <a:solidFill>
                <a:srgbClr val="131313"/>
              </a:solidFill>
              <a:latin typeface="+mn-ea"/>
              <a:cs typeface="Arial" panose="020B0604020202020204" pitchFamily="34" charset="0"/>
            </a:endParaRPr>
          </a:p>
          <a:p>
            <a:endParaRPr lang="en-US" altLang="zh-TW" sz="2400" dirty="0">
              <a:solidFill>
                <a:srgbClr val="131313"/>
              </a:solidFill>
              <a:latin typeface="+mn-ea"/>
              <a:cs typeface="Arial" panose="020B0604020202020204" pitchFamily="34" charset="0"/>
            </a:endParaRPr>
          </a:p>
          <a:p>
            <a:r>
              <a:rPr lang="zh-TW" altLang="en-US" sz="2400" dirty="0">
                <a:solidFill>
                  <a:srgbClr val="131313"/>
                </a:solidFill>
                <a:latin typeface="+mn-ea"/>
                <a:cs typeface="Arial" panose="020B0604020202020204" pitchFamily="34" charset="0"/>
              </a:rPr>
              <a:t>包含</a:t>
            </a:r>
            <a:r>
              <a:rPr lang="en-US" altLang="zh-TW" sz="2400" dirty="0">
                <a:solidFill>
                  <a:srgbClr val="131313"/>
                </a:solidFill>
                <a:latin typeface="+mn-ea"/>
                <a:cs typeface="Arial" panose="020B0604020202020204" pitchFamily="34" charset="0"/>
              </a:rPr>
              <a:t>1,814</a:t>
            </a:r>
            <a:r>
              <a:rPr lang="zh-TW" altLang="en-US" sz="24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种台湾期刊，</a:t>
            </a:r>
            <a:endParaRPr lang="en-US" altLang="zh-CN" sz="2400" dirty="0">
              <a:solidFill>
                <a:srgbClr val="131313"/>
              </a:solidFill>
              <a:latin typeface="+mn-ea"/>
              <a:cs typeface="Arial" panose="020B0604020202020204" pitchFamily="34" charset="0"/>
            </a:endParaRPr>
          </a:p>
          <a:p>
            <a:r>
              <a:rPr lang="en-US" altLang="zh-CN" sz="24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着重提供台湾学术内容</a:t>
            </a:r>
            <a:endParaRPr lang="en-US" altLang="zh-CN" sz="2400" dirty="0">
              <a:solidFill>
                <a:srgbClr val="131313"/>
              </a:solidFill>
              <a:latin typeface="+mn-ea"/>
              <a:cs typeface="Arial" panose="020B0604020202020204" pitchFamily="34" charset="0"/>
            </a:endParaRPr>
          </a:p>
        </p:txBody>
      </p:sp>
      <p:sp>
        <p:nvSpPr>
          <p:cNvPr id="31" name="矩形 30"/>
          <p:cNvSpPr/>
          <p:nvPr/>
        </p:nvSpPr>
        <p:spPr>
          <a:xfrm>
            <a:off x="1271464" y="3786714"/>
            <a:ext cx="1210588" cy="400110"/>
          </a:xfrm>
          <a:prstGeom prst="rect">
            <a:avLst/>
          </a:prstGeom>
        </p:spPr>
        <p:txBody>
          <a:bodyPr wrap="none">
            <a:spAutoFit/>
          </a:bodyPr>
          <a:lstStyle/>
          <a:p>
            <a:r>
              <a:rPr lang="zh-TW" altLang="en-US" sz="2000">
                <a:latin typeface="+mn-ea"/>
              </a:rPr>
              <a:t>台湾期刊</a:t>
            </a:r>
            <a:endParaRPr lang="zh-CN" altLang="en-US" sz="2000" dirty="0">
              <a:latin typeface="+mn-ea"/>
            </a:endParaRPr>
          </a:p>
        </p:txBody>
      </p:sp>
      <p:sp>
        <p:nvSpPr>
          <p:cNvPr id="32" name="矩形 31"/>
          <p:cNvSpPr/>
          <p:nvPr/>
        </p:nvSpPr>
        <p:spPr>
          <a:xfrm>
            <a:off x="1271464" y="2996952"/>
            <a:ext cx="1210588" cy="400110"/>
          </a:xfrm>
          <a:prstGeom prst="rect">
            <a:avLst/>
          </a:prstGeom>
        </p:spPr>
        <p:txBody>
          <a:bodyPr wrap="none">
            <a:spAutoFit/>
          </a:bodyPr>
          <a:lstStyle/>
          <a:p>
            <a:r>
              <a:rPr lang="zh-TW" altLang="en-US" sz="2000" dirty="0">
                <a:latin typeface="+mn-ea"/>
              </a:rPr>
              <a:t>其他地区</a:t>
            </a:r>
            <a:endParaRPr lang="zh-CN" altLang="en-US" sz="2000" dirty="0">
              <a:latin typeface="+mn-ea"/>
            </a:endParaRPr>
          </a:p>
        </p:txBody>
      </p:sp>
      <p:sp>
        <p:nvSpPr>
          <p:cNvPr id="33" name="矩形 32"/>
          <p:cNvSpPr/>
          <p:nvPr/>
        </p:nvSpPr>
        <p:spPr>
          <a:xfrm>
            <a:off x="3359696" y="1547500"/>
            <a:ext cx="473206" cy="369332"/>
          </a:xfrm>
          <a:prstGeom prst="rect">
            <a:avLst/>
          </a:prstGeom>
        </p:spPr>
        <p:txBody>
          <a:bodyPr wrap="none">
            <a:spAutoFit/>
          </a:bodyPr>
          <a:lstStyle/>
          <a:p>
            <a:r>
              <a:rPr lang="en-US" altLang="zh-CN">
                <a:solidFill>
                  <a:srgbClr val="131313"/>
                </a:solidFill>
                <a:latin typeface="Arial" panose="020B0604020202020204" pitchFamily="34" charset="0"/>
                <a:ea typeface="等线" panose="02010600030101010101" charset="-122"/>
                <a:cs typeface="Arial" panose="020B0604020202020204" pitchFamily="34" charset="0"/>
              </a:rPr>
              <a:t>8</a:t>
            </a:r>
            <a:r>
              <a:rPr lang="en-US" altLang="zh-CN" sz="1400">
                <a:solidFill>
                  <a:srgbClr val="131313"/>
                </a:solidFill>
                <a:latin typeface="Arial" panose="020B0604020202020204" pitchFamily="34" charset="0"/>
                <a:ea typeface="等线" panose="02010600030101010101" charset="-122"/>
                <a:cs typeface="Arial" panose="020B0604020202020204" pitchFamily="34" charset="0"/>
              </a:rPr>
              <a:t>%</a:t>
            </a:r>
            <a:endParaRPr lang="zh-CN" altLang="en-US" sz="1400" dirty="0"/>
          </a:p>
        </p:txBody>
      </p:sp>
      <p:sp>
        <p:nvSpPr>
          <p:cNvPr id="34" name="矩形 33"/>
          <p:cNvSpPr/>
          <p:nvPr/>
        </p:nvSpPr>
        <p:spPr>
          <a:xfrm>
            <a:off x="3194725" y="3284984"/>
            <a:ext cx="813043" cy="523220"/>
          </a:xfrm>
          <a:prstGeom prst="rect">
            <a:avLst/>
          </a:prstGeom>
        </p:spPr>
        <p:txBody>
          <a:bodyPr wrap="none">
            <a:spAutoFit/>
          </a:bodyPr>
          <a:lstStyle/>
          <a:p>
            <a:r>
              <a:rPr lang="en-US" altLang="zh-TW" sz="2800" dirty="0">
                <a:solidFill>
                  <a:schemeClr val="bg1">
                    <a:lumMod val="95000"/>
                  </a:schemeClr>
                </a:solidFill>
                <a:latin typeface="Arial" panose="020B0604020202020204" pitchFamily="34" charset="0"/>
                <a:ea typeface="等线" panose="02010600030101010101" charset="-122"/>
                <a:cs typeface="Arial" panose="020B0604020202020204" pitchFamily="34" charset="0"/>
              </a:rPr>
              <a:t>92</a:t>
            </a:r>
            <a:r>
              <a:rPr lang="en-US" altLang="zh-CN" sz="2000" dirty="0">
                <a:solidFill>
                  <a:schemeClr val="bg1">
                    <a:lumMod val="95000"/>
                  </a:schemeClr>
                </a:solidFill>
                <a:latin typeface="Arial" panose="020B0604020202020204" pitchFamily="34" charset="0"/>
                <a:ea typeface="等线" panose="02010600030101010101" charset="-122"/>
                <a:cs typeface="Arial" panose="020B0604020202020204" pitchFamily="34" charset="0"/>
              </a:rPr>
              <a:t>%</a:t>
            </a:r>
            <a:endParaRPr lang="zh-CN" altLang="en-US" sz="2000" dirty="0">
              <a:solidFill>
                <a:schemeClr val="bg1">
                  <a:lumMod val="95000"/>
                </a:schemeClr>
              </a:solidFill>
            </a:endParaRPr>
          </a:p>
        </p:txBody>
      </p:sp>
      <p:sp>
        <p:nvSpPr>
          <p:cNvPr id="35" name="矩形 34"/>
          <p:cNvSpPr/>
          <p:nvPr/>
        </p:nvSpPr>
        <p:spPr>
          <a:xfrm>
            <a:off x="1055440" y="311249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060071" y="38325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7" name="文本框 20"/>
          <p:cNvSpPr txBox="1"/>
          <p:nvPr/>
        </p:nvSpPr>
        <p:spPr>
          <a:xfrm>
            <a:off x="5663952" y="3564305"/>
            <a:ext cx="6187912" cy="1138773"/>
          </a:xfrm>
          <a:prstGeom prst="rect">
            <a:avLst/>
          </a:prstGeom>
          <a:noFill/>
        </p:spPr>
        <p:txBody>
          <a:bodyPr wrap="none" rtlCol="0">
            <a:spAutoFit/>
          </a:bodyPr>
          <a:lstStyle/>
          <a:p>
            <a:r>
              <a:rPr lang="zh-TW" altLang="en-US" sz="2400" dirty="0">
                <a:solidFill>
                  <a:srgbClr val="131313"/>
                </a:solidFill>
                <a:latin typeface="+mn-ea"/>
                <a:cs typeface="Arial" panose="020B0604020202020204" pitchFamily="34" charset="0"/>
              </a:rPr>
              <a:t>其余</a:t>
            </a:r>
            <a:r>
              <a:rPr lang="en-US" altLang="zh-TW" sz="2400" dirty="0">
                <a:solidFill>
                  <a:srgbClr val="131313"/>
                </a:solidFill>
                <a:latin typeface="+mn-ea"/>
                <a:cs typeface="Arial" panose="020B0604020202020204" pitchFamily="34" charset="0"/>
              </a:rPr>
              <a:t>150 </a:t>
            </a:r>
            <a:r>
              <a:rPr lang="zh-TW" altLang="en-US" sz="2400" dirty="0">
                <a:solidFill>
                  <a:srgbClr val="131313"/>
                </a:solidFill>
                <a:latin typeface="+mn-ea"/>
                <a:cs typeface="Arial" panose="020B0604020202020204" pitchFamily="34" charset="0"/>
              </a:rPr>
              <a:t>种，</a:t>
            </a:r>
            <a:r>
              <a:rPr lang="en-US" altLang="zh-TW" sz="4400" dirty="0">
                <a:solidFill>
                  <a:srgbClr val="131313"/>
                </a:solidFill>
                <a:latin typeface="+mn-ea"/>
                <a:cs typeface="Arial" panose="020B0604020202020204" pitchFamily="34" charset="0"/>
              </a:rPr>
              <a:t>100%</a:t>
            </a:r>
            <a:r>
              <a:rPr lang="zh-TW" altLang="en-US" sz="24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仅收录核心期刊，</a:t>
            </a:r>
            <a:endParaRPr lang="en-US" altLang="zh-TW" sz="2400" dirty="0">
              <a:solidFill>
                <a:srgbClr val="131313"/>
              </a:solidFill>
              <a:latin typeface="+mn-ea"/>
              <a:cs typeface="Arial" panose="020B0604020202020204" pitchFamily="34" charset="0"/>
            </a:endParaRPr>
          </a:p>
          <a:p>
            <a:r>
              <a:rPr lang="zh-CN" altLang="en-US" sz="2400" dirty="0">
                <a:solidFill>
                  <a:srgbClr val="131313"/>
                </a:solidFill>
                <a:latin typeface="+mn-ea"/>
                <a:cs typeface="Arial" panose="020B0604020202020204" pitchFamily="34" charset="0"/>
              </a:rPr>
              <a:t>与繁体中文内容相辅相成</a:t>
            </a:r>
            <a:endParaRPr lang="en-US" altLang="zh-TW" sz="2400" dirty="0">
              <a:solidFill>
                <a:srgbClr val="131313"/>
              </a:solidFill>
              <a:latin typeface="+mn-ea"/>
              <a:cs typeface="Arial" panose="020B0604020202020204" pitchFamily="34" charset="0"/>
            </a:endParaRPr>
          </a:p>
        </p:txBody>
      </p:sp>
      <p:grpSp>
        <p:nvGrpSpPr>
          <p:cNvPr id="38" name="群組 50"/>
          <p:cNvGrpSpPr/>
          <p:nvPr/>
        </p:nvGrpSpPr>
        <p:grpSpPr>
          <a:xfrm>
            <a:off x="5735960" y="5229200"/>
            <a:ext cx="6095258" cy="1078959"/>
            <a:chOff x="5287639" y="5085184"/>
            <a:chExt cx="6095258" cy="1078959"/>
          </a:xfrm>
        </p:grpSpPr>
        <p:sp>
          <p:nvSpPr>
            <p:cNvPr id="39" name="文本框 20"/>
            <p:cNvSpPr txBox="1"/>
            <p:nvPr/>
          </p:nvSpPr>
          <p:spPr>
            <a:xfrm>
              <a:off x="6168008" y="5210036"/>
              <a:ext cx="5214889" cy="954107"/>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全面的台湾内容，</a:t>
              </a:r>
              <a:endParaRPr lang="en-US" altLang="zh-TW" sz="2800" u="sng" dirty="0">
                <a:solidFill>
                  <a:srgbClr val="131313"/>
                </a:solidFill>
                <a:latin typeface="+mn-ea"/>
                <a:cs typeface="Arial" panose="020B0604020202020204" pitchFamily="34" charset="0"/>
              </a:endParaRPr>
            </a:p>
            <a:p>
              <a:r>
                <a:rPr lang="zh-CN" altLang="en-US" sz="2800" dirty="0">
                  <a:solidFill>
                    <a:srgbClr val="131313"/>
                  </a:solidFill>
                  <a:latin typeface="+mn-ea"/>
                  <a:cs typeface="Arial" panose="020B0604020202020204" pitchFamily="34" charset="0"/>
                </a:rPr>
                <a:t>                 </a:t>
              </a:r>
              <a:r>
                <a:rPr lang="zh-CN" altLang="en-US" sz="2800" u="sng" dirty="0">
                  <a:solidFill>
                    <a:srgbClr val="131313"/>
                  </a:solidFill>
                  <a:latin typeface="+mn-ea"/>
                  <a:cs typeface="Arial" panose="020B0604020202020204" pitchFamily="34" charset="0"/>
                </a:rPr>
                <a:t>佐以其他地区精华。</a:t>
              </a:r>
              <a:endParaRPr lang="en-US" altLang="zh-TW" sz="2800" u="sng" dirty="0">
                <a:solidFill>
                  <a:srgbClr val="131313"/>
                </a:solidFill>
                <a:latin typeface="+mn-ea"/>
                <a:cs typeface="Arial" panose="020B0604020202020204" pitchFamily="34" charset="0"/>
              </a:endParaRPr>
            </a:p>
          </p:txBody>
        </p:sp>
        <p:sp>
          <p:nvSpPr>
            <p:cNvPr id="40"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41"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354813" y="3429000"/>
            <a:ext cx="936104" cy="93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266581" y="4005064"/>
            <a:ext cx="936104" cy="350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250357" y="2780928"/>
            <a:ext cx="93610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234133" y="1844824"/>
            <a:ext cx="936104" cy="2510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666181" y="2276872"/>
            <a:ext cx="936104" cy="20882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5" name="矩形 44"/>
          <p:cNvSpPr/>
          <p:nvPr/>
        </p:nvSpPr>
        <p:spPr>
          <a:xfrm>
            <a:off x="5682439" y="2996952"/>
            <a:ext cx="936104"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6" name="矩形 45"/>
          <p:cNvSpPr/>
          <p:nvPr/>
        </p:nvSpPr>
        <p:spPr>
          <a:xfrm>
            <a:off x="7698629" y="4005064"/>
            <a:ext cx="93610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矩形 46"/>
          <p:cNvSpPr/>
          <p:nvPr/>
        </p:nvSpPr>
        <p:spPr>
          <a:xfrm>
            <a:off x="9786861" y="3501008"/>
            <a:ext cx="936104" cy="85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48" name="直接箭头连接符 10"/>
          <p:cNvCxnSpPr/>
          <p:nvPr/>
        </p:nvCxnSpPr>
        <p:spPr>
          <a:xfrm>
            <a:off x="2442045" y="4365104"/>
            <a:ext cx="8928992" cy="1"/>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文本框 20"/>
          <p:cNvSpPr txBox="1"/>
          <p:nvPr/>
        </p:nvSpPr>
        <p:spPr>
          <a:xfrm>
            <a:off x="3588994" y="4581128"/>
            <a:ext cx="941283"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charset="-122"/>
                <a:cs typeface="Arial" panose="020B0604020202020204" pitchFamily="34" charset="0"/>
              </a:rPr>
              <a:t>TSSCI</a:t>
            </a:r>
            <a:endParaRPr lang="en-US" altLang="zh-CN" sz="2000" dirty="0">
              <a:solidFill>
                <a:srgbClr val="131313"/>
              </a:solidFill>
              <a:latin typeface="Arial" panose="020B0604020202020204" pitchFamily="34" charset="0"/>
              <a:ea typeface="等线" panose="02010600030101010101" charset="-122"/>
              <a:cs typeface="Arial" panose="020B0604020202020204" pitchFamily="34" charset="0"/>
            </a:endParaRPr>
          </a:p>
        </p:txBody>
      </p:sp>
      <p:sp>
        <p:nvSpPr>
          <p:cNvPr id="50" name="文本框 22"/>
          <p:cNvSpPr txBox="1"/>
          <p:nvPr/>
        </p:nvSpPr>
        <p:spPr>
          <a:xfrm>
            <a:off x="5754413" y="4581128"/>
            <a:ext cx="784189"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charset="-122"/>
                <a:cs typeface="Arial" panose="020B0604020202020204" pitchFamily="34" charset="0"/>
              </a:rPr>
              <a:t>THCI</a:t>
            </a:r>
            <a:endParaRPr lang="en-US" altLang="zh-CN" sz="2000" dirty="0">
              <a:solidFill>
                <a:srgbClr val="131313"/>
              </a:solidFill>
              <a:latin typeface="Arial" panose="020B0604020202020204" pitchFamily="34" charset="0"/>
              <a:ea typeface="等线" panose="02010600030101010101" charset="-122"/>
              <a:cs typeface="Arial" panose="020B0604020202020204" pitchFamily="34" charset="0"/>
            </a:endParaRPr>
          </a:p>
        </p:txBody>
      </p:sp>
      <p:sp>
        <p:nvSpPr>
          <p:cNvPr id="51" name="文本框 24"/>
          <p:cNvSpPr txBox="1"/>
          <p:nvPr/>
        </p:nvSpPr>
        <p:spPr>
          <a:xfrm>
            <a:off x="7664596" y="4581128"/>
            <a:ext cx="970137"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charset="-122"/>
                <a:cs typeface="Arial" panose="020B0604020202020204" pitchFamily="34" charset="0"/>
              </a:rPr>
              <a:t>A&amp;HCI</a:t>
            </a:r>
            <a:endParaRPr lang="en-US" altLang="zh-CN" sz="2000" dirty="0">
              <a:solidFill>
                <a:srgbClr val="131313"/>
              </a:solidFill>
              <a:latin typeface="Arial" panose="020B0604020202020204" pitchFamily="34" charset="0"/>
              <a:ea typeface="等线" panose="02010600030101010101" charset="-122"/>
              <a:cs typeface="Arial" panose="020B0604020202020204" pitchFamily="34" charset="0"/>
            </a:endParaRPr>
          </a:p>
        </p:txBody>
      </p:sp>
      <p:sp>
        <p:nvSpPr>
          <p:cNvPr id="52" name="文本框 26"/>
          <p:cNvSpPr txBox="1"/>
          <p:nvPr/>
        </p:nvSpPr>
        <p:spPr>
          <a:xfrm>
            <a:off x="10074893" y="4581128"/>
            <a:ext cx="426720" cy="400110"/>
          </a:xfrm>
          <a:prstGeom prst="rect">
            <a:avLst/>
          </a:prstGeom>
          <a:noFill/>
        </p:spPr>
        <p:txBody>
          <a:bodyPr wrap="none" rtlCol="0">
            <a:spAutoFit/>
          </a:bodyPr>
          <a:lstStyle/>
          <a:p>
            <a:r>
              <a:rPr lang="en-US" altLang="zh-TW" sz="2000" dirty="0">
                <a:solidFill>
                  <a:srgbClr val="131313"/>
                </a:solidFill>
                <a:latin typeface="Arial" panose="020B0604020202020204" pitchFamily="34" charset="0"/>
                <a:ea typeface="等线" panose="02010600030101010101" charset="-122"/>
                <a:cs typeface="Arial" panose="020B0604020202020204" pitchFamily="34" charset="0"/>
              </a:rPr>
              <a:t>EI</a:t>
            </a:r>
            <a:endParaRPr lang="en-US" altLang="zh-CN" sz="2000" dirty="0">
              <a:solidFill>
                <a:srgbClr val="131313"/>
              </a:solidFill>
              <a:latin typeface="Arial" panose="020B0604020202020204" pitchFamily="34" charset="0"/>
              <a:ea typeface="等线" panose="02010600030101010101" charset="-122"/>
              <a:cs typeface="Arial" panose="020B0604020202020204" pitchFamily="34" charset="0"/>
            </a:endParaRPr>
          </a:p>
        </p:txBody>
      </p:sp>
      <p:sp>
        <p:nvSpPr>
          <p:cNvPr id="53" name="矩形 52"/>
          <p:cNvSpPr/>
          <p:nvPr/>
        </p:nvSpPr>
        <p:spPr>
          <a:xfrm>
            <a:off x="1217909" y="3306470"/>
            <a:ext cx="1005403" cy="338554"/>
          </a:xfrm>
          <a:prstGeom prst="rect">
            <a:avLst/>
          </a:prstGeom>
        </p:spPr>
        <p:txBody>
          <a:bodyPr wrap="none">
            <a:spAutoFit/>
          </a:bodyPr>
          <a:lstStyle/>
          <a:p>
            <a:r>
              <a:rPr lang="zh-TW" altLang="en-US" sz="1600">
                <a:latin typeface="+mn-ea"/>
              </a:rPr>
              <a:t>华艺收录</a:t>
            </a:r>
            <a:endParaRPr lang="zh-CN" altLang="en-US" sz="1600" dirty="0">
              <a:latin typeface="+mn-ea"/>
            </a:endParaRPr>
          </a:p>
        </p:txBody>
      </p:sp>
      <p:sp>
        <p:nvSpPr>
          <p:cNvPr id="54" name="矩形 53"/>
          <p:cNvSpPr/>
          <p:nvPr/>
        </p:nvSpPr>
        <p:spPr>
          <a:xfrm>
            <a:off x="1217909" y="2516708"/>
            <a:ext cx="1415772" cy="338554"/>
          </a:xfrm>
          <a:prstGeom prst="rect">
            <a:avLst/>
          </a:prstGeom>
        </p:spPr>
        <p:txBody>
          <a:bodyPr wrap="none">
            <a:spAutoFit/>
          </a:bodyPr>
          <a:lstStyle/>
          <a:p>
            <a:r>
              <a:rPr lang="zh-CN" altLang="en-US" sz="1600" dirty="0">
                <a:latin typeface="+mn-ea"/>
              </a:rPr>
              <a:t>台湾期刊总数</a:t>
            </a:r>
          </a:p>
        </p:txBody>
      </p:sp>
      <p:sp>
        <p:nvSpPr>
          <p:cNvPr id="55" name="矩形 54"/>
          <p:cNvSpPr/>
          <p:nvPr/>
        </p:nvSpPr>
        <p:spPr>
          <a:xfrm>
            <a:off x="3306141" y="1383159"/>
            <a:ext cx="699230" cy="461665"/>
          </a:xfrm>
          <a:prstGeom prst="rect">
            <a:avLst/>
          </a:prstGeom>
        </p:spPr>
        <p:txBody>
          <a:bodyPr wrap="none">
            <a:spAutoFit/>
          </a:bodyPr>
          <a:lstStyle/>
          <a:p>
            <a:r>
              <a:rPr lang="en-US" altLang="zh-TW" sz="2400" dirty="0" smtClean="0"/>
              <a:t>108</a:t>
            </a:r>
            <a:endParaRPr lang="zh-CN" altLang="en-US" sz="2400" dirty="0"/>
          </a:p>
        </p:txBody>
      </p:sp>
      <p:sp>
        <p:nvSpPr>
          <p:cNvPr id="56" name="矩形 55"/>
          <p:cNvSpPr/>
          <p:nvPr/>
        </p:nvSpPr>
        <p:spPr>
          <a:xfrm>
            <a:off x="5474788" y="2348880"/>
            <a:ext cx="527709" cy="461665"/>
          </a:xfrm>
          <a:prstGeom prst="rect">
            <a:avLst/>
          </a:prstGeom>
        </p:spPr>
        <p:txBody>
          <a:bodyPr wrap="none">
            <a:spAutoFit/>
          </a:bodyPr>
          <a:lstStyle/>
          <a:p>
            <a:r>
              <a:rPr lang="en-US" altLang="zh-TW" sz="2400" dirty="0" smtClean="0"/>
              <a:t>69</a:t>
            </a:r>
            <a:endParaRPr lang="zh-CN" altLang="en-US" sz="2400" dirty="0"/>
          </a:p>
        </p:txBody>
      </p:sp>
      <p:sp>
        <p:nvSpPr>
          <p:cNvPr id="57" name="矩形 56"/>
          <p:cNvSpPr/>
          <p:nvPr/>
        </p:nvSpPr>
        <p:spPr>
          <a:xfrm>
            <a:off x="7554613" y="3543399"/>
            <a:ext cx="356188" cy="461665"/>
          </a:xfrm>
          <a:prstGeom prst="rect">
            <a:avLst/>
          </a:prstGeom>
        </p:spPr>
        <p:txBody>
          <a:bodyPr wrap="none">
            <a:spAutoFit/>
          </a:bodyPr>
          <a:lstStyle/>
          <a:p>
            <a:r>
              <a:rPr lang="en-US" altLang="zh-TW" sz="2400" dirty="0" smtClean="0"/>
              <a:t>6</a:t>
            </a:r>
            <a:endParaRPr lang="zh-CN" altLang="en-US" sz="2400" dirty="0"/>
          </a:p>
        </p:txBody>
      </p:sp>
      <p:sp>
        <p:nvSpPr>
          <p:cNvPr id="58" name="矩形 57"/>
          <p:cNvSpPr/>
          <p:nvPr/>
        </p:nvSpPr>
        <p:spPr>
          <a:xfrm>
            <a:off x="9570837" y="2924944"/>
            <a:ext cx="495649" cy="461665"/>
          </a:xfrm>
          <a:prstGeom prst="rect">
            <a:avLst/>
          </a:prstGeom>
        </p:spPr>
        <p:txBody>
          <a:bodyPr wrap="none">
            <a:spAutoFit/>
          </a:bodyPr>
          <a:lstStyle/>
          <a:p>
            <a:r>
              <a:rPr lang="en-US" altLang="zh-TW" sz="2400" dirty="0"/>
              <a:t>25</a:t>
            </a:r>
            <a:endParaRPr lang="zh-CN" altLang="en-US" sz="2400" dirty="0"/>
          </a:p>
        </p:txBody>
      </p:sp>
      <p:sp>
        <p:nvSpPr>
          <p:cNvPr id="59" name="矩形 58"/>
          <p:cNvSpPr/>
          <p:nvPr/>
        </p:nvSpPr>
        <p:spPr>
          <a:xfrm>
            <a:off x="3810197" y="3039343"/>
            <a:ext cx="527709" cy="461665"/>
          </a:xfrm>
          <a:prstGeom prst="rect">
            <a:avLst/>
          </a:prstGeom>
        </p:spPr>
        <p:txBody>
          <a:bodyPr wrap="none">
            <a:spAutoFit/>
          </a:bodyPr>
          <a:lstStyle/>
          <a:p>
            <a:r>
              <a:rPr lang="en-US" altLang="zh-TW" sz="2400" dirty="0" smtClean="0">
                <a:solidFill>
                  <a:schemeClr val="bg1"/>
                </a:solidFill>
              </a:rPr>
              <a:t>99</a:t>
            </a:r>
            <a:endParaRPr lang="zh-CN" altLang="en-US" sz="1400" dirty="0">
              <a:solidFill>
                <a:schemeClr val="bg1"/>
              </a:solidFill>
            </a:endParaRPr>
          </a:p>
        </p:txBody>
      </p:sp>
      <p:sp>
        <p:nvSpPr>
          <p:cNvPr id="60" name="矩形 59"/>
          <p:cNvSpPr/>
          <p:nvPr/>
        </p:nvSpPr>
        <p:spPr>
          <a:xfrm>
            <a:off x="5898429" y="3429000"/>
            <a:ext cx="495649" cy="461665"/>
          </a:xfrm>
          <a:prstGeom prst="rect">
            <a:avLst/>
          </a:prstGeom>
        </p:spPr>
        <p:txBody>
          <a:bodyPr wrap="none">
            <a:spAutoFit/>
          </a:bodyPr>
          <a:lstStyle/>
          <a:p>
            <a:r>
              <a:rPr lang="en-US" altLang="zh-TW" sz="2400" dirty="0">
                <a:solidFill>
                  <a:schemeClr val="bg1"/>
                </a:solidFill>
              </a:rPr>
              <a:t>66</a:t>
            </a:r>
            <a:endParaRPr lang="zh-CN" altLang="en-US" sz="2400" dirty="0">
              <a:solidFill>
                <a:schemeClr val="bg1"/>
              </a:solidFill>
            </a:endParaRPr>
          </a:p>
        </p:txBody>
      </p:sp>
      <p:sp>
        <p:nvSpPr>
          <p:cNvPr id="61" name="矩形 60"/>
          <p:cNvSpPr/>
          <p:nvPr/>
        </p:nvSpPr>
        <p:spPr>
          <a:xfrm>
            <a:off x="7990513" y="4005064"/>
            <a:ext cx="356188" cy="461665"/>
          </a:xfrm>
          <a:prstGeom prst="rect">
            <a:avLst/>
          </a:prstGeom>
        </p:spPr>
        <p:txBody>
          <a:bodyPr wrap="none">
            <a:spAutoFit/>
          </a:bodyPr>
          <a:lstStyle/>
          <a:p>
            <a:r>
              <a:rPr lang="en-US" altLang="zh-TW" sz="2400" dirty="0" smtClean="0">
                <a:solidFill>
                  <a:schemeClr val="bg1">
                    <a:lumMod val="95000"/>
                  </a:schemeClr>
                </a:solidFill>
                <a:latin typeface="Arial" panose="020B0604020202020204" pitchFamily="34" charset="0"/>
                <a:cs typeface="Arial" panose="020B0604020202020204" pitchFamily="34" charset="0"/>
              </a:rPr>
              <a:t>6</a:t>
            </a:r>
            <a:endParaRPr lang="zh-CN" altLang="en-US" dirty="0">
              <a:solidFill>
                <a:schemeClr val="bg1">
                  <a:lumMod val="95000"/>
                </a:schemeClr>
              </a:solidFill>
            </a:endParaRPr>
          </a:p>
        </p:txBody>
      </p:sp>
      <p:sp>
        <p:nvSpPr>
          <p:cNvPr id="62" name="矩形 61"/>
          <p:cNvSpPr/>
          <p:nvPr/>
        </p:nvSpPr>
        <p:spPr>
          <a:xfrm>
            <a:off x="10002885" y="3717032"/>
            <a:ext cx="527709" cy="461665"/>
          </a:xfrm>
          <a:prstGeom prst="rect">
            <a:avLst/>
          </a:prstGeom>
        </p:spPr>
        <p:txBody>
          <a:bodyPr wrap="none">
            <a:spAutoFit/>
          </a:bodyPr>
          <a:lstStyle/>
          <a:p>
            <a:r>
              <a:rPr lang="en-US" altLang="zh-TW" sz="2400" dirty="0">
                <a:solidFill>
                  <a:schemeClr val="bg1">
                    <a:lumMod val="95000"/>
                  </a:schemeClr>
                </a:solidFill>
                <a:latin typeface="Arial" panose="020B0604020202020204" pitchFamily="34" charset="0"/>
                <a:ea typeface="等线" panose="02010600030101010101" charset="-122"/>
                <a:cs typeface="Arial" panose="020B0604020202020204" pitchFamily="34" charset="0"/>
              </a:rPr>
              <a:t>24</a:t>
            </a:r>
            <a:endParaRPr lang="zh-CN" altLang="en-US" dirty="0">
              <a:solidFill>
                <a:schemeClr val="bg1">
                  <a:lumMod val="95000"/>
                </a:schemeClr>
              </a:solidFill>
            </a:endParaRPr>
          </a:p>
        </p:txBody>
      </p:sp>
      <p:sp>
        <p:nvSpPr>
          <p:cNvPr id="73" name="矩形 72"/>
          <p:cNvSpPr/>
          <p:nvPr/>
        </p:nvSpPr>
        <p:spPr>
          <a:xfrm>
            <a:off x="1001885" y="256363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006516" y="3373526"/>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75" name="群組 50"/>
          <p:cNvGrpSpPr/>
          <p:nvPr/>
        </p:nvGrpSpPr>
        <p:grpSpPr>
          <a:xfrm>
            <a:off x="4314253" y="5589240"/>
            <a:ext cx="4347985" cy="792088"/>
            <a:chOff x="5287639" y="5085184"/>
            <a:chExt cx="4347985" cy="792088"/>
          </a:xfrm>
        </p:grpSpPr>
        <p:sp>
          <p:nvSpPr>
            <p:cNvPr id="76" name="文本框 20"/>
            <p:cNvSpPr txBox="1"/>
            <p:nvPr/>
          </p:nvSpPr>
          <p:spPr>
            <a:xfrm>
              <a:off x="6168008" y="5210036"/>
              <a:ext cx="3467616" cy="584775"/>
            </a:xfrm>
            <a:prstGeom prst="rect">
              <a:avLst/>
            </a:prstGeom>
            <a:noFill/>
          </p:spPr>
          <p:txBody>
            <a:bodyPr wrap="none" rtlCol="0">
              <a:spAutoFit/>
            </a:bodyPr>
            <a:lstStyle/>
            <a:p>
              <a:r>
                <a:rPr lang="zh-CN" altLang="en-US" sz="3200" dirty="0">
                  <a:solidFill>
                    <a:srgbClr val="131313"/>
                  </a:solidFill>
                  <a:latin typeface="+mn-ea"/>
                  <a:cs typeface="Arial" panose="020B0604020202020204" pitchFamily="34" charset="0"/>
                </a:rPr>
                <a:t>核心期刊收录率高</a:t>
              </a:r>
              <a:endParaRPr lang="en-US" altLang="zh-TW" sz="3200" dirty="0">
                <a:solidFill>
                  <a:srgbClr val="131313"/>
                </a:solidFill>
                <a:latin typeface="+mn-ea"/>
                <a:cs typeface="Arial" panose="020B0604020202020204" pitchFamily="34" charset="0"/>
              </a:endParaRPr>
            </a:p>
          </p:txBody>
        </p:sp>
        <p:sp>
          <p:nvSpPr>
            <p:cNvPr id="7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78"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773839" y="1730964"/>
            <a:ext cx="936104" cy="4243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2773839" y="4395259"/>
            <a:ext cx="936104" cy="15888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79" name="直接箭头连接符 10"/>
          <p:cNvCxnSpPr/>
          <p:nvPr/>
        </p:nvCxnSpPr>
        <p:spPr>
          <a:xfrm>
            <a:off x="649603" y="5979435"/>
            <a:ext cx="3924436" cy="4665"/>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文本框 20"/>
          <p:cNvSpPr txBox="1"/>
          <p:nvPr/>
        </p:nvSpPr>
        <p:spPr>
          <a:xfrm>
            <a:off x="5330123" y="1730963"/>
            <a:ext cx="5976664" cy="1569660"/>
          </a:xfrm>
          <a:prstGeom prst="rect">
            <a:avLst/>
          </a:prstGeom>
          <a:noFill/>
        </p:spPr>
        <p:txBody>
          <a:bodyPr wrap="square" rtlCol="0">
            <a:spAutoFit/>
          </a:bodyPr>
          <a:lstStyle/>
          <a:p>
            <a:r>
              <a:rPr lang="en-US" altLang="zh-TW" sz="2400" dirty="0" smtClean="0">
                <a:solidFill>
                  <a:srgbClr val="131313"/>
                </a:solidFill>
                <a:latin typeface="+mn-ea"/>
                <a:cs typeface="Arial" panose="020B0604020202020204" pitchFamily="34" charset="0"/>
              </a:rPr>
              <a:t>14</a:t>
            </a:r>
            <a:r>
              <a:rPr lang="zh-CN" altLang="en-US" sz="2400" dirty="0" smtClean="0">
                <a:solidFill>
                  <a:srgbClr val="131313"/>
                </a:solidFill>
                <a:latin typeface="+mn-ea"/>
                <a:cs typeface="Arial" panose="020B0604020202020204" pitchFamily="34" charset="0"/>
              </a:rPr>
              <a:t>万</a:t>
            </a:r>
            <a:r>
              <a:rPr lang="zh-CN" altLang="en-US" sz="2400" dirty="0">
                <a:solidFill>
                  <a:srgbClr val="131313"/>
                </a:solidFill>
                <a:latin typeface="+mn-ea"/>
                <a:cs typeface="Arial" panose="020B0604020202020204" pitchFamily="34" charset="0"/>
              </a:rPr>
              <a:t>余</a:t>
            </a:r>
            <a:r>
              <a:rPr lang="zh-TW" altLang="en-US" sz="2400" dirty="0">
                <a:solidFill>
                  <a:srgbClr val="131313"/>
                </a:solidFill>
                <a:latin typeface="+mn-ea"/>
                <a:cs typeface="Arial" panose="020B0604020202020204" pitchFamily="34" charset="0"/>
              </a:rPr>
              <a:t>篇</a:t>
            </a:r>
            <a:r>
              <a:rPr lang="zh-CN" altLang="en-US" sz="2400" dirty="0">
                <a:solidFill>
                  <a:srgbClr val="131313"/>
                </a:solidFill>
                <a:latin typeface="+mn-ea"/>
                <a:cs typeface="Arial" panose="020B0604020202020204" pitchFamily="34" charset="0"/>
              </a:rPr>
              <a:t>学位论文中</a:t>
            </a:r>
            <a:endParaRPr lang="en-US" altLang="zh-TW" sz="2400" dirty="0">
              <a:solidFill>
                <a:srgbClr val="131313"/>
              </a:solidFill>
              <a:latin typeface="+mn-ea"/>
              <a:cs typeface="Arial" panose="020B0604020202020204" pitchFamily="34" charset="0"/>
            </a:endParaRPr>
          </a:p>
          <a:p>
            <a:endParaRPr lang="en-US" altLang="zh-TW" sz="2400" dirty="0">
              <a:solidFill>
                <a:srgbClr val="131313"/>
              </a:solidFill>
              <a:latin typeface="+mn-ea"/>
              <a:cs typeface="Arial" panose="020B0604020202020204" pitchFamily="34" charset="0"/>
            </a:endParaRPr>
          </a:p>
          <a:p>
            <a:r>
              <a:rPr lang="en-US" altLang="zh-TW" sz="3600" dirty="0">
                <a:solidFill>
                  <a:srgbClr val="131313"/>
                </a:solidFill>
                <a:latin typeface="+mn-ea"/>
                <a:cs typeface="Arial" panose="020B0604020202020204" pitchFamily="34" charset="0"/>
              </a:rPr>
              <a:t>29%</a:t>
            </a:r>
            <a:r>
              <a:rPr lang="zh-TW" altLang="en-US" sz="3600" dirty="0">
                <a:solidFill>
                  <a:srgbClr val="131313"/>
                </a:solidFill>
                <a:latin typeface="+mn-ea"/>
                <a:cs typeface="Arial" panose="020B0604020202020204" pitchFamily="34" charset="0"/>
              </a:rPr>
              <a:t> </a:t>
            </a:r>
            <a:r>
              <a:rPr lang="zh-CN" altLang="en-US" sz="2400" dirty="0">
                <a:solidFill>
                  <a:srgbClr val="131313"/>
                </a:solidFill>
                <a:latin typeface="+mn-ea"/>
                <a:cs typeface="Arial" panose="020B0604020202020204" pitchFamily="34" charset="0"/>
              </a:rPr>
              <a:t>来自台湾顶尖高校 </a:t>
            </a:r>
            <a:r>
              <a:rPr lang="zh-TW" altLang="en-US" sz="4800" dirty="0">
                <a:solidFill>
                  <a:srgbClr val="131313"/>
                </a:solidFill>
                <a:latin typeface="+mn-ea"/>
                <a:cs typeface="Arial" panose="020B0604020202020204" pitchFamily="34" charset="0"/>
              </a:rPr>
              <a:t>台大</a:t>
            </a:r>
            <a:endParaRPr lang="en-US" altLang="zh-CN" sz="4800" dirty="0">
              <a:solidFill>
                <a:srgbClr val="131313"/>
              </a:solidFill>
              <a:latin typeface="+mn-ea"/>
              <a:cs typeface="Arial" panose="020B0604020202020204" pitchFamily="34" charset="0"/>
            </a:endParaRPr>
          </a:p>
        </p:txBody>
      </p:sp>
      <p:sp>
        <p:nvSpPr>
          <p:cNvPr id="81" name="矩形 80"/>
          <p:cNvSpPr/>
          <p:nvPr/>
        </p:nvSpPr>
        <p:spPr>
          <a:xfrm>
            <a:off x="937635" y="3960885"/>
            <a:ext cx="1210588" cy="400110"/>
          </a:xfrm>
          <a:prstGeom prst="rect">
            <a:avLst/>
          </a:prstGeom>
        </p:spPr>
        <p:txBody>
          <a:bodyPr wrap="none">
            <a:spAutoFit/>
          </a:bodyPr>
          <a:lstStyle/>
          <a:p>
            <a:r>
              <a:rPr lang="zh-TW" altLang="en-US" sz="2000">
                <a:latin typeface="+mn-ea"/>
              </a:rPr>
              <a:t>台湾大学</a:t>
            </a:r>
            <a:endParaRPr lang="zh-CN" altLang="en-US" sz="2000" dirty="0">
              <a:latin typeface="+mn-ea"/>
            </a:endParaRPr>
          </a:p>
        </p:txBody>
      </p:sp>
      <p:sp>
        <p:nvSpPr>
          <p:cNvPr id="82" name="矩形 81"/>
          <p:cNvSpPr/>
          <p:nvPr/>
        </p:nvSpPr>
        <p:spPr>
          <a:xfrm>
            <a:off x="937635" y="3171123"/>
            <a:ext cx="1210588" cy="400110"/>
          </a:xfrm>
          <a:prstGeom prst="rect">
            <a:avLst/>
          </a:prstGeom>
        </p:spPr>
        <p:txBody>
          <a:bodyPr wrap="none">
            <a:spAutoFit/>
          </a:bodyPr>
          <a:lstStyle/>
          <a:p>
            <a:r>
              <a:rPr lang="zh-TW" altLang="en-US" sz="2000" dirty="0">
                <a:latin typeface="+mn-ea"/>
              </a:rPr>
              <a:t>其他高校</a:t>
            </a:r>
            <a:endParaRPr lang="zh-CN" altLang="en-US" sz="2000" dirty="0">
              <a:latin typeface="+mn-ea"/>
            </a:endParaRPr>
          </a:p>
        </p:txBody>
      </p:sp>
      <p:sp>
        <p:nvSpPr>
          <p:cNvPr id="83" name="矩形 82"/>
          <p:cNvSpPr/>
          <p:nvPr/>
        </p:nvSpPr>
        <p:spPr>
          <a:xfrm>
            <a:off x="2926746" y="2843021"/>
            <a:ext cx="652743" cy="400110"/>
          </a:xfrm>
          <a:prstGeom prst="rect">
            <a:avLst/>
          </a:prstGeom>
        </p:spPr>
        <p:txBody>
          <a:bodyPr wrap="none">
            <a:spAutoFit/>
          </a:bodyPr>
          <a:lstStyle/>
          <a:p>
            <a:r>
              <a:rPr lang="en-US" altLang="zh-TW" sz="2000" dirty="0">
                <a:solidFill>
                  <a:srgbClr val="131313"/>
                </a:solidFill>
                <a:latin typeface="Arial" panose="020B0604020202020204" pitchFamily="34" charset="0"/>
                <a:ea typeface="等线" panose="02010600030101010101" charset="-122"/>
                <a:cs typeface="Arial" panose="020B0604020202020204" pitchFamily="34" charset="0"/>
              </a:rPr>
              <a:t>71</a:t>
            </a:r>
            <a:r>
              <a:rPr lang="en-US" altLang="zh-CN" sz="1600" dirty="0">
                <a:solidFill>
                  <a:srgbClr val="131313"/>
                </a:solidFill>
                <a:latin typeface="Arial" panose="020B0604020202020204" pitchFamily="34" charset="0"/>
                <a:ea typeface="等线" panose="02010600030101010101" charset="-122"/>
                <a:cs typeface="Arial" panose="020B0604020202020204" pitchFamily="34" charset="0"/>
              </a:rPr>
              <a:t>%</a:t>
            </a:r>
            <a:endParaRPr lang="zh-CN" altLang="en-US" sz="1400" dirty="0"/>
          </a:p>
        </p:txBody>
      </p:sp>
      <p:sp>
        <p:nvSpPr>
          <p:cNvPr id="84" name="矩形 83"/>
          <p:cNvSpPr/>
          <p:nvPr/>
        </p:nvSpPr>
        <p:spPr>
          <a:xfrm>
            <a:off x="2860896" y="4899315"/>
            <a:ext cx="813043" cy="523220"/>
          </a:xfrm>
          <a:prstGeom prst="rect">
            <a:avLst/>
          </a:prstGeom>
        </p:spPr>
        <p:txBody>
          <a:bodyPr wrap="none">
            <a:spAutoFit/>
          </a:bodyPr>
          <a:lstStyle/>
          <a:p>
            <a:r>
              <a:rPr lang="en-US" altLang="zh-CN" sz="2800" dirty="0">
                <a:solidFill>
                  <a:schemeClr val="bg1">
                    <a:lumMod val="95000"/>
                  </a:schemeClr>
                </a:solidFill>
                <a:latin typeface="Arial" panose="020B0604020202020204" pitchFamily="34" charset="0"/>
                <a:ea typeface="等线" panose="02010600030101010101" charset="-122"/>
                <a:cs typeface="Arial" panose="020B0604020202020204" pitchFamily="34" charset="0"/>
              </a:rPr>
              <a:t>29</a:t>
            </a:r>
            <a:r>
              <a:rPr lang="en-US" altLang="zh-CN" sz="2000" dirty="0">
                <a:solidFill>
                  <a:schemeClr val="bg1">
                    <a:lumMod val="95000"/>
                  </a:schemeClr>
                </a:solidFill>
                <a:latin typeface="Arial" panose="020B0604020202020204" pitchFamily="34" charset="0"/>
                <a:ea typeface="等线" panose="02010600030101010101" charset="-122"/>
                <a:cs typeface="Arial" panose="020B0604020202020204" pitchFamily="34" charset="0"/>
              </a:rPr>
              <a:t>%</a:t>
            </a:r>
            <a:endParaRPr lang="zh-CN" altLang="en-US" sz="2000" dirty="0">
              <a:solidFill>
                <a:schemeClr val="bg1">
                  <a:lumMod val="95000"/>
                </a:schemeClr>
              </a:solidFill>
            </a:endParaRPr>
          </a:p>
        </p:txBody>
      </p:sp>
      <p:sp>
        <p:nvSpPr>
          <p:cNvPr id="85" name="矩形 84"/>
          <p:cNvSpPr/>
          <p:nvPr/>
        </p:nvSpPr>
        <p:spPr>
          <a:xfrm>
            <a:off x="721611" y="328666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726242" y="4006742"/>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7" name="文本框 20"/>
          <p:cNvSpPr txBox="1"/>
          <p:nvPr/>
        </p:nvSpPr>
        <p:spPr>
          <a:xfrm>
            <a:off x="5330123" y="3492254"/>
            <a:ext cx="6555000" cy="1200329"/>
          </a:xfrm>
          <a:prstGeom prst="rect">
            <a:avLst/>
          </a:prstGeom>
          <a:noFill/>
        </p:spPr>
        <p:txBody>
          <a:bodyPr wrap="none" rtlCol="0">
            <a:spAutoFit/>
          </a:bodyPr>
          <a:lstStyle/>
          <a:p>
            <a:r>
              <a:rPr lang="zh-CN" altLang="en-US" sz="2400" dirty="0">
                <a:solidFill>
                  <a:srgbClr val="131313"/>
                </a:solidFill>
                <a:latin typeface="+mn-ea"/>
                <a:cs typeface="Arial" panose="020B0604020202020204" pitchFamily="34" charset="0"/>
              </a:rPr>
              <a:t>国际指标： 收录内容中，</a:t>
            </a:r>
            <a:r>
              <a:rPr lang="en-US" altLang="zh-TW" sz="2400" dirty="0">
                <a:solidFill>
                  <a:srgbClr val="131313"/>
                </a:solidFill>
                <a:latin typeface="+mn-ea"/>
                <a:cs typeface="Arial" panose="020B0604020202020204" pitchFamily="34" charset="0"/>
              </a:rPr>
              <a:t>21</a:t>
            </a:r>
            <a:r>
              <a:rPr lang="zh-TW" altLang="en-US" sz="2400" dirty="0">
                <a:solidFill>
                  <a:srgbClr val="131313"/>
                </a:solidFill>
                <a:latin typeface="+mn-ea"/>
                <a:cs typeface="Arial" panose="020B0604020202020204" pitchFamily="34" charset="0"/>
              </a:rPr>
              <a:t>校进入</a:t>
            </a:r>
            <a:r>
              <a:rPr lang="en-US" altLang="zh-TW" sz="2400" dirty="0">
                <a:solidFill>
                  <a:srgbClr val="131313"/>
                </a:solidFill>
                <a:latin typeface="+mn-ea"/>
                <a:cs typeface="Arial" panose="020B0604020202020204" pitchFamily="34" charset="0"/>
              </a:rPr>
              <a:t>ESI</a:t>
            </a:r>
            <a:r>
              <a:rPr lang="zh-TW" altLang="en-US" sz="2400" dirty="0">
                <a:solidFill>
                  <a:srgbClr val="131313"/>
                </a:solidFill>
                <a:latin typeface="+mn-ea"/>
                <a:cs typeface="Arial" panose="020B0604020202020204" pitchFamily="34" charset="0"/>
              </a:rPr>
              <a:t>指标高校</a:t>
            </a:r>
            <a:endParaRPr lang="en-US" altLang="zh-TW" sz="2400" dirty="0">
              <a:solidFill>
                <a:srgbClr val="131313"/>
              </a:solidFill>
              <a:latin typeface="+mn-ea"/>
              <a:cs typeface="Arial" panose="020B0604020202020204" pitchFamily="34" charset="0"/>
            </a:endParaRPr>
          </a:p>
          <a:p>
            <a:endParaRPr lang="en-US" altLang="zh-TW" sz="2400" dirty="0">
              <a:solidFill>
                <a:srgbClr val="131313"/>
              </a:solidFill>
              <a:latin typeface="+mn-ea"/>
              <a:cs typeface="Arial" panose="020B0604020202020204" pitchFamily="34" charset="0"/>
            </a:endParaRPr>
          </a:p>
          <a:p>
            <a:r>
              <a:rPr lang="zh-CN" altLang="en-US" sz="2400" dirty="0">
                <a:solidFill>
                  <a:srgbClr val="131313"/>
                </a:solidFill>
                <a:latin typeface="+mn-ea"/>
                <a:cs typeface="Arial" panose="020B0604020202020204" pitchFamily="34" charset="0"/>
              </a:rPr>
              <a:t>特色学科：兼顾教育、艺术特色学校</a:t>
            </a:r>
            <a:endParaRPr lang="en-US" altLang="zh-TW" sz="2400" dirty="0">
              <a:solidFill>
                <a:srgbClr val="131313"/>
              </a:solidFill>
              <a:latin typeface="+mn-ea"/>
              <a:cs typeface="Arial" panose="020B0604020202020204" pitchFamily="34" charset="0"/>
            </a:endParaRPr>
          </a:p>
        </p:txBody>
      </p:sp>
      <p:grpSp>
        <p:nvGrpSpPr>
          <p:cNvPr id="88" name="群組 50"/>
          <p:cNvGrpSpPr/>
          <p:nvPr/>
        </p:nvGrpSpPr>
        <p:grpSpPr>
          <a:xfrm>
            <a:off x="5402131" y="5331363"/>
            <a:ext cx="5732979" cy="792088"/>
            <a:chOff x="5287639" y="5085184"/>
            <a:chExt cx="5732979" cy="792088"/>
          </a:xfrm>
        </p:grpSpPr>
        <p:sp>
          <p:nvSpPr>
            <p:cNvPr id="89" name="文本框 20"/>
            <p:cNvSpPr txBox="1"/>
            <p:nvPr/>
          </p:nvSpPr>
          <p:spPr>
            <a:xfrm>
              <a:off x="6168008" y="5210036"/>
              <a:ext cx="4852610" cy="523220"/>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顶尖高校、特色人文学科兼具</a:t>
              </a:r>
              <a:endParaRPr lang="en-US" altLang="zh-TW" sz="2800" u="sng" dirty="0">
                <a:solidFill>
                  <a:srgbClr val="131313"/>
                </a:solidFill>
                <a:latin typeface="+mn-ea"/>
                <a:cs typeface="Arial" panose="020B0604020202020204" pitchFamily="34" charset="0"/>
              </a:endParaRPr>
            </a:p>
          </p:txBody>
        </p:sp>
        <p:sp>
          <p:nvSpPr>
            <p:cNvPr id="90"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91" name="文本框 96"/>
          <p:cNvSpPr txBox="1"/>
          <p:nvPr/>
        </p:nvSpPr>
        <p:spPr>
          <a:xfrm>
            <a:off x="1052167" y="663551"/>
            <a:ext cx="3877985"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产品内容概览－总库</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66354"/>
            <a:chOff x="937749" y="5016378"/>
            <a:chExt cx="3248027" cy="866354"/>
          </a:xfrm>
        </p:grpSpPr>
        <p:sp>
          <p:nvSpPr>
            <p:cNvPr id="54" name="矩形 53"/>
            <p:cNvSpPr/>
            <p:nvPr/>
          </p:nvSpPr>
          <p:spPr>
            <a:xfrm>
              <a:off x="937749" y="5369002"/>
              <a:ext cx="3248027"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同根同源，发展出的台湾地区特色人社内容</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937750" y="5016378"/>
              <a:ext cx="3197456"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台湾人社</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6" name="组合 63"/>
          <p:cNvGrpSpPr/>
          <p:nvPr/>
        </p:nvGrpSpPr>
        <p:grpSpPr>
          <a:xfrm>
            <a:off x="8531675" y="1400388"/>
            <a:ext cx="3734381" cy="866354"/>
            <a:chOff x="937750" y="5016378"/>
            <a:chExt cx="2710228" cy="866354"/>
          </a:xfrm>
        </p:grpSpPr>
        <p:sp>
          <p:nvSpPr>
            <p:cNvPr id="57" name="矩形 56"/>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66354"/>
            <a:chOff x="937750" y="5016378"/>
            <a:chExt cx="2710228" cy="866354"/>
          </a:xfrm>
        </p:grpSpPr>
        <p:sp>
          <p:nvSpPr>
            <p:cNvPr id="60" name="矩形 59"/>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接轨世界，重要科学学术研究</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61" name="矩形 60"/>
            <p:cNvSpPr/>
            <p:nvPr/>
          </p:nvSpPr>
          <p:spPr>
            <a:xfrm>
              <a:off x="937750" y="5016378"/>
              <a:ext cx="2648982"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台湾科学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62" name="组合 69"/>
          <p:cNvGrpSpPr/>
          <p:nvPr/>
        </p:nvGrpSpPr>
        <p:grpSpPr>
          <a:xfrm>
            <a:off x="535520" y="2225474"/>
            <a:ext cx="3678742" cy="703489"/>
            <a:chOff x="937749" y="5016378"/>
            <a:chExt cx="2712329" cy="703489"/>
          </a:xfrm>
        </p:grpSpPr>
        <p:sp>
          <p:nvSpPr>
            <p:cNvPr id="63" name="矩形 62"/>
            <p:cNvSpPr/>
            <p:nvPr/>
          </p:nvSpPr>
          <p:spPr>
            <a:xfrm>
              <a:off x="937750" y="5369002"/>
              <a:ext cx="2710228" cy="350865"/>
            </a:xfrm>
            <a:prstGeom prst="rect">
              <a:avLst/>
            </a:prstGeom>
          </p:spPr>
          <p:txBody>
            <a:bodyPr wrap="square">
              <a:spAutoFit/>
            </a:bodyPr>
            <a:lstStyle/>
            <a:p>
              <a:pPr>
                <a:lnSpc>
                  <a:spcPct val="120000"/>
                </a:lnSpc>
              </a:pPr>
              <a:r>
                <a:rPr lang="zh-CN" altLang="en-US" sz="1400" b="1" dirty="0">
                  <a:solidFill>
                    <a:schemeClr val="bg1">
                      <a:lumMod val="85000"/>
                    </a:schemeClr>
                  </a:solidFill>
                  <a:latin typeface="Century Gothic" panose="020B0502020202020204" pitchFamily="34" charset="0"/>
                </a:rPr>
                <a:t>一站式完整收录，最精华的台湾学术文献</a:t>
              </a: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bg1">
                      <a:lumMod val="85000"/>
                    </a:schemeClr>
                  </a:solidFill>
                  <a:latin typeface="+mn-ea"/>
                </a:rPr>
                <a:t>总库</a:t>
              </a:r>
              <a:r>
                <a:rPr lang="en-US" altLang="zh-TW" sz="2000" b="1" dirty="0">
                  <a:solidFill>
                    <a:schemeClr val="bg1">
                      <a:lumMod val="85000"/>
                    </a:schemeClr>
                  </a:solidFill>
                  <a:latin typeface="+mn-ea"/>
                </a:rPr>
                <a:t>-</a:t>
              </a:r>
              <a:r>
                <a:rPr lang="zh-CN" altLang="en-US" sz="2000" b="1" dirty="0">
                  <a:solidFill>
                    <a:schemeClr val="bg1">
                      <a:lumMod val="85000"/>
                    </a:schemeClr>
                  </a:solidFill>
                  <a:latin typeface="+mn-ea"/>
                </a:rPr>
                <a:t>台湾学术文献数据库</a:t>
              </a:r>
              <a:endParaRPr lang="en-US" altLang="zh-CN" sz="2000" b="1" dirty="0">
                <a:solidFill>
                  <a:schemeClr val="bg1">
                    <a:lumMod val="8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solidFill>
              <a:srgbClr val="D253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p:grpSpPr>
        <p:sp>
          <p:nvSpPr>
            <p:cNvPr id="118" name="Rectangle 165"/>
            <p:cNvSpPr>
              <a:spLocks noChangeArrowheads="1"/>
            </p:cNvSpPr>
            <p:nvPr/>
          </p:nvSpPr>
          <p:spPr bwMode="auto">
            <a:xfrm>
              <a:off x="10285413" y="5570538"/>
              <a:ext cx="211138" cy="2254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2"/>
          <p:cNvGrpSpPr>
            <a:grpSpLocks noChangeAspect="1"/>
          </p:cNvGrpSpPr>
          <p:nvPr/>
        </p:nvGrpSpPr>
        <p:grpSpPr>
          <a:xfrm>
            <a:off x="1285769" y="2070459"/>
            <a:ext cx="2502624" cy="2517596"/>
            <a:chOff x="2077903" y="1666875"/>
            <a:chExt cx="2862421" cy="2879546"/>
          </a:xfrm>
        </p:grpSpPr>
        <p:grpSp>
          <p:nvGrpSpPr>
            <p:cNvPr id="3"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endParaRP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endParaRP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endParaRP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endParaRP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endParaRP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endParaRPr/>
              </a:p>
            </p:txBody>
          </p:sp>
        </p:grpSp>
        <p:grpSp>
          <p:nvGrpSpPr>
            <p:cNvPr id="4"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dirty="0">
                <a:solidFill>
                  <a:schemeClr val="tx1">
                    <a:lumMod val="65000"/>
                    <a:lumOff val="35000"/>
                  </a:schemeClr>
                </a:solidFill>
                <a:latin typeface="Century Gothic" panose="020B0502020202020204" pitchFamily="34" charset="0"/>
              </a:endParaRPr>
            </a:p>
          </p:txBody>
        </p:sp>
      </p:grpSp>
      <p:grpSp>
        <p:nvGrpSpPr>
          <p:cNvPr id="5" name="组合 83"/>
          <p:cNvGrpSpPr>
            <a:grpSpLocks noChangeAspect="1"/>
          </p:cNvGrpSpPr>
          <p:nvPr/>
        </p:nvGrpSpPr>
        <p:grpSpPr>
          <a:xfrm>
            <a:off x="4842172" y="2070459"/>
            <a:ext cx="2502624" cy="2517596"/>
            <a:chOff x="6907302" y="1666875"/>
            <a:chExt cx="2862421" cy="2879546"/>
          </a:xfrm>
        </p:grpSpPr>
        <p:grpSp>
          <p:nvGrpSpPr>
            <p:cNvPr id="6"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endParaRP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endParaRP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endParaRP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endParaRP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endParaRP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endParaRP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endParaRP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endParaRP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endParaRPr/>
              </a:p>
            </p:txBody>
          </p:sp>
          <p:sp>
            <p:nvSpPr>
              <p:cNvPr id="39"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endParaRP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endParaRP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endParaRP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endParaRPr/>
              </a:p>
            </p:txBody>
          </p:sp>
          <p:sp>
            <p:nvSpPr>
              <p:cNvPr id="44"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endParaRPr/>
              </a:p>
            </p:txBody>
          </p:sp>
        </p:grpSp>
        <p:grpSp>
          <p:nvGrpSpPr>
            <p:cNvPr id="7"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p>
        </p:txBody>
      </p:sp>
      <p:grpSp>
        <p:nvGrpSpPr>
          <p:cNvPr id="11" name="组合 83"/>
          <p:cNvGrpSpPr>
            <a:grpSpLocks noChangeAspect="1"/>
          </p:cNvGrpSpPr>
          <p:nvPr/>
        </p:nvGrpSpPr>
        <p:grpSpPr>
          <a:xfrm>
            <a:off x="8444539" y="2055413"/>
            <a:ext cx="2502624" cy="2517596"/>
            <a:chOff x="6907302" y="1666875"/>
            <a:chExt cx="2862421" cy="2879546"/>
          </a:xfrm>
        </p:grpSpPr>
        <p:grpSp>
          <p:nvGrpSpPr>
            <p:cNvPr id="12"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endParaRP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endParaRP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endParaRP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endParaRP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endParaRP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endParaRP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endParaRP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endParaRP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endParaRP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endParaRP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endParaRP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127"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1">
                  <a:lumMod val="75000"/>
                </a:schemeClr>
              </a:solidFill>
              <a:ln>
                <a:noFill/>
              </a:ln>
            </p:spPr>
            <p:txBody>
              <a:bodyPr anchor="ctr"/>
              <a:lstStyle/>
              <a:p>
                <a:pPr algn="ctr"/>
                <a:endParaRP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grpSp>
        <p:grpSp>
          <p:nvGrpSpPr>
            <p:cNvPr id="13"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844</a:t>
            </a:r>
          </a:p>
        </p:txBody>
      </p:sp>
      <p:sp>
        <p:nvSpPr>
          <p:cNvPr id="136" name="íšḷîḍè"/>
          <p:cNvSpPr txBox="1"/>
          <p:nvPr/>
        </p:nvSpPr>
        <p:spPr>
          <a:xfrm>
            <a:off x="5289952" y="2936112"/>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294,911</a:t>
            </a:r>
          </a:p>
        </p:txBody>
      </p:sp>
      <p:sp>
        <p:nvSpPr>
          <p:cNvPr id="137" name="íšḷîḍè"/>
          <p:cNvSpPr txBox="1"/>
          <p:nvPr/>
        </p:nvSpPr>
        <p:spPr>
          <a:xfrm>
            <a:off x="8946676"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95,711</a:t>
            </a:r>
          </a:p>
        </p:txBody>
      </p:sp>
      <p:pic>
        <p:nvPicPr>
          <p:cNvPr id="14" name="图片 13"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alexandre-debieve-FO7JIlwjOtU-unsplash.jpg"/>
          <p:cNvPicPr>
            <a:picLocks noChangeAspect="1"/>
          </p:cNvPicPr>
          <p:nvPr/>
        </p:nvPicPr>
        <p:blipFill>
          <a:blip r:embed="rId3" cstate="print"/>
          <a:stretch>
            <a:fillRect/>
          </a:stretch>
        </p:blipFill>
        <p:spPr>
          <a:xfrm>
            <a:off x="0" y="1816101"/>
            <a:ext cx="6055200" cy="4037165"/>
          </a:xfrm>
          <a:prstGeom prst="rect">
            <a:avLst/>
          </a:prstGeom>
        </p:spPr>
      </p:pic>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文本框 8"/>
          <p:cNvSpPr txBox="1"/>
          <p:nvPr/>
        </p:nvSpPr>
        <p:spPr>
          <a:xfrm>
            <a:off x="7536161" y="3284984"/>
            <a:ext cx="4248472" cy="1569660"/>
          </a:xfrm>
          <a:prstGeom prst="rect">
            <a:avLst/>
          </a:prstGeom>
          <a:noFill/>
        </p:spPr>
        <p:txBody>
          <a:bodyPr wrap="square" rtlCol="0">
            <a:spAutoFit/>
          </a:bodyPr>
          <a:lstStyle/>
          <a:p>
            <a:r>
              <a:rPr lang="zh-CN" altLang="en-US" sz="2800" dirty="0">
                <a:solidFill>
                  <a:srgbClr val="131313"/>
                </a:solidFill>
                <a:latin typeface="+mn-ea"/>
                <a:cs typeface="Arial" panose="020B0604020202020204" pitchFamily="34" charset="0"/>
              </a:rPr>
              <a:t>医学、材料、化学、工程、生科、电机等专业，进入世界排名</a:t>
            </a:r>
            <a:r>
              <a:rPr lang="zh-TW" altLang="en-US" sz="4000" dirty="0">
                <a:solidFill>
                  <a:srgbClr val="131313"/>
                </a:solidFill>
                <a:latin typeface="+mn-ea"/>
                <a:cs typeface="Arial" panose="020B0604020202020204" pitchFamily="34" charset="0"/>
              </a:rPr>
              <a:t>前</a:t>
            </a:r>
            <a:r>
              <a:rPr lang="en-US" altLang="zh-TW" sz="4000" dirty="0">
                <a:solidFill>
                  <a:srgbClr val="131313"/>
                </a:solidFill>
                <a:latin typeface="+mn-ea"/>
                <a:cs typeface="Arial" panose="020B0604020202020204" pitchFamily="34" charset="0"/>
              </a:rPr>
              <a:t>1%</a:t>
            </a:r>
            <a:endParaRPr lang="en-US" altLang="zh-CN" sz="2800" dirty="0">
              <a:solidFill>
                <a:srgbClr val="131313"/>
              </a:solidFill>
              <a:latin typeface="+mn-ea"/>
              <a:cs typeface="Arial" panose="020B0604020202020204" pitchFamily="34" charset="0"/>
            </a:endParaRPr>
          </a:p>
        </p:txBody>
      </p:sp>
      <p:grpSp>
        <p:nvGrpSpPr>
          <p:cNvPr id="28" name="组合 1"/>
          <p:cNvGrpSpPr/>
          <p:nvPr/>
        </p:nvGrpSpPr>
        <p:grpSpPr>
          <a:xfrm>
            <a:off x="6528048" y="3373835"/>
            <a:ext cx="864096" cy="864096"/>
            <a:chOff x="6600056" y="2276872"/>
            <a:chExt cx="864096" cy="864096"/>
          </a:xfrm>
        </p:grpSpPr>
        <p:sp>
          <p:nvSpPr>
            <p:cNvPr id="29" name="椭圆 6"/>
            <p:cNvSpPr/>
            <p:nvPr/>
          </p:nvSpPr>
          <p:spPr>
            <a:xfrm>
              <a:off x="6600056" y="2276872"/>
              <a:ext cx="864096" cy="864096"/>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0"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sp>
        <p:nvSpPr>
          <p:cNvPr id="32"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p>
        </p:txBody>
      </p:sp>
      <p:pic>
        <p:nvPicPr>
          <p:cNvPr id="5" name="图片 4" descr="LOGO无影"/>
          <p:cNvPicPr>
            <a:picLocks noChangeAspect="1"/>
          </p:cNvPicPr>
          <p:nvPr/>
        </p:nvPicPr>
        <p:blipFill>
          <a:blip r:embed="rId5"/>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378805" y="3689692"/>
            <a:ext cx="720000" cy="11120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8" name="矩形 17"/>
          <p:cNvSpPr/>
          <p:nvPr/>
        </p:nvSpPr>
        <p:spPr>
          <a:xfrm>
            <a:off x="2525754" y="3617684"/>
            <a:ext cx="720000" cy="11840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矩形 18"/>
          <p:cNvSpPr/>
          <p:nvPr/>
        </p:nvSpPr>
        <p:spPr>
          <a:xfrm>
            <a:off x="3677962" y="4265756"/>
            <a:ext cx="720000" cy="535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矩形 19"/>
          <p:cNvSpPr/>
          <p:nvPr/>
        </p:nvSpPr>
        <p:spPr>
          <a:xfrm>
            <a:off x="4902098" y="1529452"/>
            <a:ext cx="720000" cy="32676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1" name="直接箭头连接符 10"/>
          <p:cNvCxnSpPr/>
          <p:nvPr/>
        </p:nvCxnSpPr>
        <p:spPr>
          <a:xfrm>
            <a:off x="869570" y="4801750"/>
            <a:ext cx="5184576"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0"/>
          <p:cNvSpPr txBox="1"/>
          <p:nvPr/>
        </p:nvSpPr>
        <p:spPr>
          <a:xfrm>
            <a:off x="1337022" y="5017774"/>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SCIE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3" name="文本框 22"/>
          <p:cNvSpPr txBox="1"/>
          <p:nvPr/>
        </p:nvSpPr>
        <p:spPr>
          <a:xfrm>
            <a:off x="2675098" y="5017774"/>
            <a:ext cx="393056"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4" name="文本框 24"/>
          <p:cNvSpPr txBox="1"/>
          <p:nvPr/>
        </p:nvSpPr>
        <p:spPr>
          <a:xfrm>
            <a:off x="3461858" y="5017774"/>
            <a:ext cx="101983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INSPEC</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5" name="文本框 26"/>
          <p:cNvSpPr txBox="1"/>
          <p:nvPr/>
        </p:nvSpPr>
        <p:spPr>
          <a:xfrm>
            <a:off x="4656134" y="5017774"/>
            <a:ext cx="1247457"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MEDLINE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6" name="矩形 25"/>
          <p:cNvSpPr/>
          <p:nvPr/>
        </p:nvSpPr>
        <p:spPr>
          <a:xfrm>
            <a:off x="1497474" y="3948107"/>
            <a:ext cx="514885" cy="461665"/>
          </a:xfrm>
          <a:prstGeom prst="rect">
            <a:avLst/>
          </a:prstGeom>
        </p:spPr>
        <p:txBody>
          <a:bodyPr wrap="none">
            <a:spAutoFit/>
          </a:bodyPr>
          <a:lstStyle/>
          <a:p>
            <a:r>
              <a:rPr lang="en-US" altLang="zh-TW" sz="2400" dirty="0" smtClean="0">
                <a:solidFill>
                  <a:schemeClr val="bg1">
                    <a:lumMod val="95000"/>
                  </a:schemeClr>
                </a:solidFill>
                <a:latin typeface="Adobe 黑体 Std R" pitchFamily="34" charset="-128"/>
                <a:ea typeface="Adobe 黑体 Std R" pitchFamily="34" charset="-128"/>
              </a:rPr>
              <a:t>28</a:t>
            </a:r>
            <a:endParaRPr lang="en-US" altLang="zh-TW" sz="2400" dirty="0">
              <a:solidFill>
                <a:schemeClr val="bg1">
                  <a:lumMod val="95000"/>
                </a:schemeClr>
              </a:solidFill>
              <a:latin typeface="Adobe 黑体 Std R" pitchFamily="34" charset="-128"/>
              <a:ea typeface="Adobe 黑体 Std R" pitchFamily="34" charset="-128"/>
            </a:endParaRPr>
          </a:p>
        </p:txBody>
      </p:sp>
      <p:sp>
        <p:nvSpPr>
          <p:cNvPr id="32" name="矩形 31"/>
          <p:cNvSpPr/>
          <p:nvPr/>
        </p:nvSpPr>
        <p:spPr>
          <a:xfrm>
            <a:off x="2678143" y="3948107"/>
            <a:ext cx="51488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26</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33" name="矩形 32"/>
          <p:cNvSpPr/>
          <p:nvPr/>
        </p:nvSpPr>
        <p:spPr>
          <a:xfrm>
            <a:off x="3893986" y="4369702"/>
            <a:ext cx="327334"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7</a:t>
            </a:r>
            <a:endParaRPr lang="zh-CN" altLang="en-US" sz="1600" dirty="0">
              <a:solidFill>
                <a:schemeClr val="bg1">
                  <a:lumMod val="95000"/>
                </a:schemeClr>
              </a:solidFill>
              <a:latin typeface="Adobe 黑体 Std R" pitchFamily="34" charset="-128"/>
              <a:ea typeface="Adobe 黑体 Std R" pitchFamily="34" charset="-128"/>
            </a:endParaRPr>
          </a:p>
        </p:txBody>
      </p:sp>
      <p:sp>
        <p:nvSpPr>
          <p:cNvPr id="34" name="矩形 33"/>
          <p:cNvSpPr/>
          <p:nvPr/>
        </p:nvSpPr>
        <p:spPr>
          <a:xfrm>
            <a:off x="5046034" y="3001550"/>
            <a:ext cx="460382" cy="400110"/>
          </a:xfrm>
          <a:prstGeom prst="rect">
            <a:avLst/>
          </a:prstGeom>
        </p:spPr>
        <p:txBody>
          <a:bodyPr wrap="none">
            <a:spAutoFit/>
          </a:bodyPr>
          <a:lstStyle/>
          <a:p>
            <a:r>
              <a:rPr lang="en-US" altLang="zh-TW" sz="2000" dirty="0">
                <a:solidFill>
                  <a:schemeClr val="bg1">
                    <a:lumMod val="95000"/>
                  </a:schemeClr>
                </a:solidFill>
                <a:latin typeface="Adobe 黑体 Std R" pitchFamily="34" charset="-128"/>
                <a:ea typeface="Adobe 黑体 Std R" pitchFamily="34" charset="-128"/>
                <a:cs typeface="Arial" panose="020B0604020202020204" pitchFamily="34" charset="0"/>
              </a:rPr>
              <a:t>98</a:t>
            </a:r>
            <a:endParaRPr lang="zh-CN" altLang="en-US" dirty="0">
              <a:solidFill>
                <a:schemeClr val="bg1">
                  <a:lumMod val="95000"/>
                </a:schemeClr>
              </a:solidFill>
              <a:latin typeface="Adobe 黑体 Std R" pitchFamily="34" charset="-128"/>
              <a:ea typeface="Adobe 黑体 Std R" pitchFamily="34" charset="-128"/>
            </a:endParaRPr>
          </a:p>
        </p:txBody>
      </p:sp>
      <p:grpSp>
        <p:nvGrpSpPr>
          <p:cNvPr id="35" name="群組 50"/>
          <p:cNvGrpSpPr/>
          <p:nvPr/>
        </p:nvGrpSpPr>
        <p:grpSpPr>
          <a:xfrm>
            <a:off x="1157602" y="5777924"/>
            <a:ext cx="4751942" cy="792088"/>
            <a:chOff x="5287639" y="5085184"/>
            <a:chExt cx="4751942" cy="792088"/>
          </a:xfrm>
        </p:grpSpPr>
        <p:sp>
          <p:nvSpPr>
            <p:cNvPr id="36" name="文本框 20"/>
            <p:cNvSpPr txBox="1"/>
            <p:nvPr/>
          </p:nvSpPr>
          <p:spPr>
            <a:xfrm>
              <a:off x="6168008" y="5210036"/>
              <a:ext cx="3871573" cy="523220"/>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收录重要科学核心期刊</a:t>
              </a:r>
              <a:endParaRPr lang="en-US" altLang="zh-TW" sz="2800" u="sng" dirty="0">
                <a:solidFill>
                  <a:srgbClr val="131313"/>
                </a:solidFill>
                <a:latin typeface="+mn-ea"/>
                <a:cs typeface="Arial" panose="020B0604020202020204" pitchFamily="34" charset="0"/>
              </a:endParaRPr>
            </a:p>
          </p:txBody>
        </p:sp>
        <p:sp>
          <p:nvSpPr>
            <p:cNvPr id="3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38" name="矩形 37"/>
          <p:cNvSpPr/>
          <p:nvPr/>
        </p:nvSpPr>
        <p:spPr>
          <a:xfrm>
            <a:off x="7715509" y="3905716"/>
            <a:ext cx="720000"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9" name="矩形 38"/>
          <p:cNvSpPr/>
          <p:nvPr/>
        </p:nvSpPr>
        <p:spPr>
          <a:xfrm>
            <a:off x="8934466" y="1889492"/>
            <a:ext cx="720000"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0" name="矩形 39"/>
          <p:cNvSpPr/>
          <p:nvPr/>
        </p:nvSpPr>
        <p:spPr>
          <a:xfrm>
            <a:off x="10014586" y="809372"/>
            <a:ext cx="720000" cy="39604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41" name="直接箭头连接符 10"/>
          <p:cNvCxnSpPr/>
          <p:nvPr/>
        </p:nvCxnSpPr>
        <p:spPr>
          <a:xfrm>
            <a:off x="7206274" y="4769812"/>
            <a:ext cx="4032448"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文本框 20"/>
          <p:cNvSpPr txBox="1"/>
          <p:nvPr/>
        </p:nvSpPr>
        <p:spPr>
          <a:xfrm>
            <a:off x="7494306" y="4985836"/>
            <a:ext cx="1210588" cy="400110"/>
          </a:xfrm>
          <a:prstGeom prst="rect">
            <a:avLst/>
          </a:prstGeom>
          <a:noFill/>
        </p:spPr>
        <p:txBody>
          <a:bodyPr wrap="none" rtlCol="0">
            <a:spAutoFit/>
          </a:bodyPr>
          <a:lstStyle/>
          <a:p>
            <a:r>
              <a:rPr lang="zh-TW" altLang="en-US" sz="2000" dirty="0">
                <a:solidFill>
                  <a:srgbClr val="131313"/>
                </a:solidFill>
                <a:latin typeface="+mn-ea"/>
                <a:cs typeface="Arial" panose="020B0604020202020204" pitchFamily="34" charset="0"/>
              </a:rPr>
              <a:t>台湾大学</a:t>
            </a:r>
            <a:endParaRPr lang="en-US" altLang="zh-CN" sz="2000" dirty="0">
              <a:solidFill>
                <a:srgbClr val="131313"/>
              </a:solidFill>
              <a:latin typeface="+mn-ea"/>
              <a:cs typeface="Arial" panose="020B0604020202020204" pitchFamily="34" charset="0"/>
            </a:endParaRPr>
          </a:p>
        </p:txBody>
      </p:sp>
      <p:sp>
        <p:nvSpPr>
          <p:cNvPr id="43" name="文本框 22"/>
          <p:cNvSpPr txBox="1"/>
          <p:nvPr/>
        </p:nvSpPr>
        <p:spPr>
          <a:xfrm>
            <a:off x="8956919" y="4985836"/>
            <a:ext cx="697627" cy="400110"/>
          </a:xfrm>
          <a:prstGeom prst="rect">
            <a:avLst/>
          </a:prstGeom>
          <a:noFill/>
        </p:spPr>
        <p:txBody>
          <a:bodyPr wrap="none" rtlCol="0">
            <a:spAutoFit/>
          </a:bodyPr>
          <a:lstStyle/>
          <a:p>
            <a:r>
              <a:rPr lang="zh-TW" altLang="en-US" sz="2000" dirty="0">
                <a:solidFill>
                  <a:srgbClr val="131313"/>
                </a:solidFill>
                <a:latin typeface="+mn-ea"/>
                <a:cs typeface="Arial" panose="020B0604020202020204" pitchFamily="34" charset="0"/>
              </a:rPr>
              <a:t>顶大</a:t>
            </a:r>
            <a:endParaRPr lang="en-US" altLang="zh-CN" sz="2000" dirty="0">
              <a:solidFill>
                <a:srgbClr val="131313"/>
              </a:solidFill>
              <a:latin typeface="+mn-ea"/>
              <a:cs typeface="Arial" panose="020B0604020202020204" pitchFamily="34" charset="0"/>
            </a:endParaRPr>
          </a:p>
        </p:txBody>
      </p:sp>
      <p:sp>
        <p:nvSpPr>
          <p:cNvPr id="44" name="文本框 24"/>
          <p:cNvSpPr txBox="1"/>
          <p:nvPr/>
        </p:nvSpPr>
        <p:spPr>
          <a:xfrm>
            <a:off x="10064417" y="4985836"/>
            <a:ext cx="530915"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ESI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5" name="矩形 44"/>
          <p:cNvSpPr/>
          <p:nvPr/>
        </p:nvSpPr>
        <p:spPr>
          <a:xfrm>
            <a:off x="7748430" y="4174003"/>
            <a:ext cx="675185" cy="307777"/>
          </a:xfrm>
          <a:prstGeom prst="rect">
            <a:avLst/>
          </a:prstGeom>
        </p:spPr>
        <p:txBody>
          <a:bodyPr wrap="none">
            <a:spAutoFit/>
          </a:bodyPr>
          <a:lstStyle/>
          <a:p>
            <a:r>
              <a:rPr lang="en-US" altLang="zh-TW" sz="1400" dirty="0" smtClean="0">
                <a:solidFill>
                  <a:schemeClr val="bg1">
                    <a:lumMod val="95000"/>
                  </a:schemeClr>
                </a:solidFill>
                <a:latin typeface="Adobe 黑体 Std R" pitchFamily="34" charset="-128"/>
                <a:ea typeface="Adobe 黑体 Std R" pitchFamily="34" charset="-128"/>
              </a:rPr>
              <a:t>31,700</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46" name="矩形 45"/>
          <p:cNvSpPr/>
          <p:nvPr/>
        </p:nvSpPr>
        <p:spPr>
          <a:xfrm>
            <a:off x="8934466" y="3093883"/>
            <a:ext cx="702436"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rPr>
              <a:t>76,203</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47" name="矩形 46"/>
          <p:cNvSpPr/>
          <p:nvPr/>
        </p:nvSpPr>
        <p:spPr>
          <a:xfrm>
            <a:off x="10024111" y="2373803"/>
            <a:ext cx="705642"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cs typeface="Arial" panose="020B0604020202020204" pitchFamily="34" charset="0"/>
              </a:rPr>
              <a:t>93,566</a:t>
            </a:r>
            <a:endParaRPr lang="zh-CN" altLang="en-US" sz="1100" dirty="0">
              <a:solidFill>
                <a:schemeClr val="bg1">
                  <a:lumMod val="95000"/>
                </a:schemeClr>
              </a:solidFill>
              <a:latin typeface="Adobe 黑体 Std R" pitchFamily="34" charset="-128"/>
              <a:ea typeface="Adobe 黑体 Std R" pitchFamily="34" charset="-128"/>
            </a:endParaRPr>
          </a:p>
        </p:txBody>
      </p:sp>
      <p:grpSp>
        <p:nvGrpSpPr>
          <p:cNvPr id="48" name="群組 50"/>
          <p:cNvGrpSpPr/>
          <p:nvPr/>
        </p:nvGrpSpPr>
        <p:grpSpPr>
          <a:xfrm>
            <a:off x="7229098" y="5777924"/>
            <a:ext cx="4014560" cy="792088"/>
            <a:chOff x="5287639" y="5085184"/>
            <a:chExt cx="4014560" cy="792088"/>
          </a:xfrm>
        </p:grpSpPr>
        <p:sp>
          <p:nvSpPr>
            <p:cNvPr id="49" name="文本框 20"/>
            <p:cNvSpPr txBox="1"/>
            <p:nvPr/>
          </p:nvSpPr>
          <p:spPr>
            <a:xfrm>
              <a:off x="6168008" y="5210036"/>
              <a:ext cx="3134191" cy="523220"/>
            </a:xfrm>
            <a:prstGeom prst="rect">
              <a:avLst/>
            </a:prstGeom>
            <a:noFill/>
          </p:spPr>
          <p:txBody>
            <a:bodyPr wrap="none" rtlCol="0">
              <a:spAutoFit/>
            </a:bodyPr>
            <a:lstStyle/>
            <a:p>
              <a:r>
                <a:rPr lang="zh-CN" altLang="en-US" sz="2800" u="sng" dirty="0">
                  <a:solidFill>
                    <a:srgbClr val="131313"/>
                  </a:solidFill>
                  <a:latin typeface="+mn-ea"/>
                  <a:cs typeface="Arial" panose="020B0604020202020204" pitchFamily="34" charset="0"/>
                </a:rPr>
                <a:t>收录精华学位论文</a:t>
              </a:r>
              <a:endParaRPr lang="en-US" altLang="zh-TW" sz="2800" u="sng" dirty="0">
                <a:solidFill>
                  <a:srgbClr val="131313"/>
                </a:solidFill>
                <a:latin typeface="+mn-ea"/>
                <a:cs typeface="Arial" panose="020B0604020202020204" pitchFamily="34" charset="0"/>
              </a:endParaRPr>
            </a:p>
          </p:txBody>
        </p:sp>
        <p:sp>
          <p:nvSpPr>
            <p:cNvPr id="50"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Adobe 黑体 Std R" pitchFamily="34" charset="-128"/>
                <a:ea typeface="Adobe 黑体 Std R" pitchFamily="34" charset="-128"/>
              </a:endParaRPr>
            </a:p>
          </p:txBody>
        </p:sp>
      </p:grpSp>
      <p:sp>
        <p:nvSpPr>
          <p:cNvPr id="51"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产品内容概览－科学</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66354"/>
            <a:chOff x="937749" y="5016378"/>
            <a:chExt cx="3248027" cy="866354"/>
          </a:xfrm>
        </p:grpSpPr>
        <p:sp>
          <p:nvSpPr>
            <p:cNvPr id="54" name="矩形 53"/>
            <p:cNvSpPr/>
            <p:nvPr/>
          </p:nvSpPr>
          <p:spPr>
            <a:xfrm>
              <a:off x="937749" y="5369002"/>
              <a:ext cx="3248027"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同根同源，发展出的台湾地区特色人社内容</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5" name="矩形 54"/>
            <p:cNvSpPr/>
            <p:nvPr/>
          </p:nvSpPr>
          <p:spPr>
            <a:xfrm>
              <a:off x="937750" y="5016378"/>
              <a:ext cx="3197456"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台湾人社</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6" name="组合 63"/>
          <p:cNvGrpSpPr/>
          <p:nvPr/>
        </p:nvGrpSpPr>
        <p:grpSpPr>
          <a:xfrm>
            <a:off x="8531675" y="1400388"/>
            <a:ext cx="3734381" cy="866354"/>
            <a:chOff x="937750" y="5016378"/>
            <a:chExt cx="2710228" cy="866354"/>
          </a:xfrm>
        </p:grpSpPr>
        <p:sp>
          <p:nvSpPr>
            <p:cNvPr id="57" name="矩形 56"/>
            <p:cNvSpPr/>
            <p:nvPr/>
          </p:nvSpPr>
          <p:spPr>
            <a:xfrm>
              <a:off x="937750" y="5369002"/>
              <a:ext cx="2710228" cy="513730"/>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26609"/>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88155"/>
            <a:chOff x="937750" y="5016378"/>
            <a:chExt cx="2710228" cy="888155"/>
          </a:xfrm>
        </p:grpSpPr>
        <p:sp>
          <p:nvSpPr>
            <p:cNvPr id="60" name="矩形 59"/>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bg1">
                      <a:lumMod val="85000"/>
                    </a:schemeClr>
                  </a:solidFill>
                  <a:latin typeface="Century Gothic" panose="020B0502020202020204" pitchFamily="34" charset="0"/>
                </a:rPr>
                <a:t>接轨世界，重要科学学术研究</a:t>
              </a:r>
            </a:p>
            <a:p>
              <a:pPr>
                <a:lnSpc>
                  <a:spcPct val="120000"/>
                </a:lnSpc>
              </a:pPr>
              <a:endParaRPr lang="en-US" altLang="zh-CN" sz="1200" b="1" dirty="0">
                <a:solidFill>
                  <a:schemeClr val="bg1">
                    <a:lumMod val="8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bg1">
                      <a:lumMod val="85000"/>
                    </a:schemeClr>
                  </a:solidFill>
                </a:rPr>
                <a:t>子库</a:t>
              </a:r>
              <a:r>
                <a:rPr lang="en-US" altLang="zh-TW" b="1" dirty="0">
                  <a:solidFill>
                    <a:schemeClr val="bg1">
                      <a:lumMod val="85000"/>
                    </a:schemeClr>
                  </a:solidFill>
                </a:rPr>
                <a:t>-</a:t>
              </a:r>
              <a:r>
                <a:rPr lang="zh-TW" altLang="en-US" b="1" dirty="0">
                  <a:solidFill>
                    <a:schemeClr val="bg1">
                      <a:lumMod val="85000"/>
                    </a:schemeClr>
                  </a:solidFill>
                </a:rPr>
                <a:t>台湾科学</a:t>
              </a:r>
              <a:r>
                <a:rPr lang="zh-CN" altLang="en-US" b="1" dirty="0">
                  <a:solidFill>
                    <a:schemeClr val="bg1">
                      <a:lumMod val="85000"/>
                    </a:schemeClr>
                  </a:solidFill>
                </a:rPr>
                <a:t>学术文献数据库</a:t>
              </a:r>
              <a:endParaRPr lang="en-US" altLang="zh-CN" b="1" dirty="0">
                <a:solidFill>
                  <a:schemeClr val="bg1">
                    <a:lumMod val="85000"/>
                  </a:schemeClr>
                </a:solidFill>
              </a:endParaRPr>
            </a:p>
            <a:p>
              <a:pPr>
                <a:lnSpc>
                  <a:spcPct val="120000"/>
                </a:lnSpc>
              </a:pPr>
              <a:endParaRPr lang="zh-CN" altLang="en-US" b="1" dirty="0">
                <a:solidFill>
                  <a:schemeClr val="bg1">
                    <a:lumMod val="85000"/>
                  </a:schemeClr>
                </a:solidFill>
              </a:endParaRPr>
            </a:p>
          </p:txBody>
        </p:sp>
      </p:grpSp>
      <p:grpSp>
        <p:nvGrpSpPr>
          <p:cNvPr id="62" name="组合 69"/>
          <p:cNvGrpSpPr/>
          <p:nvPr/>
        </p:nvGrpSpPr>
        <p:grpSpPr>
          <a:xfrm>
            <a:off x="535520" y="2225474"/>
            <a:ext cx="3678742" cy="703489"/>
            <a:chOff x="937749" y="5016378"/>
            <a:chExt cx="2712329" cy="703489"/>
          </a:xfrm>
        </p:grpSpPr>
        <p:sp>
          <p:nvSpPr>
            <p:cNvPr id="63" name="矩形 62"/>
            <p:cNvSpPr/>
            <p:nvPr/>
          </p:nvSpPr>
          <p:spPr>
            <a:xfrm>
              <a:off x="937750" y="5369002"/>
              <a:ext cx="2710228" cy="350865"/>
            </a:xfrm>
            <a:prstGeom prst="rect">
              <a:avLst/>
            </a:prstGeom>
          </p:spPr>
          <p:txBody>
            <a:bodyPr wrap="square">
              <a:spAutoFit/>
            </a:bodyPr>
            <a:lstStyle/>
            <a:p>
              <a:pPr>
                <a:lnSpc>
                  <a:spcPct val="120000"/>
                </a:lnSpc>
              </a:pPr>
              <a:r>
                <a:rPr lang="zh-CN" altLang="en-US" sz="1400" b="1" dirty="0">
                  <a:solidFill>
                    <a:schemeClr val="bg1">
                      <a:lumMod val="85000"/>
                    </a:schemeClr>
                  </a:solidFill>
                  <a:latin typeface="Century Gothic" panose="020B0502020202020204" pitchFamily="34" charset="0"/>
                </a:rPr>
                <a:t>一站式完整收录，最精华的台湾学术文献</a:t>
              </a: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bg1">
                      <a:lumMod val="85000"/>
                    </a:schemeClr>
                  </a:solidFill>
                  <a:latin typeface="+mn-ea"/>
                </a:rPr>
                <a:t>总库</a:t>
              </a:r>
              <a:r>
                <a:rPr lang="en-US" altLang="zh-TW" sz="2000" b="1" dirty="0">
                  <a:solidFill>
                    <a:schemeClr val="bg1">
                      <a:lumMod val="85000"/>
                    </a:schemeClr>
                  </a:solidFill>
                  <a:latin typeface="+mn-ea"/>
                </a:rPr>
                <a:t>-</a:t>
              </a:r>
              <a:r>
                <a:rPr lang="zh-CN" altLang="en-US" sz="2000" b="1" dirty="0">
                  <a:solidFill>
                    <a:schemeClr val="bg1">
                      <a:lumMod val="85000"/>
                    </a:schemeClr>
                  </a:solidFill>
                  <a:latin typeface="+mn-ea"/>
                </a:rPr>
                <a:t>台湾学术文献数据库</a:t>
              </a:r>
              <a:endParaRPr lang="en-US" altLang="zh-CN" sz="2000" b="1" dirty="0">
                <a:solidFill>
                  <a:schemeClr val="bg1">
                    <a:lumMod val="8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p:grpSpPr>
        <p:sp>
          <p:nvSpPr>
            <p:cNvPr id="118" name="Rectangle 165"/>
            <p:cNvSpPr>
              <a:spLocks noChangeArrowheads="1"/>
            </p:cNvSpPr>
            <p:nvPr/>
          </p:nvSpPr>
          <p:spPr bwMode="auto">
            <a:xfrm>
              <a:off x="10285413" y="5570538"/>
              <a:ext cx="211138" cy="2254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solidFill>
              <a:srgbClr val="33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2"/>
          <p:cNvGrpSpPr>
            <a:grpSpLocks noChangeAspect="1"/>
          </p:cNvGrpSpPr>
          <p:nvPr/>
        </p:nvGrpSpPr>
        <p:grpSpPr>
          <a:xfrm>
            <a:off x="1285769" y="2070459"/>
            <a:ext cx="2502624" cy="2517596"/>
            <a:chOff x="2077903" y="1666875"/>
            <a:chExt cx="2862421" cy="2879546"/>
          </a:xfrm>
        </p:grpSpPr>
        <p:grpSp>
          <p:nvGrpSpPr>
            <p:cNvPr id="3"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endParaRP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endParaRP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endParaRP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endParaRP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endParaRP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endParaRPr/>
              </a:p>
            </p:txBody>
          </p:sp>
        </p:grpSp>
        <p:grpSp>
          <p:nvGrpSpPr>
            <p:cNvPr id="4"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dirty="0">
                <a:solidFill>
                  <a:schemeClr val="tx1">
                    <a:lumMod val="65000"/>
                    <a:lumOff val="35000"/>
                  </a:schemeClr>
                </a:solidFill>
                <a:latin typeface="Century Gothic" panose="020B0502020202020204" pitchFamily="34" charset="0"/>
              </a:endParaRPr>
            </a:p>
          </p:txBody>
        </p:sp>
      </p:grpSp>
      <p:grpSp>
        <p:nvGrpSpPr>
          <p:cNvPr id="5" name="组合 83"/>
          <p:cNvGrpSpPr>
            <a:grpSpLocks noChangeAspect="1"/>
          </p:cNvGrpSpPr>
          <p:nvPr/>
        </p:nvGrpSpPr>
        <p:grpSpPr>
          <a:xfrm>
            <a:off x="4842172" y="2070459"/>
            <a:ext cx="2502624" cy="2517596"/>
            <a:chOff x="6907302" y="1666875"/>
            <a:chExt cx="2862421" cy="2879546"/>
          </a:xfrm>
        </p:grpSpPr>
        <p:grpSp>
          <p:nvGrpSpPr>
            <p:cNvPr id="6"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endParaRP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endParaRP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endParaRP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endParaRP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endParaRP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endParaRP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endParaRP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endParaRP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endParaRPr/>
              </a:p>
            </p:txBody>
          </p:sp>
          <p:sp>
            <p:nvSpPr>
              <p:cNvPr id="39"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endParaRP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endParaRP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endParaRP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endParaRPr/>
              </a:p>
            </p:txBody>
          </p:sp>
          <p:sp>
            <p:nvSpPr>
              <p:cNvPr id="44"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endParaRPr/>
              </a:p>
            </p:txBody>
          </p:sp>
        </p:grpSp>
        <p:grpSp>
          <p:nvGrpSpPr>
            <p:cNvPr id="7"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p>
        </p:txBody>
      </p:sp>
      <p:grpSp>
        <p:nvGrpSpPr>
          <p:cNvPr id="11" name="组合 83"/>
          <p:cNvGrpSpPr>
            <a:grpSpLocks noChangeAspect="1"/>
          </p:cNvGrpSpPr>
          <p:nvPr/>
        </p:nvGrpSpPr>
        <p:grpSpPr>
          <a:xfrm>
            <a:off x="8444539" y="2055413"/>
            <a:ext cx="2502624" cy="2517596"/>
            <a:chOff x="6907302" y="1666875"/>
            <a:chExt cx="2862421" cy="2879546"/>
          </a:xfrm>
        </p:grpSpPr>
        <p:grpSp>
          <p:nvGrpSpPr>
            <p:cNvPr id="12"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endParaRP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endParaRP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endParaRP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endParaRP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endParaRP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endParaRP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endParaRP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endParaRP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endParaRP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endParaRP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endParaRP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127"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1">
                  <a:lumMod val="75000"/>
                </a:schemeClr>
              </a:solidFill>
              <a:ln>
                <a:noFill/>
              </a:ln>
            </p:spPr>
            <p:txBody>
              <a:bodyPr anchor="ctr"/>
              <a:lstStyle/>
              <a:p>
                <a:pPr algn="ctr"/>
                <a:endParaRP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grpSp>
        <p:grpSp>
          <p:nvGrpSpPr>
            <p:cNvPr id="13"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1,320</a:t>
            </a:r>
          </a:p>
        </p:txBody>
      </p:sp>
      <p:sp>
        <p:nvSpPr>
          <p:cNvPr id="136" name="íšḷîḍè"/>
          <p:cNvSpPr txBox="1"/>
          <p:nvPr/>
        </p:nvSpPr>
        <p:spPr>
          <a:xfrm>
            <a:off x="5247664" y="2936112"/>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310,492</a:t>
            </a:r>
          </a:p>
        </p:txBody>
      </p:sp>
      <p:sp>
        <p:nvSpPr>
          <p:cNvPr id="137" name="íšḷîḍè"/>
          <p:cNvSpPr txBox="1"/>
          <p:nvPr/>
        </p:nvSpPr>
        <p:spPr>
          <a:xfrm>
            <a:off x="8946676"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51,516</a:t>
            </a:r>
          </a:p>
        </p:txBody>
      </p:sp>
      <p:pic>
        <p:nvPicPr>
          <p:cNvPr id="14" name="图片 13"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276643" y="2110673"/>
            <a:ext cx="720000"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8" name="矩形 17"/>
          <p:cNvSpPr/>
          <p:nvPr/>
        </p:nvSpPr>
        <p:spPr>
          <a:xfrm>
            <a:off x="2495600" y="2686737"/>
            <a:ext cx="720000" cy="23042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矩形 18"/>
          <p:cNvSpPr/>
          <p:nvPr/>
        </p:nvSpPr>
        <p:spPr>
          <a:xfrm>
            <a:off x="3575720" y="4630953"/>
            <a:ext cx="720000"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矩形 19"/>
          <p:cNvSpPr/>
          <p:nvPr/>
        </p:nvSpPr>
        <p:spPr>
          <a:xfrm>
            <a:off x="4621807" y="4563610"/>
            <a:ext cx="720000" cy="4273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1" name="直接箭头连接符 10"/>
          <p:cNvCxnSpPr/>
          <p:nvPr/>
        </p:nvCxnSpPr>
        <p:spPr>
          <a:xfrm>
            <a:off x="767408" y="4990993"/>
            <a:ext cx="5184576"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0"/>
          <p:cNvSpPr txBox="1"/>
          <p:nvPr/>
        </p:nvSpPr>
        <p:spPr>
          <a:xfrm>
            <a:off x="1199456" y="5207017"/>
            <a:ext cx="827471"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3" name="文本框 22"/>
          <p:cNvSpPr txBox="1"/>
          <p:nvPr/>
        </p:nvSpPr>
        <p:spPr>
          <a:xfrm>
            <a:off x="2495600" y="5207017"/>
            <a:ext cx="731290"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THCI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4" name="文本框 24"/>
          <p:cNvSpPr txBox="1"/>
          <p:nvPr/>
        </p:nvSpPr>
        <p:spPr>
          <a:xfrm>
            <a:off x="3575720" y="5207017"/>
            <a:ext cx="688009"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SSCI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5" name="文本框 26"/>
          <p:cNvSpPr txBox="1"/>
          <p:nvPr/>
        </p:nvSpPr>
        <p:spPr>
          <a:xfrm>
            <a:off x="4583832" y="5207017"/>
            <a:ext cx="970137"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A&amp;HCI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6" name="矩形 25"/>
          <p:cNvSpPr/>
          <p:nvPr/>
        </p:nvSpPr>
        <p:spPr>
          <a:xfrm>
            <a:off x="1400491" y="3161176"/>
            <a:ext cx="521297" cy="461665"/>
          </a:xfrm>
          <a:prstGeom prst="rect">
            <a:avLst/>
          </a:prstGeom>
        </p:spPr>
        <p:txBody>
          <a:bodyPr wrap="none">
            <a:spAutoFit/>
          </a:bodyPr>
          <a:lstStyle/>
          <a:p>
            <a:r>
              <a:rPr lang="en-US" altLang="zh-TW" sz="2400" dirty="0" smtClean="0">
                <a:solidFill>
                  <a:schemeClr val="bg1">
                    <a:lumMod val="95000"/>
                  </a:schemeClr>
                </a:solidFill>
                <a:latin typeface="Adobe 黑体 Std R" pitchFamily="34" charset="-128"/>
                <a:ea typeface="Adobe 黑体 Std R" pitchFamily="34" charset="-128"/>
              </a:rPr>
              <a:t>94</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32" name="矩形 31"/>
          <p:cNvSpPr/>
          <p:nvPr/>
        </p:nvSpPr>
        <p:spPr>
          <a:xfrm>
            <a:off x="2609889" y="3550833"/>
            <a:ext cx="514885" cy="461665"/>
          </a:xfrm>
          <a:prstGeom prst="rect">
            <a:avLst/>
          </a:prstGeom>
        </p:spPr>
        <p:txBody>
          <a:bodyPr wrap="none">
            <a:spAutoFit/>
          </a:bodyPr>
          <a:lstStyle/>
          <a:p>
            <a:r>
              <a:rPr lang="en-US" altLang="zh-TW" sz="2400" dirty="0">
                <a:solidFill>
                  <a:schemeClr val="bg1">
                    <a:lumMod val="95000"/>
                  </a:schemeClr>
                </a:solidFill>
                <a:latin typeface="Adobe 黑体 Std R" pitchFamily="34" charset="-128"/>
                <a:ea typeface="Adobe 黑体 Std R" pitchFamily="34" charset="-128"/>
              </a:rPr>
              <a:t>68</a:t>
            </a:r>
            <a:endParaRPr lang="zh-CN" altLang="en-US" sz="2400" dirty="0">
              <a:solidFill>
                <a:schemeClr val="bg1">
                  <a:lumMod val="95000"/>
                </a:schemeClr>
              </a:solidFill>
              <a:latin typeface="Adobe 黑体 Std R" pitchFamily="34" charset="-128"/>
              <a:ea typeface="Adobe 黑体 Std R" pitchFamily="34" charset="-128"/>
            </a:endParaRPr>
          </a:p>
        </p:txBody>
      </p:sp>
      <p:sp>
        <p:nvSpPr>
          <p:cNvPr id="33" name="矩形 32"/>
          <p:cNvSpPr/>
          <p:nvPr/>
        </p:nvSpPr>
        <p:spPr>
          <a:xfrm>
            <a:off x="3753644" y="4630953"/>
            <a:ext cx="327334" cy="400110"/>
          </a:xfrm>
          <a:prstGeom prst="rect">
            <a:avLst/>
          </a:prstGeom>
        </p:spPr>
        <p:txBody>
          <a:bodyPr wrap="none">
            <a:spAutoFit/>
          </a:bodyPr>
          <a:lstStyle/>
          <a:p>
            <a:r>
              <a:rPr lang="en-US" altLang="zh-CN" sz="2000" dirty="0" smtClean="0">
                <a:solidFill>
                  <a:schemeClr val="bg1">
                    <a:lumMod val="95000"/>
                  </a:schemeClr>
                </a:solidFill>
                <a:latin typeface="Adobe 黑体 Std R" pitchFamily="34" charset="-128"/>
                <a:ea typeface="Adobe 黑体 Std R" pitchFamily="34" charset="-128"/>
                <a:cs typeface="Arial" panose="020B0604020202020204" pitchFamily="34" charset="0"/>
              </a:rPr>
              <a:t>4</a:t>
            </a:r>
            <a:endParaRPr lang="zh-CN" altLang="en-US" sz="1600" dirty="0">
              <a:solidFill>
                <a:schemeClr val="bg1">
                  <a:lumMod val="95000"/>
                </a:schemeClr>
              </a:solidFill>
              <a:latin typeface="Adobe 黑体 Std R" pitchFamily="34" charset="-128"/>
              <a:ea typeface="Adobe 黑体 Std R" pitchFamily="34" charset="-128"/>
            </a:endParaRPr>
          </a:p>
        </p:txBody>
      </p:sp>
      <p:sp>
        <p:nvSpPr>
          <p:cNvPr id="34" name="矩形 33"/>
          <p:cNvSpPr/>
          <p:nvPr/>
        </p:nvSpPr>
        <p:spPr>
          <a:xfrm>
            <a:off x="4832562" y="4558945"/>
            <a:ext cx="317716"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7</a:t>
            </a:r>
            <a:endParaRPr lang="zh-CN" altLang="en-US" dirty="0">
              <a:solidFill>
                <a:schemeClr val="bg1">
                  <a:lumMod val="95000"/>
                </a:schemeClr>
              </a:solidFill>
              <a:latin typeface="Adobe 黑体 Std R" pitchFamily="34" charset="-128"/>
              <a:ea typeface="Adobe 黑体 Std R" pitchFamily="34" charset="-128"/>
            </a:endParaRPr>
          </a:p>
        </p:txBody>
      </p:sp>
      <p:grpSp>
        <p:nvGrpSpPr>
          <p:cNvPr id="35" name="群組 50"/>
          <p:cNvGrpSpPr/>
          <p:nvPr/>
        </p:nvGrpSpPr>
        <p:grpSpPr>
          <a:xfrm>
            <a:off x="1055440" y="5967167"/>
            <a:ext cx="4751942" cy="792088"/>
            <a:chOff x="5287639" y="5085184"/>
            <a:chExt cx="4751942" cy="792088"/>
          </a:xfrm>
        </p:grpSpPr>
        <p:sp>
          <p:nvSpPr>
            <p:cNvPr id="36" name="文本框 20"/>
            <p:cNvSpPr txBox="1"/>
            <p:nvPr/>
          </p:nvSpPr>
          <p:spPr>
            <a:xfrm>
              <a:off x="6168008" y="5210036"/>
              <a:ext cx="3871573" cy="523220"/>
            </a:xfrm>
            <a:prstGeom prst="rect">
              <a:avLst/>
            </a:prstGeom>
            <a:noFill/>
          </p:spPr>
          <p:txBody>
            <a:bodyPr wrap="none" rtlCol="0">
              <a:spAutoFit/>
            </a:bodyPr>
            <a:lstStyle/>
            <a:p>
              <a:r>
                <a:rPr lang="zh-CN" altLang="en-US" sz="2800" b="1" u="sng" dirty="0">
                  <a:solidFill>
                    <a:schemeClr val="accent6">
                      <a:lumMod val="75000"/>
                    </a:schemeClr>
                  </a:solidFill>
                  <a:latin typeface="+mn-ea"/>
                  <a:cs typeface="Arial" panose="020B0604020202020204" pitchFamily="34" charset="0"/>
                </a:rPr>
                <a:t>收录重要人社核心期刊</a:t>
              </a:r>
              <a:endParaRPr lang="en-US" altLang="zh-TW" sz="2800" b="1" u="sng" dirty="0">
                <a:solidFill>
                  <a:schemeClr val="accent6">
                    <a:lumMod val="75000"/>
                  </a:schemeClr>
                </a:solidFill>
                <a:latin typeface="+mn-ea"/>
                <a:cs typeface="Arial" panose="020B0604020202020204" pitchFamily="34" charset="0"/>
              </a:endParaRPr>
            </a:p>
          </p:txBody>
        </p:sp>
        <p:sp>
          <p:nvSpPr>
            <p:cNvPr id="3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ea"/>
                <a:ea typeface="+mn-ea"/>
              </a:endParaRPr>
            </a:p>
          </p:txBody>
        </p:sp>
      </p:grpSp>
      <p:sp>
        <p:nvSpPr>
          <p:cNvPr id="38" name="矩形 37"/>
          <p:cNvSpPr/>
          <p:nvPr/>
        </p:nvSpPr>
        <p:spPr>
          <a:xfrm>
            <a:off x="7037283" y="3734919"/>
            <a:ext cx="720000"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9" name="矩形 38"/>
          <p:cNvSpPr/>
          <p:nvPr/>
        </p:nvSpPr>
        <p:spPr>
          <a:xfrm>
            <a:off x="8256240" y="1934719"/>
            <a:ext cx="720000" cy="30243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0" name="矩形 39"/>
          <p:cNvSpPr/>
          <p:nvPr/>
        </p:nvSpPr>
        <p:spPr>
          <a:xfrm>
            <a:off x="9336360" y="679557"/>
            <a:ext cx="720000" cy="4279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1" name="矩形 40"/>
          <p:cNvSpPr/>
          <p:nvPr/>
        </p:nvSpPr>
        <p:spPr>
          <a:xfrm>
            <a:off x="10382447" y="4310983"/>
            <a:ext cx="720000" cy="6434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42" name="直接箭头连接符 10"/>
          <p:cNvCxnSpPr/>
          <p:nvPr/>
        </p:nvCxnSpPr>
        <p:spPr>
          <a:xfrm>
            <a:off x="6528048" y="4959055"/>
            <a:ext cx="5184576"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文本框 20"/>
          <p:cNvSpPr txBox="1"/>
          <p:nvPr/>
        </p:nvSpPr>
        <p:spPr>
          <a:xfrm>
            <a:off x="6816080" y="5175079"/>
            <a:ext cx="1210588" cy="400110"/>
          </a:xfrm>
          <a:prstGeom prst="rect">
            <a:avLst/>
          </a:prstGeom>
          <a:noFill/>
        </p:spPr>
        <p:txBody>
          <a:bodyPr wrap="none" rtlCol="0">
            <a:spAutoFit/>
          </a:bodyPr>
          <a:lstStyle/>
          <a:p>
            <a:r>
              <a:rPr lang="zh-TW" altLang="en-US" sz="2000" dirty="0">
                <a:solidFill>
                  <a:srgbClr val="131313"/>
                </a:solidFill>
                <a:latin typeface="+mn-ea"/>
                <a:cs typeface="Arial" panose="020B0604020202020204" pitchFamily="34" charset="0"/>
              </a:rPr>
              <a:t>台湾大学</a:t>
            </a:r>
            <a:endParaRPr lang="en-US" altLang="zh-CN" sz="2000" dirty="0">
              <a:solidFill>
                <a:srgbClr val="131313"/>
              </a:solidFill>
              <a:latin typeface="+mn-ea"/>
              <a:cs typeface="Arial" panose="020B0604020202020204" pitchFamily="34" charset="0"/>
            </a:endParaRPr>
          </a:p>
        </p:txBody>
      </p:sp>
      <p:sp>
        <p:nvSpPr>
          <p:cNvPr id="44" name="文本框 22"/>
          <p:cNvSpPr txBox="1"/>
          <p:nvPr/>
        </p:nvSpPr>
        <p:spPr>
          <a:xfrm>
            <a:off x="8278693" y="5175079"/>
            <a:ext cx="697627" cy="400110"/>
          </a:xfrm>
          <a:prstGeom prst="rect">
            <a:avLst/>
          </a:prstGeom>
          <a:noFill/>
        </p:spPr>
        <p:txBody>
          <a:bodyPr wrap="none" rtlCol="0">
            <a:spAutoFit/>
          </a:bodyPr>
          <a:lstStyle/>
          <a:p>
            <a:r>
              <a:rPr lang="zh-TW" altLang="en-US" sz="2000">
                <a:solidFill>
                  <a:srgbClr val="131313"/>
                </a:solidFill>
                <a:latin typeface="+mn-ea"/>
                <a:cs typeface="Arial" panose="020B0604020202020204" pitchFamily="34" charset="0"/>
              </a:rPr>
              <a:t>顶大</a:t>
            </a:r>
            <a:endParaRPr lang="en-US" altLang="zh-CN" sz="2000" dirty="0">
              <a:solidFill>
                <a:srgbClr val="131313"/>
              </a:solidFill>
              <a:latin typeface="+mn-ea"/>
              <a:cs typeface="Arial" panose="020B0604020202020204" pitchFamily="34" charset="0"/>
            </a:endParaRPr>
          </a:p>
        </p:txBody>
      </p:sp>
      <p:sp>
        <p:nvSpPr>
          <p:cNvPr id="45" name="文本框 24"/>
          <p:cNvSpPr txBox="1"/>
          <p:nvPr/>
        </p:nvSpPr>
        <p:spPr>
          <a:xfrm>
            <a:off x="9386191" y="5175079"/>
            <a:ext cx="530915"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ESI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46" name="文本框 26"/>
          <p:cNvSpPr txBox="1"/>
          <p:nvPr/>
        </p:nvSpPr>
        <p:spPr>
          <a:xfrm>
            <a:off x="10272464" y="5175079"/>
            <a:ext cx="1210588" cy="400110"/>
          </a:xfrm>
          <a:prstGeom prst="rect">
            <a:avLst/>
          </a:prstGeom>
          <a:noFill/>
        </p:spPr>
        <p:txBody>
          <a:bodyPr wrap="none" rtlCol="0">
            <a:spAutoFit/>
          </a:bodyPr>
          <a:lstStyle/>
          <a:p>
            <a:r>
              <a:rPr lang="zh-TW" altLang="en-US" sz="2000">
                <a:solidFill>
                  <a:srgbClr val="131313"/>
                </a:solidFill>
                <a:latin typeface="+mn-ea"/>
                <a:cs typeface="Arial" panose="020B0604020202020204" pitchFamily="34" charset="0"/>
              </a:rPr>
              <a:t>特色学科</a:t>
            </a:r>
            <a:endParaRPr lang="en-US" altLang="zh-CN" sz="2000" dirty="0">
              <a:solidFill>
                <a:srgbClr val="131313"/>
              </a:solidFill>
              <a:latin typeface="+mn-ea"/>
              <a:cs typeface="Arial" panose="020B0604020202020204" pitchFamily="34" charset="0"/>
            </a:endParaRPr>
          </a:p>
        </p:txBody>
      </p:sp>
      <p:sp>
        <p:nvSpPr>
          <p:cNvPr id="47" name="矩形 46"/>
          <p:cNvSpPr/>
          <p:nvPr/>
        </p:nvSpPr>
        <p:spPr>
          <a:xfrm>
            <a:off x="7085141" y="4147222"/>
            <a:ext cx="609462" cy="307777"/>
          </a:xfrm>
          <a:prstGeom prst="rect">
            <a:avLst/>
          </a:prstGeom>
        </p:spPr>
        <p:txBody>
          <a:bodyPr wrap="none">
            <a:spAutoFit/>
          </a:bodyPr>
          <a:lstStyle/>
          <a:p>
            <a:r>
              <a:rPr lang="en-US" altLang="zh-TW" sz="1400" dirty="0" smtClean="0">
                <a:solidFill>
                  <a:schemeClr val="bg1">
                    <a:lumMod val="95000"/>
                  </a:schemeClr>
                </a:solidFill>
                <a:latin typeface="Adobe 黑体 Std R" pitchFamily="34" charset="-128"/>
                <a:ea typeface="Adobe 黑体 Std R" pitchFamily="34" charset="-128"/>
              </a:rPr>
              <a:t>9,856</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48" name="矩形 47"/>
          <p:cNvSpPr/>
          <p:nvPr/>
        </p:nvSpPr>
        <p:spPr>
          <a:xfrm>
            <a:off x="8263035" y="3108333"/>
            <a:ext cx="715260"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rPr>
              <a:t>24,234</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49" name="矩形 48"/>
          <p:cNvSpPr/>
          <p:nvPr/>
        </p:nvSpPr>
        <p:spPr>
          <a:xfrm>
            <a:off x="9364935" y="2294759"/>
            <a:ext cx="678391"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cs typeface="Arial" panose="020B0604020202020204" pitchFamily="34" charset="0"/>
              </a:rPr>
              <a:t>39,912</a:t>
            </a:r>
            <a:endParaRPr lang="zh-CN" altLang="en-US" sz="1100" dirty="0">
              <a:solidFill>
                <a:schemeClr val="bg1">
                  <a:lumMod val="95000"/>
                </a:schemeClr>
              </a:solidFill>
              <a:latin typeface="Adobe 黑体 Std R" pitchFamily="34" charset="-128"/>
              <a:ea typeface="Adobe 黑体 Std R" pitchFamily="34" charset="-128"/>
            </a:endParaRPr>
          </a:p>
        </p:txBody>
      </p:sp>
      <p:sp>
        <p:nvSpPr>
          <p:cNvPr id="50" name="矩形 49"/>
          <p:cNvSpPr/>
          <p:nvPr/>
        </p:nvSpPr>
        <p:spPr>
          <a:xfrm>
            <a:off x="10461223" y="4527007"/>
            <a:ext cx="579005"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cs typeface="Arial" panose="020B0604020202020204" pitchFamily="34" charset="0"/>
              </a:rPr>
              <a:t>6,107</a:t>
            </a:r>
            <a:endParaRPr lang="zh-CN" altLang="en-US" sz="1200" dirty="0">
              <a:solidFill>
                <a:schemeClr val="bg1">
                  <a:lumMod val="95000"/>
                </a:schemeClr>
              </a:solidFill>
              <a:latin typeface="Adobe 黑体 Std R" pitchFamily="34" charset="-128"/>
              <a:ea typeface="Adobe 黑体 Std R" pitchFamily="34" charset="-128"/>
            </a:endParaRPr>
          </a:p>
        </p:txBody>
      </p:sp>
      <p:grpSp>
        <p:nvGrpSpPr>
          <p:cNvPr id="51" name="群組 50"/>
          <p:cNvGrpSpPr/>
          <p:nvPr/>
        </p:nvGrpSpPr>
        <p:grpSpPr>
          <a:xfrm>
            <a:off x="7126936" y="5967167"/>
            <a:ext cx="4014560" cy="792088"/>
            <a:chOff x="5287639" y="5085184"/>
            <a:chExt cx="4014560" cy="792088"/>
          </a:xfrm>
        </p:grpSpPr>
        <p:sp>
          <p:nvSpPr>
            <p:cNvPr id="52" name="文本框 20"/>
            <p:cNvSpPr txBox="1"/>
            <p:nvPr/>
          </p:nvSpPr>
          <p:spPr>
            <a:xfrm>
              <a:off x="6168008" y="5210036"/>
              <a:ext cx="3134191" cy="523220"/>
            </a:xfrm>
            <a:prstGeom prst="rect">
              <a:avLst/>
            </a:prstGeom>
            <a:noFill/>
          </p:spPr>
          <p:txBody>
            <a:bodyPr wrap="none" rtlCol="0">
              <a:spAutoFit/>
            </a:bodyPr>
            <a:lstStyle/>
            <a:p>
              <a:r>
                <a:rPr lang="zh-CN" altLang="en-US" sz="2800" b="1" u="sng">
                  <a:solidFill>
                    <a:schemeClr val="accent6">
                      <a:lumMod val="75000"/>
                    </a:schemeClr>
                  </a:solidFill>
                  <a:latin typeface="+mn-ea"/>
                  <a:cs typeface="Arial" panose="020B0604020202020204" pitchFamily="34" charset="0"/>
                </a:rPr>
                <a:t>收录精华学位论文</a:t>
              </a:r>
              <a:endParaRPr lang="en-US" altLang="zh-TW" sz="2800" b="1" u="sng" dirty="0">
                <a:solidFill>
                  <a:schemeClr val="accent6">
                    <a:lumMod val="75000"/>
                  </a:schemeClr>
                </a:solidFill>
                <a:latin typeface="+mn-ea"/>
                <a:cs typeface="Arial" panose="020B0604020202020204" pitchFamily="34" charset="0"/>
              </a:endParaRPr>
            </a:p>
          </p:txBody>
        </p:sp>
        <p:sp>
          <p:nvSpPr>
            <p:cNvPr id="53"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ea"/>
                <a:ea typeface="+mn-ea"/>
              </a:endParaRPr>
            </a:p>
          </p:txBody>
        </p:sp>
      </p:grpSp>
      <p:sp>
        <p:nvSpPr>
          <p:cNvPr id="54"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48680"/>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81200" y="1772816"/>
            <a:ext cx="8229600" cy="4525963"/>
          </a:xfrm>
        </p:spPr>
        <p:txBody>
          <a:bodyPr/>
          <a:lstStyle/>
          <a:p>
            <a:r>
              <a:rPr lang="zh-TW" altLang="en-US" dirty="0" smtClean="0">
                <a:latin typeface="华文行楷" panose="02010800040101010101" pitchFamily="2" charset="-122"/>
                <a:ea typeface="华文行楷" panose="02010800040101010101" pitchFamily="2" charset="-122"/>
              </a:rPr>
              <a:t>民俗台湾篇</a:t>
            </a:r>
            <a:r>
              <a:rPr lang="en-US" altLang="zh-TW" dirty="0" smtClean="0">
                <a:latin typeface="华文行楷" panose="02010800040101010101" pitchFamily="2" charset="-122"/>
                <a:ea typeface="华文行楷" panose="02010800040101010101" pitchFamily="2" charset="-122"/>
              </a:rPr>
              <a:t>—</a:t>
            </a:r>
          </a:p>
          <a:p>
            <a:pPr lvl="1"/>
            <a:r>
              <a:rPr lang="zh-CN" altLang="en-US" dirty="0" smtClean="0">
                <a:latin typeface="华文行楷" panose="02010800040101010101" pitchFamily="2" charset="-122"/>
                <a:ea typeface="华文行楷" panose="02010800040101010101" pitchFamily="2" charset="-122"/>
              </a:rPr>
              <a:t>民间信仰最重要</a:t>
            </a:r>
            <a:r>
              <a:rPr lang="en-US" altLang="zh-TW" dirty="0" smtClean="0">
                <a:latin typeface="华文行楷" panose="02010800040101010101" pitchFamily="2" charset="-122"/>
                <a:ea typeface="华文行楷" panose="02010800040101010101" pitchFamily="2" charset="-122"/>
              </a:rPr>
              <a:t>,</a:t>
            </a:r>
            <a:r>
              <a:rPr lang="zh-CN" altLang="en-US" dirty="0" smtClean="0">
                <a:latin typeface="华文行楷" panose="02010800040101010101" pitchFamily="2" charset="-122"/>
                <a:ea typeface="华文行楷" panose="02010800040101010101" pitchFamily="2" charset="-122"/>
              </a:rPr>
              <a:t>各地妈祖、及土地公庙会是台湾民间的活力，车鼓阵、八家将等庙会活动全年无休。</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人民按农历行事</a:t>
            </a:r>
            <a:r>
              <a:rPr lang="en-US" altLang="zh-TW" dirty="0" smtClean="0">
                <a:latin typeface="华文行楷" panose="02010800040101010101" pitchFamily="2" charset="-122"/>
                <a:ea typeface="华文行楷" panose="02010800040101010101" pitchFamily="2" charset="-122"/>
              </a:rPr>
              <a:t>,</a:t>
            </a:r>
            <a:r>
              <a:rPr lang="zh-CN" altLang="en-US" dirty="0" smtClean="0">
                <a:latin typeface="华文行楷" panose="02010800040101010101" pitchFamily="2" charset="-122"/>
                <a:ea typeface="华文行楷" panose="02010800040101010101" pitchFamily="2" charset="-122"/>
              </a:rPr>
              <a:t>如农历七月十五开鬼门关，夜里少出门，不宜嫁取、诸事不宜。</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扭伤、脱臼、筋骨劳损大都找武馆。</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台湾人爱算命，算命地点可以发展成国际观光卖点。</a:t>
            </a:r>
            <a:r>
              <a:rPr lang="zh-CN" altLang="en-US" dirty="0" smtClean="0"/>
              <a:t/>
            </a:r>
            <a:br>
              <a:rPr lang="zh-CN" altLang="en-US" dirty="0" smtClean="0"/>
            </a:br>
            <a:endParaRPr lang="zh-TW" altLang="en-US" dirty="0"/>
          </a:p>
        </p:txBody>
      </p:sp>
      <p:pic>
        <p:nvPicPr>
          <p:cNvPr id="5" name="图片 4" descr="LOGO无影"/>
          <p:cNvPicPr>
            <a:picLocks noChangeAspect="1"/>
          </p:cNvPicPr>
          <p:nvPr/>
        </p:nvPicPr>
        <p:blipFill>
          <a:blip r:embed="rId3"/>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3867207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55"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56" name="文本框 13"/>
          <p:cNvSpPr txBox="1"/>
          <p:nvPr/>
        </p:nvSpPr>
        <p:spPr>
          <a:xfrm>
            <a:off x="4654220" y="3820978"/>
            <a:ext cx="6482340" cy="400110"/>
          </a:xfrm>
          <a:prstGeom prst="rect">
            <a:avLst/>
          </a:prstGeom>
          <a:noFill/>
        </p:spPr>
        <p:txBody>
          <a:bodyPr wrap="square" rtlCol="0">
            <a:spAutoFit/>
          </a:bodyPr>
          <a:lstStyle/>
          <a:p>
            <a:r>
              <a:rPr lang="en-US" altLang="zh-TW" sz="2000">
                <a:solidFill>
                  <a:srgbClr val="131313"/>
                </a:solidFill>
                <a:latin typeface="+mn-ea"/>
                <a:cs typeface="Arial" panose="020B0604020202020204" pitchFamily="34" charset="0"/>
              </a:rPr>
              <a:t>22</a:t>
            </a:r>
            <a:r>
              <a:rPr lang="zh-CN" altLang="en-US" sz="2000">
                <a:solidFill>
                  <a:srgbClr val="131313"/>
                </a:solidFill>
                <a:latin typeface="+mn-ea"/>
                <a:cs typeface="Arial" panose="020B0604020202020204" pitchFamily="34" charset="0"/>
              </a:rPr>
              <a:t>所台湾高校社会科学论文进入全球被引用数排名前</a:t>
            </a:r>
            <a:r>
              <a:rPr lang="en-US" altLang="zh-TW" sz="2000">
                <a:solidFill>
                  <a:srgbClr val="131313"/>
                </a:solidFill>
                <a:latin typeface="+mn-ea"/>
                <a:cs typeface="Arial" panose="020B0604020202020204" pitchFamily="34" charset="0"/>
              </a:rPr>
              <a:t>1</a:t>
            </a:r>
            <a:r>
              <a:rPr lang="en-US" altLang="zh-TW" sz="2000" dirty="0">
                <a:solidFill>
                  <a:srgbClr val="131313"/>
                </a:solidFill>
                <a:latin typeface="+mn-ea"/>
                <a:cs typeface="Arial" panose="020B0604020202020204" pitchFamily="34" charset="0"/>
              </a:rPr>
              <a:t>%</a:t>
            </a:r>
            <a:endParaRPr lang="en-US" altLang="zh-CN" sz="2000" dirty="0">
              <a:solidFill>
                <a:srgbClr val="131313"/>
              </a:solidFill>
              <a:latin typeface="+mn-ea"/>
              <a:cs typeface="Arial" panose="020B0604020202020204" pitchFamily="34" charset="0"/>
            </a:endParaRPr>
          </a:p>
        </p:txBody>
      </p:sp>
      <p:sp>
        <p:nvSpPr>
          <p:cNvPr id="57" name="矩形 56"/>
          <p:cNvSpPr/>
          <p:nvPr/>
        </p:nvSpPr>
        <p:spPr>
          <a:xfrm>
            <a:off x="3935760" y="2052137"/>
            <a:ext cx="5064207" cy="584775"/>
          </a:xfrm>
          <a:prstGeom prst="rect">
            <a:avLst/>
          </a:prstGeom>
        </p:spPr>
        <p:txBody>
          <a:bodyPr wrap="none">
            <a:spAutoFit/>
          </a:bodyPr>
          <a:lstStyle/>
          <a:p>
            <a:r>
              <a:rPr lang="zh-TW" altLang="en-US" sz="3200" dirty="0">
                <a:solidFill>
                  <a:srgbClr val="131313"/>
                </a:solidFill>
                <a:latin typeface="+mn-ea"/>
                <a:cs typeface="Arial" panose="020B0604020202020204" pitchFamily="34" charset="0"/>
              </a:rPr>
              <a:t>台湾</a:t>
            </a:r>
            <a:r>
              <a:rPr lang="en-US" altLang="zh-TW" sz="3200" dirty="0">
                <a:solidFill>
                  <a:srgbClr val="131313"/>
                </a:solidFill>
                <a:latin typeface="+mn-ea"/>
                <a:cs typeface="Arial" panose="020B0604020202020204" pitchFamily="34" charset="0"/>
              </a:rPr>
              <a:t>ESI</a:t>
            </a:r>
            <a:r>
              <a:rPr lang="zh-CN" altLang="en-US" sz="3200" dirty="0">
                <a:solidFill>
                  <a:srgbClr val="131313"/>
                </a:solidFill>
                <a:latin typeface="+mn-ea"/>
                <a:cs typeface="Arial" panose="020B0604020202020204" pitchFamily="34" charset="0"/>
              </a:rPr>
              <a:t>社科文献排名亮眼</a:t>
            </a:r>
            <a:r>
              <a:rPr lang="en-US" altLang="zh-CN" sz="3200" dirty="0">
                <a:solidFill>
                  <a:srgbClr val="131313"/>
                </a:solidFill>
                <a:latin typeface="+mn-ea"/>
                <a:cs typeface="Arial" panose="020B0604020202020204" pitchFamily="34" charset="0"/>
              </a:rPr>
              <a:t> </a:t>
            </a:r>
            <a:endParaRPr lang="zh-CN" altLang="en-US" sz="3200" dirty="0">
              <a:latin typeface="+mn-ea"/>
            </a:endParaRPr>
          </a:p>
        </p:txBody>
      </p:sp>
      <p:sp>
        <p:nvSpPr>
          <p:cNvPr id="58" name="矩形 57"/>
          <p:cNvSpPr/>
          <p:nvPr/>
        </p:nvSpPr>
        <p:spPr>
          <a:xfrm>
            <a:off x="3935760" y="2627620"/>
            <a:ext cx="5558984" cy="369332"/>
          </a:xfrm>
          <a:prstGeom prst="rect">
            <a:avLst/>
          </a:prstGeom>
        </p:spPr>
        <p:txBody>
          <a:bodyPr wrap="square">
            <a:spAutoFit/>
          </a:bodyPr>
          <a:lstStyle/>
          <a:p>
            <a:r>
              <a:rPr lang="en-US" altLang="zh-TW">
                <a:latin typeface="+mn-ea"/>
              </a:rPr>
              <a:t>(</a:t>
            </a:r>
            <a:r>
              <a:rPr lang="zh-CN" altLang="en-US">
                <a:latin typeface="+mn-ea"/>
              </a:rPr>
              <a:t>基本科学指标，</a:t>
            </a:r>
            <a:r>
              <a:rPr lang="en-US" altLang="zh-TW">
                <a:latin typeface="+mn-ea"/>
              </a:rPr>
              <a:t>Essential </a:t>
            </a:r>
            <a:r>
              <a:rPr lang="en-US" altLang="zh-TW" dirty="0">
                <a:latin typeface="+mn-ea"/>
              </a:rPr>
              <a:t>Science Indicator)</a:t>
            </a:r>
            <a:endParaRPr lang="zh-CN" altLang="en-US" dirty="0">
              <a:latin typeface="+mn-ea"/>
            </a:endParaRPr>
          </a:p>
        </p:txBody>
      </p:sp>
      <p:pic>
        <p:nvPicPr>
          <p:cNvPr id="59"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60"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61" name="组合 1"/>
          <p:cNvGrpSpPr/>
          <p:nvPr/>
        </p:nvGrpSpPr>
        <p:grpSpPr>
          <a:xfrm>
            <a:off x="4040730" y="3758820"/>
            <a:ext cx="471094" cy="546469"/>
            <a:chOff x="6633018" y="3026546"/>
            <a:chExt cx="471094" cy="546469"/>
          </a:xfrm>
        </p:grpSpPr>
        <p:sp>
          <p:nvSpPr>
            <p:cNvPr id="62"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73"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74" name="文本框 13"/>
          <p:cNvSpPr txBox="1"/>
          <p:nvPr/>
        </p:nvSpPr>
        <p:spPr>
          <a:xfrm>
            <a:off x="4654220" y="4869160"/>
            <a:ext cx="6482340" cy="400110"/>
          </a:xfrm>
          <a:prstGeom prst="rect">
            <a:avLst/>
          </a:prstGeom>
          <a:noFill/>
        </p:spPr>
        <p:txBody>
          <a:bodyPr wrap="square" rtlCol="0">
            <a:spAutoFit/>
          </a:bodyPr>
          <a:lstStyle/>
          <a:p>
            <a:r>
              <a:rPr lang="en-US" altLang="zh-TW" sz="2000">
                <a:solidFill>
                  <a:srgbClr val="131313"/>
                </a:solidFill>
                <a:latin typeface="+mn-ea"/>
                <a:cs typeface="Arial" panose="020B0604020202020204" pitchFamily="34" charset="0"/>
              </a:rPr>
              <a:t>ESI</a:t>
            </a:r>
            <a:r>
              <a:rPr lang="zh-TW" altLang="en-US" sz="2000">
                <a:solidFill>
                  <a:srgbClr val="131313"/>
                </a:solidFill>
                <a:latin typeface="+mn-ea"/>
                <a:cs typeface="Arial" panose="020B0604020202020204" pitchFamily="34" charset="0"/>
              </a:rPr>
              <a:t>社科排名  台大第一、成大第二</a:t>
            </a:r>
            <a:r>
              <a:rPr lang="en-US" altLang="zh-TW" sz="2000">
                <a:solidFill>
                  <a:srgbClr val="131313"/>
                </a:solidFill>
                <a:latin typeface="+mn-ea"/>
                <a:cs typeface="Arial" panose="020B0604020202020204" pitchFamily="34" charset="0"/>
              </a:rPr>
              <a:t>(</a:t>
            </a:r>
            <a:r>
              <a:rPr lang="zh-TW" altLang="en-US" sz="2000">
                <a:solidFill>
                  <a:srgbClr val="131313"/>
                </a:solidFill>
                <a:latin typeface="+mn-ea"/>
                <a:cs typeface="Arial" panose="020B0604020202020204" pitchFamily="34" charset="0"/>
              </a:rPr>
              <a:t>华艺独收</a:t>
            </a:r>
            <a:r>
              <a:rPr lang="en-US" altLang="zh-TW" sz="2000">
                <a:solidFill>
                  <a:srgbClr val="131313"/>
                </a:solidFill>
                <a:latin typeface="+mn-ea"/>
                <a:cs typeface="Arial" panose="020B0604020202020204" pitchFamily="34" charset="0"/>
              </a:rPr>
              <a:t>)</a:t>
            </a:r>
            <a:endParaRPr lang="en-US" altLang="zh-CN" sz="2000" dirty="0">
              <a:solidFill>
                <a:srgbClr val="131313"/>
              </a:solidFill>
              <a:latin typeface="+mn-ea"/>
              <a:cs typeface="Arial" panose="020B0604020202020204" pitchFamily="34" charset="0"/>
            </a:endParaRPr>
          </a:p>
        </p:txBody>
      </p:sp>
      <p:grpSp>
        <p:nvGrpSpPr>
          <p:cNvPr id="75" name="组合 1"/>
          <p:cNvGrpSpPr/>
          <p:nvPr/>
        </p:nvGrpSpPr>
        <p:grpSpPr>
          <a:xfrm>
            <a:off x="4040730" y="4766932"/>
            <a:ext cx="471094" cy="546469"/>
            <a:chOff x="6633018" y="3026546"/>
            <a:chExt cx="471094" cy="546469"/>
          </a:xfrm>
        </p:grpSpPr>
        <p:sp>
          <p:nvSpPr>
            <p:cNvPr id="76"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77"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7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p>
        </p:txBody>
      </p:sp>
      <p:pic>
        <p:nvPicPr>
          <p:cNvPr id="5" name="图片 4" descr="LOGO无影"/>
          <p:cNvPicPr>
            <a:picLocks noChangeAspect="1"/>
          </p:cNvPicPr>
          <p:nvPr/>
        </p:nvPicPr>
        <p:blipFill>
          <a:blip r:embed="rId6"/>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产品内容概览－人社</a:t>
            </a:r>
          </a:p>
        </p:txBody>
      </p:sp>
      <p:sp>
        <p:nvSpPr>
          <p:cNvPr id="19" name="文本框 8"/>
          <p:cNvSpPr txBox="1"/>
          <p:nvPr/>
        </p:nvSpPr>
        <p:spPr>
          <a:xfrm>
            <a:off x="7536160" y="2545740"/>
            <a:ext cx="2339102" cy="523220"/>
          </a:xfrm>
          <a:prstGeom prst="rect">
            <a:avLst/>
          </a:prstGeom>
          <a:noFill/>
        </p:spPr>
        <p:txBody>
          <a:bodyPr wrap="none" rtlCol="0">
            <a:spAutoFit/>
          </a:bodyPr>
          <a:lstStyle/>
          <a:p>
            <a:r>
              <a:rPr lang="zh-CN" altLang="en-US" sz="2800" dirty="0" smtClean="0">
                <a:solidFill>
                  <a:schemeClr val="tx2">
                    <a:lumMod val="75000"/>
                  </a:schemeClr>
                </a:solidFill>
                <a:latin typeface="+mn-ea"/>
                <a:cs typeface="Arial" panose="020B0604020202020204" pitchFamily="34" charset="0"/>
              </a:rPr>
              <a:t>文献结构严谨</a:t>
            </a:r>
            <a:endParaRPr lang="en-US" altLang="zh-CN" sz="2800" dirty="0">
              <a:solidFill>
                <a:schemeClr val="tx2">
                  <a:lumMod val="75000"/>
                </a:schemeClr>
              </a:solidFill>
              <a:latin typeface="+mn-ea"/>
              <a:cs typeface="Arial" panose="020B0604020202020204" pitchFamily="34" charset="0"/>
            </a:endParaRPr>
          </a:p>
        </p:txBody>
      </p:sp>
      <p:grpSp>
        <p:nvGrpSpPr>
          <p:cNvPr id="20" name="组合 1"/>
          <p:cNvGrpSpPr/>
          <p:nvPr/>
        </p:nvGrpSpPr>
        <p:grpSpPr>
          <a:xfrm>
            <a:off x="6528048" y="2348880"/>
            <a:ext cx="864096" cy="864096"/>
            <a:chOff x="6600056" y="2276872"/>
            <a:chExt cx="864096" cy="864096"/>
          </a:xfrm>
        </p:grpSpPr>
        <p:sp>
          <p:nvSpPr>
            <p:cNvPr id="21" name="椭圆 6"/>
            <p:cNvSpPr/>
            <p:nvPr/>
          </p:nvSpPr>
          <p:spPr>
            <a:xfrm>
              <a:off x="6600056" y="2276872"/>
              <a:ext cx="864096" cy="864096"/>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Adobe 黑体 Std R" pitchFamily="34" charset="-128"/>
                <a:ea typeface="Adobe 黑体 Std R" pitchFamily="34" charset="-128"/>
              </a:endParaRPr>
            </a:p>
          </p:txBody>
        </p:sp>
        <p:pic>
          <p:nvPicPr>
            <p:cNvPr id="22"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grpSp>
        <p:nvGrpSpPr>
          <p:cNvPr id="23" name="组合 2"/>
          <p:cNvGrpSpPr/>
          <p:nvPr/>
        </p:nvGrpSpPr>
        <p:grpSpPr>
          <a:xfrm>
            <a:off x="6528048" y="4365104"/>
            <a:ext cx="864096" cy="864096"/>
            <a:chOff x="6600056" y="4293096"/>
            <a:chExt cx="864096" cy="864096"/>
          </a:xfrm>
        </p:grpSpPr>
        <p:sp>
          <p:nvSpPr>
            <p:cNvPr id="24" name="椭圆 7"/>
            <p:cNvSpPr/>
            <p:nvPr/>
          </p:nvSpPr>
          <p:spPr>
            <a:xfrm>
              <a:off x="6600056" y="4293096"/>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2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654" y="4365104"/>
              <a:ext cx="720080" cy="720080"/>
            </a:xfrm>
            <a:prstGeom prst="rect">
              <a:avLst/>
            </a:prstGeom>
          </p:spPr>
        </p:pic>
      </p:grpSp>
      <p:sp>
        <p:nvSpPr>
          <p:cNvPr id="26" name="文本框 15"/>
          <p:cNvSpPr txBox="1"/>
          <p:nvPr/>
        </p:nvSpPr>
        <p:spPr>
          <a:xfrm>
            <a:off x="7536160" y="4581128"/>
            <a:ext cx="4493538" cy="523220"/>
          </a:xfrm>
          <a:prstGeom prst="rect">
            <a:avLst/>
          </a:prstGeom>
          <a:noFill/>
        </p:spPr>
        <p:txBody>
          <a:bodyPr wrap="none" rtlCol="0">
            <a:spAutoFit/>
          </a:bodyPr>
          <a:lstStyle/>
          <a:p>
            <a:r>
              <a:rPr lang="zh-CN" altLang="en-US" sz="2800" smtClean="0">
                <a:solidFill>
                  <a:schemeClr val="tx2">
                    <a:lumMod val="75000"/>
                  </a:schemeClr>
                </a:solidFill>
                <a:latin typeface="+mn-ea"/>
                <a:cs typeface="Arial" panose="020B0604020202020204" pitchFamily="34" charset="0"/>
              </a:rPr>
              <a:t>收录年代最久远、完整丰富</a:t>
            </a:r>
            <a:endParaRPr lang="en-US" altLang="zh-CN" sz="2800" dirty="0">
              <a:solidFill>
                <a:schemeClr val="tx2">
                  <a:lumMod val="75000"/>
                </a:schemeClr>
              </a:solidFill>
              <a:latin typeface="+mn-ea"/>
              <a:cs typeface="Arial" panose="020B0604020202020204" pitchFamily="34" charset="0"/>
            </a:endParaRPr>
          </a:p>
        </p:txBody>
      </p:sp>
      <p:pic>
        <p:nvPicPr>
          <p:cNvPr id="31" name="圖片 30" descr="alfons-morales-YLSwjSy7stw-unsplash.jpg"/>
          <p:cNvPicPr>
            <a:picLocks noChangeAspect="1"/>
          </p:cNvPicPr>
          <p:nvPr/>
        </p:nvPicPr>
        <p:blipFill>
          <a:blip r:embed="rId5" cstate="print"/>
          <a:stretch>
            <a:fillRect/>
          </a:stretch>
        </p:blipFill>
        <p:spPr>
          <a:xfrm>
            <a:off x="0" y="2082801"/>
            <a:ext cx="6076800" cy="3563247"/>
          </a:xfrm>
          <a:prstGeom prst="rect">
            <a:avLst/>
          </a:prstGeom>
        </p:spPr>
      </p:pic>
      <p:pic>
        <p:nvPicPr>
          <p:cNvPr id="5" name="图片 4" descr="LOGO无影"/>
          <p:cNvPicPr>
            <a:picLocks noChangeAspect="1"/>
          </p:cNvPicPr>
          <p:nvPr/>
        </p:nvPicPr>
        <p:blipFill>
          <a:blip r:embed="rId6"/>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900" decel="100000" fill="hold"/>
                                        <p:tgtEl>
                                          <p:spTgt spid="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3707235" y="28410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3723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rot="20150452">
            <a:off x="5853015" y="34865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rot="20150452">
            <a:off x="7853264" y="26455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六边形 5"/>
          <p:cNvSpPr/>
          <p:nvPr/>
        </p:nvSpPr>
        <p:spPr>
          <a:xfrm>
            <a:off x="2651769" y="3025234"/>
            <a:ext cx="1008558" cy="86944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607790" y="390423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6569733" y="3025234"/>
            <a:ext cx="1008558" cy="86944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531675" y="2146231"/>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0" name="直接连接符 4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组合 60"/>
          <p:cNvGrpSpPr/>
          <p:nvPr/>
        </p:nvGrpSpPr>
        <p:grpSpPr>
          <a:xfrm>
            <a:off x="6567725" y="4147299"/>
            <a:ext cx="3634172" cy="888155"/>
            <a:chOff x="937749" y="5016378"/>
            <a:chExt cx="3248027" cy="888155"/>
          </a:xfrm>
        </p:grpSpPr>
        <p:sp>
          <p:nvSpPr>
            <p:cNvPr id="54" name="矩形 53"/>
            <p:cNvSpPr/>
            <p:nvPr/>
          </p:nvSpPr>
          <p:spPr>
            <a:xfrm>
              <a:off x="937749" y="5369002"/>
              <a:ext cx="3248027" cy="535531"/>
            </a:xfrm>
            <a:prstGeom prst="rect">
              <a:avLst/>
            </a:prstGeom>
          </p:spPr>
          <p:txBody>
            <a:bodyPr wrap="square">
              <a:spAutoFit/>
            </a:bodyPr>
            <a:lstStyle/>
            <a:p>
              <a:pPr>
                <a:lnSpc>
                  <a:spcPct val="120000"/>
                </a:lnSpc>
              </a:pPr>
              <a:r>
                <a:rPr lang="zh-CN" altLang="en-US" sz="1200" b="1" dirty="0">
                  <a:solidFill>
                    <a:schemeClr val="bg1">
                      <a:lumMod val="85000"/>
                    </a:schemeClr>
                  </a:solidFill>
                  <a:latin typeface="Century Gothic" panose="020B0502020202020204" pitchFamily="34" charset="0"/>
                </a:rPr>
                <a:t>同根同源，发展出的台湾地区特色人社内容</a:t>
              </a:r>
            </a:p>
            <a:p>
              <a:pPr>
                <a:lnSpc>
                  <a:spcPct val="120000"/>
                </a:lnSpc>
              </a:pPr>
              <a:endParaRPr lang="en-US" altLang="zh-CN" sz="1200" b="1" dirty="0">
                <a:solidFill>
                  <a:schemeClr val="bg1">
                    <a:lumMod val="85000"/>
                  </a:schemeClr>
                </a:solidFill>
                <a:latin typeface="Century Gothic" panose="020B0502020202020204" pitchFamily="34" charset="0"/>
              </a:endParaRPr>
            </a:p>
          </p:txBody>
        </p:sp>
        <p:sp>
          <p:nvSpPr>
            <p:cNvPr id="55" name="矩形 54"/>
            <p:cNvSpPr/>
            <p:nvPr/>
          </p:nvSpPr>
          <p:spPr>
            <a:xfrm>
              <a:off x="937750" y="5016378"/>
              <a:ext cx="3197456" cy="757130"/>
            </a:xfrm>
            <a:prstGeom prst="rect">
              <a:avLst/>
            </a:prstGeom>
          </p:spPr>
          <p:txBody>
            <a:bodyPr wrap="square">
              <a:spAutoFit/>
            </a:bodyPr>
            <a:lstStyle/>
            <a:p>
              <a:pPr>
                <a:lnSpc>
                  <a:spcPct val="120000"/>
                </a:lnSpc>
              </a:pPr>
              <a:r>
                <a:rPr lang="zh-TW" altLang="en-US" b="1" dirty="0">
                  <a:solidFill>
                    <a:schemeClr val="bg1">
                      <a:lumMod val="85000"/>
                    </a:schemeClr>
                  </a:solidFill>
                </a:rPr>
                <a:t>子库</a:t>
              </a:r>
              <a:r>
                <a:rPr lang="en-US" altLang="zh-TW" b="1" dirty="0">
                  <a:solidFill>
                    <a:schemeClr val="bg1">
                      <a:lumMod val="85000"/>
                    </a:schemeClr>
                  </a:solidFill>
                </a:rPr>
                <a:t>-</a:t>
              </a:r>
              <a:r>
                <a:rPr lang="zh-TW" altLang="en-US" b="1" dirty="0">
                  <a:solidFill>
                    <a:schemeClr val="bg1">
                      <a:lumMod val="85000"/>
                    </a:schemeClr>
                  </a:solidFill>
                </a:rPr>
                <a:t>台湾人社</a:t>
              </a:r>
              <a:r>
                <a:rPr lang="zh-CN" altLang="en-US" b="1" dirty="0">
                  <a:solidFill>
                    <a:schemeClr val="bg1">
                      <a:lumMod val="85000"/>
                    </a:schemeClr>
                  </a:solidFill>
                </a:rPr>
                <a:t>学术文献数据库</a:t>
              </a:r>
              <a:endParaRPr lang="en-US" altLang="zh-CN" b="1" dirty="0">
                <a:solidFill>
                  <a:schemeClr val="bg1">
                    <a:lumMod val="85000"/>
                  </a:schemeClr>
                </a:solidFill>
              </a:endParaRPr>
            </a:p>
            <a:p>
              <a:pPr>
                <a:lnSpc>
                  <a:spcPct val="120000"/>
                </a:lnSpc>
              </a:pPr>
              <a:endParaRPr lang="zh-CN" altLang="en-US" b="1" dirty="0">
                <a:solidFill>
                  <a:schemeClr val="bg1">
                    <a:lumMod val="85000"/>
                  </a:schemeClr>
                </a:solidFill>
              </a:endParaRPr>
            </a:p>
          </p:txBody>
        </p:sp>
      </p:grpSp>
      <p:grpSp>
        <p:nvGrpSpPr>
          <p:cNvPr id="56" name="组合 63"/>
          <p:cNvGrpSpPr/>
          <p:nvPr/>
        </p:nvGrpSpPr>
        <p:grpSpPr>
          <a:xfrm>
            <a:off x="8531675" y="1400388"/>
            <a:ext cx="3734381" cy="888155"/>
            <a:chOff x="937750" y="5016378"/>
            <a:chExt cx="2710228" cy="888155"/>
          </a:xfrm>
        </p:grpSpPr>
        <p:sp>
          <p:nvSpPr>
            <p:cNvPr id="57" name="矩形 56"/>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tx2">
                      <a:lumMod val="75000"/>
                    </a:schemeClr>
                  </a:solidFill>
                  <a:latin typeface="Century Gothic" panose="020B0502020202020204" pitchFamily="34" charset="0"/>
                </a:rPr>
                <a:t>去芜存菁，看台湾的医学护理发展</a:t>
              </a:r>
            </a:p>
            <a:p>
              <a:pPr>
                <a:lnSpc>
                  <a:spcPct val="120000"/>
                </a:lnSpc>
              </a:pPr>
              <a:endParaRPr lang="en-US" altLang="zh-CN" sz="1200" b="1" dirty="0">
                <a:solidFill>
                  <a:schemeClr val="tx2">
                    <a:lumMod val="75000"/>
                  </a:schemeClr>
                </a:solidFill>
                <a:latin typeface="Century Gothic" panose="020B0502020202020204" pitchFamily="34" charset="0"/>
              </a:endParaRPr>
            </a:p>
          </p:txBody>
        </p:sp>
        <p:sp>
          <p:nvSpPr>
            <p:cNvPr id="58" name="矩形 57"/>
            <p:cNvSpPr/>
            <p:nvPr/>
          </p:nvSpPr>
          <p:spPr>
            <a:xfrm>
              <a:off x="937750" y="5016378"/>
              <a:ext cx="2660361" cy="757130"/>
            </a:xfrm>
            <a:prstGeom prst="rect">
              <a:avLst/>
            </a:prstGeom>
          </p:spPr>
          <p:txBody>
            <a:bodyPr wrap="square">
              <a:spAutoFit/>
            </a:bodyPr>
            <a:lstStyle/>
            <a:p>
              <a:pPr>
                <a:lnSpc>
                  <a:spcPct val="120000"/>
                </a:lnSpc>
              </a:pPr>
              <a:r>
                <a:rPr lang="zh-TW" altLang="en-US" b="1" dirty="0">
                  <a:solidFill>
                    <a:schemeClr val="tx2">
                      <a:lumMod val="75000"/>
                    </a:schemeClr>
                  </a:solidFill>
                </a:rPr>
                <a:t>子库</a:t>
              </a:r>
              <a:r>
                <a:rPr lang="en-US" altLang="zh-TW" b="1" dirty="0">
                  <a:solidFill>
                    <a:schemeClr val="tx2">
                      <a:lumMod val="75000"/>
                    </a:schemeClr>
                  </a:solidFill>
                </a:rPr>
                <a:t>-</a:t>
              </a:r>
              <a:r>
                <a:rPr lang="zh-TW" altLang="en-US" b="1" dirty="0">
                  <a:solidFill>
                    <a:schemeClr val="tx2">
                      <a:lumMod val="75000"/>
                    </a:schemeClr>
                  </a:solidFill>
                </a:rPr>
                <a:t>台湾医学</a:t>
              </a:r>
              <a:r>
                <a:rPr lang="zh-CN" altLang="en-US" b="1" dirty="0">
                  <a:solidFill>
                    <a:schemeClr val="tx2">
                      <a:lumMod val="75000"/>
                    </a:schemeClr>
                  </a:solidFill>
                </a:rPr>
                <a:t>学术文献数据库</a:t>
              </a:r>
              <a:endParaRPr lang="en-US" altLang="zh-CN" b="1" dirty="0">
                <a:solidFill>
                  <a:schemeClr val="tx2">
                    <a:lumMod val="75000"/>
                  </a:schemeClr>
                </a:solidFill>
              </a:endParaRPr>
            </a:p>
            <a:p>
              <a:pPr>
                <a:lnSpc>
                  <a:spcPct val="120000"/>
                </a:lnSpc>
              </a:pPr>
              <a:endParaRPr lang="zh-CN" altLang="en-US" b="1" dirty="0">
                <a:solidFill>
                  <a:schemeClr val="tx2">
                    <a:lumMod val="75000"/>
                  </a:schemeClr>
                </a:solidFill>
              </a:endParaRPr>
            </a:p>
          </p:txBody>
        </p:sp>
      </p:grpSp>
      <p:grpSp>
        <p:nvGrpSpPr>
          <p:cNvPr id="59" name="组合 66"/>
          <p:cNvGrpSpPr/>
          <p:nvPr/>
        </p:nvGrpSpPr>
        <p:grpSpPr>
          <a:xfrm>
            <a:off x="2555378" y="4972721"/>
            <a:ext cx="3508373" cy="888155"/>
            <a:chOff x="937750" y="5016378"/>
            <a:chExt cx="2710228" cy="888155"/>
          </a:xfrm>
        </p:grpSpPr>
        <p:sp>
          <p:nvSpPr>
            <p:cNvPr id="60" name="矩形 59"/>
            <p:cNvSpPr/>
            <p:nvPr/>
          </p:nvSpPr>
          <p:spPr>
            <a:xfrm>
              <a:off x="937750" y="5369002"/>
              <a:ext cx="2710228" cy="535531"/>
            </a:xfrm>
            <a:prstGeom prst="rect">
              <a:avLst/>
            </a:prstGeom>
          </p:spPr>
          <p:txBody>
            <a:bodyPr wrap="square">
              <a:spAutoFit/>
            </a:bodyPr>
            <a:lstStyle/>
            <a:p>
              <a:pPr>
                <a:lnSpc>
                  <a:spcPct val="120000"/>
                </a:lnSpc>
              </a:pPr>
              <a:r>
                <a:rPr lang="zh-CN" altLang="en-US" sz="1200" b="1" dirty="0">
                  <a:solidFill>
                    <a:schemeClr val="bg1">
                      <a:lumMod val="85000"/>
                    </a:schemeClr>
                  </a:solidFill>
                  <a:latin typeface="Century Gothic" panose="020B0502020202020204" pitchFamily="34" charset="0"/>
                </a:rPr>
                <a:t>接轨世界，重要科学学术研究</a:t>
              </a:r>
            </a:p>
            <a:p>
              <a:pPr>
                <a:lnSpc>
                  <a:spcPct val="120000"/>
                </a:lnSpc>
              </a:pPr>
              <a:endParaRPr lang="en-US" altLang="zh-CN" sz="1200" b="1" dirty="0">
                <a:solidFill>
                  <a:schemeClr val="bg1">
                    <a:lumMod val="85000"/>
                  </a:schemeClr>
                </a:solidFill>
                <a:latin typeface="Century Gothic" panose="020B0502020202020204" pitchFamily="34" charset="0"/>
              </a:endParaRPr>
            </a:p>
          </p:txBody>
        </p:sp>
        <p:sp>
          <p:nvSpPr>
            <p:cNvPr id="61" name="矩形 60"/>
            <p:cNvSpPr/>
            <p:nvPr/>
          </p:nvSpPr>
          <p:spPr>
            <a:xfrm>
              <a:off x="937750" y="5016378"/>
              <a:ext cx="2648982" cy="757130"/>
            </a:xfrm>
            <a:prstGeom prst="rect">
              <a:avLst/>
            </a:prstGeom>
          </p:spPr>
          <p:txBody>
            <a:bodyPr wrap="square">
              <a:spAutoFit/>
            </a:bodyPr>
            <a:lstStyle/>
            <a:p>
              <a:pPr>
                <a:lnSpc>
                  <a:spcPct val="120000"/>
                </a:lnSpc>
              </a:pPr>
              <a:r>
                <a:rPr lang="zh-TW" altLang="en-US" b="1" dirty="0">
                  <a:solidFill>
                    <a:schemeClr val="bg1">
                      <a:lumMod val="85000"/>
                    </a:schemeClr>
                  </a:solidFill>
                </a:rPr>
                <a:t>子库</a:t>
              </a:r>
              <a:r>
                <a:rPr lang="en-US" altLang="zh-TW" b="1" dirty="0">
                  <a:solidFill>
                    <a:schemeClr val="bg1">
                      <a:lumMod val="85000"/>
                    </a:schemeClr>
                  </a:solidFill>
                </a:rPr>
                <a:t>-</a:t>
              </a:r>
              <a:r>
                <a:rPr lang="zh-TW" altLang="en-US" b="1" dirty="0">
                  <a:solidFill>
                    <a:schemeClr val="bg1">
                      <a:lumMod val="85000"/>
                    </a:schemeClr>
                  </a:solidFill>
                </a:rPr>
                <a:t>台湾科学</a:t>
              </a:r>
              <a:r>
                <a:rPr lang="zh-CN" altLang="en-US" b="1" dirty="0">
                  <a:solidFill>
                    <a:schemeClr val="bg1">
                      <a:lumMod val="85000"/>
                    </a:schemeClr>
                  </a:solidFill>
                </a:rPr>
                <a:t>学术文献数据库</a:t>
              </a:r>
              <a:endParaRPr lang="en-US" altLang="zh-CN" b="1" dirty="0">
                <a:solidFill>
                  <a:schemeClr val="bg1">
                    <a:lumMod val="85000"/>
                  </a:schemeClr>
                </a:solidFill>
              </a:endParaRPr>
            </a:p>
            <a:p>
              <a:pPr>
                <a:lnSpc>
                  <a:spcPct val="120000"/>
                </a:lnSpc>
              </a:pPr>
              <a:endParaRPr lang="zh-CN" altLang="en-US" b="1" dirty="0">
                <a:solidFill>
                  <a:schemeClr val="bg1">
                    <a:lumMod val="85000"/>
                  </a:schemeClr>
                </a:solidFill>
              </a:endParaRPr>
            </a:p>
          </p:txBody>
        </p:sp>
      </p:grpSp>
      <p:grpSp>
        <p:nvGrpSpPr>
          <p:cNvPr id="62" name="组合 69"/>
          <p:cNvGrpSpPr/>
          <p:nvPr/>
        </p:nvGrpSpPr>
        <p:grpSpPr>
          <a:xfrm>
            <a:off x="535520" y="2225474"/>
            <a:ext cx="3678742" cy="703489"/>
            <a:chOff x="937749" y="5016378"/>
            <a:chExt cx="2712329" cy="703489"/>
          </a:xfrm>
        </p:grpSpPr>
        <p:sp>
          <p:nvSpPr>
            <p:cNvPr id="63" name="矩形 62"/>
            <p:cNvSpPr/>
            <p:nvPr/>
          </p:nvSpPr>
          <p:spPr>
            <a:xfrm>
              <a:off x="937750" y="5369002"/>
              <a:ext cx="2710228" cy="350865"/>
            </a:xfrm>
            <a:prstGeom prst="rect">
              <a:avLst/>
            </a:prstGeom>
          </p:spPr>
          <p:txBody>
            <a:bodyPr wrap="square">
              <a:spAutoFit/>
            </a:bodyPr>
            <a:lstStyle/>
            <a:p>
              <a:pPr>
                <a:lnSpc>
                  <a:spcPct val="120000"/>
                </a:lnSpc>
              </a:pPr>
              <a:r>
                <a:rPr lang="zh-CN" altLang="en-US" sz="1400" b="1" dirty="0">
                  <a:solidFill>
                    <a:schemeClr val="bg1">
                      <a:lumMod val="85000"/>
                    </a:schemeClr>
                  </a:solidFill>
                  <a:latin typeface="Century Gothic" panose="020B0502020202020204" pitchFamily="34" charset="0"/>
                </a:rPr>
                <a:t>一站式完整收录，最精华的台湾学术文献</a:t>
              </a:r>
            </a:p>
          </p:txBody>
        </p:sp>
        <p:sp>
          <p:nvSpPr>
            <p:cNvPr id="64" name="矩形 63"/>
            <p:cNvSpPr/>
            <p:nvPr/>
          </p:nvSpPr>
          <p:spPr>
            <a:xfrm>
              <a:off x="937749" y="5016378"/>
              <a:ext cx="2712329" cy="461665"/>
            </a:xfrm>
            <a:prstGeom prst="rect">
              <a:avLst/>
            </a:prstGeom>
          </p:spPr>
          <p:txBody>
            <a:bodyPr wrap="square">
              <a:spAutoFit/>
            </a:bodyPr>
            <a:lstStyle/>
            <a:p>
              <a:pPr>
                <a:lnSpc>
                  <a:spcPct val="120000"/>
                </a:lnSpc>
              </a:pPr>
              <a:r>
                <a:rPr lang="zh-TW" altLang="en-US" sz="2000" b="1" dirty="0">
                  <a:solidFill>
                    <a:schemeClr val="bg1">
                      <a:lumMod val="85000"/>
                    </a:schemeClr>
                  </a:solidFill>
                  <a:latin typeface="+mn-ea"/>
                </a:rPr>
                <a:t>总库</a:t>
              </a:r>
              <a:r>
                <a:rPr lang="en-US" altLang="zh-TW" sz="2000" b="1" dirty="0">
                  <a:solidFill>
                    <a:schemeClr val="bg1">
                      <a:lumMod val="85000"/>
                    </a:schemeClr>
                  </a:solidFill>
                  <a:latin typeface="+mn-ea"/>
                </a:rPr>
                <a:t>-</a:t>
              </a:r>
              <a:r>
                <a:rPr lang="zh-CN" altLang="en-US" sz="2000" b="1" dirty="0">
                  <a:solidFill>
                    <a:schemeClr val="bg1">
                      <a:lumMod val="85000"/>
                    </a:schemeClr>
                  </a:solidFill>
                  <a:latin typeface="+mn-ea"/>
                </a:rPr>
                <a:t>台湾学术文献数据库</a:t>
              </a:r>
              <a:endParaRPr lang="en-US" altLang="zh-CN" sz="2000" b="1" dirty="0">
                <a:solidFill>
                  <a:schemeClr val="bg1">
                    <a:lumMod val="85000"/>
                  </a:schemeClr>
                </a:solidFill>
                <a:latin typeface="+mn-ea"/>
              </a:endParaRPr>
            </a:p>
          </p:txBody>
        </p:sp>
      </p:grpSp>
      <p:grpSp>
        <p:nvGrpSpPr>
          <p:cNvPr id="65" name="组合 257"/>
          <p:cNvGrpSpPr>
            <a:grpSpLocks noChangeAspect="1"/>
          </p:cNvGrpSpPr>
          <p:nvPr/>
        </p:nvGrpSpPr>
        <p:grpSpPr>
          <a:xfrm>
            <a:off x="2957826" y="3196025"/>
            <a:ext cx="396443" cy="540000"/>
            <a:chOff x="10698163" y="5157414"/>
            <a:chExt cx="661988" cy="901701"/>
          </a:xfrm>
        </p:grpSpPr>
        <p:sp>
          <p:nvSpPr>
            <p:cNvPr id="66" name="Rectangle 78"/>
            <p:cNvSpPr>
              <a:spLocks noChangeArrowheads="1"/>
            </p:cNvSpPr>
            <p:nvPr/>
          </p:nvSpPr>
          <p:spPr bwMode="auto">
            <a:xfrm>
              <a:off x="10788651" y="5849564"/>
              <a:ext cx="571500" cy="179388"/>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7" name="Oval 79"/>
            <p:cNvSpPr>
              <a:spLocks noChangeArrowheads="1"/>
            </p:cNvSpPr>
            <p:nvPr/>
          </p:nvSpPr>
          <p:spPr bwMode="auto">
            <a:xfrm>
              <a:off x="10698163" y="5157414"/>
              <a:ext cx="180975" cy="180975"/>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8" name="Oval 80"/>
            <p:cNvSpPr>
              <a:spLocks noChangeArrowheads="1"/>
            </p:cNvSpPr>
            <p:nvPr/>
          </p:nvSpPr>
          <p:spPr bwMode="auto">
            <a:xfrm>
              <a:off x="10698163" y="5849564"/>
              <a:ext cx="180975" cy="179388"/>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69" name="Rectangle 81"/>
            <p:cNvSpPr>
              <a:spLocks noChangeArrowheads="1"/>
            </p:cNvSpPr>
            <p:nvPr/>
          </p:nvSpPr>
          <p:spPr bwMode="auto">
            <a:xfrm>
              <a:off x="10788651" y="5157414"/>
              <a:ext cx="571500"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0" name="Rectangle 82"/>
            <p:cNvSpPr>
              <a:spLocks noChangeArrowheads="1"/>
            </p:cNvSpPr>
            <p:nvPr/>
          </p:nvSpPr>
          <p:spPr bwMode="auto">
            <a:xfrm>
              <a:off x="10698163" y="5247902"/>
              <a:ext cx="90488" cy="6921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1" name="Oval 83"/>
            <p:cNvSpPr>
              <a:spLocks noChangeArrowheads="1"/>
            </p:cNvSpPr>
            <p:nvPr/>
          </p:nvSpPr>
          <p:spPr bwMode="auto">
            <a:xfrm>
              <a:off x="10728326" y="5879727"/>
              <a:ext cx="120650"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2" name="Rectangle 84"/>
            <p:cNvSpPr>
              <a:spLocks noChangeArrowheads="1"/>
            </p:cNvSpPr>
            <p:nvPr/>
          </p:nvSpPr>
          <p:spPr bwMode="auto">
            <a:xfrm>
              <a:off x="11299826" y="5879727"/>
              <a:ext cx="60325"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3"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4"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5" name="Rectangle 87"/>
            <p:cNvSpPr>
              <a:spLocks noChangeArrowheads="1"/>
            </p:cNvSpPr>
            <p:nvPr/>
          </p:nvSpPr>
          <p:spPr bwMode="auto">
            <a:xfrm>
              <a:off x="10879138" y="5398714"/>
              <a:ext cx="390525" cy="2095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6" name="Rectangle 88"/>
            <p:cNvSpPr>
              <a:spLocks noChangeArrowheads="1"/>
            </p:cNvSpPr>
            <p:nvPr/>
          </p:nvSpPr>
          <p:spPr bwMode="auto">
            <a:xfrm>
              <a:off x="10909301" y="5428877"/>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7" name="Rectangle 89"/>
            <p:cNvSpPr>
              <a:spLocks noChangeArrowheads="1"/>
            </p:cNvSpPr>
            <p:nvPr/>
          </p:nvSpPr>
          <p:spPr bwMode="auto">
            <a:xfrm>
              <a:off x="10909301" y="5489202"/>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sp>
          <p:nvSpPr>
            <p:cNvPr id="78" name="Rectangle 90"/>
            <p:cNvSpPr>
              <a:spLocks noChangeArrowheads="1"/>
            </p:cNvSpPr>
            <p:nvPr/>
          </p:nvSpPr>
          <p:spPr bwMode="auto">
            <a:xfrm>
              <a:off x="10909301" y="5547939"/>
              <a:ext cx="330200" cy="30163"/>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lstStyle/>
            <a:p>
              <a:endParaRPr lang="zh-CN" altLang="en-US"/>
            </a:p>
          </p:txBody>
        </p:sp>
      </p:grpSp>
      <p:grpSp>
        <p:nvGrpSpPr>
          <p:cNvPr id="79" name="组合 199"/>
          <p:cNvGrpSpPr>
            <a:grpSpLocks noChangeAspect="1"/>
          </p:cNvGrpSpPr>
          <p:nvPr/>
        </p:nvGrpSpPr>
        <p:grpSpPr>
          <a:xfrm>
            <a:off x="8942051" y="2301077"/>
            <a:ext cx="323240" cy="540000"/>
            <a:chOff x="8393113" y="5168900"/>
            <a:chExt cx="539751" cy="901700"/>
          </a:xfrm>
        </p:grpSpPr>
        <p:sp>
          <p:nvSpPr>
            <p:cNvPr id="80" name="Rectangle 142"/>
            <p:cNvSpPr>
              <a:spLocks noChangeArrowheads="1"/>
            </p:cNvSpPr>
            <p:nvPr/>
          </p:nvSpPr>
          <p:spPr bwMode="auto">
            <a:xfrm>
              <a:off x="8453438" y="5229225"/>
              <a:ext cx="88900" cy="3905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Rectangle 143"/>
            <p:cNvSpPr>
              <a:spLocks noChangeArrowheads="1"/>
            </p:cNvSpPr>
            <p:nvPr/>
          </p:nvSpPr>
          <p:spPr bwMode="auto">
            <a:xfrm>
              <a:off x="8542338" y="5229225"/>
              <a:ext cx="90488" cy="390525"/>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 name="Rectangle 144"/>
            <p:cNvSpPr>
              <a:spLocks noChangeArrowheads="1"/>
            </p:cNvSpPr>
            <p:nvPr/>
          </p:nvSpPr>
          <p:spPr bwMode="auto">
            <a:xfrm>
              <a:off x="8453438" y="5829300"/>
              <a:ext cx="179388" cy="241300"/>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45"/>
            <p:cNvSpPr>
              <a:spLocks noChangeArrowheads="1"/>
            </p:cNvSpPr>
            <p:nvPr/>
          </p:nvSpPr>
          <p:spPr bwMode="auto">
            <a:xfrm>
              <a:off x="8393113" y="5768975"/>
              <a:ext cx="239713" cy="6032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46"/>
            <p:cNvSpPr/>
            <p:nvPr/>
          </p:nvSpPr>
          <p:spPr bwMode="auto">
            <a:xfrm>
              <a:off x="8648701" y="5378450"/>
              <a:ext cx="284163" cy="571500"/>
            </a:xfrm>
            <a:custGeom>
              <a:avLst/>
              <a:gdLst>
                <a:gd name="T0" fmla="*/ 0 w 76"/>
                <a:gd name="T1" fmla="*/ 152 h 152"/>
                <a:gd name="T2" fmla="*/ 0 w 76"/>
                <a:gd name="T3" fmla="*/ 120 h 152"/>
                <a:gd name="T4" fmla="*/ 44 w 76"/>
                <a:gd name="T5" fmla="*/ 76 h 152"/>
                <a:gd name="T6" fmla="*/ 0 w 76"/>
                <a:gd name="T7" fmla="*/ 32 h 152"/>
                <a:gd name="T8" fmla="*/ 0 w 76"/>
                <a:gd name="T9" fmla="*/ 0 h 152"/>
                <a:gd name="T10" fmla="*/ 76 w 76"/>
                <a:gd name="T11" fmla="*/ 76 h 152"/>
                <a:gd name="T12" fmla="*/ 0 w 7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76" h="152">
                  <a:moveTo>
                    <a:pt x="0" y="152"/>
                  </a:moveTo>
                  <a:cubicBezTo>
                    <a:pt x="0" y="120"/>
                    <a:pt x="0" y="120"/>
                    <a:pt x="0" y="120"/>
                  </a:cubicBezTo>
                  <a:cubicBezTo>
                    <a:pt x="24" y="120"/>
                    <a:pt x="44" y="100"/>
                    <a:pt x="44" y="76"/>
                  </a:cubicBezTo>
                  <a:cubicBezTo>
                    <a:pt x="44" y="52"/>
                    <a:pt x="24" y="32"/>
                    <a:pt x="0" y="32"/>
                  </a:cubicBezTo>
                  <a:cubicBezTo>
                    <a:pt x="0" y="0"/>
                    <a:pt x="0" y="0"/>
                    <a:pt x="0" y="0"/>
                  </a:cubicBezTo>
                  <a:cubicBezTo>
                    <a:pt x="42" y="0"/>
                    <a:pt x="76" y="34"/>
                    <a:pt x="76" y="76"/>
                  </a:cubicBezTo>
                  <a:cubicBezTo>
                    <a:pt x="76" y="118"/>
                    <a:pt x="42" y="152"/>
                    <a:pt x="0" y="152"/>
                  </a:cubicBez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Rectangle 147"/>
            <p:cNvSpPr>
              <a:spLocks noChangeArrowheads="1"/>
            </p:cNvSpPr>
            <p:nvPr/>
          </p:nvSpPr>
          <p:spPr bwMode="auto">
            <a:xfrm>
              <a:off x="8482013" y="5168900"/>
              <a:ext cx="120650"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148"/>
            <p:cNvSpPr>
              <a:spLocks noChangeArrowheads="1"/>
            </p:cNvSpPr>
            <p:nvPr/>
          </p:nvSpPr>
          <p:spPr bwMode="auto">
            <a:xfrm>
              <a:off x="8482013" y="5619750"/>
              <a:ext cx="120650" cy="30163"/>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Rectangle 149"/>
            <p:cNvSpPr>
              <a:spLocks noChangeArrowheads="1"/>
            </p:cNvSpPr>
            <p:nvPr/>
          </p:nvSpPr>
          <p:spPr bwMode="auto">
            <a:xfrm>
              <a:off x="8512176" y="5649913"/>
              <a:ext cx="60325" cy="58738"/>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Oval 150"/>
            <p:cNvSpPr>
              <a:spLocks noChangeArrowheads="1"/>
            </p:cNvSpPr>
            <p:nvPr/>
          </p:nvSpPr>
          <p:spPr bwMode="auto">
            <a:xfrm>
              <a:off x="8542338" y="5364163"/>
              <a:ext cx="150813" cy="149225"/>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151"/>
            <p:cNvSpPr>
              <a:spLocks noChangeArrowheads="1"/>
            </p:cNvSpPr>
            <p:nvPr/>
          </p:nvSpPr>
          <p:spPr bwMode="auto">
            <a:xfrm>
              <a:off x="8588376" y="5408613"/>
              <a:ext cx="60325" cy="60325"/>
            </a:xfrm>
            <a:prstGeom prst="ellipse">
              <a:avLst/>
            </a:pr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52"/>
            <p:cNvSpPr>
              <a:spLocks noChangeArrowheads="1"/>
            </p:cNvSpPr>
            <p:nvPr/>
          </p:nvSpPr>
          <p:spPr bwMode="auto">
            <a:xfrm>
              <a:off x="8453438" y="5829300"/>
              <a:ext cx="195263" cy="1206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6" name="组合 189"/>
          <p:cNvGrpSpPr>
            <a:grpSpLocks noChangeAspect="1"/>
          </p:cNvGrpSpPr>
          <p:nvPr/>
        </p:nvGrpSpPr>
        <p:grpSpPr>
          <a:xfrm>
            <a:off x="4922879" y="4059188"/>
            <a:ext cx="378380" cy="540000"/>
            <a:chOff x="8316913" y="720725"/>
            <a:chExt cx="631825" cy="901701"/>
          </a:xfrm>
        </p:grpSpPr>
        <p:sp>
          <p:nvSpPr>
            <p:cNvPr id="107" name="Rectangle 20"/>
            <p:cNvSpPr>
              <a:spLocks noChangeArrowheads="1"/>
            </p:cNvSpPr>
            <p:nvPr/>
          </p:nvSpPr>
          <p:spPr bwMode="auto">
            <a:xfrm>
              <a:off x="837723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8" name="Rectangle 21"/>
            <p:cNvSpPr>
              <a:spLocks noChangeArrowheads="1"/>
            </p:cNvSpPr>
            <p:nvPr/>
          </p:nvSpPr>
          <p:spPr bwMode="auto">
            <a:xfrm>
              <a:off x="8828088"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09" name="Freeform 22"/>
            <p:cNvSpPr/>
            <p:nvPr/>
          </p:nvSpPr>
          <p:spPr bwMode="auto">
            <a:xfrm>
              <a:off x="8377238"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0" name="Freeform 23"/>
            <p:cNvSpPr/>
            <p:nvPr/>
          </p:nvSpPr>
          <p:spPr bwMode="auto">
            <a:xfrm>
              <a:off x="8662988"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1" name="Rectangle 24"/>
            <p:cNvSpPr>
              <a:spLocks noChangeArrowheads="1"/>
            </p:cNvSpPr>
            <p:nvPr/>
          </p:nvSpPr>
          <p:spPr bwMode="auto">
            <a:xfrm>
              <a:off x="831691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2" name="Rectangle 25"/>
            <p:cNvSpPr>
              <a:spLocks noChangeArrowheads="1"/>
            </p:cNvSpPr>
            <p:nvPr/>
          </p:nvSpPr>
          <p:spPr bwMode="auto">
            <a:xfrm>
              <a:off x="8767763" y="839788"/>
              <a:ext cx="120650" cy="12065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3" name="Freeform 26"/>
            <p:cNvSpPr/>
            <p:nvPr/>
          </p:nvSpPr>
          <p:spPr bwMode="auto">
            <a:xfrm>
              <a:off x="8316913" y="960438"/>
              <a:ext cx="285750" cy="661988"/>
            </a:xfrm>
            <a:custGeom>
              <a:avLst/>
              <a:gdLst>
                <a:gd name="T0" fmla="*/ 32 w 76"/>
                <a:gd name="T1" fmla="*/ 96 h 176"/>
                <a:gd name="T2" fmla="*/ 32 w 76"/>
                <a:gd name="T3" fmla="*/ 0 h 176"/>
                <a:gd name="T4" fmla="*/ 0 w 76"/>
                <a:gd name="T5" fmla="*/ 0 h 176"/>
                <a:gd name="T6" fmla="*/ 0 w 76"/>
                <a:gd name="T7" fmla="*/ 96 h 176"/>
                <a:gd name="T8" fmla="*/ 76 w 76"/>
                <a:gd name="T9" fmla="*/ 176 h 176"/>
                <a:gd name="T10" fmla="*/ 76 w 76"/>
                <a:gd name="T11" fmla="*/ 144 h 176"/>
                <a:gd name="T12" fmla="*/ 32 w 76"/>
                <a:gd name="T13" fmla="*/ 96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32" y="96"/>
                  </a:moveTo>
                  <a:cubicBezTo>
                    <a:pt x="32" y="0"/>
                    <a:pt x="32" y="0"/>
                    <a:pt x="32" y="0"/>
                  </a:cubicBezTo>
                  <a:cubicBezTo>
                    <a:pt x="0" y="0"/>
                    <a:pt x="0" y="0"/>
                    <a:pt x="0" y="0"/>
                  </a:cubicBezTo>
                  <a:cubicBezTo>
                    <a:pt x="0" y="96"/>
                    <a:pt x="0" y="96"/>
                    <a:pt x="0" y="96"/>
                  </a:cubicBezTo>
                  <a:cubicBezTo>
                    <a:pt x="0" y="140"/>
                    <a:pt x="32" y="176"/>
                    <a:pt x="76" y="176"/>
                  </a:cubicBezTo>
                  <a:cubicBezTo>
                    <a:pt x="76" y="144"/>
                    <a:pt x="76" y="144"/>
                    <a:pt x="76" y="144"/>
                  </a:cubicBezTo>
                  <a:cubicBezTo>
                    <a:pt x="52" y="144"/>
                    <a:pt x="32" y="122"/>
                    <a:pt x="32" y="96"/>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4" name="Freeform 27"/>
            <p:cNvSpPr/>
            <p:nvPr/>
          </p:nvSpPr>
          <p:spPr bwMode="auto">
            <a:xfrm>
              <a:off x="8602663" y="960438"/>
              <a:ext cx="285750" cy="661988"/>
            </a:xfrm>
            <a:custGeom>
              <a:avLst/>
              <a:gdLst>
                <a:gd name="T0" fmla="*/ 44 w 76"/>
                <a:gd name="T1" fmla="*/ 0 h 176"/>
                <a:gd name="T2" fmla="*/ 44 w 76"/>
                <a:gd name="T3" fmla="*/ 96 h 176"/>
                <a:gd name="T4" fmla="*/ 0 w 76"/>
                <a:gd name="T5" fmla="*/ 144 h 176"/>
                <a:gd name="T6" fmla="*/ 0 w 76"/>
                <a:gd name="T7" fmla="*/ 176 h 176"/>
                <a:gd name="T8" fmla="*/ 76 w 76"/>
                <a:gd name="T9" fmla="*/ 96 h 176"/>
                <a:gd name="T10" fmla="*/ 76 w 76"/>
                <a:gd name="T11" fmla="*/ 0 h 176"/>
                <a:gd name="T12" fmla="*/ 44 w 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 h="176">
                  <a:moveTo>
                    <a:pt x="44" y="0"/>
                  </a:moveTo>
                  <a:cubicBezTo>
                    <a:pt x="44" y="96"/>
                    <a:pt x="44" y="96"/>
                    <a:pt x="44" y="96"/>
                  </a:cubicBezTo>
                  <a:cubicBezTo>
                    <a:pt x="44" y="122"/>
                    <a:pt x="24" y="144"/>
                    <a:pt x="0" y="144"/>
                  </a:cubicBezTo>
                  <a:cubicBezTo>
                    <a:pt x="0" y="176"/>
                    <a:pt x="0" y="176"/>
                    <a:pt x="0" y="176"/>
                  </a:cubicBezTo>
                  <a:cubicBezTo>
                    <a:pt x="40" y="176"/>
                    <a:pt x="76" y="140"/>
                    <a:pt x="76" y="96"/>
                  </a:cubicBezTo>
                  <a:cubicBezTo>
                    <a:pt x="76" y="0"/>
                    <a:pt x="76" y="0"/>
                    <a:pt x="76" y="0"/>
                  </a:cubicBezTo>
                  <a:lnTo>
                    <a:pt x="44"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5" name="Freeform 28"/>
            <p:cNvSpPr/>
            <p:nvPr/>
          </p:nvSpPr>
          <p:spPr bwMode="auto">
            <a:xfrm>
              <a:off x="8588376" y="839788"/>
              <a:ext cx="134938" cy="120650"/>
            </a:xfrm>
            <a:custGeom>
              <a:avLst/>
              <a:gdLst>
                <a:gd name="T0" fmla="*/ 0 w 85"/>
                <a:gd name="T1" fmla="*/ 76 h 76"/>
                <a:gd name="T2" fmla="*/ 19 w 85"/>
                <a:gd name="T3" fmla="*/ 0 h 76"/>
                <a:gd name="T4" fmla="*/ 85 w 85"/>
                <a:gd name="T5" fmla="*/ 0 h 76"/>
                <a:gd name="T6" fmla="*/ 0 w 85"/>
                <a:gd name="T7" fmla="*/ 76 h 76"/>
              </a:gdLst>
              <a:ahLst/>
              <a:cxnLst>
                <a:cxn ang="0">
                  <a:pos x="T0" y="T1"/>
                </a:cxn>
                <a:cxn ang="0">
                  <a:pos x="T2" y="T3"/>
                </a:cxn>
                <a:cxn ang="0">
                  <a:pos x="T4" y="T5"/>
                </a:cxn>
                <a:cxn ang="0">
                  <a:pos x="T6" y="T7"/>
                </a:cxn>
              </a:cxnLst>
              <a:rect l="0" t="0" r="r" b="b"/>
              <a:pathLst>
                <a:path w="85" h="76">
                  <a:moveTo>
                    <a:pt x="0" y="76"/>
                  </a:moveTo>
                  <a:lnTo>
                    <a:pt x="19" y="0"/>
                  </a:lnTo>
                  <a:lnTo>
                    <a:pt x="85" y="0"/>
                  </a:lnTo>
                  <a:lnTo>
                    <a:pt x="0" y="7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sp>
          <p:nvSpPr>
            <p:cNvPr id="116" name="Freeform 29"/>
            <p:cNvSpPr/>
            <p:nvPr/>
          </p:nvSpPr>
          <p:spPr bwMode="auto">
            <a:xfrm>
              <a:off x="8542338" y="720725"/>
              <a:ext cx="136525" cy="119063"/>
            </a:xfrm>
            <a:custGeom>
              <a:avLst/>
              <a:gdLst>
                <a:gd name="T0" fmla="*/ 86 w 86"/>
                <a:gd name="T1" fmla="*/ 0 h 75"/>
                <a:gd name="T2" fmla="*/ 0 w 86"/>
                <a:gd name="T3" fmla="*/ 75 h 75"/>
                <a:gd name="T4" fmla="*/ 67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75"/>
                  </a:lnTo>
                  <a:lnTo>
                    <a:pt x="67" y="75"/>
                  </a:lnTo>
                  <a:lnTo>
                    <a:pt x="86"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lstStyle/>
            <a:p>
              <a:endParaRPr lang="zh-CN" altLang="en-US"/>
            </a:p>
          </p:txBody>
        </p:sp>
      </p:grpSp>
      <p:grpSp>
        <p:nvGrpSpPr>
          <p:cNvPr id="117" name="组合 202"/>
          <p:cNvGrpSpPr>
            <a:grpSpLocks noChangeAspect="1"/>
          </p:cNvGrpSpPr>
          <p:nvPr/>
        </p:nvGrpSpPr>
        <p:grpSpPr>
          <a:xfrm>
            <a:off x="6861498" y="3240568"/>
            <a:ext cx="431215" cy="432000"/>
            <a:chOff x="9955213" y="5194300"/>
            <a:chExt cx="871538" cy="873125"/>
          </a:xfrm>
          <a:solidFill>
            <a:schemeClr val="bg1">
              <a:lumMod val="85000"/>
            </a:schemeClr>
          </a:solidFill>
        </p:grpSpPr>
        <p:sp>
          <p:nvSpPr>
            <p:cNvPr id="118" name="Rectangle 165"/>
            <p:cNvSpPr>
              <a:spLocks noChangeArrowheads="1"/>
            </p:cNvSpPr>
            <p:nvPr/>
          </p:nvSpPr>
          <p:spPr bwMode="auto">
            <a:xfrm>
              <a:off x="10285413" y="5570538"/>
              <a:ext cx="211138" cy="225425"/>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19" name="Freeform 166"/>
            <p:cNvSpPr/>
            <p:nvPr/>
          </p:nvSpPr>
          <p:spPr bwMode="auto">
            <a:xfrm>
              <a:off x="10285413" y="5705475"/>
              <a:ext cx="211138" cy="361950"/>
            </a:xfrm>
            <a:custGeom>
              <a:avLst/>
              <a:gdLst>
                <a:gd name="T0" fmla="*/ 133 w 133"/>
                <a:gd name="T1" fmla="*/ 228 h 228"/>
                <a:gd name="T2" fmla="*/ 0 w 133"/>
                <a:gd name="T3" fmla="*/ 228 h 228"/>
                <a:gd name="T4" fmla="*/ 0 w 133"/>
                <a:gd name="T5" fmla="*/ 0 h 228"/>
                <a:gd name="T6" fmla="*/ 66 w 133"/>
                <a:gd name="T7" fmla="*/ 67 h 228"/>
                <a:gd name="T8" fmla="*/ 133 w 133"/>
                <a:gd name="T9" fmla="*/ 0 h 228"/>
                <a:gd name="T10" fmla="*/ 133 w 133"/>
                <a:gd name="T11" fmla="*/ 228 h 228"/>
              </a:gdLst>
              <a:ahLst/>
              <a:cxnLst>
                <a:cxn ang="0">
                  <a:pos x="T0" y="T1"/>
                </a:cxn>
                <a:cxn ang="0">
                  <a:pos x="T2" y="T3"/>
                </a:cxn>
                <a:cxn ang="0">
                  <a:pos x="T4" y="T5"/>
                </a:cxn>
                <a:cxn ang="0">
                  <a:pos x="T6" y="T7"/>
                </a:cxn>
                <a:cxn ang="0">
                  <a:pos x="T8" y="T9"/>
                </a:cxn>
                <a:cxn ang="0">
                  <a:pos x="T10" y="T11"/>
                </a:cxn>
              </a:cxnLst>
              <a:rect l="0" t="0" r="r" b="b"/>
              <a:pathLst>
                <a:path w="133" h="228">
                  <a:moveTo>
                    <a:pt x="133" y="228"/>
                  </a:moveTo>
                  <a:lnTo>
                    <a:pt x="0" y="228"/>
                  </a:lnTo>
                  <a:lnTo>
                    <a:pt x="0" y="0"/>
                  </a:lnTo>
                  <a:lnTo>
                    <a:pt x="66" y="67"/>
                  </a:lnTo>
                  <a:lnTo>
                    <a:pt x="133" y="0"/>
                  </a:lnTo>
                  <a:lnTo>
                    <a:pt x="133" y="228"/>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0" name="Oval 167"/>
            <p:cNvSpPr>
              <a:spLocks noChangeArrowheads="1"/>
            </p:cNvSpPr>
            <p:nvPr/>
          </p:nvSpPr>
          <p:spPr bwMode="auto">
            <a:xfrm>
              <a:off x="10541001" y="5419725"/>
              <a:ext cx="60325"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1" name="Oval 168"/>
            <p:cNvSpPr>
              <a:spLocks noChangeArrowheads="1"/>
            </p:cNvSpPr>
            <p:nvPr/>
          </p:nvSpPr>
          <p:spPr bwMode="auto">
            <a:xfrm>
              <a:off x="10180638" y="5419725"/>
              <a:ext cx="60325" cy="1206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2" name="Oval 169"/>
            <p:cNvSpPr>
              <a:spLocks noChangeArrowheads="1"/>
            </p:cNvSpPr>
            <p:nvPr/>
          </p:nvSpPr>
          <p:spPr bwMode="auto">
            <a:xfrm>
              <a:off x="10210801" y="5254625"/>
              <a:ext cx="360363" cy="450850"/>
            </a:xfrm>
            <a:prstGeom prst="ellipse">
              <a:avLst/>
            </a:pr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3" name="Freeform 170"/>
            <p:cNvSpPr/>
            <p:nvPr/>
          </p:nvSpPr>
          <p:spPr bwMode="auto">
            <a:xfrm>
              <a:off x="10225088" y="5194300"/>
              <a:ext cx="331788" cy="195263"/>
            </a:xfrm>
            <a:custGeom>
              <a:avLst/>
              <a:gdLst>
                <a:gd name="T0" fmla="*/ 88 w 88"/>
                <a:gd name="T1" fmla="*/ 28 h 52"/>
                <a:gd name="T2" fmla="*/ 44 w 88"/>
                <a:gd name="T3" fmla="*/ 52 h 52"/>
                <a:gd name="T4" fmla="*/ 0 w 88"/>
                <a:gd name="T5" fmla="*/ 28 h 52"/>
                <a:gd name="T6" fmla="*/ 44 w 88"/>
                <a:gd name="T7" fmla="*/ 0 h 52"/>
                <a:gd name="T8" fmla="*/ 88 w 88"/>
                <a:gd name="T9" fmla="*/ 28 h 52"/>
              </a:gdLst>
              <a:ahLst/>
              <a:cxnLst>
                <a:cxn ang="0">
                  <a:pos x="T0" y="T1"/>
                </a:cxn>
                <a:cxn ang="0">
                  <a:pos x="T2" y="T3"/>
                </a:cxn>
                <a:cxn ang="0">
                  <a:pos x="T4" y="T5"/>
                </a:cxn>
                <a:cxn ang="0">
                  <a:pos x="T6" y="T7"/>
                </a:cxn>
                <a:cxn ang="0">
                  <a:pos x="T8" y="T9"/>
                </a:cxn>
              </a:cxnLst>
              <a:rect l="0" t="0" r="r" b="b"/>
              <a:pathLst>
                <a:path w="88" h="52">
                  <a:moveTo>
                    <a:pt x="88" y="28"/>
                  </a:moveTo>
                  <a:cubicBezTo>
                    <a:pt x="88" y="48"/>
                    <a:pt x="64" y="52"/>
                    <a:pt x="44" y="52"/>
                  </a:cubicBezTo>
                  <a:cubicBezTo>
                    <a:pt x="24" y="52"/>
                    <a:pt x="0" y="48"/>
                    <a:pt x="0" y="28"/>
                  </a:cubicBezTo>
                  <a:cubicBezTo>
                    <a:pt x="0" y="8"/>
                    <a:pt x="20" y="0"/>
                    <a:pt x="44" y="0"/>
                  </a:cubicBezTo>
                  <a:cubicBezTo>
                    <a:pt x="68" y="0"/>
                    <a:pt x="88" y="8"/>
                    <a:pt x="88" y="28"/>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4" name="Freeform 171"/>
            <p:cNvSpPr/>
            <p:nvPr/>
          </p:nvSpPr>
          <p:spPr bwMode="auto">
            <a:xfrm>
              <a:off x="10210801" y="5254625"/>
              <a:ext cx="44450" cy="211138"/>
            </a:xfrm>
            <a:custGeom>
              <a:avLst/>
              <a:gdLst>
                <a:gd name="T0" fmla="*/ 12 w 12"/>
                <a:gd name="T1" fmla="*/ 20 h 56"/>
                <a:gd name="T2" fmla="*/ 0 w 12"/>
                <a:gd name="T3" fmla="*/ 56 h 56"/>
                <a:gd name="T4" fmla="*/ 0 w 12"/>
                <a:gd name="T5" fmla="*/ 28 h 56"/>
                <a:gd name="T6" fmla="*/ 8 w 12"/>
                <a:gd name="T7" fmla="*/ 0 h 56"/>
                <a:gd name="T8" fmla="*/ 12 w 12"/>
                <a:gd name="T9" fmla="*/ 20 h 56"/>
              </a:gdLst>
              <a:ahLst/>
              <a:cxnLst>
                <a:cxn ang="0">
                  <a:pos x="T0" y="T1"/>
                </a:cxn>
                <a:cxn ang="0">
                  <a:pos x="T2" y="T3"/>
                </a:cxn>
                <a:cxn ang="0">
                  <a:pos x="T4" y="T5"/>
                </a:cxn>
                <a:cxn ang="0">
                  <a:pos x="T6" y="T7"/>
                </a:cxn>
                <a:cxn ang="0">
                  <a:pos x="T8" y="T9"/>
                </a:cxn>
              </a:cxnLst>
              <a:rect l="0" t="0" r="r" b="b"/>
              <a:pathLst>
                <a:path w="12" h="56">
                  <a:moveTo>
                    <a:pt x="12" y="20"/>
                  </a:moveTo>
                  <a:cubicBezTo>
                    <a:pt x="12" y="35"/>
                    <a:pt x="0" y="56"/>
                    <a:pt x="0" y="56"/>
                  </a:cubicBezTo>
                  <a:cubicBezTo>
                    <a:pt x="0" y="56"/>
                    <a:pt x="0" y="43"/>
                    <a:pt x="0" y="28"/>
                  </a:cubicBezTo>
                  <a:cubicBezTo>
                    <a:pt x="0" y="13"/>
                    <a:pt x="4" y="0"/>
                    <a:pt x="8" y="0"/>
                  </a:cubicBezTo>
                  <a:cubicBezTo>
                    <a:pt x="12" y="0"/>
                    <a:pt x="12" y="5"/>
                    <a:pt x="12" y="2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5" name="Freeform 172"/>
            <p:cNvSpPr/>
            <p:nvPr/>
          </p:nvSpPr>
          <p:spPr bwMode="auto">
            <a:xfrm>
              <a:off x="10526713" y="5254625"/>
              <a:ext cx="44450" cy="211138"/>
            </a:xfrm>
            <a:custGeom>
              <a:avLst/>
              <a:gdLst>
                <a:gd name="T0" fmla="*/ 0 w 12"/>
                <a:gd name="T1" fmla="*/ 20 h 56"/>
                <a:gd name="T2" fmla="*/ 12 w 12"/>
                <a:gd name="T3" fmla="*/ 56 h 56"/>
                <a:gd name="T4" fmla="*/ 12 w 12"/>
                <a:gd name="T5" fmla="*/ 28 h 56"/>
                <a:gd name="T6" fmla="*/ 4 w 12"/>
                <a:gd name="T7" fmla="*/ 0 h 56"/>
                <a:gd name="T8" fmla="*/ 0 w 12"/>
                <a:gd name="T9" fmla="*/ 20 h 56"/>
              </a:gdLst>
              <a:ahLst/>
              <a:cxnLst>
                <a:cxn ang="0">
                  <a:pos x="T0" y="T1"/>
                </a:cxn>
                <a:cxn ang="0">
                  <a:pos x="T2" y="T3"/>
                </a:cxn>
                <a:cxn ang="0">
                  <a:pos x="T4" y="T5"/>
                </a:cxn>
                <a:cxn ang="0">
                  <a:pos x="T6" y="T7"/>
                </a:cxn>
                <a:cxn ang="0">
                  <a:pos x="T8" y="T9"/>
                </a:cxn>
              </a:cxnLst>
              <a:rect l="0" t="0" r="r" b="b"/>
              <a:pathLst>
                <a:path w="12" h="56">
                  <a:moveTo>
                    <a:pt x="0" y="20"/>
                  </a:moveTo>
                  <a:cubicBezTo>
                    <a:pt x="0" y="35"/>
                    <a:pt x="12" y="56"/>
                    <a:pt x="12" y="56"/>
                  </a:cubicBezTo>
                  <a:cubicBezTo>
                    <a:pt x="12" y="56"/>
                    <a:pt x="12" y="43"/>
                    <a:pt x="12" y="28"/>
                  </a:cubicBezTo>
                  <a:cubicBezTo>
                    <a:pt x="12" y="13"/>
                    <a:pt x="8" y="0"/>
                    <a:pt x="4" y="0"/>
                  </a:cubicBezTo>
                  <a:cubicBezTo>
                    <a:pt x="0" y="0"/>
                    <a:pt x="0" y="5"/>
                    <a:pt x="0" y="2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6" name="Freeform 173"/>
            <p:cNvSpPr/>
            <p:nvPr/>
          </p:nvSpPr>
          <p:spPr bwMode="auto">
            <a:xfrm>
              <a:off x="9955213" y="5705475"/>
              <a:ext cx="330200" cy="361950"/>
            </a:xfrm>
            <a:custGeom>
              <a:avLst/>
              <a:gdLst>
                <a:gd name="T0" fmla="*/ 0 w 88"/>
                <a:gd name="T1" fmla="*/ 96 h 96"/>
                <a:gd name="T2" fmla="*/ 48 w 88"/>
                <a:gd name="T3" fmla="*/ 16 h 96"/>
                <a:gd name="T4" fmla="*/ 88 w 88"/>
                <a:gd name="T5" fmla="*/ 0 h 96"/>
                <a:gd name="T6" fmla="*/ 88 w 88"/>
                <a:gd name="T7" fmla="*/ 96 h 96"/>
                <a:gd name="T8" fmla="*/ 0 w 88"/>
                <a:gd name="T9" fmla="*/ 96 h 96"/>
              </a:gdLst>
              <a:ahLst/>
              <a:cxnLst>
                <a:cxn ang="0">
                  <a:pos x="T0" y="T1"/>
                </a:cxn>
                <a:cxn ang="0">
                  <a:pos x="T2" y="T3"/>
                </a:cxn>
                <a:cxn ang="0">
                  <a:pos x="T4" y="T5"/>
                </a:cxn>
                <a:cxn ang="0">
                  <a:pos x="T6" y="T7"/>
                </a:cxn>
                <a:cxn ang="0">
                  <a:pos x="T8" y="T9"/>
                </a:cxn>
              </a:cxnLst>
              <a:rect l="0" t="0" r="r" b="b"/>
              <a:pathLst>
                <a:path w="88" h="96">
                  <a:moveTo>
                    <a:pt x="0" y="96"/>
                  </a:moveTo>
                  <a:cubicBezTo>
                    <a:pt x="1" y="85"/>
                    <a:pt x="3" y="16"/>
                    <a:pt x="48" y="16"/>
                  </a:cubicBezTo>
                  <a:cubicBezTo>
                    <a:pt x="88" y="0"/>
                    <a:pt x="88" y="0"/>
                    <a:pt x="88" y="0"/>
                  </a:cubicBezTo>
                  <a:cubicBezTo>
                    <a:pt x="88" y="96"/>
                    <a:pt x="88" y="96"/>
                    <a:pt x="88" y="96"/>
                  </a:cubicBezTo>
                  <a:lnTo>
                    <a:pt x="0" y="9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7" name="Freeform 174"/>
            <p:cNvSpPr/>
            <p:nvPr/>
          </p:nvSpPr>
          <p:spPr bwMode="auto">
            <a:xfrm>
              <a:off x="10496551" y="5705475"/>
              <a:ext cx="330200" cy="361950"/>
            </a:xfrm>
            <a:custGeom>
              <a:avLst/>
              <a:gdLst>
                <a:gd name="T0" fmla="*/ 88 w 88"/>
                <a:gd name="T1" fmla="*/ 96 h 96"/>
                <a:gd name="T2" fmla="*/ 40 w 88"/>
                <a:gd name="T3" fmla="*/ 16 h 96"/>
                <a:gd name="T4" fmla="*/ 0 w 88"/>
                <a:gd name="T5" fmla="*/ 0 h 96"/>
                <a:gd name="T6" fmla="*/ 0 w 88"/>
                <a:gd name="T7" fmla="*/ 96 h 96"/>
                <a:gd name="T8" fmla="*/ 88 w 88"/>
                <a:gd name="T9" fmla="*/ 96 h 96"/>
              </a:gdLst>
              <a:ahLst/>
              <a:cxnLst>
                <a:cxn ang="0">
                  <a:pos x="T0" y="T1"/>
                </a:cxn>
                <a:cxn ang="0">
                  <a:pos x="T2" y="T3"/>
                </a:cxn>
                <a:cxn ang="0">
                  <a:pos x="T4" y="T5"/>
                </a:cxn>
                <a:cxn ang="0">
                  <a:pos x="T6" y="T7"/>
                </a:cxn>
                <a:cxn ang="0">
                  <a:pos x="T8" y="T9"/>
                </a:cxn>
              </a:cxnLst>
              <a:rect l="0" t="0" r="r" b="b"/>
              <a:pathLst>
                <a:path w="88" h="96">
                  <a:moveTo>
                    <a:pt x="88" y="96"/>
                  </a:moveTo>
                  <a:cubicBezTo>
                    <a:pt x="88" y="96"/>
                    <a:pt x="84" y="16"/>
                    <a:pt x="40" y="16"/>
                  </a:cubicBezTo>
                  <a:cubicBezTo>
                    <a:pt x="0" y="0"/>
                    <a:pt x="0" y="0"/>
                    <a:pt x="0" y="0"/>
                  </a:cubicBezTo>
                  <a:cubicBezTo>
                    <a:pt x="0" y="96"/>
                    <a:pt x="0" y="96"/>
                    <a:pt x="0" y="96"/>
                  </a:cubicBezTo>
                  <a:lnTo>
                    <a:pt x="88" y="9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8" name="Freeform 175"/>
            <p:cNvSpPr/>
            <p:nvPr/>
          </p:nvSpPr>
          <p:spPr bwMode="auto">
            <a:xfrm>
              <a:off x="10285413" y="5705475"/>
              <a:ext cx="211138" cy="301625"/>
            </a:xfrm>
            <a:custGeom>
              <a:avLst/>
              <a:gdLst>
                <a:gd name="T0" fmla="*/ 66 w 133"/>
                <a:gd name="T1" fmla="*/ 190 h 190"/>
                <a:gd name="T2" fmla="*/ 0 w 133"/>
                <a:gd name="T3" fmla="*/ 0 h 190"/>
                <a:gd name="T4" fmla="*/ 66 w 133"/>
                <a:gd name="T5" fmla="*/ 48 h 190"/>
                <a:gd name="T6" fmla="*/ 133 w 133"/>
                <a:gd name="T7" fmla="*/ 0 h 190"/>
                <a:gd name="T8" fmla="*/ 66 w 133"/>
                <a:gd name="T9" fmla="*/ 190 h 190"/>
              </a:gdLst>
              <a:ahLst/>
              <a:cxnLst>
                <a:cxn ang="0">
                  <a:pos x="T0" y="T1"/>
                </a:cxn>
                <a:cxn ang="0">
                  <a:pos x="T2" y="T3"/>
                </a:cxn>
                <a:cxn ang="0">
                  <a:pos x="T4" y="T5"/>
                </a:cxn>
                <a:cxn ang="0">
                  <a:pos x="T6" y="T7"/>
                </a:cxn>
                <a:cxn ang="0">
                  <a:pos x="T8" y="T9"/>
                </a:cxn>
              </a:cxnLst>
              <a:rect l="0" t="0" r="r" b="b"/>
              <a:pathLst>
                <a:path w="133" h="190">
                  <a:moveTo>
                    <a:pt x="66" y="190"/>
                  </a:moveTo>
                  <a:lnTo>
                    <a:pt x="0" y="0"/>
                  </a:lnTo>
                  <a:lnTo>
                    <a:pt x="66" y="48"/>
                  </a:lnTo>
                  <a:lnTo>
                    <a:pt x="133" y="0"/>
                  </a:lnTo>
                  <a:lnTo>
                    <a:pt x="66" y="19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29" name="Freeform 176"/>
            <p:cNvSpPr/>
            <p:nvPr/>
          </p:nvSpPr>
          <p:spPr bwMode="auto">
            <a:xfrm>
              <a:off x="10631488" y="5946775"/>
              <a:ext cx="44450" cy="120650"/>
            </a:xfrm>
            <a:custGeom>
              <a:avLst/>
              <a:gdLst>
                <a:gd name="T0" fmla="*/ 28 w 28"/>
                <a:gd name="T1" fmla="*/ 0 h 76"/>
                <a:gd name="T2" fmla="*/ 0 w 28"/>
                <a:gd name="T3" fmla="*/ 76 h 76"/>
                <a:gd name="T4" fmla="*/ 28 w 28"/>
                <a:gd name="T5" fmla="*/ 76 h 76"/>
                <a:gd name="T6" fmla="*/ 28 w 28"/>
                <a:gd name="T7" fmla="*/ 0 h 76"/>
              </a:gdLst>
              <a:ahLst/>
              <a:cxnLst>
                <a:cxn ang="0">
                  <a:pos x="T0" y="T1"/>
                </a:cxn>
                <a:cxn ang="0">
                  <a:pos x="T2" y="T3"/>
                </a:cxn>
                <a:cxn ang="0">
                  <a:pos x="T4" y="T5"/>
                </a:cxn>
                <a:cxn ang="0">
                  <a:pos x="T6" y="T7"/>
                </a:cxn>
              </a:cxnLst>
              <a:rect l="0" t="0" r="r" b="b"/>
              <a:pathLst>
                <a:path w="28" h="76">
                  <a:moveTo>
                    <a:pt x="28" y="0"/>
                  </a:moveTo>
                  <a:lnTo>
                    <a:pt x="0" y="76"/>
                  </a:lnTo>
                  <a:lnTo>
                    <a:pt x="28" y="76"/>
                  </a:lnTo>
                  <a:lnTo>
                    <a:pt x="28"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sp>
          <p:nvSpPr>
            <p:cNvPr id="130" name="Freeform 177"/>
            <p:cNvSpPr/>
            <p:nvPr/>
          </p:nvSpPr>
          <p:spPr bwMode="auto">
            <a:xfrm>
              <a:off x="10106026" y="5946775"/>
              <a:ext cx="44450" cy="120650"/>
            </a:xfrm>
            <a:custGeom>
              <a:avLst/>
              <a:gdLst>
                <a:gd name="T0" fmla="*/ 0 w 28"/>
                <a:gd name="T1" fmla="*/ 0 h 76"/>
                <a:gd name="T2" fmla="*/ 28 w 28"/>
                <a:gd name="T3" fmla="*/ 76 h 76"/>
                <a:gd name="T4" fmla="*/ 0 w 28"/>
                <a:gd name="T5" fmla="*/ 76 h 76"/>
                <a:gd name="T6" fmla="*/ 0 w 28"/>
                <a:gd name="T7" fmla="*/ 0 h 76"/>
              </a:gdLst>
              <a:ahLst/>
              <a:cxnLst>
                <a:cxn ang="0">
                  <a:pos x="T0" y="T1"/>
                </a:cxn>
                <a:cxn ang="0">
                  <a:pos x="T2" y="T3"/>
                </a:cxn>
                <a:cxn ang="0">
                  <a:pos x="T4" y="T5"/>
                </a:cxn>
                <a:cxn ang="0">
                  <a:pos x="T6" y="T7"/>
                </a:cxn>
              </a:cxnLst>
              <a:rect l="0" t="0" r="r" b="b"/>
              <a:pathLst>
                <a:path w="28" h="76">
                  <a:moveTo>
                    <a:pt x="0" y="0"/>
                  </a:moveTo>
                  <a:lnTo>
                    <a:pt x="28" y="76"/>
                  </a:lnTo>
                  <a:lnTo>
                    <a:pt x="0" y="76"/>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lstStyle/>
            <a:p>
              <a:endParaRPr lang="zh-CN" altLang="en-US"/>
            </a:p>
          </p:txBody>
        </p:sp>
      </p:grpSp>
      <p:sp>
        <p:nvSpPr>
          <p:cNvPr id="131"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2"/>
          <p:cNvGrpSpPr>
            <a:grpSpLocks noChangeAspect="1"/>
          </p:cNvGrpSpPr>
          <p:nvPr/>
        </p:nvGrpSpPr>
        <p:grpSpPr>
          <a:xfrm>
            <a:off x="1285769" y="2070459"/>
            <a:ext cx="2502624" cy="2517596"/>
            <a:chOff x="2077903" y="1666875"/>
            <a:chExt cx="2862421" cy="2879546"/>
          </a:xfrm>
        </p:grpSpPr>
        <p:grpSp>
          <p:nvGrpSpPr>
            <p:cNvPr id="3"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endParaRP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endParaRP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endParaRP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endParaRP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endParaRP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endParaRPr/>
              </a:p>
            </p:txBody>
          </p:sp>
        </p:grpSp>
        <p:grpSp>
          <p:nvGrpSpPr>
            <p:cNvPr id="4"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种</a:t>
              </a:r>
              <a:endParaRPr lang="en-US" altLang="ko-KR" sz="2400" dirty="0">
                <a:solidFill>
                  <a:schemeClr val="tx1">
                    <a:lumMod val="65000"/>
                    <a:lumOff val="35000"/>
                  </a:schemeClr>
                </a:solidFill>
                <a:latin typeface="Century Gothic" panose="020B0502020202020204" pitchFamily="34" charset="0"/>
              </a:endParaRPr>
            </a:p>
          </p:txBody>
        </p:sp>
      </p:grpSp>
      <p:grpSp>
        <p:nvGrpSpPr>
          <p:cNvPr id="5" name="组合 83"/>
          <p:cNvGrpSpPr>
            <a:grpSpLocks noChangeAspect="1"/>
          </p:cNvGrpSpPr>
          <p:nvPr/>
        </p:nvGrpSpPr>
        <p:grpSpPr>
          <a:xfrm>
            <a:off x="4842172" y="2070459"/>
            <a:ext cx="2502624" cy="2517596"/>
            <a:chOff x="6907302" y="1666875"/>
            <a:chExt cx="2862421" cy="2879546"/>
          </a:xfrm>
        </p:grpSpPr>
        <p:grpSp>
          <p:nvGrpSpPr>
            <p:cNvPr id="6" name="iṩļiďê"/>
            <p:cNvGrpSpPr/>
            <p:nvPr/>
          </p:nvGrpSpPr>
          <p:grpSpPr>
            <a:xfrm>
              <a:off x="7152873" y="1926172"/>
              <a:ext cx="2395286" cy="2393983"/>
              <a:chOff x="6211860" y="2498961"/>
              <a:chExt cx="2848032" cy="2846478"/>
            </a:xfrm>
          </p:grpSpPr>
          <p:sp>
            <p:nvSpPr>
              <p:cNvPr id="30"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endParaRPr/>
              </a:p>
            </p:txBody>
          </p:sp>
          <p:sp>
            <p:nvSpPr>
              <p:cNvPr id="31"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endParaRPr/>
              </a:p>
            </p:txBody>
          </p:sp>
          <p:sp>
            <p:nvSpPr>
              <p:cNvPr id="32"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endParaRPr/>
              </a:p>
            </p:txBody>
          </p:sp>
          <p:sp>
            <p:nvSpPr>
              <p:cNvPr id="33"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endParaRPr/>
              </a:p>
            </p:txBody>
          </p:sp>
          <p:sp>
            <p:nvSpPr>
              <p:cNvPr id="34"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endParaRPr/>
              </a:p>
            </p:txBody>
          </p:sp>
          <p:sp>
            <p:nvSpPr>
              <p:cNvPr id="35"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endParaRPr/>
              </a:p>
            </p:txBody>
          </p:sp>
          <p:sp>
            <p:nvSpPr>
              <p:cNvPr id="36"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endParaRPr/>
              </a:p>
            </p:txBody>
          </p:sp>
          <p:sp>
            <p:nvSpPr>
              <p:cNvPr id="37"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endParaRPr/>
              </a:p>
            </p:txBody>
          </p:sp>
          <p:sp>
            <p:nvSpPr>
              <p:cNvPr id="38"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endParaRPr/>
              </a:p>
            </p:txBody>
          </p:sp>
          <p:sp>
            <p:nvSpPr>
              <p:cNvPr id="39"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endParaRPr/>
              </a:p>
            </p:txBody>
          </p:sp>
          <p:sp>
            <p:nvSpPr>
              <p:cNvPr id="40"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endParaRPr/>
              </a:p>
            </p:txBody>
          </p:sp>
          <p:sp>
            <p:nvSpPr>
              <p:cNvPr id="41"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endParaRPr/>
              </a:p>
            </p:txBody>
          </p:sp>
          <p:sp>
            <p:nvSpPr>
              <p:cNvPr id="42"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43"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endParaRPr/>
              </a:p>
            </p:txBody>
          </p:sp>
          <p:sp>
            <p:nvSpPr>
              <p:cNvPr id="44" name="is1iḑê"/>
              <p:cNvSpPr/>
              <p:nvPr/>
            </p:nvSpPr>
            <p:spPr bwMode="auto">
              <a:xfrm>
                <a:off x="6211860" y="3511903"/>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45"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46"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47"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48"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49"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endParaRPr/>
              </a:p>
            </p:txBody>
          </p:sp>
        </p:grpSp>
        <p:grpSp>
          <p:nvGrpSpPr>
            <p:cNvPr id="7" name="íṩľidè"/>
            <p:cNvGrpSpPr/>
            <p:nvPr/>
          </p:nvGrpSpPr>
          <p:grpSpPr>
            <a:xfrm>
              <a:off x="6907302" y="1666875"/>
              <a:ext cx="2862421" cy="2879546"/>
              <a:chOff x="907879" y="2281904"/>
              <a:chExt cx="3158296" cy="3287240"/>
            </a:xfrm>
          </p:grpSpPr>
          <p:cxnSp>
            <p:nvCxnSpPr>
              <p:cNvPr id="20"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iṩḻïďê"/>
            <p:cNvSpPr/>
            <p:nvPr/>
          </p:nvSpPr>
          <p:spPr>
            <a:xfrm>
              <a:off x="7425634" y="2198416"/>
              <a:ext cx="1849779" cy="18497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81" name="文本框 80"/>
          <p:cNvSpPr txBox="1"/>
          <p:nvPr/>
        </p:nvSpPr>
        <p:spPr>
          <a:xfrm>
            <a:off x="1321832" y="4755891"/>
            <a:ext cx="2418887"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期刊种数</a:t>
            </a:r>
          </a:p>
        </p:txBody>
      </p:sp>
      <p:sp>
        <p:nvSpPr>
          <p:cNvPr id="87" name="文本框 86"/>
          <p:cNvSpPr txBox="1"/>
          <p:nvPr/>
        </p:nvSpPr>
        <p:spPr>
          <a:xfrm>
            <a:off x="4719791" y="4765127"/>
            <a:ext cx="2789382"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期刊文章</a:t>
            </a:r>
          </a:p>
        </p:txBody>
      </p:sp>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p>
        </p:txBody>
      </p:sp>
      <p:grpSp>
        <p:nvGrpSpPr>
          <p:cNvPr id="11" name="组合 83"/>
          <p:cNvGrpSpPr>
            <a:grpSpLocks noChangeAspect="1"/>
          </p:cNvGrpSpPr>
          <p:nvPr/>
        </p:nvGrpSpPr>
        <p:grpSpPr>
          <a:xfrm>
            <a:off x="8444539" y="2055413"/>
            <a:ext cx="2502624" cy="2517596"/>
            <a:chOff x="6907302" y="1666875"/>
            <a:chExt cx="2862421" cy="2879546"/>
          </a:xfrm>
        </p:grpSpPr>
        <p:grpSp>
          <p:nvGrpSpPr>
            <p:cNvPr id="12" name="iṩļiďê"/>
            <p:cNvGrpSpPr/>
            <p:nvPr/>
          </p:nvGrpSpPr>
          <p:grpSpPr>
            <a:xfrm>
              <a:off x="7152873" y="1926172"/>
              <a:ext cx="2395286" cy="2393983"/>
              <a:chOff x="6211860" y="2498961"/>
              <a:chExt cx="2848032" cy="2846478"/>
            </a:xfrm>
          </p:grpSpPr>
          <p:sp>
            <p:nvSpPr>
              <p:cNvPr id="114"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lumMod val="75000"/>
                </a:schemeClr>
              </a:solidFill>
              <a:ln>
                <a:noFill/>
              </a:ln>
            </p:spPr>
            <p:txBody>
              <a:bodyPr anchor="ctr"/>
              <a:lstStyle/>
              <a:p>
                <a:pPr algn="ctr"/>
                <a:endParaRPr/>
              </a:p>
            </p:txBody>
          </p:sp>
          <p:sp>
            <p:nvSpPr>
              <p:cNvPr id="115"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lumMod val="75000"/>
                </a:schemeClr>
              </a:solidFill>
              <a:ln>
                <a:noFill/>
              </a:ln>
            </p:spPr>
            <p:txBody>
              <a:bodyPr anchor="ctr"/>
              <a:lstStyle/>
              <a:p>
                <a:pPr algn="ctr"/>
                <a:endParaRPr/>
              </a:p>
            </p:txBody>
          </p:sp>
          <p:sp>
            <p:nvSpPr>
              <p:cNvPr id="116"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lumMod val="75000"/>
                </a:schemeClr>
              </a:solidFill>
              <a:ln>
                <a:noFill/>
              </a:ln>
            </p:spPr>
            <p:txBody>
              <a:bodyPr anchor="ctr"/>
              <a:lstStyle/>
              <a:p>
                <a:pPr algn="ctr"/>
                <a:endParaRPr/>
              </a:p>
            </p:txBody>
          </p:sp>
          <p:sp>
            <p:nvSpPr>
              <p:cNvPr id="117"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lumMod val="75000"/>
                </a:schemeClr>
              </a:solidFill>
              <a:ln>
                <a:noFill/>
              </a:ln>
            </p:spPr>
            <p:txBody>
              <a:bodyPr anchor="ctr"/>
              <a:lstStyle/>
              <a:p>
                <a:pPr algn="ctr"/>
                <a:endParaRPr/>
              </a:p>
            </p:txBody>
          </p:sp>
          <p:sp>
            <p:nvSpPr>
              <p:cNvPr id="118"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1">
                  <a:lumMod val="75000"/>
                </a:schemeClr>
              </a:solidFill>
              <a:ln>
                <a:noFill/>
              </a:ln>
            </p:spPr>
            <p:txBody>
              <a:bodyPr anchor="ctr"/>
              <a:lstStyle/>
              <a:p>
                <a:pPr algn="ctr"/>
                <a:endParaRPr/>
              </a:p>
            </p:txBody>
          </p:sp>
          <p:sp>
            <p:nvSpPr>
              <p:cNvPr id="119"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lumMod val="75000"/>
                </a:schemeClr>
              </a:solidFill>
              <a:ln>
                <a:noFill/>
              </a:ln>
            </p:spPr>
            <p:txBody>
              <a:bodyPr anchor="ctr"/>
              <a:lstStyle/>
              <a:p>
                <a:pPr algn="ctr"/>
                <a:endParaRPr/>
              </a:p>
            </p:txBody>
          </p:sp>
          <p:sp>
            <p:nvSpPr>
              <p:cNvPr id="120"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1">
                  <a:lumMod val="75000"/>
                </a:schemeClr>
              </a:solidFill>
              <a:ln>
                <a:noFill/>
              </a:ln>
            </p:spPr>
            <p:txBody>
              <a:bodyPr anchor="ctr"/>
              <a:lstStyle/>
              <a:p>
                <a:pPr algn="ctr"/>
                <a:endParaRPr/>
              </a:p>
            </p:txBody>
          </p:sp>
          <p:sp>
            <p:nvSpPr>
              <p:cNvPr id="121"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lumMod val="75000"/>
                </a:schemeClr>
              </a:solidFill>
              <a:ln>
                <a:noFill/>
              </a:ln>
            </p:spPr>
            <p:txBody>
              <a:bodyPr anchor="ctr"/>
              <a:lstStyle/>
              <a:p>
                <a:pPr algn="ctr"/>
                <a:endParaRPr/>
              </a:p>
            </p:txBody>
          </p:sp>
          <p:sp>
            <p:nvSpPr>
              <p:cNvPr id="122"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lumMod val="75000"/>
                </a:schemeClr>
              </a:solidFill>
              <a:ln>
                <a:noFill/>
              </a:ln>
            </p:spPr>
            <p:txBody>
              <a:bodyPr anchor="ctr"/>
              <a:lstStyle/>
              <a:p>
                <a:pPr algn="ctr"/>
                <a:endParaRPr/>
              </a:p>
            </p:txBody>
          </p:sp>
          <p:sp>
            <p:nvSpPr>
              <p:cNvPr id="124"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lumMod val="75000"/>
                </a:schemeClr>
              </a:solidFill>
              <a:ln>
                <a:noFill/>
              </a:ln>
            </p:spPr>
            <p:txBody>
              <a:bodyPr anchor="ctr"/>
              <a:lstStyle/>
              <a:p>
                <a:pPr algn="ctr"/>
                <a:endParaRPr/>
              </a:p>
            </p:txBody>
          </p:sp>
          <p:sp>
            <p:nvSpPr>
              <p:cNvPr id="125"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1">
                  <a:lumMod val="75000"/>
                </a:schemeClr>
              </a:solidFill>
              <a:ln>
                <a:noFill/>
              </a:ln>
            </p:spPr>
            <p:txBody>
              <a:bodyPr anchor="ctr"/>
              <a:lstStyle/>
              <a:p>
                <a:pPr algn="ctr"/>
                <a:endParaRPr/>
              </a:p>
            </p:txBody>
          </p:sp>
          <p:sp>
            <p:nvSpPr>
              <p:cNvPr id="126"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127"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1">
                  <a:lumMod val="75000"/>
                </a:schemeClr>
              </a:solidFill>
              <a:ln>
                <a:noFill/>
              </a:ln>
            </p:spPr>
            <p:txBody>
              <a:bodyPr anchor="ctr"/>
              <a:lstStyle/>
              <a:p>
                <a:pPr algn="ctr"/>
                <a:endParaRPr/>
              </a:p>
            </p:txBody>
          </p:sp>
          <p:sp>
            <p:nvSpPr>
              <p:cNvPr id="128"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129"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130"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131"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132"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grpSp>
        <p:grpSp>
          <p:nvGrpSpPr>
            <p:cNvPr id="13" name="íṩľidè"/>
            <p:cNvGrpSpPr/>
            <p:nvPr/>
          </p:nvGrpSpPr>
          <p:grpSpPr>
            <a:xfrm>
              <a:off x="6907302" y="1666875"/>
              <a:ext cx="2862421" cy="2879546"/>
              <a:chOff x="907879" y="2281904"/>
              <a:chExt cx="3158296" cy="3287240"/>
            </a:xfrm>
          </p:grpSpPr>
          <p:cxnSp>
            <p:nvCxnSpPr>
              <p:cNvPr id="104"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zh-TW" altLang="en-US" sz="2400" dirty="0">
                  <a:solidFill>
                    <a:schemeClr val="tx1">
                      <a:lumMod val="65000"/>
                      <a:lumOff val="35000"/>
                    </a:schemeClr>
                  </a:solidFill>
                  <a:latin typeface="Century Gothic" panose="020B0502020202020204" pitchFamily="34" charset="0"/>
                </a:rPr>
                <a:t>篇</a:t>
              </a:r>
              <a:endParaRPr lang="en-US" altLang="ko-KR" sz="2400" spc="0" dirty="0">
                <a:solidFill>
                  <a:schemeClr val="tx1">
                    <a:lumMod val="65000"/>
                    <a:lumOff val="35000"/>
                  </a:schemeClr>
                </a:solidFill>
                <a:latin typeface="Century Gothic" panose="020B0502020202020204" pitchFamily="34" charset="0"/>
              </a:endParaRPr>
            </a:p>
          </p:txBody>
        </p:sp>
      </p:grpSp>
      <p:sp>
        <p:nvSpPr>
          <p:cNvPr id="135" name="文本框 86"/>
          <p:cNvSpPr txBox="1"/>
          <p:nvPr/>
        </p:nvSpPr>
        <p:spPr>
          <a:xfrm>
            <a:off x="8220380" y="4750081"/>
            <a:ext cx="3011054" cy="707886"/>
          </a:xfrm>
          <a:prstGeom prst="rect">
            <a:avLst/>
          </a:prstGeom>
          <a:noFill/>
        </p:spPr>
        <p:txBody>
          <a:bodyPr wrap="square" rtlCol="0">
            <a:spAutoFit/>
            <a:scene3d>
              <a:camera prst="orthographicFront"/>
              <a:lightRig rig="threePt" dir="t"/>
            </a:scene3d>
            <a:sp3d contourW="12700"/>
          </a:bodyPr>
          <a:lstStyle/>
          <a:p>
            <a:pPr algn="ctr"/>
            <a:r>
              <a:rPr lang="zh-CN" altLang="en-US" sz="4000" b="1" dirty="0">
                <a:solidFill>
                  <a:schemeClr val="tx1">
                    <a:lumMod val="75000"/>
                    <a:lumOff val="25000"/>
                  </a:schemeClr>
                </a:solidFill>
                <a:latin typeface="Century Gothic" panose="020B0502020202020204" pitchFamily="34" charset="0"/>
              </a:rPr>
              <a:t>学位论文</a:t>
            </a:r>
          </a:p>
        </p:txBody>
      </p:sp>
      <p:sp>
        <p:nvSpPr>
          <p:cNvPr id="134" name="íšḷîḍè"/>
          <p:cNvSpPr txBox="1"/>
          <p:nvPr/>
        </p:nvSpPr>
        <p:spPr>
          <a:xfrm>
            <a:off x="1733660" y="2931706"/>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393</a:t>
            </a:r>
          </a:p>
        </p:txBody>
      </p:sp>
      <p:sp>
        <p:nvSpPr>
          <p:cNvPr id="136" name="íšḷîḍè"/>
          <p:cNvSpPr txBox="1"/>
          <p:nvPr/>
        </p:nvSpPr>
        <p:spPr>
          <a:xfrm>
            <a:off x="5247664" y="2936112"/>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149,935</a:t>
            </a:r>
          </a:p>
        </p:txBody>
      </p:sp>
      <p:sp>
        <p:nvSpPr>
          <p:cNvPr id="137" name="íšḷîḍè"/>
          <p:cNvSpPr txBox="1"/>
          <p:nvPr/>
        </p:nvSpPr>
        <p:spPr>
          <a:xfrm>
            <a:off x="8946676" y="2929948"/>
            <a:ext cx="1490525" cy="641342"/>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3600" dirty="0">
                <a:solidFill>
                  <a:schemeClr val="tx1">
                    <a:lumMod val="65000"/>
                    <a:lumOff val="35000"/>
                  </a:schemeClr>
                </a:solidFill>
                <a:latin typeface="Century Gothic" panose="020B0502020202020204" pitchFamily="34" charset="0"/>
              </a:rPr>
              <a:t>17,153</a:t>
            </a:r>
          </a:p>
        </p:txBody>
      </p:sp>
      <p:pic>
        <p:nvPicPr>
          <p:cNvPr id="14" name="图片 13"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louis-reed-pwcKF7L4-no-unsplash.jpg"/>
          <p:cNvPicPr>
            <a:picLocks noChangeAspect="1"/>
          </p:cNvPicPr>
          <p:nvPr/>
        </p:nvPicPr>
        <p:blipFill>
          <a:blip r:embed="rId3" cstate="print"/>
          <a:stretch>
            <a:fillRect/>
          </a:stretch>
        </p:blipFill>
        <p:spPr>
          <a:xfrm>
            <a:off x="0" y="1828800"/>
            <a:ext cx="6231600" cy="4154400"/>
          </a:xfrm>
          <a:prstGeom prst="rect">
            <a:avLst/>
          </a:prstGeom>
        </p:spPr>
      </p:pic>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文本框 8"/>
          <p:cNvSpPr txBox="1"/>
          <p:nvPr/>
        </p:nvSpPr>
        <p:spPr>
          <a:xfrm>
            <a:off x="7536160" y="2996952"/>
            <a:ext cx="4248472" cy="1384995"/>
          </a:xfrm>
          <a:prstGeom prst="rect">
            <a:avLst/>
          </a:prstGeom>
          <a:noFill/>
        </p:spPr>
        <p:txBody>
          <a:bodyPr wrap="square" rtlCol="0">
            <a:spAutoFit/>
          </a:bodyPr>
          <a:lstStyle/>
          <a:p>
            <a:r>
              <a:rPr lang="zh-CN" altLang="en-US" sz="2800" dirty="0">
                <a:solidFill>
                  <a:srgbClr val="131313"/>
                </a:solidFill>
                <a:latin typeface="+mn-ea"/>
                <a:cs typeface="Arial" panose="020B0604020202020204" pitchFamily="34" charset="0"/>
              </a:rPr>
              <a:t>精挑科学库所收录之医学类内容，为医学专业领域读者服务</a:t>
            </a:r>
            <a:endParaRPr lang="en-US" altLang="zh-CN" sz="2800" dirty="0">
              <a:solidFill>
                <a:srgbClr val="131313"/>
              </a:solidFill>
              <a:latin typeface="+mn-ea"/>
              <a:cs typeface="Arial" panose="020B0604020202020204" pitchFamily="34" charset="0"/>
            </a:endParaRPr>
          </a:p>
        </p:txBody>
      </p:sp>
      <p:grpSp>
        <p:nvGrpSpPr>
          <p:cNvPr id="39" name="组合 1"/>
          <p:cNvGrpSpPr/>
          <p:nvPr/>
        </p:nvGrpSpPr>
        <p:grpSpPr>
          <a:xfrm>
            <a:off x="6528048" y="3229819"/>
            <a:ext cx="864096" cy="864096"/>
            <a:chOff x="6600056" y="2276872"/>
            <a:chExt cx="864096" cy="864096"/>
          </a:xfrm>
        </p:grpSpPr>
        <p:sp>
          <p:nvSpPr>
            <p:cNvPr id="40" name="椭圆 6"/>
            <p:cNvSpPr/>
            <p:nvPr/>
          </p:nvSpPr>
          <p:spPr>
            <a:xfrm>
              <a:off x="6600056" y="2276872"/>
              <a:ext cx="864096" cy="8640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41"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sp>
        <p:nvSpPr>
          <p:cNvPr id="43"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p>
        </p:txBody>
      </p:sp>
      <p:pic>
        <p:nvPicPr>
          <p:cNvPr id="5" name="图片 4" descr="LOGO无影"/>
          <p:cNvPicPr>
            <a:picLocks noChangeAspect="1"/>
          </p:cNvPicPr>
          <p:nvPr/>
        </p:nvPicPr>
        <p:blipFill>
          <a:blip r:embed="rId5"/>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55720" y="1340768"/>
            <a:ext cx="720000" cy="32676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18" name="直接箭头连接符 10"/>
          <p:cNvCxnSpPr/>
          <p:nvPr/>
        </p:nvCxnSpPr>
        <p:spPr>
          <a:xfrm>
            <a:off x="2279576" y="4581128"/>
            <a:ext cx="1728192" cy="31938"/>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文本框 26"/>
          <p:cNvSpPr txBox="1"/>
          <p:nvPr/>
        </p:nvSpPr>
        <p:spPr>
          <a:xfrm>
            <a:off x="2609756" y="4829090"/>
            <a:ext cx="1247457"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MEDLINE</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20" name="矩形 19"/>
          <p:cNvSpPr/>
          <p:nvPr/>
        </p:nvSpPr>
        <p:spPr>
          <a:xfrm>
            <a:off x="2999656" y="2812866"/>
            <a:ext cx="420308" cy="400110"/>
          </a:xfrm>
          <a:prstGeom prst="rect">
            <a:avLst/>
          </a:prstGeom>
        </p:spPr>
        <p:txBody>
          <a:bodyPr wrap="none">
            <a:spAutoFit/>
          </a:bodyPr>
          <a:lstStyle/>
          <a:p>
            <a:r>
              <a:rPr lang="en-US" altLang="zh-CN" sz="2000" dirty="0">
                <a:solidFill>
                  <a:schemeClr val="bg1">
                    <a:lumMod val="95000"/>
                  </a:schemeClr>
                </a:solidFill>
                <a:latin typeface="Adobe 黑体 Std R" pitchFamily="34" charset="-128"/>
                <a:ea typeface="Adobe 黑体 Std R" pitchFamily="34" charset="-128"/>
                <a:cs typeface="Arial" panose="020B0604020202020204" pitchFamily="34" charset="0"/>
              </a:rPr>
              <a:t>61</a:t>
            </a:r>
            <a:endParaRPr lang="zh-CN" altLang="en-US" dirty="0">
              <a:solidFill>
                <a:schemeClr val="bg1">
                  <a:lumMod val="95000"/>
                </a:schemeClr>
              </a:solidFill>
              <a:latin typeface="Adobe 黑体 Std R" pitchFamily="34" charset="-128"/>
              <a:ea typeface="Adobe 黑体 Std R" pitchFamily="34" charset="-128"/>
            </a:endParaRPr>
          </a:p>
        </p:txBody>
      </p:sp>
      <p:grpSp>
        <p:nvGrpSpPr>
          <p:cNvPr id="21" name="群組 50"/>
          <p:cNvGrpSpPr/>
          <p:nvPr/>
        </p:nvGrpSpPr>
        <p:grpSpPr>
          <a:xfrm>
            <a:off x="983432" y="5589240"/>
            <a:ext cx="4751942" cy="792088"/>
            <a:chOff x="5287639" y="5085184"/>
            <a:chExt cx="4751942" cy="792088"/>
          </a:xfrm>
        </p:grpSpPr>
        <p:sp>
          <p:nvSpPr>
            <p:cNvPr id="22" name="文本框 20"/>
            <p:cNvSpPr txBox="1"/>
            <p:nvPr/>
          </p:nvSpPr>
          <p:spPr>
            <a:xfrm>
              <a:off x="6168008" y="5210036"/>
              <a:ext cx="3871573" cy="523220"/>
            </a:xfrm>
            <a:prstGeom prst="rect">
              <a:avLst/>
            </a:prstGeom>
            <a:noFill/>
          </p:spPr>
          <p:txBody>
            <a:bodyPr wrap="none" rtlCol="0">
              <a:spAutoFit/>
            </a:bodyPr>
            <a:lstStyle/>
            <a:p>
              <a:r>
                <a:rPr lang="zh-CN" altLang="en-US" sz="2800" b="1" u="sng" dirty="0">
                  <a:solidFill>
                    <a:schemeClr val="accent6">
                      <a:lumMod val="75000"/>
                    </a:schemeClr>
                  </a:solidFill>
                  <a:latin typeface="+mn-ea"/>
                  <a:cs typeface="Arial" panose="020B0604020202020204" pitchFamily="34" charset="0"/>
                </a:rPr>
                <a:t>收录重要医学核心期刊</a:t>
              </a:r>
              <a:endParaRPr lang="en-US" altLang="zh-TW" sz="2800" b="1" u="sng" dirty="0">
                <a:solidFill>
                  <a:schemeClr val="accent6">
                    <a:lumMod val="75000"/>
                  </a:schemeClr>
                </a:solidFill>
                <a:latin typeface="+mn-ea"/>
                <a:cs typeface="Arial" panose="020B0604020202020204" pitchFamily="34" charset="0"/>
              </a:endParaRPr>
            </a:p>
          </p:txBody>
        </p:sp>
        <p:sp>
          <p:nvSpPr>
            <p:cNvPr id="23"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ea"/>
                <a:ea typeface="+mn-ea"/>
              </a:endParaRPr>
            </a:p>
          </p:txBody>
        </p:sp>
      </p:grpSp>
      <p:sp>
        <p:nvSpPr>
          <p:cNvPr id="24" name="矩形 23"/>
          <p:cNvSpPr/>
          <p:nvPr/>
        </p:nvSpPr>
        <p:spPr>
          <a:xfrm>
            <a:off x="7541339" y="3140968"/>
            <a:ext cx="720000" cy="1440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6" name="矩形 25"/>
          <p:cNvSpPr/>
          <p:nvPr/>
        </p:nvSpPr>
        <p:spPr>
          <a:xfrm>
            <a:off x="8760296" y="1700808"/>
            <a:ext cx="720000"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7" name="矩形 26"/>
          <p:cNvSpPr/>
          <p:nvPr/>
        </p:nvSpPr>
        <p:spPr>
          <a:xfrm>
            <a:off x="9840416" y="1700808"/>
            <a:ext cx="720000" cy="2880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28" name="直接箭头连接符 10"/>
          <p:cNvCxnSpPr/>
          <p:nvPr/>
        </p:nvCxnSpPr>
        <p:spPr>
          <a:xfrm>
            <a:off x="7032104" y="4581128"/>
            <a:ext cx="4032448"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文本框 20"/>
          <p:cNvSpPr txBox="1"/>
          <p:nvPr/>
        </p:nvSpPr>
        <p:spPr>
          <a:xfrm>
            <a:off x="7320136" y="4797152"/>
            <a:ext cx="1210588" cy="400110"/>
          </a:xfrm>
          <a:prstGeom prst="rect">
            <a:avLst/>
          </a:prstGeom>
          <a:noFill/>
        </p:spPr>
        <p:txBody>
          <a:bodyPr wrap="none" rtlCol="0">
            <a:spAutoFit/>
          </a:bodyPr>
          <a:lstStyle/>
          <a:p>
            <a:r>
              <a:rPr lang="zh-TW" altLang="en-US" sz="2000" dirty="0">
                <a:solidFill>
                  <a:srgbClr val="131313"/>
                </a:solidFill>
                <a:latin typeface="+mn-ea"/>
                <a:cs typeface="Arial" panose="020B0604020202020204" pitchFamily="34" charset="0"/>
              </a:rPr>
              <a:t>台湾大学</a:t>
            </a:r>
            <a:endParaRPr lang="en-US" altLang="zh-CN" sz="2000" dirty="0">
              <a:solidFill>
                <a:srgbClr val="131313"/>
              </a:solidFill>
              <a:latin typeface="+mn-ea"/>
              <a:cs typeface="Arial" panose="020B0604020202020204" pitchFamily="34" charset="0"/>
            </a:endParaRPr>
          </a:p>
        </p:txBody>
      </p:sp>
      <p:sp>
        <p:nvSpPr>
          <p:cNvPr id="30" name="文本框 22"/>
          <p:cNvSpPr txBox="1"/>
          <p:nvPr/>
        </p:nvSpPr>
        <p:spPr>
          <a:xfrm>
            <a:off x="8782749" y="4797152"/>
            <a:ext cx="697627" cy="400110"/>
          </a:xfrm>
          <a:prstGeom prst="rect">
            <a:avLst/>
          </a:prstGeom>
          <a:noFill/>
        </p:spPr>
        <p:txBody>
          <a:bodyPr wrap="none" rtlCol="0">
            <a:spAutoFit/>
          </a:bodyPr>
          <a:lstStyle/>
          <a:p>
            <a:r>
              <a:rPr lang="zh-TW" altLang="en-US" sz="2000">
                <a:solidFill>
                  <a:srgbClr val="131313"/>
                </a:solidFill>
                <a:latin typeface="+mn-ea"/>
                <a:cs typeface="Arial" panose="020B0604020202020204" pitchFamily="34" charset="0"/>
              </a:rPr>
              <a:t>顶大</a:t>
            </a:r>
            <a:endParaRPr lang="en-US" altLang="zh-CN" sz="2000" dirty="0">
              <a:solidFill>
                <a:srgbClr val="131313"/>
              </a:solidFill>
              <a:latin typeface="+mn-ea"/>
              <a:cs typeface="Arial" panose="020B0604020202020204" pitchFamily="34" charset="0"/>
            </a:endParaRPr>
          </a:p>
        </p:txBody>
      </p:sp>
      <p:sp>
        <p:nvSpPr>
          <p:cNvPr id="31" name="文本框 24"/>
          <p:cNvSpPr txBox="1"/>
          <p:nvPr/>
        </p:nvSpPr>
        <p:spPr>
          <a:xfrm>
            <a:off x="9890247" y="4797152"/>
            <a:ext cx="530915" cy="400110"/>
          </a:xfrm>
          <a:prstGeom prst="rect">
            <a:avLst/>
          </a:prstGeom>
          <a:noFill/>
        </p:spPr>
        <p:txBody>
          <a:bodyPr wrap="none" rtlCol="0">
            <a:spAutoFit/>
          </a:bodyPr>
          <a:lstStyle/>
          <a:p>
            <a:r>
              <a:rPr lang="en-US" altLang="zh-TW" sz="2000" dirty="0">
                <a:solidFill>
                  <a:srgbClr val="131313"/>
                </a:solidFill>
                <a:latin typeface="Adobe 黑体 Std R" pitchFamily="34" charset="-128"/>
                <a:ea typeface="Adobe 黑体 Std R" pitchFamily="34" charset="-128"/>
                <a:cs typeface="Arial" panose="020B0604020202020204" pitchFamily="34" charset="0"/>
              </a:rPr>
              <a:t>ESI</a:t>
            </a:r>
            <a:endParaRPr lang="en-US" altLang="zh-CN" sz="2000" dirty="0">
              <a:solidFill>
                <a:srgbClr val="131313"/>
              </a:solidFill>
              <a:latin typeface="Adobe 黑体 Std R" pitchFamily="34" charset="-128"/>
              <a:ea typeface="Adobe 黑体 Std R" pitchFamily="34" charset="-128"/>
              <a:cs typeface="Arial" panose="020B0604020202020204" pitchFamily="34" charset="0"/>
            </a:endParaRPr>
          </a:p>
        </p:txBody>
      </p:sp>
      <p:sp>
        <p:nvSpPr>
          <p:cNvPr id="32" name="矩形 31"/>
          <p:cNvSpPr/>
          <p:nvPr/>
        </p:nvSpPr>
        <p:spPr>
          <a:xfrm>
            <a:off x="7589197" y="3717032"/>
            <a:ext cx="606256" cy="307777"/>
          </a:xfrm>
          <a:prstGeom prst="rect">
            <a:avLst/>
          </a:prstGeom>
        </p:spPr>
        <p:txBody>
          <a:bodyPr wrap="none">
            <a:spAutoFit/>
          </a:bodyPr>
          <a:lstStyle/>
          <a:p>
            <a:r>
              <a:rPr lang="en-US" altLang="zh-TW" sz="1400" dirty="0" smtClean="0">
                <a:solidFill>
                  <a:schemeClr val="bg1">
                    <a:lumMod val="95000"/>
                  </a:schemeClr>
                </a:solidFill>
                <a:latin typeface="Adobe 黑体 Std R" pitchFamily="34" charset="-128"/>
                <a:ea typeface="Adobe 黑体 Std R" pitchFamily="34" charset="-128"/>
              </a:rPr>
              <a:t>6,700</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33" name="矩形 32"/>
          <p:cNvSpPr/>
          <p:nvPr/>
        </p:nvSpPr>
        <p:spPr>
          <a:xfrm>
            <a:off x="8798396" y="2730406"/>
            <a:ext cx="660758"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rPr>
              <a:t>14,314</a:t>
            </a:r>
            <a:endParaRPr lang="zh-CN" altLang="en-US" sz="1400" dirty="0">
              <a:solidFill>
                <a:schemeClr val="bg1">
                  <a:lumMod val="95000"/>
                </a:schemeClr>
              </a:solidFill>
              <a:latin typeface="Adobe 黑体 Std R" pitchFamily="34" charset="-128"/>
              <a:ea typeface="Adobe 黑体 Std R" pitchFamily="34" charset="-128"/>
            </a:endParaRPr>
          </a:p>
        </p:txBody>
      </p:sp>
      <p:sp>
        <p:nvSpPr>
          <p:cNvPr id="34" name="矩形 33"/>
          <p:cNvSpPr/>
          <p:nvPr/>
        </p:nvSpPr>
        <p:spPr>
          <a:xfrm>
            <a:off x="9868991" y="2708920"/>
            <a:ext cx="671979" cy="307777"/>
          </a:xfrm>
          <a:prstGeom prst="rect">
            <a:avLst/>
          </a:prstGeom>
        </p:spPr>
        <p:txBody>
          <a:bodyPr wrap="none">
            <a:spAutoFit/>
          </a:bodyPr>
          <a:lstStyle/>
          <a:p>
            <a:r>
              <a:rPr lang="en-US" altLang="zh-CN" sz="1400" dirty="0" smtClean="0">
                <a:solidFill>
                  <a:schemeClr val="bg1">
                    <a:lumMod val="95000"/>
                  </a:schemeClr>
                </a:solidFill>
                <a:latin typeface="Adobe 黑体 Std R" pitchFamily="34" charset="-128"/>
                <a:ea typeface="Adobe 黑体 Std R" pitchFamily="34" charset="-128"/>
              </a:rPr>
              <a:t>16,577</a:t>
            </a:r>
            <a:endParaRPr lang="zh-CN" altLang="en-US" sz="1400" dirty="0">
              <a:solidFill>
                <a:schemeClr val="bg1">
                  <a:lumMod val="95000"/>
                </a:schemeClr>
              </a:solidFill>
              <a:latin typeface="Adobe 黑体 Std R" pitchFamily="34" charset="-128"/>
              <a:ea typeface="Adobe 黑体 Std R" pitchFamily="34" charset="-128"/>
            </a:endParaRPr>
          </a:p>
        </p:txBody>
      </p:sp>
      <p:grpSp>
        <p:nvGrpSpPr>
          <p:cNvPr id="35" name="群組 50"/>
          <p:cNvGrpSpPr/>
          <p:nvPr/>
        </p:nvGrpSpPr>
        <p:grpSpPr>
          <a:xfrm>
            <a:off x="7054928" y="5589240"/>
            <a:ext cx="4014560" cy="792088"/>
            <a:chOff x="5287639" y="5085184"/>
            <a:chExt cx="4014560" cy="792088"/>
          </a:xfrm>
        </p:grpSpPr>
        <p:sp>
          <p:nvSpPr>
            <p:cNvPr id="36" name="文本框 20"/>
            <p:cNvSpPr txBox="1"/>
            <p:nvPr/>
          </p:nvSpPr>
          <p:spPr>
            <a:xfrm>
              <a:off x="6168008" y="5210036"/>
              <a:ext cx="3134191" cy="523220"/>
            </a:xfrm>
            <a:prstGeom prst="rect">
              <a:avLst/>
            </a:prstGeom>
            <a:noFill/>
          </p:spPr>
          <p:txBody>
            <a:bodyPr wrap="none" rtlCol="0">
              <a:spAutoFit/>
            </a:bodyPr>
            <a:lstStyle/>
            <a:p>
              <a:r>
                <a:rPr lang="zh-CN" altLang="en-US" sz="2800" b="1" u="sng">
                  <a:solidFill>
                    <a:schemeClr val="accent6">
                      <a:lumMod val="75000"/>
                    </a:schemeClr>
                  </a:solidFill>
                  <a:latin typeface="+mn-ea"/>
                  <a:cs typeface="Arial" panose="020B0604020202020204" pitchFamily="34" charset="0"/>
                </a:rPr>
                <a:t>收录精华学位论文</a:t>
              </a:r>
              <a:endParaRPr lang="en-US" altLang="zh-TW" sz="2800" b="1" u="sng" dirty="0">
                <a:solidFill>
                  <a:schemeClr val="accent6">
                    <a:lumMod val="75000"/>
                  </a:schemeClr>
                </a:solidFill>
                <a:latin typeface="+mn-ea"/>
                <a:cs typeface="Arial" panose="020B0604020202020204" pitchFamily="34" charset="0"/>
              </a:endParaRPr>
            </a:p>
          </p:txBody>
        </p:sp>
        <p:sp>
          <p:nvSpPr>
            <p:cNvPr id="37" name="KSO_Shape"/>
            <p:cNvSpPr/>
            <p:nvPr/>
          </p:nvSpPr>
          <p:spPr bwMode="auto">
            <a:xfrm>
              <a:off x="5287639" y="5085184"/>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chemeClr val="accent6">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ea"/>
                <a:ea typeface="+mn-ea"/>
              </a:endParaRPr>
            </a:p>
          </p:txBody>
        </p:sp>
      </p:grpSp>
      <p:sp>
        <p:nvSpPr>
          <p:cNvPr id="38"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39" name="六边形 10"/>
          <p:cNvSpPr/>
          <p:nvPr/>
        </p:nvSpPr>
        <p:spPr>
          <a:xfrm rot="5400000">
            <a:off x="941263"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40" name="文本框 13"/>
          <p:cNvSpPr txBox="1"/>
          <p:nvPr/>
        </p:nvSpPr>
        <p:spPr>
          <a:xfrm>
            <a:off x="4648360" y="2832809"/>
            <a:ext cx="6424700" cy="1015663"/>
          </a:xfrm>
          <a:prstGeom prst="rect">
            <a:avLst/>
          </a:prstGeom>
          <a:noFill/>
        </p:spPr>
        <p:txBody>
          <a:bodyPr wrap="square" rtlCol="0">
            <a:spAutoFit/>
          </a:bodyPr>
          <a:lstStyle/>
          <a:p>
            <a:r>
              <a:rPr lang="zh-TW" altLang="en-US" sz="2000" dirty="0">
                <a:solidFill>
                  <a:srgbClr val="131313"/>
                </a:solidFill>
                <a:latin typeface="+mn-ea"/>
                <a:cs typeface="Arial" panose="020B0604020202020204" pitchFamily="34" charset="0"/>
              </a:rPr>
              <a:t>全球前</a:t>
            </a:r>
            <a:r>
              <a:rPr lang="en-US" altLang="zh-TW" sz="2000" dirty="0">
                <a:solidFill>
                  <a:srgbClr val="131313"/>
                </a:solidFill>
                <a:latin typeface="+mn-ea"/>
                <a:cs typeface="Arial" panose="020B0604020202020204" pitchFamily="34" charset="0"/>
              </a:rPr>
              <a:t>200</a:t>
            </a:r>
            <a:r>
              <a:rPr lang="zh-CN" altLang="en-US" sz="2000" dirty="0">
                <a:solidFill>
                  <a:srgbClr val="131313"/>
                </a:solidFill>
                <a:latin typeface="+mn-ea"/>
                <a:cs typeface="Arial" panose="020B0604020202020204" pitchFamily="34" charset="0"/>
              </a:rPr>
              <a:t>大医院中，台湾就占了</a:t>
            </a:r>
            <a:r>
              <a:rPr lang="en-US" altLang="zh-TW" sz="2000" dirty="0">
                <a:solidFill>
                  <a:srgbClr val="131313"/>
                </a:solidFill>
                <a:latin typeface="+mn-ea"/>
                <a:cs typeface="Arial" panose="020B0604020202020204" pitchFamily="34" charset="0"/>
              </a:rPr>
              <a:t>14</a:t>
            </a:r>
            <a:r>
              <a:rPr lang="zh-CN" altLang="en-US" sz="2000" dirty="0">
                <a:solidFill>
                  <a:srgbClr val="131313"/>
                </a:solidFill>
                <a:latin typeface="+mn-ea"/>
                <a:cs typeface="Arial" panose="020B0604020202020204" pitchFamily="34" charset="0"/>
              </a:rPr>
              <a:t>家，仅次于美国及德国，排名全球第</a:t>
            </a:r>
            <a:r>
              <a:rPr lang="en-US" altLang="zh-TW" sz="2000" dirty="0">
                <a:solidFill>
                  <a:srgbClr val="131313"/>
                </a:solidFill>
                <a:latin typeface="+mn-ea"/>
                <a:cs typeface="Arial" panose="020B0604020202020204" pitchFamily="34" charset="0"/>
              </a:rPr>
              <a:t>3</a:t>
            </a:r>
            <a:r>
              <a:rPr lang="zh-CN" altLang="en-US" sz="2000" dirty="0">
                <a:solidFill>
                  <a:srgbClr val="131313"/>
                </a:solidFill>
                <a:latin typeface="+mn-ea"/>
                <a:cs typeface="Arial" panose="020B0604020202020204" pitchFamily="34" charset="0"/>
              </a:rPr>
              <a:t>，也是亚洲第一。</a:t>
            </a:r>
            <a:endParaRPr lang="en-US" altLang="zh-TW" sz="2000" dirty="0">
              <a:solidFill>
                <a:srgbClr val="131313"/>
              </a:solidFill>
              <a:latin typeface="+mn-ea"/>
              <a:cs typeface="Arial" panose="020B0604020202020204" pitchFamily="34" charset="0"/>
            </a:endParaRPr>
          </a:p>
          <a:p>
            <a:r>
              <a:rPr lang="en-US" altLang="zh-TW" sz="2000" dirty="0">
                <a:solidFill>
                  <a:srgbClr val="131313"/>
                </a:solidFill>
                <a:latin typeface="+mn-ea"/>
                <a:cs typeface="Arial" panose="020B0604020202020204" pitchFamily="34" charset="0"/>
              </a:rPr>
              <a:t>~2012,</a:t>
            </a:r>
            <a:r>
              <a:rPr lang="zh-CN" altLang="en-US" sz="2000" dirty="0">
                <a:solidFill>
                  <a:srgbClr val="131313"/>
                </a:solidFill>
                <a:latin typeface="+mn-ea"/>
                <a:cs typeface="Arial" panose="020B0604020202020204" pitchFamily="34" charset="0"/>
              </a:rPr>
              <a:t>美国国家地理频道</a:t>
            </a:r>
            <a:r>
              <a:rPr lang="en-US" altLang="zh-TW" sz="2000" dirty="0">
                <a:solidFill>
                  <a:srgbClr val="131313"/>
                </a:solidFill>
                <a:latin typeface="+mn-ea"/>
                <a:cs typeface="Arial" panose="020B0604020202020204" pitchFamily="34" charset="0"/>
              </a:rPr>
              <a:t>《</a:t>
            </a:r>
            <a:r>
              <a:rPr lang="zh-CN" altLang="en-US" sz="2000" dirty="0">
                <a:solidFill>
                  <a:srgbClr val="131313"/>
                </a:solidFill>
                <a:latin typeface="+mn-ea"/>
                <a:cs typeface="Arial" panose="020B0604020202020204" pitchFamily="34" charset="0"/>
              </a:rPr>
              <a:t>亚洲新视野：台湾医疗奇迹</a:t>
            </a:r>
            <a:r>
              <a:rPr lang="en-US" altLang="zh-TW" sz="2000" dirty="0">
                <a:solidFill>
                  <a:srgbClr val="131313"/>
                </a:solidFill>
                <a:latin typeface="+mn-ea"/>
                <a:cs typeface="Arial" panose="020B0604020202020204" pitchFamily="34" charset="0"/>
              </a:rPr>
              <a:t>》</a:t>
            </a:r>
            <a:endParaRPr lang="en-US" altLang="zh-CN" sz="2000" dirty="0">
              <a:solidFill>
                <a:srgbClr val="131313"/>
              </a:solidFill>
              <a:latin typeface="+mn-ea"/>
              <a:cs typeface="Arial" panose="020B0604020202020204" pitchFamily="34" charset="0"/>
            </a:endParaRPr>
          </a:p>
        </p:txBody>
      </p:sp>
      <p:sp>
        <p:nvSpPr>
          <p:cNvPr id="41" name="矩形 40"/>
          <p:cNvSpPr/>
          <p:nvPr/>
        </p:nvSpPr>
        <p:spPr>
          <a:xfrm>
            <a:off x="3993400" y="2052137"/>
            <a:ext cx="6173485" cy="584775"/>
          </a:xfrm>
          <a:prstGeom prst="rect">
            <a:avLst/>
          </a:prstGeom>
        </p:spPr>
        <p:txBody>
          <a:bodyPr wrap="none">
            <a:spAutoFit/>
          </a:bodyPr>
          <a:lstStyle/>
          <a:p>
            <a:r>
              <a:rPr lang="zh-CN" altLang="en-US" sz="3200" dirty="0">
                <a:solidFill>
                  <a:srgbClr val="131313"/>
                </a:solidFill>
                <a:latin typeface="+mn-ea"/>
                <a:cs typeface="Arial" panose="020B0604020202020204" pitchFamily="34" charset="0"/>
              </a:rPr>
              <a:t>台湾医疗技术全球第三  亚洲第一</a:t>
            </a:r>
            <a:endParaRPr lang="zh-CN" altLang="en-US" sz="3200" dirty="0">
              <a:latin typeface="+mn-ea"/>
            </a:endParaRPr>
          </a:p>
        </p:txBody>
      </p:sp>
      <p:pic>
        <p:nvPicPr>
          <p:cNvPr id="42"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175" y="4194373"/>
            <a:ext cx="896379" cy="896379"/>
          </a:xfrm>
          <a:prstGeom prst="rect">
            <a:avLst/>
          </a:prstGeom>
        </p:spPr>
      </p:pic>
      <p:pic>
        <p:nvPicPr>
          <p:cNvPr id="43"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44" name="组合 1"/>
          <p:cNvGrpSpPr/>
          <p:nvPr/>
        </p:nvGrpSpPr>
        <p:grpSpPr>
          <a:xfrm>
            <a:off x="4098370" y="3078809"/>
            <a:ext cx="471094" cy="546469"/>
            <a:chOff x="6633018" y="3026546"/>
            <a:chExt cx="471094" cy="546469"/>
          </a:xfrm>
        </p:grpSpPr>
        <p:sp>
          <p:nvSpPr>
            <p:cNvPr id="45"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46"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47" name="文本框 13"/>
          <p:cNvSpPr txBox="1"/>
          <p:nvPr/>
        </p:nvSpPr>
        <p:spPr>
          <a:xfrm>
            <a:off x="4648360" y="4692888"/>
            <a:ext cx="6424700" cy="707886"/>
          </a:xfrm>
          <a:prstGeom prst="rect">
            <a:avLst/>
          </a:prstGeom>
          <a:noFill/>
        </p:spPr>
        <p:txBody>
          <a:bodyPr wrap="square" rtlCol="0">
            <a:spAutoFit/>
          </a:bodyPr>
          <a:lstStyle/>
          <a:p>
            <a:r>
              <a:rPr lang="zh-CN" altLang="en-US" sz="2000" dirty="0">
                <a:solidFill>
                  <a:srgbClr val="131313"/>
                </a:solidFill>
                <a:latin typeface="+mn-ea"/>
                <a:cs typeface="Arial" panose="020B0604020202020204" pitchFamily="34" charset="0"/>
              </a:rPr>
              <a:t>台湾地区的医疗院所中，已有</a:t>
            </a:r>
            <a:r>
              <a:rPr lang="en-US" altLang="zh-TW" sz="2000" dirty="0">
                <a:solidFill>
                  <a:srgbClr val="131313"/>
                </a:solidFill>
                <a:latin typeface="+mn-ea"/>
                <a:cs typeface="Arial" panose="020B0604020202020204" pitchFamily="34" charset="0"/>
              </a:rPr>
              <a:t>12</a:t>
            </a:r>
            <a:r>
              <a:rPr lang="zh-CN" altLang="en-US" sz="2000" dirty="0">
                <a:solidFill>
                  <a:srgbClr val="131313"/>
                </a:solidFill>
                <a:latin typeface="+mn-ea"/>
                <a:cs typeface="Arial" panose="020B0604020202020204" pitchFamily="34" charset="0"/>
              </a:rPr>
              <a:t>家通过全球医界公认可信度最高的</a:t>
            </a:r>
            <a:r>
              <a:rPr lang="en-US" altLang="zh-TW" sz="2000" dirty="0" smtClean="0">
                <a:solidFill>
                  <a:srgbClr val="131313"/>
                </a:solidFill>
                <a:latin typeface="+mn-ea"/>
                <a:cs typeface="Arial" panose="020B0604020202020204" pitchFamily="34" charset="0"/>
              </a:rPr>
              <a:t>JCI</a:t>
            </a:r>
            <a:r>
              <a:rPr lang="zh-CN" altLang="en-US" sz="2000" dirty="0" smtClean="0">
                <a:solidFill>
                  <a:srgbClr val="131313"/>
                </a:solidFill>
                <a:latin typeface="+mn-ea"/>
                <a:cs typeface="Arial" panose="020B0604020202020204" pitchFamily="34" charset="0"/>
              </a:rPr>
              <a:t>国际医</a:t>
            </a:r>
            <a:r>
              <a:rPr lang="zh-CN" altLang="en-US" sz="2000" dirty="0">
                <a:solidFill>
                  <a:srgbClr val="131313"/>
                </a:solidFill>
                <a:latin typeface="+mn-ea"/>
                <a:cs typeface="Arial" panose="020B0604020202020204" pitchFamily="34" charset="0"/>
              </a:rPr>
              <a:t>院评鉴！</a:t>
            </a:r>
            <a:endParaRPr lang="en-US" altLang="zh-CN" sz="2000" dirty="0">
              <a:solidFill>
                <a:srgbClr val="131313"/>
              </a:solidFill>
              <a:latin typeface="+mn-ea"/>
              <a:cs typeface="Arial" panose="020B0604020202020204" pitchFamily="34" charset="0"/>
            </a:endParaRPr>
          </a:p>
        </p:txBody>
      </p:sp>
      <p:grpSp>
        <p:nvGrpSpPr>
          <p:cNvPr id="48" name="组合 1"/>
          <p:cNvGrpSpPr/>
          <p:nvPr/>
        </p:nvGrpSpPr>
        <p:grpSpPr>
          <a:xfrm>
            <a:off x="4098370" y="4766932"/>
            <a:ext cx="471094" cy="546469"/>
            <a:chOff x="6633018" y="3026546"/>
            <a:chExt cx="471094" cy="546469"/>
          </a:xfrm>
        </p:grpSpPr>
        <p:sp>
          <p:nvSpPr>
            <p:cNvPr id="49" name="六边形 11"/>
            <p:cNvSpPr/>
            <p:nvPr/>
          </p:nvSpPr>
          <p:spPr>
            <a:xfrm rot="5400000">
              <a:off x="6595330" y="3064234"/>
              <a:ext cx="546469" cy="4710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0"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sp>
        <p:nvSpPr>
          <p:cNvPr id="51"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p>
        </p:txBody>
      </p:sp>
      <p:pic>
        <p:nvPicPr>
          <p:cNvPr id="5" name="图片 4" descr="LOGO无影"/>
          <p:cNvPicPr>
            <a:picLocks noChangeAspect="1"/>
          </p:cNvPicPr>
          <p:nvPr/>
        </p:nvPicPr>
        <p:blipFill>
          <a:blip r:embed="rId6"/>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六边形 8"/>
          <p:cNvSpPr/>
          <p:nvPr/>
        </p:nvSpPr>
        <p:spPr>
          <a:xfrm rot="5400000">
            <a:off x="908301" y="1919955"/>
            <a:ext cx="2133524" cy="183924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26" name="六边形 10"/>
          <p:cNvSpPr/>
          <p:nvPr/>
        </p:nvSpPr>
        <p:spPr>
          <a:xfrm rot="5400000">
            <a:off x="941264" y="3792164"/>
            <a:ext cx="2133524" cy="1839245"/>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sp>
        <p:nvSpPr>
          <p:cNvPr id="27" name="文本框 13"/>
          <p:cNvSpPr txBox="1"/>
          <p:nvPr/>
        </p:nvSpPr>
        <p:spPr>
          <a:xfrm>
            <a:off x="4649490" y="2304444"/>
            <a:ext cx="7034510" cy="400110"/>
          </a:xfrm>
          <a:prstGeom prst="rect">
            <a:avLst/>
          </a:prstGeom>
          <a:noFill/>
        </p:spPr>
        <p:txBody>
          <a:bodyPr wrap="square" rtlCol="0">
            <a:spAutoFit/>
          </a:bodyPr>
          <a:lstStyle/>
          <a:p>
            <a:r>
              <a:rPr lang="en-US" altLang="zh-TW" sz="2000" dirty="0">
                <a:solidFill>
                  <a:srgbClr val="131313"/>
                </a:solidFill>
                <a:latin typeface="+mn-ea"/>
                <a:cs typeface="Arial" panose="020B0604020202020204" pitchFamily="34" charset="0"/>
              </a:rPr>
              <a:t>1987</a:t>
            </a:r>
            <a:r>
              <a:rPr lang="zh-CN" altLang="en-US" sz="2000" dirty="0">
                <a:solidFill>
                  <a:srgbClr val="131313"/>
                </a:solidFill>
                <a:latin typeface="+mn-ea"/>
                <a:cs typeface="Arial" panose="020B0604020202020204" pitchFamily="34" charset="0"/>
              </a:rPr>
              <a:t>成立东南亚第一个颅颜中心，</a:t>
            </a:r>
            <a:r>
              <a:rPr lang="zh-TW" altLang="zh-TW" sz="2000" dirty="0">
                <a:solidFill>
                  <a:srgbClr val="131313"/>
                </a:solidFill>
                <a:latin typeface="+mn-ea"/>
                <a:cs typeface="Arial" panose="020B0604020202020204" pitchFamily="34" charset="0"/>
              </a:rPr>
              <a:t>唇颚裂修补成功率</a:t>
            </a:r>
            <a:r>
              <a:rPr lang="en-US" altLang="zh-TW" sz="2000" dirty="0">
                <a:solidFill>
                  <a:srgbClr val="131313"/>
                </a:solidFill>
                <a:latin typeface="+mn-ea"/>
                <a:cs typeface="Arial" panose="020B0604020202020204" pitchFamily="34" charset="0"/>
              </a:rPr>
              <a:t>100%</a:t>
            </a:r>
          </a:p>
        </p:txBody>
      </p:sp>
      <p:sp>
        <p:nvSpPr>
          <p:cNvPr id="28" name="矩形 27"/>
          <p:cNvSpPr/>
          <p:nvPr/>
        </p:nvSpPr>
        <p:spPr>
          <a:xfrm>
            <a:off x="3935760" y="1268760"/>
            <a:ext cx="3467616" cy="584775"/>
          </a:xfrm>
          <a:prstGeom prst="rect">
            <a:avLst/>
          </a:prstGeom>
        </p:spPr>
        <p:txBody>
          <a:bodyPr wrap="none">
            <a:spAutoFit/>
          </a:bodyPr>
          <a:lstStyle/>
          <a:p>
            <a:r>
              <a:rPr lang="zh-CN" altLang="en-US" sz="3200" dirty="0">
                <a:latin typeface="+mn-ea"/>
              </a:rPr>
              <a:t>台湾医疗强项举</a:t>
            </a:r>
            <a:r>
              <a:rPr lang="zh-TW" altLang="en-US" sz="3200" dirty="0">
                <a:latin typeface="+mn-ea"/>
              </a:rPr>
              <a:t>隅</a:t>
            </a:r>
            <a:endParaRPr lang="zh-CN" altLang="en-US" sz="3200" dirty="0">
              <a:latin typeface="+mn-ea"/>
            </a:endParaRPr>
          </a:p>
        </p:txBody>
      </p:sp>
      <p:pic>
        <p:nvPicPr>
          <p:cNvPr id="29"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176" y="4194373"/>
            <a:ext cx="896379" cy="896379"/>
          </a:xfrm>
          <a:prstGeom prst="rect">
            <a:avLst/>
          </a:prstGeom>
        </p:spPr>
      </p:pic>
      <p:pic>
        <p:nvPicPr>
          <p:cNvPr id="30"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133" y="2204864"/>
            <a:ext cx="1127859" cy="1127859"/>
          </a:xfrm>
          <a:prstGeom prst="rect">
            <a:avLst/>
          </a:prstGeom>
        </p:spPr>
      </p:pic>
      <p:grpSp>
        <p:nvGrpSpPr>
          <p:cNvPr id="31" name="组合 2"/>
          <p:cNvGrpSpPr/>
          <p:nvPr/>
        </p:nvGrpSpPr>
        <p:grpSpPr>
          <a:xfrm>
            <a:off x="4007768" y="2232248"/>
            <a:ext cx="471094" cy="546469"/>
            <a:chOff x="6633018" y="4322690"/>
            <a:chExt cx="471094" cy="546469"/>
          </a:xfrm>
        </p:grpSpPr>
        <p:sp>
          <p:nvSpPr>
            <p:cNvPr id="32"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3"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sp>
        <p:nvSpPr>
          <p:cNvPr id="34" name="文本框 13"/>
          <p:cNvSpPr txBox="1"/>
          <p:nvPr/>
        </p:nvSpPr>
        <p:spPr>
          <a:xfrm>
            <a:off x="4654220" y="2952328"/>
            <a:ext cx="6914388" cy="707886"/>
          </a:xfrm>
          <a:prstGeom prst="rect">
            <a:avLst/>
          </a:prstGeom>
          <a:noFill/>
        </p:spPr>
        <p:txBody>
          <a:bodyPr wrap="square" rtlCol="0">
            <a:spAutoFit/>
          </a:bodyPr>
          <a:lstStyle/>
          <a:p>
            <a:r>
              <a:rPr lang="zh-TW" altLang="zh-TW" sz="2000" dirty="0">
                <a:solidFill>
                  <a:srgbClr val="131313"/>
                </a:solidFill>
                <a:latin typeface="+mn-ea"/>
                <a:cs typeface="Arial" panose="020B0604020202020204" pitchFamily="34" charset="0"/>
              </a:rPr>
              <a:t>第二型糖尿病患在进行胃绕道手术后，血糖恢复正常，成功率</a:t>
            </a:r>
            <a:r>
              <a:rPr lang="en-US" altLang="zh-TW" sz="2000" dirty="0">
                <a:solidFill>
                  <a:srgbClr val="131313"/>
                </a:solidFill>
                <a:latin typeface="+mn-ea"/>
                <a:cs typeface="Arial" panose="020B0604020202020204" pitchFamily="34" charset="0"/>
              </a:rPr>
              <a:t>93.3%</a:t>
            </a:r>
            <a:r>
              <a:rPr lang="zh-TW" altLang="zh-TW" sz="2000" dirty="0">
                <a:solidFill>
                  <a:srgbClr val="131313"/>
                </a:solidFill>
                <a:latin typeface="+mn-ea"/>
                <a:cs typeface="Arial" panose="020B0604020202020204" pitchFamily="34" charset="0"/>
              </a:rPr>
              <a:t>，并完成世界首例无疤痕腹腔镜胃绕道手术</a:t>
            </a:r>
            <a:r>
              <a:rPr lang="zh-TW" altLang="en-US" sz="2000" dirty="0">
                <a:solidFill>
                  <a:srgbClr val="131313"/>
                </a:solidFill>
                <a:latin typeface="+mn-ea"/>
                <a:cs typeface="Arial" panose="020B0604020202020204" pitchFamily="34" charset="0"/>
              </a:rPr>
              <a:t>。</a:t>
            </a:r>
            <a:endParaRPr lang="en-US" altLang="zh-CN" sz="2000" dirty="0">
              <a:solidFill>
                <a:srgbClr val="131313"/>
              </a:solidFill>
              <a:latin typeface="+mn-ea"/>
              <a:cs typeface="Arial" panose="020B0604020202020204" pitchFamily="34" charset="0"/>
            </a:endParaRPr>
          </a:p>
        </p:txBody>
      </p:sp>
      <p:grpSp>
        <p:nvGrpSpPr>
          <p:cNvPr id="35" name="组合 2"/>
          <p:cNvGrpSpPr/>
          <p:nvPr/>
        </p:nvGrpSpPr>
        <p:grpSpPr>
          <a:xfrm>
            <a:off x="4007768" y="3026547"/>
            <a:ext cx="471094" cy="546469"/>
            <a:chOff x="6633018" y="4322690"/>
            <a:chExt cx="471094" cy="546469"/>
          </a:xfrm>
        </p:grpSpPr>
        <p:sp>
          <p:nvSpPr>
            <p:cNvPr id="36"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37"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sp>
        <p:nvSpPr>
          <p:cNvPr id="51" name="文本框 13"/>
          <p:cNvSpPr txBox="1"/>
          <p:nvPr/>
        </p:nvSpPr>
        <p:spPr>
          <a:xfrm>
            <a:off x="4654220" y="3828618"/>
            <a:ext cx="6842380" cy="707886"/>
          </a:xfrm>
          <a:prstGeom prst="rect">
            <a:avLst/>
          </a:prstGeom>
          <a:noFill/>
        </p:spPr>
        <p:txBody>
          <a:bodyPr wrap="square" rtlCol="0">
            <a:spAutoFit/>
          </a:bodyPr>
          <a:lstStyle/>
          <a:p>
            <a:r>
              <a:rPr lang="zh-TW" altLang="zh-TW" sz="2000" dirty="0">
                <a:solidFill>
                  <a:srgbClr val="131313"/>
                </a:solidFill>
                <a:latin typeface="+mn-ea"/>
                <a:cs typeface="Arial" panose="020B0604020202020204" pitchFamily="34" charset="0"/>
              </a:rPr>
              <a:t>独步全球的冷冻卵技术，人工协助生殖之怀孕率高于</a:t>
            </a:r>
            <a:r>
              <a:rPr lang="en-US" altLang="zh-TW" sz="2000" dirty="0">
                <a:solidFill>
                  <a:srgbClr val="131313"/>
                </a:solidFill>
                <a:latin typeface="+mn-ea"/>
                <a:cs typeface="Arial" panose="020B0604020202020204" pitchFamily="34" charset="0"/>
              </a:rPr>
              <a:t>37.7%</a:t>
            </a:r>
            <a:r>
              <a:rPr lang="zh-TW" altLang="zh-TW" sz="2000" dirty="0">
                <a:solidFill>
                  <a:srgbClr val="131313"/>
                </a:solidFill>
                <a:latin typeface="+mn-ea"/>
                <a:cs typeface="Arial" panose="020B0604020202020204" pitchFamily="34" charset="0"/>
              </a:rPr>
              <a:t>，活产率</a:t>
            </a:r>
            <a:r>
              <a:rPr lang="en-US" altLang="zh-TW" sz="2000" dirty="0">
                <a:solidFill>
                  <a:srgbClr val="131313"/>
                </a:solidFill>
                <a:latin typeface="+mn-ea"/>
                <a:cs typeface="Arial" panose="020B0604020202020204" pitchFamily="34" charset="0"/>
              </a:rPr>
              <a:t>27.7%</a:t>
            </a:r>
            <a:r>
              <a:rPr lang="zh-TW" altLang="en-US" sz="2000" dirty="0">
                <a:solidFill>
                  <a:srgbClr val="131313"/>
                </a:solidFill>
                <a:latin typeface="+mn-ea"/>
                <a:cs typeface="Arial" panose="020B0604020202020204" pitchFamily="34" charset="0"/>
              </a:rPr>
              <a:t>。</a:t>
            </a:r>
          </a:p>
        </p:txBody>
      </p:sp>
      <p:grpSp>
        <p:nvGrpSpPr>
          <p:cNvPr id="52" name="组合 2"/>
          <p:cNvGrpSpPr/>
          <p:nvPr/>
        </p:nvGrpSpPr>
        <p:grpSpPr>
          <a:xfrm>
            <a:off x="4007768" y="3890643"/>
            <a:ext cx="471094" cy="546469"/>
            <a:chOff x="6633018" y="4322690"/>
            <a:chExt cx="471094" cy="546469"/>
          </a:xfrm>
        </p:grpSpPr>
        <p:sp>
          <p:nvSpPr>
            <p:cNvPr id="53"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4"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sp>
        <p:nvSpPr>
          <p:cNvPr id="55" name="文本框 13"/>
          <p:cNvSpPr txBox="1"/>
          <p:nvPr/>
        </p:nvSpPr>
        <p:spPr>
          <a:xfrm>
            <a:off x="4649490" y="4680520"/>
            <a:ext cx="6912768" cy="707886"/>
          </a:xfrm>
          <a:prstGeom prst="rect">
            <a:avLst/>
          </a:prstGeom>
          <a:noFill/>
        </p:spPr>
        <p:txBody>
          <a:bodyPr wrap="square" rtlCol="0">
            <a:spAutoFit/>
          </a:bodyPr>
          <a:lstStyle/>
          <a:p>
            <a:pPr lvl="0"/>
            <a:r>
              <a:rPr lang="zh-TW" altLang="zh-TW" sz="2000" dirty="0">
                <a:solidFill>
                  <a:srgbClr val="131313"/>
                </a:solidFill>
                <a:latin typeface="+mn-ea"/>
                <a:cs typeface="Arial" panose="020B0604020202020204" pitchFamily="34" charset="0"/>
              </a:rPr>
              <a:t>亚洲全心脏移植成功首例即于台湾完成，冠状动脉心导管支架放置术成功率高达</a:t>
            </a:r>
            <a:r>
              <a:rPr lang="en-US" altLang="zh-TW" sz="2000" dirty="0">
                <a:solidFill>
                  <a:srgbClr val="131313"/>
                </a:solidFill>
                <a:latin typeface="+mn-ea"/>
                <a:cs typeface="Arial" panose="020B0604020202020204" pitchFamily="34" charset="0"/>
              </a:rPr>
              <a:t>99%</a:t>
            </a:r>
            <a:r>
              <a:rPr lang="zh-TW" altLang="zh-TW" sz="2000" dirty="0">
                <a:solidFill>
                  <a:srgbClr val="131313"/>
                </a:solidFill>
                <a:latin typeface="+mn-ea"/>
                <a:cs typeface="Arial" panose="020B0604020202020204" pitchFamily="34" charset="0"/>
              </a:rPr>
              <a:t>，并发症小于</a:t>
            </a:r>
            <a:r>
              <a:rPr lang="en-US" altLang="zh-TW" sz="2000" dirty="0">
                <a:solidFill>
                  <a:srgbClr val="131313"/>
                </a:solidFill>
                <a:latin typeface="+mn-ea"/>
                <a:cs typeface="Arial" panose="020B0604020202020204" pitchFamily="34" charset="0"/>
              </a:rPr>
              <a:t>1%</a:t>
            </a:r>
            <a:r>
              <a:rPr lang="zh-TW" altLang="zh-TW" sz="2000" dirty="0">
                <a:solidFill>
                  <a:srgbClr val="131313"/>
                </a:solidFill>
                <a:latin typeface="+mn-ea"/>
                <a:cs typeface="Arial" panose="020B0604020202020204" pitchFamily="34" charset="0"/>
              </a:rPr>
              <a:t>。</a:t>
            </a:r>
            <a:endParaRPr lang="en-US" altLang="zh-TW" sz="2000" dirty="0">
              <a:solidFill>
                <a:srgbClr val="131313"/>
              </a:solidFill>
              <a:latin typeface="+mn-ea"/>
              <a:cs typeface="Arial" panose="020B0604020202020204" pitchFamily="34" charset="0"/>
            </a:endParaRPr>
          </a:p>
        </p:txBody>
      </p:sp>
      <p:grpSp>
        <p:nvGrpSpPr>
          <p:cNvPr id="56" name="组合 2"/>
          <p:cNvGrpSpPr/>
          <p:nvPr/>
        </p:nvGrpSpPr>
        <p:grpSpPr>
          <a:xfrm>
            <a:off x="4009388" y="4728627"/>
            <a:ext cx="471094" cy="546469"/>
            <a:chOff x="6633018" y="4322690"/>
            <a:chExt cx="471094" cy="546469"/>
          </a:xfrm>
        </p:grpSpPr>
        <p:sp>
          <p:nvSpPr>
            <p:cNvPr id="57"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58"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sp>
        <p:nvSpPr>
          <p:cNvPr id="59" name="文本框 13"/>
          <p:cNvSpPr txBox="1"/>
          <p:nvPr/>
        </p:nvSpPr>
        <p:spPr>
          <a:xfrm>
            <a:off x="4649366" y="5584542"/>
            <a:ext cx="7056784" cy="707886"/>
          </a:xfrm>
          <a:prstGeom prst="rect">
            <a:avLst/>
          </a:prstGeom>
          <a:noFill/>
        </p:spPr>
        <p:txBody>
          <a:bodyPr wrap="square" rtlCol="0">
            <a:spAutoFit/>
          </a:bodyPr>
          <a:lstStyle/>
          <a:p>
            <a:r>
              <a:rPr lang="zh-TW" altLang="zh-TW" sz="2000" dirty="0">
                <a:solidFill>
                  <a:srgbClr val="131313"/>
                </a:solidFill>
                <a:latin typeface="+mn-ea"/>
                <a:cs typeface="Arial" panose="020B0604020202020204" pitchFamily="34" charset="0"/>
              </a:rPr>
              <a:t>肝脏移植手术，术后</a:t>
            </a:r>
            <a:r>
              <a:rPr lang="en-US" altLang="zh-TW" sz="2000" dirty="0">
                <a:solidFill>
                  <a:srgbClr val="131313"/>
                </a:solidFill>
                <a:latin typeface="+mn-ea"/>
                <a:cs typeface="Arial" panose="020B0604020202020204" pitchFamily="34" charset="0"/>
              </a:rPr>
              <a:t>5</a:t>
            </a:r>
            <a:r>
              <a:rPr lang="zh-TW" altLang="zh-TW" sz="2000" dirty="0">
                <a:solidFill>
                  <a:srgbClr val="131313"/>
                </a:solidFill>
                <a:latin typeface="+mn-ea"/>
                <a:cs typeface="Arial" panose="020B0604020202020204" pitchFamily="34" charset="0"/>
              </a:rPr>
              <a:t>年的存活率，已经超越美国，是目前全世界最佳的活体肝脏移植成果。</a:t>
            </a:r>
            <a:endParaRPr lang="en-US" altLang="zh-TW" sz="2000" dirty="0">
              <a:solidFill>
                <a:srgbClr val="131313"/>
              </a:solidFill>
              <a:latin typeface="+mn-ea"/>
              <a:cs typeface="Arial" panose="020B0604020202020204" pitchFamily="34" charset="0"/>
            </a:endParaRPr>
          </a:p>
        </p:txBody>
      </p:sp>
      <p:grpSp>
        <p:nvGrpSpPr>
          <p:cNvPr id="60" name="组合 2"/>
          <p:cNvGrpSpPr/>
          <p:nvPr/>
        </p:nvGrpSpPr>
        <p:grpSpPr>
          <a:xfrm>
            <a:off x="4007768" y="5620107"/>
            <a:ext cx="471094" cy="546469"/>
            <a:chOff x="6633018" y="4322690"/>
            <a:chExt cx="471094" cy="546469"/>
          </a:xfrm>
        </p:grpSpPr>
        <p:sp>
          <p:nvSpPr>
            <p:cNvPr id="61" name="六边形 15"/>
            <p:cNvSpPr/>
            <p:nvPr/>
          </p:nvSpPr>
          <p:spPr>
            <a:xfrm rot="5400000">
              <a:off x="6595330" y="4360378"/>
              <a:ext cx="546469" cy="471094"/>
            </a:xfrm>
            <a:prstGeom prst="hexagon">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dobe 黑体 Std R" pitchFamily="34" charset="-128"/>
                <a:ea typeface="Adobe 黑体 Std R" pitchFamily="34" charset="-128"/>
              </a:endParaRPr>
            </a:p>
          </p:txBody>
        </p:sp>
        <p:pic>
          <p:nvPicPr>
            <p:cNvPr id="6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sp>
        <p:nvSpPr>
          <p:cNvPr id="73" name="文本框 96"/>
          <p:cNvSpPr txBox="1"/>
          <p:nvPr/>
        </p:nvSpPr>
        <p:spPr>
          <a:xfrm>
            <a:off x="1052166" y="663551"/>
            <a:ext cx="387798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产品内容概览－医学</a:t>
            </a: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3216" y="116632"/>
            <a:ext cx="9612560" cy="1143000"/>
          </a:xfrm>
        </p:spPr>
        <p:txBody>
          <a:bodyPr>
            <a:noAutofit/>
          </a:bodyPr>
          <a:lstStyle/>
          <a:p>
            <a:r>
              <a:rPr lang="zh-CN" altLang="en-US" b="1" dirty="0">
                <a:latin typeface="Adobe 繁黑體 Std B" pitchFamily="34" charset="-120"/>
                <a:ea typeface="Adobe 繁黑體 Std B" pitchFamily="34" charset="-120"/>
              </a:rPr>
              <a:t>台湾优势学科发展</a:t>
            </a:r>
            <a:r>
              <a:rPr lang="en-US" altLang="zh-CN" b="1" dirty="0">
                <a:latin typeface="Adobe 繁黑體 Std B" pitchFamily="34" charset="-120"/>
                <a:ea typeface="Adobe 繁黑體 Std B" pitchFamily="34" charset="-120"/>
              </a:rPr>
              <a:t>—</a:t>
            </a:r>
            <a:r>
              <a:rPr lang="zh-CN" altLang="en-US" b="1" dirty="0">
                <a:latin typeface="Adobe 繁黑體 Std B" pitchFamily="34" charset="-120"/>
                <a:ea typeface="Adobe 繁黑體 Std B" pitchFamily="34" charset="-120"/>
              </a:rPr>
              <a:t>以医学学科为</a:t>
            </a:r>
            <a:r>
              <a:rPr lang="zh-CN" altLang="en-US" b="1" dirty="0" smtClean="0">
                <a:latin typeface="Adobe 繁黑體 Std B" pitchFamily="34" charset="-120"/>
                <a:ea typeface="Adobe 繁黑體 Std B" pitchFamily="34" charset="-120"/>
              </a:rPr>
              <a:t>例</a:t>
            </a:r>
            <a:r>
              <a:rPr lang="en-US" altLang="zh-CN" b="1" dirty="0" smtClean="0"/>
              <a:t/>
            </a:r>
            <a:br>
              <a:rPr lang="en-US" altLang="zh-CN" b="1" dirty="0" smtClean="0"/>
            </a:br>
            <a:r>
              <a:rPr lang="zh-CN" altLang="en-US" b="1" dirty="0" smtClean="0"/>
              <a:t>台湾大学医院医疗成就</a:t>
            </a:r>
            <a:endParaRPr lang="zh-TW" altLang="en-US" b="1" dirty="0"/>
          </a:p>
        </p:txBody>
      </p:sp>
      <p:sp>
        <p:nvSpPr>
          <p:cNvPr id="3" name="內容版面配置區 2"/>
          <p:cNvSpPr>
            <a:spLocks noGrp="1"/>
          </p:cNvSpPr>
          <p:nvPr>
            <p:ph idx="1"/>
          </p:nvPr>
        </p:nvSpPr>
        <p:spPr>
          <a:xfrm>
            <a:off x="1844685" y="2939152"/>
            <a:ext cx="8686800" cy="1540768"/>
          </a:xfrm>
        </p:spPr>
        <p:txBody>
          <a:bodyPr>
            <a:noAutofit/>
          </a:bodyPr>
          <a:lstStyle/>
          <a:p>
            <a:pPr marL="0" indent="0" algn="just">
              <a:buNone/>
            </a:pPr>
            <a:r>
              <a:rPr lang="zh-CN" altLang="zh-TW" sz="2400" dirty="0" smtClean="0"/>
              <a:t>氟</a:t>
            </a:r>
            <a:r>
              <a:rPr lang="zh-CN" altLang="zh-TW" sz="2400" dirty="0"/>
              <a:t>奎诺酮</a:t>
            </a:r>
            <a:r>
              <a:rPr lang="zh-CN" altLang="zh-TW" sz="2400" dirty="0" smtClean="0"/>
              <a:t>抗生素</a:t>
            </a:r>
            <a:r>
              <a:rPr lang="zh-CN" altLang="en-US" sz="2400" dirty="0" smtClean="0"/>
              <a:t>（</a:t>
            </a:r>
            <a:r>
              <a:rPr lang="en-US" altLang="zh-CN" sz="2400" dirty="0" smtClean="0"/>
              <a:t>2015</a:t>
            </a:r>
            <a:r>
              <a:rPr lang="zh-CN" altLang="en-US" sz="2400" dirty="0" smtClean="0"/>
              <a:t>）、</a:t>
            </a:r>
            <a:r>
              <a:rPr lang="zh-CN" altLang="zh-TW" sz="2400" dirty="0"/>
              <a:t>囊胚期胚胎切片及染色体芯片</a:t>
            </a:r>
            <a:r>
              <a:rPr lang="zh-CN" altLang="zh-TW" sz="2400" dirty="0" smtClean="0"/>
              <a:t>技术</a:t>
            </a:r>
            <a:r>
              <a:rPr lang="zh-CN" altLang="en-US" sz="2400" dirty="0" smtClean="0"/>
              <a:t>（</a:t>
            </a:r>
            <a:r>
              <a:rPr lang="en-US" altLang="zh-CN" sz="2400" dirty="0" smtClean="0"/>
              <a:t>2012</a:t>
            </a:r>
            <a:r>
              <a:rPr lang="zh-CN" altLang="en-US" sz="2400" dirty="0" smtClean="0"/>
              <a:t>）、</a:t>
            </a:r>
            <a:r>
              <a:rPr lang="zh-CN" altLang="zh-TW" sz="2400" dirty="0"/>
              <a:t>机器</a:t>
            </a:r>
            <a:r>
              <a:rPr lang="zh-CN" altLang="zh-TW" sz="2400" dirty="0" smtClean="0"/>
              <a:t>手臂肾脏移植</a:t>
            </a:r>
            <a:r>
              <a:rPr lang="zh-CN" altLang="en-US" sz="2400" dirty="0" smtClean="0"/>
              <a:t>（</a:t>
            </a:r>
            <a:r>
              <a:rPr lang="en-US" altLang="zh-CN" sz="2400" dirty="0" smtClean="0"/>
              <a:t>2012</a:t>
            </a:r>
            <a:r>
              <a:rPr lang="zh-CN" altLang="en-US" sz="2400" dirty="0" smtClean="0"/>
              <a:t>）、</a:t>
            </a:r>
            <a:r>
              <a:rPr lang="en-US" altLang="zh-TW" sz="2400" dirty="0" smtClean="0"/>
              <a:t>DBS</a:t>
            </a:r>
            <a:r>
              <a:rPr lang="zh-CN" altLang="zh-TW" sz="2400" dirty="0" smtClean="0"/>
              <a:t>治疗</a:t>
            </a:r>
            <a:r>
              <a:rPr lang="zh-CN" altLang="zh-TW" sz="2400" dirty="0"/>
              <a:t>巴金森</a:t>
            </a:r>
            <a:r>
              <a:rPr lang="zh-CN" altLang="zh-TW" sz="2400" dirty="0" smtClean="0"/>
              <a:t>症</a:t>
            </a:r>
            <a:r>
              <a:rPr lang="zh-CN" altLang="en-US" sz="2400" dirty="0" smtClean="0"/>
              <a:t>（</a:t>
            </a:r>
            <a:r>
              <a:rPr lang="en-US" altLang="zh-CN" sz="2400" dirty="0" smtClean="0"/>
              <a:t>2009</a:t>
            </a:r>
            <a:r>
              <a:rPr lang="zh-CN" altLang="en-US" sz="2400" dirty="0" smtClean="0"/>
              <a:t>）、</a:t>
            </a:r>
            <a:r>
              <a:rPr lang="en-US" altLang="zh-TW" sz="2400" dirty="0" smtClean="0"/>
              <a:t>ECMO</a:t>
            </a:r>
            <a:r>
              <a:rPr lang="zh-CN" altLang="en-US" sz="2400" dirty="0" smtClean="0"/>
              <a:t>（</a:t>
            </a:r>
            <a:r>
              <a:rPr lang="en-US" altLang="zh-CN" sz="2400" dirty="0" smtClean="0"/>
              <a:t>2008</a:t>
            </a:r>
            <a:r>
              <a:rPr lang="zh-CN" altLang="en-US" sz="2400" dirty="0" smtClean="0"/>
              <a:t>）、</a:t>
            </a:r>
            <a:r>
              <a:rPr lang="zh-CN" altLang="zh-TW" sz="2400" dirty="0"/>
              <a:t>钾钛磷雷</a:t>
            </a:r>
            <a:r>
              <a:rPr lang="zh-CN" altLang="zh-TW" sz="2400" dirty="0" smtClean="0"/>
              <a:t>射</a:t>
            </a:r>
            <a:r>
              <a:rPr lang="zh-CN" altLang="en-US" sz="2400" dirty="0" smtClean="0"/>
              <a:t>（</a:t>
            </a:r>
            <a:r>
              <a:rPr lang="en-US" altLang="zh-CN" sz="2400" dirty="0" smtClean="0"/>
              <a:t>2006</a:t>
            </a:r>
            <a:r>
              <a:rPr lang="zh-CN" altLang="en-US" sz="2400" dirty="0" smtClean="0"/>
              <a:t>）、</a:t>
            </a:r>
            <a:r>
              <a:rPr lang="zh-CN" altLang="zh-TW" sz="2400" dirty="0"/>
              <a:t>药物基因</a:t>
            </a:r>
            <a:r>
              <a:rPr lang="zh-CN" altLang="zh-TW" sz="2400" dirty="0" smtClean="0"/>
              <a:t>体研究</a:t>
            </a:r>
            <a:r>
              <a:rPr lang="zh-CN" altLang="en-US" sz="2400" dirty="0" smtClean="0"/>
              <a:t>（</a:t>
            </a:r>
            <a:r>
              <a:rPr lang="en-US" altLang="zh-CN" sz="2400" dirty="0" smtClean="0"/>
              <a:t>2006</a:t>
            </a:r>
            <a:r>
              <a:rPr lang="zh-CN" altLang="en-US" sz="2400" dirty="0" smtClean="0"/>
              <a:t>）、</a:t>
            </a:r>
            <a:r>
              <a:rPr lang="zh-CN" altLang="zh-TW" sz="2400" dirty="0"/>
              <a:t>交叉试验阳性活体肾脏</a:t>
            </a:r>
            <a:r>
              <a:rPr lang="zh-CN" altLang="zh-TW" sz="2400" dirty="0" smtClean="0"/>
              <a:t>移植</a:t>
            </a:r>
            <a:r>
              <a:rPr lang="zh-CN" altLang="en-US" sz="2400" dirty="0" smtClean="0"/>
              <a:t>（</a:t>
            </a:r>
            <a:r>
              <a:rPr lang="en-US" altLang="zh-CN" sz="2400" dirty="0" smtClean="0"/>
              <a:t>2005</a:t>
            </a:r>
            <a:r>
              <a:rPr lang="zh-CN" altLang="en-US" sz="2400" dirty="0" smtClean="0"/>
              <a:t>）、</a:t>
            </a:r>
            <a:r>
              <a:rPr lang="en-US" altLang="zh-TW" sz="2400" dirty="0"/>
              <a:t>HPV-008</a:t>
            </a:r>
            <a:r>
              <a:rPr lang="zh-CN" altLang="zh-TW" sz="2400" dirty="0"/>
              <a:t>子宫颈癌</a:t>
            </a:r>
            <a:r>
              <a:rPr lang="zh-CN" altLang="zh-TW" sz="2400" dirty="0" smtClean="0"/>
              <a:t>疫苗</a:t>
            </a:r>
            <a:r>
              <a:rPr lang="zh-CN" altLang="en-US" sz="2400" dirty="0" smtClean="0"/>
              <a:t>（</a:t>
            </a:r>
            <a:r>
              <a:rPr lang="en-US" altLang="zh-CN" sz="2400" dirty="0" smtClean="0"/>
              <a:t>2004</a:t>
            </a:r>
            <a:r>
              <a:rPr lang="zh-CN" altLang="en-US" sz="2400" dirty="0" smtClean="0"/>
              <a:t>）、</a:t>
            </a:r>
            <a:r>
              <a:rPr lang="zh-CN" altLang="zh-TW" sz="2400" dirty="0"/>
              <a:t>异体迷你干细胞</a:t>
            </a:r>
            <a:r>
              <a:rPr lang="zh-CN" altLang="zh-TW" sz="2400" dirty="0" smtClean="0"/>
              <a:t>移植术</a:t>
            </a:r>
            <a:r>
              <a:rPr lang="zh-CN" altLang="en-US" sz="2400" dirty="0" smtClean="0"/>
              <a:t>（</a:t>
            </a:r>
            <a:r>
              <a:rPr lang="en-US" altLang="zh-CN" sz="2400" dirty="0" smtClean="0"/>
              <a:t>2003</a:t>
            </a:r>
            <a:r>
              <a:rPr lang="zh-CN" altLang="en-US" sz="2400" dirty="0" smtClean="0"/>
              <a:t>）、</a:t>
            </a:r>
            <a:r>
              <a:rPr lang="zh-CN" altLang="zh-TW" sz="2400" dirty="0"/>
              <a:t>皮肤干细胞</a:t>
            </a:r>
            <a:r>
              <a:rPr lang="zh-CN" altLang="zh-TW" sz="2400" dirty="0" smtClean="0"/>
              <a:t>移植眼角膜</a:t>
            </a:r>
            <a:r>
              <a:rPr lang="zh-CN" altLang="en-US" sz="2400" dirty="0" smtClean="0"/>
              <a:t>（</a:t>
            </a:r>
            <a:r>
              <a:rPr lang="en-US" altLang="zh-CN" sz="2400" dirty="0" smtClean="0"/>
              <a:t>2001</a:t>
            </a:r>
            <a:r>
              <a:rPr lang="zh-CN" altLang="en-US" sz="2400" dirty="0" smtClean="0"/>
              <a:t>）、</a:t>
            </a:r>
            <a:r>
              <a:rPr lang="zh-CN" altLang="zh-TW" sz="2400" dirty="0"/>
              <a:t>年龄最小</a:t>
            </a:r>
            <a:r>
              <a:rPr lang="zh-CN" altLang="zh-TW" sz="2400" dirty="0" smtClean="0"/>
              <a:t>心脏移植</a:t>
            </a:r>
            <a:r>
              <a:rPr lang="zh-CN" altLang="en-US" sz="2400" dirty="0" smtClean="0"/>
              <a:t>（</a:t>
            </a:r>
            <a:r>
              <a:rPr lang="en-US" altLang="zh-CN" sz="2400" dirty="0" smtClean="0"/>
              <a:t>2000</a:t>
            </a:r>
            <a:r>
              <a:rPr lang="zh-CN" altLang="en-US" sz="2400" dirty="0" smtClean="0"/>
              <a:t>）</a:t>
            </a:r>
            <a:endParaRPr lang="zh-TW" altLang="en-US" sz="2400" dirty="0"/>
          </a:p>
        </p:txBody>
      </p:sp>
      <p:sp>
        <p:nvSpPr>
          <p:cNvPr id="4" name="文字方塊 3"/>
          <p:cNvSpPr txBox="1"/>
          <p:nvPr/>
        </p:nvSpPr>
        <p:spPr>
          <a:xfrm>
            <a:off x="2058472" y="878126"/>
            <a:ext cx="8460432" cy="2061210"/>
          </a:xfrm>
          <a:prstGeom prst="rect">
            <a:avLst/>
          </a:prstGeom>
          <a:noFill/>
        </p:spPr>
        <p:txBody>
          <a:bodyPr wrap="square" rtlCol="0">
            <a:spAutoFit/>
          </a:bodyPr>
          <a:lstStyle/>
          <a:p>
            <a:pPr algn="ctr"/>
            <a:r>
              <a:rPr lang="zh-CN" altLang="en-US" sz="4400" b="1" dirty="0">
                <a:solidFill>
                  <a:srgbClr val="FF0000"/>
                </a:solidFill>
                <a:latin typeface="Times" pitchFamily="18" charset="0"/>
              </a:rPr>
              <a:t>十五</a:t>
            </a:r>
            <a:r>
              <a:rPr lang="zh-CN" altLang="en-US" sz="4400" b="1" dirty="0" smtClean="0">
                <a:solidFill>
                  <a:srgbClr val="FF0000"/>
                </a:solidFill>
                <a:latin typeface="Times" pitchFamily="18" charset="0"/>
              </a:rPr>
              <a:t>年来，</a:t>
            </a:r>
            <a:endParaRPr lang="en-US" altLang="zh-CN" sz="4400" b="1" dirty="0" smtClean="0">
              <a:solidFill>
                <a:srgbClr val="FF0000"/>
              </a:solidFill>
              <a:latin typeface="Times" pitchFamily="18" charset="0"/>
            </a:endParaRPr>
          </a:p>
          <a:p>
            <a:pPr algn="ctr"/>
            <a:r>
              <a:rPr lang="en-US" altLang="zh-CN" sz="6000" b="1" dirty="0" smtClean="0">
                <a:solidFill>
                  <a:srgbClr val="FF0000"/>
                </a:solidFill>
                <a:latin typeface="Times" pitchFamily="18" charset="0"/>
              </a:rPr>
              <a:t>7 </a:t>
            </a:r>
            <a:r>
              <a:rPr lang="zh-CN" altLang="en-US" sz="4400" b="1" dirty="0" smtClean="0">
                <a:solidFill>
                  <a:srgbClr val="FF0000"/>
                </a:solidFill>
                <a:latin typeface="Times" pitchFamily="18" charset="0"/>
              </a:rPr>
              <a:t>项</a:t>
            </a:r>
            <a:r>
              <a:rPr lang="zh-CN" altLang="en-US" sz="4400" b="1" dirty="0">
                <a:solidFill>
                  <a:srgbClr val="FF0000"/>
                </a:solidFill>
                <a:latin typeface="Times" pitchFamily="18" charset="0"/>
              </a:rPr>
              <a:t>全球首例、</a:t>
            </a:r>
            <a:r>
              <a:rPr lang="en-US" altLang="zh-CN" sz="6600" b="1" dirty="0" smtClean="0">
                <a:solidFill>
                  <a:srgbClr val="FF0000"/>
                </a:solidFill>
                <a:latin typeface="Times" pitchFamily="18" charset="0"/>
              </a:rPr>
              <a:t>5 </a:t>
            </a:r>
            <a:r>
              <a:rPr lang="zh-CN" altLang="en-US" sz="4400" b="1" dirty="0" smtClean="0">
                <a:solidFill>
                  <a:srgbClr val="FF0000"/>
                </a:solidFill>
                <a:latin typeface="Times" pitchFamily="18" charset="0"/>
              </a:rPr>
              <a:t>项</a:t>
            </a:r>
            <a:r>
              <a:rPr lang="zh-CN" altLang="en-US" sz="4400" b="1" dirty="0">
                <a:solidFill>
                  <a:srgbClr val="FF0000"/>
                </a:solidFill>
                <a:latin typeface="Times" pitchFamily="18" charset="0"/>
              </a:rPr>
              <a:t>亚洲领</a:t>
            </a:r>
            <a:r>
              <a:rPr lang="zh-CN" altLang="en-US" sz="4400" b="1" dirty="0" smtClean="0">
                <a:solidFill>
                  <a:srgbClr val="FF0000"/>
                </a:solidFill>
                <a:latin typeface="Times" pitchFamily="18" charset="0"/>
              </a:rPr>
              <a:t>先</a:t>
            </a:r>
            <a:endParaRPr lang="en-US" altLang="zh-CN" sz="4000" b="1" dirty="0">
              <a:solidFill>
                <a:srgbClr val="FF0000"/>
              </a:solidFill>
              <a:latin typeface="Times" pitchFamily="18" charset="0"/>
            </a:endParaRPr>
          </a:p>
          <a:p>
            <a:endParaRPr lang="zh-TW" altLang="en-US" dirty="0"/>
          </a:p>
        </p:txBody>
      </p:sp>
      <p:sp>
        <p:nvSpPr>
          <p:cNvPr id="5" name="文字方塊 4"/>
          <p:cNvSpPr txBox="1"/>
          <p:nvPr/>
        </p:nvSpPr>
        <p:spPr>
          <a:xfrm>
            <a:off x="6139496" y="6466072"/>
            <a:ext cx="4392488" cy="368300"/>
          </a:xfrm>
          <a:prstGeom prst="rect">
            <a:avLst/>
          </a:prstGeom>
          <a:noFill/>
        </p:spPr>
        <p:txBody>
          <a:bodyPr wrap="square" rtlCol="0">
            <a:spAutoFit/>
          </a:bodyPr>
          <a:lstStyle/>
          <a:p>
            <a:r>
              <a:rPr lang="zh-CN" altLang="en-US" b="1" dirty="0" smtClean="0"/>
              <a:t>资料来源： </a:t>
            </a:r>
            <a:r>
              <a:rPr lang="en-US" altLang="zh-CN" b="1" dirty="0" smtClean="0"/>
              <a:t>http</a:t>
            </a:r>
            <a:r>
              <a:rPr lang="en-US" altLang="zh-CN" b="1" dirty="0"/>
              <a:t>://www.ntuh.gov.tw</a:t>
            </a:r>
            <a:r>
              <a:rPr lang="en-US" altLang="zh-CN" dirty="0"/>
              <a:t>/</a:t>
            </a:r>
            <a:endParaRPr lang="zh-TW" altLang="en-US" dirty="0"/>
          </a:p>
        </p:txBody>
      </p:sp>
      <p:pic>
        <p:nvPicPr>
          <p:cNvPr id="6" name="图片 5" descr="LOGO无影"/>
          <p:cNvPicPr>
            <a:picLocks noChangeAspect="1"/>
          </p:cNvPicPr>
          <p:nvPr/>
        </p:nvPicPr>
        <p:blipFill>
          <a:blip r:embed="rId2"/>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03512" y="1756557"/>
            <a:ext cx="5724128" cy="3672408"/>
          </a:xfrm>
        </p:spPr>
        <p:txBody>
          <a:bodyPr/>
          <a:lstStyle/>
          <a:p>
            <a:pPr marL="0" indent="0">
              <a:buNone/>
            </a:pPr>
            <a:r>
              <a:rPr lang="zh-CN" altLang="en-US" sz="4000" dirty="0" smtClean="0"/>
              <a:t>除了收录于</a:t>
            </a:r>
            <a:r>
              <a:rPr lang="en-US" altLang="zh-CN" sz="4400" dirty="0" smtClean="0">
                <a:latin typeface="Times" pitchFamily="18" charset="0"/>
              </a:rPr>
              <a:t>SCI</a:t>
            </a:r>
            <a:r>
              <a:rPr lang="zh-CN" altLang="en-US" sz="4400" dirty="0" smtClean="0"/>
              <a:t>核心期刊</a:t>
            </a:r>
            <a:r>
              <a:rPr lang="zh-CN" altLang="en-US" sz="4000" dirty="0" smtClean="0"/>
              <a:t>，更刊登于</a:t>
            </a:r>
            <a:endParaRPr lang="en-US" altLang="zh-CN" sz="4000" dirty="0" smtClean="0"/>
          </a:p>
          <a:p>
            <a:pPr marL="0" indent="0">
              <a:spcBef>
                <a:spcPts val="2400"/>
              </a:spcBef>
              <a:buNone/>
            </a:pPr>
            <a:r>
              <a:rPr lang="zh-CN" altLang="en-US" sz="5400" b="1" dirty="0" smtClean="0">
                <a:solidFill>
                  <a:srgbClr val="FF0000"/>
                </a:solidFill>
              </a:rPr>
              <a:t>全球顶级医学期刊</a:t>
            </a:r>
            <a:endParaRPr lang="en-US" altLang="zh-CN" sz="4400" dirty="0" smtClean="0">
              <a:solidFill>
                <a:srgbClr val="FF0000"/>
              </a:solidFill>
            </a:endParaRPr>
          </a:p>
          <a:p>
            <a:pPr marL="0" indent="0">
              <a:buNone/>
            </a:pPr>
            <a:endParaRPr lang="zh-TW" altLang="en-US" dirty="0"/>
          </a:p>
        </p:txBody>
      </p:sp>
      <p:pic>
        <p:nvPicPr>
          <p:cNvPr id="6" name="圖片 5"/>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35093" r="22454"/>
          <a:stretch>
            <a:fillRect/>
          </a:stretch>
        </p:blipFill>
        <p:spPr>
          <a:xfrm>
            <a:off x="7789994" y="117133"/>
            <a:ext cx="3345366" cy="5944146"/>
          </a:xfrm>
          <a:prstGeom prst="rect">
            <a:avLst/>
          </a:prstGeom>
        </p:spPr>
      </p:pic>
      <p:sp>
        <p:nvSpPr>
          <p:cNvPr id="4" name="標題 1"/>
          <p:cNvSpPr>
            <a:spLocks noGrp="1"/>
          </p:cNvSpPr>
          <p:nvPr>
            <p:ph type="title"/>
          </p:nvPr>
        </p:nvSpPr>
        <p:spPr>
          <a:xfrm>
            <a:off x="1520799" y="116632"/>
            <a:ext cx="9051875" cy="1143000"/>
          </a:xfrm>
        </p:spPr>
        <p:txBody>
          <a:bodyPr>
            <a:normAutofit/>
          </a:bodyPr>
          <a:lstStyle/>
          <a:p>
            <a:r>
              <a:rPr lang="zh-CN" altLang="en-US" b="1" dirty="0">
                <a:latin typeface="Adobe 繁黑體 Std B" pitchFamily="34" charset="-120"/>
                <a:ea typeface="Adobe 繁黑體 Std B" pitchFamily="34" charset="-120"/>
              </a:rPr>
              <a:t>台湾优势学科发展</a:t>
            </a:r>
            <a:r>
              <a:rPr lang="en-US" altLang="zh-CN" b="1" dirty="0">
                <a:latin typeface="Adobe 繁黑體 Std B" pitchFamily="34" charset="-120"/>
                <a:ea typeface="Adobe 繁黑體 Std B" pitchFamily="34" charset="-120"/>
              </a:rPr>
              <a:t>—</a:t>
            </a:r>
            <a:r>
              <a:rPr lang="zh-CN" altLang="en-US" b="1" dirty="0">
                <a:latin typeface="Adobe 繁黑體 Std B" pitchFamily="34" charset="-120"/>
                <a:ea typeface="Adobe 繁黑體 Std B" pitchFamily="34" charset="-120"/>
              </a:rPr>
              <a:t>以医学学科为</a:t>
            </a:r>
            <a:r>
              <a:rPr lang="zh-CN" altLang="en-US" b="1" dirty="0" smtClean="0">
                <a:latin typeface="Adobe 繁黑體 Std B" pitchFamily="34" charset="-120"/>
                <a:ea typeface="Adobe 繁黑體 Std B" pitchFamily="34" charset="-120"/>
              </a:rPr>
              <a:t>例</a:t>
            </a:r>
            <a:r>
              <a:rPr lang="en-US" altLang="zh-CN" b="1" dirty="0" smtClean="0"/>
              <a:t/>
            </a:r>
            <a:br>
              <a:rPr lang="en-US" altLang="zh-CN" b="1" dirty="0" smtClean="0"/>
            </a:br>
            <a:r>
              <a:rPr lang="zh-CN" altLang="en-US" b="1" dirty="0" smtClean="0"/>
              <a:t>台湾 医学研究成果</a:t>
            </a:r>
            <a:endParaRPr lang="zh-TW" altLang="en-US" b="1" dirty="0"/>
          </a:p>
        </p:txBody>
      </p:sp>
      <p:pic>
        <p:nvPicPr>
          <p:cNvPr id="2" name="图片 1" descr="LOGO无影"/>
          <p:cNvPicPr>
            <a:picLocks noChangeAspect="1"/>
          </p:cNvPicPr>
          <p:nvPr/>
        </p:nvPicPr>
        <p:blipFill>
          <a:blip r:embed="rId3"/>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701824"/>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81200" y="1844824"/>
            <a:ext cx="8229600" cy="4525963"/>
          </a:xfrm>
        </p:spPr>
        <p:txBody>
          <a:bodyPr/>
          <a:lstStyle/>
          <a:p>
            <a:r>
              <a:rPr lang="zh-TW" altLang="en-US" dirty="0" smtClean="0">
                <a:latin typeface="华文行楷" panose="02010800040101010101" pitchFamily="2" charset="-122"/>
                <a:ea typeface="华文行楷" panose="02010800040101010101" pitchFamily="2" charset="-122"/>
              </a:rPr>
              <a:t>民</a:t>
            </a:r>
            <a:r>
              <a:rPr lang="zh-CN" altLang="en-US" dirty="0" smtClean="0">
                <a:latin typeface="华文行楷" panose="02010800040101010101" pitchFamily="2" charset="-122"/>
                <a:ea typeface="华文行楷" panose="02010800040101010101" pitchFamily="2" charset="-122"/>
              </a:rPr>
              <a:t>族</a:t>
            </a:r>
            <a:r>
              <a:rPr lang="zh-TW" altLang="en-US" dirty="0" smtClean="0">
                <a:latin typeface="华文行楷" panose="02010800040101010101" pitchFamily="2" charset="-122"/>
                <a:ea typeface="华文行楷" panose="02010800040101010101" pitchFamily="2" charset="-122"/>
              </a:rPr>
              <a:t>台湾篇</a:t>
            </a:r>
            <a:r>
              <a:rPr lang="en-US" altLang="zh-TW" dirty="0" smtClean="0">
                <a:latin typeface="华文行楷" panose="02010800040101010101" pitchFamily="2" charset="-122"/>
                <a:ea typeface="华文行楷" panose="02010800040101010101" pitchFamily="2" charset="-122"/>
              </a:rPr>
              <a:t>—</a:t>
            </a:r>
          </a:p>
          <a:p>
            <a:pPr lvl="1"/>
            <a:r>
              <a:rPr lang="zh-CN" altLang="en-US" dirty="0">
                <a:latin typeface="华文行楷" panose="02010800040101010101" pitchFamily="2" charset="-122"/>
                <a:ea typeface="华文行楷" panose="02010800040101010101" pitchFamily="2" charset="-122"/>
              </a:rPr>
              <a:t>台湾九个少数民族族群</a:t>
            </a:r>
            <a:r>
              <a:rPr lang="zh-CN" altLang="en-US" dirty="0" smtClean="0">
                <a:latin typeface="华文行楷" panose="02010800040101010101" pitchFamily="2" charset="-122"/>
                <a:ea typeface="华文行楷" panose="02010800040101010101" pitchFamily="2" charset="-122"/>
              </a:rPr>
              <a:t>平起平坐：“九族”。</a:t>
            </a:r>
            <a:r>
              <a:rPr lang="zh-CN" altLang="en-US" dirty="0">
                <a:latin typeface="华文行楷" panose="02010800040101010101" pitchFamily="2" charset="-122"/>
                <a:ea typeface="华文行楷" panose="02010800040101010101" pitchFamily="2" charset="-122"/>
              </a:rPr>
              <a:t/>
            </a:r>
            <a:br>
              <a:rPr lang="zh-CN" altLang="en-US" dirty="0">
                <a:latin typeface="华文行楷" panose="02010800040101010101" pitchFamily="2" charset="-122"/>
                <a:ea typeface="华文行楷" panose="02010800040101010101" pitchFamily="2" charset="-122"/>
              </a:rPr>
            </a:br>
            <a:r>
              <a:rPr lang="zh-CN" altLang="en-US" dirty="0" smtClean="0">
                <a:latin typeface="华文行楷" panose="02010800040101010101" pitchFamily="2" charset="-122"/>
                <a:ea typeface="华文行楷" panose="02010800040101010101" pitchFamily="2" charset="-122"/>
              </a:rPr>
              <a:t>达</a:t>
            </a:r>
            <a:r>
              <a:rPr lang="zh-CN" altLang="en-US" dirty="0">
                <a:latin typeface="华文行楷" panose="02010800040101010101" pitchFamily="2" charset="-122"/>
                <a:ea typeface="华文行楷" panose="02010800040101010101" pitchFamily="2" charset="-122"/>
              </a:rPr>
              <a:t>悟</a:t>
            </a:r>
            <a:r>
              <a:rPr lang="zh-CN" altLang="en-US" dirty="0" smtClean="0">
                <a:latin typeface="华文行楷" panose="02010800040101010101" pitchFamily="2" charset="-122"/>
                <a:ea typeface="华文行楷" panose="02010800040101010101" pitchFamily="2" charset="-122"/>
              </a:rPr>
              <a:t>族、阿美族、泰</a:t>
            </a:r>
            <a:r>
              <a:rPr lang="zh-CN" altLang="en-US" dirty="0">
                <a:latin typeface="华文行楷" panose="02010800040101010101" pitchFamily="2" charset="-122"/>
                <a:ea typeface="华文行楷" panose="02010800040101010101" pitchFamily="2" charset="-122"/>
              </a:rPr>
              <a:t>雅</a:t>
            </a:r>
            <a:r>
              <a:rPr lang="zh-CN" altLang="en-US" dirty="0" smtClean="0">
                <a:latin typeface="华文行楷" panose="02010800040101010101" pitchFamily="2" charset="-122"/>
                <a:ea typeface="华文行楷" panose="02010800040101010101" pitchFamily="2" charset="-122"/>
              </a:rPr>
              <a:t>族、排</a:t>
            </a:r>
            <a:r>
              <a:rPr lang="zh-CN" altLang="en-US" dirty="0">
                <a:latin typeface="华文行楷" panose="02010800040101010101" pitchFamily="2" charset="-122"/>
                <a:ea typeface="华文行楷" panose="02010800040101010101" pitchFamily="2" charset="-122"/>
              </a:rPr>
              <a:t>湾</a:t>
            </a:r>
            <a:r>
              <a:rPr lang="zh-CN" altLang="en-US" dirty="0" smtClean="0">
                <a:latin typeface="华文行楷" panose="02010800040101010101" pitchFamily="2" charset="-122"/>
                <a:ea typeface="华文行楷" panose="02010800040101010101" pitchFamily="2" charset="-122"/>
              </a:rPr>
              <a:t>族、赛</a:t>
            </a:r>
            <a:r>
              <a:rPr lang="zh-CN" altLang="en-US" dirty="0">
                <a:latin typeface="华文行楷" panose="02010800040101010101" pitchFamily="2" charset="-122"/>
                <a:ea typeface="华文行楷" panose="02010800040101010101" pitchFamily="2" charset="-122"/>
              </a:rPr>
              <a:t>夏</a:t>
            </a:r>
            <a:r>
              <a:rPr lang="zh-CN" altLang="en-US" dirty="0" smtClean="0">
                <a:latin typeface="华文行楷" panose="02010800040101010101" pitchFamily="2" charset="-122"/>
                <a:ea typeface="华文行楷" panose="02010800040101010101" pitchFamily="2" charset="-122"/>
              </a:rPr>
              <a:t>族、邹族、布</a:t>
            </a:r>
            <a:r>
              <a:rPr lang="zh-CN" altLang="en-US" dirty="0">
                <a:latin typeface="华文行楷" panose="02010800040101010101" pitchFamily="2" charset="-122"/>
                <a:ea typeface="华文行楷" panose="02010800040101010101" pitchFamily="2" charset="-122"/>
              </a:rPr>
              <a:t>农</a:t>
            </a:r>
            <a:r>
              <a:rPr lang="zh-CN" altLang="en-US" dirty="0" smtClean="0">
                <a:latin typeface="华文行楷" panose="02010800040101010101" pitchFamily="2" charset="-122"/>
                <a:ea typeface="华文行楷" panose="02010800040101010101" pitchFamily="2" charset="-122"/>
              </a:rPr>
              <a:t>族、卑</a:t>
            </a:r>
            <a:r>
              <a:rPr lang="zh-CN" altLang="en-US" dirty="0">
                <a:latin typeface="华文行楷" panose="02010800040101010101" pitchFamily="2" charset="-122"/>
                <a:ea typeface="华文行楷" panose="02010800040101010101" pitchFamily="2" charset="-122"/>
              </a:rPr>
              <a:t>南</a:t>
            </a:r>
            <a:r>
              <a:rPr lang="zh-CN" altLang="en-US" dirty="0" smtClean="0">
                <a:latin typeface="华文行楷" panose="02010800040101010101" pitchFamily="2" charset="-122"/>
                <a:ea typeface="华文行楷" panose="02010800040101010101" pitchFamily="2" charset="-122"/>
              </a:rPr>
              <a:t>族、鲁凯族。</a:t>
            </a:r>
            <a:endParaRPr lang="en-US" altLang="zh-CN"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除了</a:t>
            </a:r>
            <a:r>
              <a:rPr lang="zh-CN" altLang="en-US" dirty="0">
                <a:latin typeface="华文行楷" panose="02010800040101010101" pitchFamily="2" charset="-122"/>
                <a:ea typeface="华文行楷" panose="02010800040101010101" pitchFamily="2" charset="-122"/>
              </a:rPr>
              <a:t>以上九个少数民族部落以外，还有一个就是我们知道的邵族，在</a:t>
            </a:r>
            <a:r>
              <a:rPr lang="zh-CN" altLang="en-US" dirty="0">
                <a:latin typeface="华文行楷" panose="02010800040101010101" pitchFamily="2" charset="-122"/>
                <a:ea typeface="华文行楷" panose="02010800040101010101" pitchFamily="2" charset="-122"/>
                <a:hlinkClick r:id="rId3"/>
              </a:rPr>
              <a:t>九族文化村</a:t>
            </a:r>
            <a:r>
              <a:rPr lang="zh-CN" altLang="en-US" dirty="0">
                <a:latin typeface="华文行楷" panose="02010800040101010101" pitchFamily="2" charset="-122"/>
                <a:ea typeface="华文行楷" panose="02010800040101010101" pitchFamily="2" charset="-122"/>
              </a:rPr>
              <a:t>里也有邵族的</a:t>
            </a:r>
            <a:r>
              <a:rPr lang="zh-CN" altLang="en-US" dirty="0" smtClean="0">
                <a:latin typeface="华文行楷" panose="02010800040101010101" pitchFamily="2" charset="-122"/>
                <a:ea typeface="华文行楷" panose="02010800040101010101" pitchFamily="2" charset="-122"/>
              </a:rPr>
              <a:t>一席之地。</a:t>
            </a:r>
            <a:endParaRPr lang="en-US" altLang="zh-CN"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在</a:t>
            </a:r>
            <a:r>
              <a:rPr lang="zh-CN" altLang="en-US" dirty="0">
                <a:latin typeface="华文行楷" panose="02010800040101010101" pitchFamily="2" charset="-122"/>
                <a:ea typeface="华文行楷" panose="02010800040101010101" pitchFamily="2" charset="-122"/>
              </a:rPr>
              <a:t>祖国大陆的许多教科书中，都说中国有</a:t>
            </a:r>
            <a:r>
              <a:rPr lang="en-US" altLang="zh-CN" dirty="0">
                <a:latin typeface="华文行楷" panose="02010800040101010101" pitchFamily="2" charset="-122"/>
                <a:ea typeface="华文行楷" panose="02010800040101010101" pitchFamily="2" charset="-122"/>
              </a:rPr>
              <a:t>56</a:t>
            </a:r>
            <a:r>
              <a:rPr lang="zh-CN" altLang="en-US" dirty="0">
                <a:latin typeface="华文行楷" panose="02010800040101010101" pitchFamily="2" charset="-122"/>
                <a:ea typeface="华文行楷" panose="02010800040101010101" pitchFamily="2" charset="-122"/>
              </a:rPr>
              <a:t>个少数民族，都把台湾的九个少数民族部落统称为</a:t>
            </a:r>
            <a:r>
              <a:rPr lang="zh-CN" altLang="en-US" dirty="0" smtClean="0">
                <a:latin typeface="华文行楷" panose="02010800040101010101" pitchFamily="2" charset="-122"/>
                <a:ea typeface="华文行楷" panose="02010800040101010101" pitchFamily="2" charset="-122"/>
              </a:rPr>
              <a:t>“高山族”。</a:t>
            </a:r>
            <a:r>
              <a:rPr lang="zh-CN" altLang="en-US" dirty="0" smtClean="0"/>
              <a:t/>
            </a:r>
            <a:br>
              <a:rPr lang="zh-CN" altLang="en-US" dirty="0" smtClean="0"/>
            </a:br>
            <a:endParaRPr lang="zh-TW" altLang="en-US" dirty="0"/>
          </a:p>
        </p:txBody>
      </p:sp>
      <p:pic>
        <p:nvPicPr>
          <p:cNvPr id="5" name="图片 4" descr="LOGO无影"/>
          <p:cNvPicPr>
            <a:picLocks noChangeAspect="1"/>
          </p:cNvPicPr>
          <p:nvPr/>
        </p:nvPicPr>
        <p:blipFill>
          <a:blip r:embed="rId4"/>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394725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3"/>
          <p:cNvSpPr>
            <a:spLocks noChangeAspect="1" noChangeArrowheads="1" noTextEdit="1"/>
          </p:cNvSpPr>
          <p:nvPr/>
        </p:nvSpPr>
        <p:spPr bwMode="auto">
          <a:xfrm>
            <a:off x="2575323" y="1954214"/>
            <a:ext cx="3612356"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itchFamily="18" charset="0"/>
            </a:endParaRPr>
          </a:p>
        </p:txBody>
      </p:sp>
      <p:graphicFrame>
        <p:nvGraphicFramePr>
          <p:cNvPr id="22" name="コンテンツ プレースホルダー 4"/>
          <p:cNvGraphicFramePr/>
          <p:nvPr>
            <p:custDataLst>
              <p:tags r:id="rId1"/>
            </p:custDataLst>
          </p:nvPr>
        </p:nvGraphicFramePr>
        <p:xfrm>
          <a:off x="1772598" y="987583"/>
          <a:ext cx="8451850" cy="5551170"/>
        </p:xfrm>
        <a:graphic>
          <a:graphicData uri="http://schemas.openxmlformats.org/drawingml/2006/table">
            <a:tbl>
              <a:tblPr firstRow="1" bandRow="1">
                <a:tableStyleId>{BC89EF96-8CEA-46FF-86C4-4CE0E7609802}</a:tableStyleId>
              </a:tblPr>
              <a:tblGrid>
                <a:gridCol w="2448560"/>
                <a:gridCol w="1727835"/>
                <a:gridCol w="3240405"/>
                <a:gridCol w="1035050"/>
              </a:tblGrid>
              <a:tr h="472440">
                <a:tc>
                  <a:txBody>
                    <a:bodyPr/>
                    <a:lstStyle/>
                    <a:p>
                      <a:pPr algn="ctr">
                        <a:spcAft>
                          <a:spcPts val="0"/>
                        </a:spcAft>
                      </a:pPr>
                      <a:r>
                        <a:rPr lang="ja-JP" sz="2400" b="0" kern="0" dirty="0">
                          <a:effectLst/>
                        </a:rPr>
                        <a:t>期刊名</a:t>
                      </a:r>
                      <a:endParaRPr lang="ja-JP" sz="2400" b="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ctr">
                        <a:spcAft>
                          <a:spcPts val="0"/>
                        </a:spcAft>
                      </a:pPr>
                      <a:r>
                        <a:rPr lang="en-US" altLang="ja-JP" sz="2400" b="0" kern="0" dirty="0" smtClean="0">
                          <a:effectLst/>
                        </a:rPr>
                        <a:t>IF</a:t>
                      </a:r>
                      <a:endParaRPr lang="ja-JP" sz="2400" b="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ctr">
                        <a:spcAft>
                          <a:spcPts val="0"/>
                        </a:spcAft>
                      </a:pPr>
                      <a:r>
                        <a:rPr lang="ja-JP" sz="2400" b="0" kern="0" dirty="0">
                          <a:effectLst/>
                        </a:rPr>
                        <a:t>期刊名</a:t>
                      </a:r>
                      <a:endParaRPr lang="ja-JP" sz="2400" b="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ctr">
                        <a:spcAft>
                          <a:spcPts val="0"/>
                        </a:spcAft>
                      </a:pPr>
                      <a:r>
                        <a:rPr lang="en-US" altLang="ja-JP" sz="2400" b="0" kern="0" dirty="0" smtClean="0">
                          <a:effectLst/>
                        </a:rPr>
                        <a:t>IF</a:t>
                      </a:r>
                      <a:endParaRPr lang="ja-JP" sz="2400" b="0" kern="100" dirty="0">
                        <a:effectLst/>
                        <a:latin typeface="Times" pitchFamily="18" charset="0"/>
                        <a:ea typeface="Times New Roman" panose="02020603050405020304" charset="0"/>
                        <a:cs typeface="Times New Roman" panose="02020603050405020304" charset="0"/>
                      </a:endParaRPr>
                    </a:p>
                  </a:txBody>
                  <a:tcPr marL="47149" marR="47149" marT="0" marB="0" anchor="b"/>
                </a:tc>
              </a:tr>
              <a:tr h="626745">
                <a:tc>
                  <a:txBody>
                    <a:bodyPr/>
                    <a:lstStyle/>
                    <a:p>
                      <a:pPr algn="just">
                        <a:spcAft>
                          <a:spcPts val="0"/>
                        </a:spcAft>
                      </a:pPr>
                      <a:r>
                        <a:rPr lang="en-US" sz="4000" kern="0" dirty="0">
                          <a:solidFill>
                            <a:srgbClr val="FF0000"/>
                          </a:solidFill>
                          <a:effectLst/>
                        </a:rPr>
                        <a:t>Lancet</a:t>
                      </a:r>
                      <a:endParaRPr lang="ja-JP" sz="4000" b="1" kern="100" dirty="0">
                        <a:solidFill>
                          <a:srgbClr val="FF0000"/>
                        </a:solidFill>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4000" kern="0" dirty="0">
                          <a:solidFill>
                            <a:srgbClr val="FF0000"/>
                          </a:solidFill>
                          <a:effectLst/>
                        </a:rPr>
                        <a:t>44.002</a:t>
                      </a:r>
                      <a:endParaRPr lang="ja-JP" sz="4000" b="1" kern="100" dirty="0">
                        <a:solidFill>
                          <a:srgbClr val="FF0000"/>
                        </a:solidFill>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err="1">
                          <a:effectLst/>
                        </a:rPr>
                        <a:t>Int</a:t>
                      </a:r>
                      <a:r>
                        <a:rPr lang="en-US" sz="1800" kern="0" dirty="0">
                          <a:effectLst/>
                        </a:rPr>
                        <a:t> J </a:t>
                      </a:r>
                      <a:r>
                        <a:rPr lang="en-US" sz="1800" kern="0" dirty="0" err="1">
                          <a:effectLst/>
                        </a:rPr>
                        <a:t>Obes</a:t>
                      </a:r>
                      <a:r>
                        <a:rPr lang="en-US" sz="1800" kern="0" dirty="0">
                          <a:effectLst/>
                        </a:rPr>
                        <a:t> </a:t>
                      </a:r>
                      <a:r>
                        <a:rPr lang="en-US" sz="1800" kern="0" dirty="0" err="1">
                          <a:effectLst/>
                        </a:rPr>
                        <a:t>Relat</a:t>
                      </a:r>
                      <a:r>
                        <a:rPr lang="en-US" sz="1800" kern="0" dirty="0">
                          <a:effectLst/>
                        </a:rPr>
                        <a:t> </a:t>
                      </a:r>
                      <a:r>
                        <a:rPr lang="en-US" sz="1800" kern="0" dirty="0" err="1">
                          <a:effectLst/>
                        </a:rPr>
                        <a:t>Metab</a:t>
                      </a:r>
                      <a:r>
                        <a:rPr lang="en-US" sz="1800" kern="0" dirty="0">
                          <a:effectLst/>
                        </a:rPr>
                        <a:t> </a:t>
                      </a:r>
                      <a:r>
                        <a:rPr lang="en-US" sz="1800" kern="0" dirty="0" err="1">
                          <a:effectLst/>
                        </a:rPr>
                        <a:t>Disord</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5.337</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r h="627380">
                <a:tc>
                  <a:txBody>
                    <a:bodyPr/>
                    <a:lstStyle/>
                    <a:p>
                      <a:pPr algn="just">
                        <a:spcAft>
                          <a:spcPts val="0"/>
                        </a:spcAft>
                      </a:pPr>
                      <a:r>
                        <a:rPr lang="en-US" sz="4000" kern="0" dirty="0">
                          <a:solidFill>
                            <a:srgbClr val="FF0000"/>
                          </a:solidFill>
                          <a:effectLst/>
                        </a:rPr>
                        <a:t>JAMA</a:t>
                      </a:r>
                      <a:endParaRPr lang="ja-JP" sz="4000" b="1" kern="100" dirty="0">
                        <a:solidFill>
                          <a:srgbClr val="FF0000"/>
                        </a:solidFill>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4000" kern="0" dirty="0">
                          <a:solidFill>
                            <a:srgbClr val="FF0000"/>
                          </a:solidFill>
                          <a:effectLst/>
                        </a:rPr>
                        <a:t>37.684</a:t>
                      </a:r>
                      <a:endParaRPr lang="ja-JP" sz="4000" b="1" kern="100" dirty="0">
                        <a:solidFill>
                          <a:srgbClr val="FF0000"/>
                        </a:solidFill>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a:effectLst/>
                        </a:rPr>
                        <a:t>Am J </a:t>
                      </a:r>
                      <a:r>
                        <a:rPr lang="en-US" sz="1800" kern="0" dirty="0" err="1">
                          <a:effectLst/>
                        </a:rPr>
                        <a:t>Epidemiol</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5.036</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r>
              <a:tr h="409575">
                <a:tc>
                  <a:txBody>
                    <a:bodyPr/>
                    <a:lstStyle/>
                    <a:p>
                      <a:pPr algn="l">
                        <a:spcAft>
                          <a:spcPts val="0"/>
                        </a:spcAft>
                      </a:pPr>
                      <a:r>
                        <a:rPr lang="en-US" sz="1800" kern="0" dirty="0">
                          <a:effectLst/>
                        </a:rPr>
                        <a:t>J </a:t>
                      </a:r>
                      <a:r>
                        <a:rPr lang="en-US" sz="1800" kern="0" dirty="0" err="1">
                          <a:effectLst/>
                        </a:rPr>
                        <a:t>Natl</a:t>
                      </a:r>
                      <a:r>
                        <a:rPr lang="en-US" sz="1800" kern="0" dirty="0">
                          <a:effectLst/>
                        </a:rPr>
                        <a:t> Cancer </a:t>
                      </a:r>
                      <a:r>
                        <a:rPr lang="en-US" sz="1800" kern="0" dirty="0" err="1">
                          <a:effectLst/>
                        </a:rPr>
                        <a:t>Inst</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12.583</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err="1">
                          <a:effectLst/>
                        </a:rPr>
                        <a:t>Obes</a:t>
                      </a:r>
                      <a:r>
                        <a:rPr lang="en-US" sz="1800" kern="0" dirty="0">
                          <a:effectLst/>
                        </a:rPr>
                        <a:t> Res</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4.72</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r h="408940">
                <a:tc>
                  <a:txBody>
                    <a:bodyPr/>
                    <a:lstStyle/>
                    <a:p>
                      <a:pPr algn="just">
                        <a:spcAft>
                          <a:spcPts val="0"/>
                        </a:spcAft>
                      </a:pPr>
                      <a:r>
                        <a:rPr lang="en-US" sz="1800" kern="0" dirty="0">
                          <a:effectLst/>
                        </a:rPr>
                        <a:t>Ann Rheum Dis</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12.384</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err="1">
                          <a:effectLst/>
                        </a:rPr>
                        <a:t>Int</a:t>
                      </a:r>
                      <a:r>
                        <a:rPr lang="en-US" sz="1800" kern="0" dirty="0">
                          <a:effectLst/>
                        </a:rPr>
                        <a:t> J </a:t>
                      </a:r>
                      <a:r>
                        <a:rPr lang="en-US" sz="1800" kern="0" dirty="0" err="1">
                          <a:effectLst/>
                        </a:rPr>
                        <a:t>Cardiol</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4.638</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r h="409575">
                <a:tc>
                  <a:txBody>
                    <a:bodyPr/>
                    <a:lstStyle/>
                    <a:p>
                      <a:pPr algn="just">
                        <a:spcAft>
                          <a:spcPts val="0"/>
                        </a:spcAft>
                      </a:pPr>
                      <a:r>
                        <a:rPr lang="en-US" sz="1800" kern="0" dirty="0">
                          <a:effectLst/>
                        </a:rPr>
                        <a:t>Arthritis Rheum</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8.955</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a:effectLst/>
                        </a:rPr>
                        <a:t>Metabolism</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4.375</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r h="410210">
                <a:tc>
                  <a:txBody>
                    <a:bodyPr/>
                    <a:lstStyle/>
                    <a:p>
                      <a:pPr algn="l">
                        <a:spcAft>
                          <a:spcPts val="0"/>
                        </a:spcAft>
                      </a:pPr>
                      <a:r>
                        <a:rPr lang="en-US" sz="1800" kern="0" dirty="0" err="1">
                          <a:effectLst/>
                        </a:rPr>
                        <a:t>Clincal</a:t>
                      </a:r>
                      <a:r>
                        <a:rPr lang="en-US" sz="1800" kern="0" dirty="0">
                          <a:effectLst/>
                        </a:rPr>
                        <a:t> Cancer Research</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8.722</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Obesity</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3.614</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r h="409575">
                <a:tc>
                  <a:txBody>
                    <a:bodyPr/>
                    <a:lstStyle/>
                    <a:p>
                      <a:pPr algn="l">
                        <a:spcAft>
                          <a:spcPts val="0"/>
                        </a:spcAft>
                      </a:pPr>
                      <a:r>
                        <a:rPr lang="en-US" sz="1800" kern="0" dirty="0" err="1">
                          <a:effectLst/>
                        </a:rPr>
                        <a:t>Int</a:t>
                      </a:r>
                      <a:r>
                        <a:rPr lang="en-US" sz="1800" kern="0" dirty="0">
                          <a:effectLst/>
                        </a:rPr>
                        <a:t> J </a:t>
                      </a:r>
                      <a:r>
                        <a:rPr lang="en-US" sz="1800" kern="0" dirty="0" err="1">
                          <a:effectLst/>
                        </a:rPr>
                        <a:t>Epidemiol</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7.522</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BRIT J NUTR</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a:effectLst/>
                        </a:rPr>
                        <a:t>3.453</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r>
              <a:tr h="409575">
                <a:tc>
                  <a:txBody>
                    <a:bodyPr/>
                    <a:lstStyle/>
                    <a:p>
                      <a:pPr algn="l">
                        <a:spcAft>
                          <a:spcPts val="0"/>
                        </a:spcAft>
                      </a:pPr>
                      <a:r>
                        <a:rPr lang="en-US" sz="1800" kern="0" dirty="0" err="1">
                          <a:effectLst/>
                        </a:rPr>
                        <a:t>Eur</a:t>
                      </a:r>
                      <a:r>
                        <a:rPr lang="en-US" sz="1800" kern="0" dirty="0">
                          <a:effectLst/>
                        </a:rPr>
                        <a:t> J </a:t>
                      </a:r>
                      <a:r>
                        <a:rPr lang="en-US" sz="1800" kern="0" dirty="0" err="1">
                          <a:effectLst/>
                        </a:rPr>
                        <a:t>Epidemiol</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7.105</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err="1">
                          <a:effectLst/>
                        </a:rPr>
                        <a:t>PLoS</a:t>
                      </a:r>
                      <a:r>
                        <a:rPr lang="en-US" sz="1800" kern="0" dirty="0">
                          <a:effectLst/>
                        </a:rPr>
                        <a:t> One</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3.234</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r>
              <a:tr h="409575">
                <a:tc>
                  <a:txBody>
                    <a:bodyPr/>
                    <a:lstStyle/>
                    <a:p>
                      <a:pPr algn="just">
                        <a:spcAft>
                          <a:spcPts val="0"/>
                        </a:spcAft>
                      </a:pPr>
                      <a:r>
                        <a:rPr lang="en-US" sz="1800" kern="0" dirty="0">
                          <a:effectLst/>
                        </a:rPr>
                        <a:t>Am J Kidney Dis</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6.269</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err="1">
                          <a:effectLst/>
                        </a:rPr>
                        <a:t>Arthrit</a:t>
                      </a:r>
                      <a:r>
                        <a:rPr lang="en-US" sz="1800" kern="0" dirty="0">
                          <a:effectLst/>
                        </a:rPr>
                        <a:t> Care Res</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3.229</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r>
              <a:tr h="409575">
                <a:tc>
                  <a:txBody>
                    <a:bodyPr/>
                    <a:lstStyle/>
                    <a:p>
                      <a:pPr algn="l">
                        <a:spcAft>
                          <a:spcPts val="0"/>
                        </a:spcAft>
                      </a:pPr>
                      <a:r>
                        <a:rPr lang="en-US" sz="1800" kern="0" dirty="0" err="1">
                          <a:effectLst/>
                        </a:rPr>
                        <a:t>Acta</a:t>
                      </a:r>
                      <a:r>
                        <a:rPr lang="en-US" sz="1800" kern="0" dirty="0">
                          <a:effectLst/>
                        </a:rPr>
                        <a:t> </a:t>
                      </a:r>
                      <a:r>
                        <a:rPr lang="en-US" sz="1800" kern="0" dirty="0" err="1">
                          <a:effectLst/>
                        </a:rPr>
                        <a:t>Psychaitrica</a:t>
                      </a:r>
                      <a:r>
                        <a:rPr lang="en-US" sz="1800" kern="0" dirty="0">
                          <a:effectLst/>
                        </a:rPr>
                        <a:t> Scan</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l">
                        <a:spcAft>
                          <a:spcPts val="0"/>
                        </a:spcAft>
                      </a:pPr>
                      <a:r>
                        <a:rPr lang="en-US" sz="1800" kern="0" dirty="0">
                          <a:effectLst/>
                        </a:rPr>
                        <a:t>6.128</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b"/>
                </a:tc>
                <a:tc>
                  <a:txBody>
                    <a:bodyPr/>
                    <a:lstStyle/>
                    <a:p>
                      <a:pPr algn="r">
                        <a:spcAft>
                          <a:spcPts val="0"/>
                        </a:spcAft>
                      </a:pPr>
                      <a:r>
                        <a:rPr lang="en-US" sz="1800" kern="0" dirty="0">
                          <a:effectLst/>
                        </a:rPr>
                        <a:t>Diabetes Res </a:t>
                      </a:r>
                      <a:r>
                        <a:rPr lang="en-US" sz="1800" kern="0" dirty="0" err="1">
                          <a:effectLst/>
                        </a:rPr>
                        <a:t>Clin</a:t>
                      </a:r>
                      <a:r>
                        <a:rPr lang="en-US" sz="1800" kern="0" dirty="0">
                          <a:effectLst/>
                        </a:rPr>
                        <a:t> </a:t>
                      </a:r>
                      <a:r>
                        <a:rPr lang="en-US" sz="1800" kern="0" dirty="0" err="1">
                          <a:effectLst/>
                        </a:rPr>
                        <a:t>Pr</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3.045</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r h="409575">
                <a:tc>
                  <a:txBody>
                    <a:bodyPr/>
                    <a:lstStyle/>
                    <a:p>
                      <a:pPr algn="l">
                        <a:spcAft>
                          <a:spcPts val="0"/>
                        </a:spcAft>
                      </a:pPr>
                      <a:r>
                        <a:rPr lang="en-US" sz="1800" kern="0" dirty="0">
                          <a:effectLst/>
                        </a:rPr>
                        <a:t>J Bone Miner Res</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l">
                        <a:spcAft>
                          <a:spcPts val="0"/>
                        </a:spcAft>
                      </a:pPr>
                      <a:r>
                        <a:rPr lang="en-US" sz="1800" kern="0" dirty="0">
                          <a:effectLst/>
                        </a:rPr>
                        <a:t>5.622</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err="1">
                          <a:effectLst/>
                        </a:rPr>
                        <a:t>Int</a:t>
                      </a:r>
                      <a:r>
                        <a:rPr lang="en-US" sz="1800" kern="0" dirty="0">
                          <a:effectLst/>
                        </a:rPr>
                        <a:t> J Public Health</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c>
                  <a:txBody>
                    <a:bodyPr/>
                    <a:lstStyle/>
                    <a:p>
                      <a:pPr algn="r">
                        <a:spcAft>
                          <a:spcPts val="0"/>
                        </a:spcAft>
                      </a:pPr>
                      <a:r>
                        <a:rPr lang="en-US" sz="1800" kern="0" dirty="0">
                          <a:effectLst/>
                        </a:rPr>
                        <a:t>2.754</a:t>
                      </a:r>
                      <a:endParaRPr lang="ja-JP" sz="1800" kern="100" dirty="0">
                        <a:effectLst/>
                        <a:latin typeface="Times" pitchFamily="18" charset="0"/>
                        <a:ea typeface="Times New Roman" panose="02020603050405020304" charset="0"/>
                        <a:cs typeface="Times New Roman" panose="02020603050405020304" charset="0"/>
                      </a:endParaRPr>
                    </a:p>
                  </a:txBody>
                  <a:tcPr marL="47149" marR="47149" marT="0" marB="0" anchor="ctr"/>
                </a:tc>
              </a:tr>
            </a:tbl>
          </a:graphicData>
        </a:graphic>
      </p:graphicFrame>
      <p:sp>
        <p:nvSpPr>
          <p:cNvPr id="18" name="TextBox 3"/>
          <p:cNvSpPr txBox="1">
            <a:spLocks noChangeArrowheads="1"/>
          </p:cNvSpPr>
          <p:nvPr/>
        </p:nvSpPr>
        <p:spPr bwMode="auto">
          <a:xfrm>
            <a:off x="1919536" y="27422"/>
            <a:ext cx="833918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9pPr>
          </a:lstStyle>
          <a:p>
            <a:pPr algn="ctr">
              <a:defRPr/>
            </a:pPr>
            <a:r>
              <a:rPr lang="zh-CN" altLang="en-US" sz="3200" b="1" dirty="0">
                <a:latin typeface="Adobe 繁黑體 Std B" pitchFamily="34" charset="-120"/>
                <a:ea typeface="Adobe 繁黑體 Std B" pitchFamily="34" charset="-120"/>
              </a:rPr>
              <a:t>台湾优势学科发展</a:t>
            </a:r>
            <a:r>
              <a:rPr lang="en-US" altLang="zh-CN" sz="3200" b="1" dirty="0">
                <a:latin typeface="Adobe 繁黑體 Std B" pitchFamily="34" charset="-120"/>
                <a:ea typeface="Adobe 繁黑體 Std B" pitchFamily="34" charset="-120"/>
              </a:rPr>
              <a:t>—</a:t>
            </a:r>
            <a:r>
              <a:rPr lang="zh-CN" altLang="en-US" sz="3200" b="1" dirty="0">
                <a:latin typeface="Adobe 繁黑體 Std B" pitchFamily="34" charset="-120"/>
                <a:ea typeface="Adobe 繁黑體 Std B" pitchFamily="34" charset="-120"/>
              </a:rPr>
              <a:t>以医学学科为</a:t>
            </a:r>
            <a:r>
              <a:rPr lang="zh-CN" altLang="en-US" sz="3200" b="1" dirty="0" smtClean="0">
                <a:latin typeface="Adobe 繁黑體 Std B" pitchFamily="34" charset="-120"/>
                <a:ea typeface="Adobe 繁黑體 Std B" pitchFamily="34" charset="-120"/>
              </a:rPr>
              <a:t>例</a:t>
            </a:r>
            <a:endParaRPr lang="en-US" altLang="zh-TW" sz="3600" b="1" dirty="0" smtClean="0">
              <a:latin typeface="Times" pitchFamily="18" charset="0"/>
              <a:ea typeface="Times New Roman" panose="02020603050405020304" charset="0"/>
              <a:cs typeface="Times New Roman" panose="02020603050405020304" charset="0"/>
            </a:endParaRPr>
          </a:p>
          <a:p>
            <a:pPr algn="ctr">
              <a:defRPr/>
            </a:pPr>
            <a:r>
              <a:rPr lang="zh-TW" altLang="en-US" sz="3200" b="1" dirty="0" smtClean="0">
                <a:latin typeface="Times" pitchFamily="18" charset="0"/>
                <a:ea typeface="Times New Roman" panose="02020603050405020304" charset="0"/>
                <a:cs typeface="Times New Roman" panose="02020603050405020304" charset="0"/>
              </a:rPr>
              <a:t>医学期刊 </a:t>
            </a:r>
            <a:r>
              <a:rPr lang="en-US" altLang="zh-TW" sz="3200" b="1" dirty="0" smtClean="0">
                <a:latin typeface="Times" pitchFamily="18" charset="0"/>
                <a:ea typeface="Times New Roman" panose="02020603050405020304" charset="0"/>
                <a:cs typeface="Times New Roman" panose="02020603050405020304" charset="0"/>
              </a:rPr>
              <a:t> </a:t>
            </a:r>
            <a:r>
              <a:rPr lang="zh-CN" altLang="en-US" sz="3200" b="1" dirty="0" smtClean="0">
                <a:latin typeface="Times" pitchFamily="18" charset="0"/>
                <a:ea typeface="Times New Roman" panose="02020603050405020304" charset="0"/>
                <a:cs typeface="Times New Roman" panose="02020603050405020304" charset="0"/>
              </a:rPr>
              <a:t>影响因子</a:t>
            </a:r>
            <a:endParaRPr lang="en-US" altLang="ja-JP" sz="3200" b="1" dirty="0">
              <a:latin typeface="Times" pitchFamily="18" charset="0"/>
              <a:ea typeface="Times New Roman" panose="02020603050405020304" charset="0"/>
              <a:cs typeface="Times New Roman" panose="02020603050405020304" charset="0"/>
            </a:endParaRPr>
          </a:p>
        </p:txBody>
      </p:sp>
      <p:sp>
        <p:nvSpPr>
          <p:cNvPr id="6" name="矩形 5"/>
          <p:cNvSpPr/>
          <p:nvPr/>
        </p:nvSpPr>
        <p:spPr>
          <a:xfrm>
            <a:off x="1772345" y="6464320"/>
            <a:ext cx="6552728" cy="398780"/>
          </a:xfrm>
          <a:prstGeom prst="rect">
            <a:avLst/>
          </a:prstGeom>
        </p:spPr>
        <p:txBody>
          <a:bodyPr wrap="square">
            <a:spAutoFit/>
          </a:bodyPr>
          <a:lstStyle/>
          <a:p>
            <a:pPr>
              <a:defRPr/>
            </a:pPr>
            <a:r>
              <a:rPr lang="en-US" altLang="zh-TW" sz="2000" b="1" dirty="0">
                <a:latin typeface="Times New Roman" panose="02020603050405020304" charset="0"/>
                <a:ea typeface="Times New Roman" panose="02020603050405020304" charset="0"/>
                <a:cs typeface="Times New Roman" panose="02020603050405020304" charset="0"/>
              </a:rPr>
              <a:t>SCI</a:t>
            </a:r>
            <a:r>
              <a:rPr lang="zh-TW" altLang="en-US" sz="2000" b="1" dirty="0">
                <a:latin typeface="Times New Roman" panose="02020603050405020304" charset="0"/>
                <a:ea typeface="Times New Roman" panose="02020603050405020304" charset="0"/>
                <a:cs typeface="Times New Roman" panose="02020603050405020304" charset="0"/>
              </a:rPr>
              <a:t>、</a:t>
            </a:r>
            <a:r>
              <a:rPr lang="en-US" altLang="zh-TW" sz="2000" b="1" dirty="0">
                <a:latin typeface="Times New Roman" panose="02020603050405020304" charset="0"/>
                <a:ea typeface="Times New Roman" panose="02020603050405020304" charset="0"/>
                <a:cs typeface="Times New Roman" panose="02020603050405020304" charset="0"/>
              </a:rPr>
              <a:t>SSCI</a:t>
            </a:r>
            <a:r>
              <a:rPr lang="zh-TW" altLang="en-US" sz="2000" b="1" dirty="0">
                <a:latin typeface="Times New Roman" panose="02020603050405020304" charset="0"/>
                <a:ea typeface="Times New Roman" panose="02020603050405020304" charset="0"/>
                <a:cs typeface="Times New Roman" panose="02020603050405020304" charset="0"/>
              </a:rPr>
              <a:t>、</a:t>
            </a:r>
            <a:r>
              <a:rPr lang="en-US" altLang="zh-TW" sz="2000" b="1" dirty="0">
                <a:latin typeface="Times New Roman" panose="02020603050405020304" charset="0"/>
                <a:ea typeface="Times New Roman" panose="02020603050405020304" charset="0"/>
                <a:cs typeface="Times New Roman" panose="02020603050405020304" charset="0"/>
              </a:rPr>
              <a:t>SCIE</a:t>
            </a:r>
            <a:r>
              <a:rPr lang="zh-TW" altLang="en-US" sz="2000" b="1" dirty="0">
                <a:latin typeface="Times New Roman" panose="02020603050405020304" charset="0"/>
                <a:ea typeface="Times New Roman" panose="02020603050405020304" charset="0"/>
                <a:cs typeface="Times New Roman" panose="02020603050405020304" charset="0"/>
              </a:rPr>
              <a:t> 核心</a:t>
            </a:r>
            <a:r>
              <a:rPr lang="zh-TW" altLang="en-US" sz="2000" b="1" dirty="0" smtClean="0">
                <a:latin typeface="Times New Roman" panose="02020603050405020304" charset="0"/>
                <a:ea typeface="Times New Roman" panose="02020603050405020304" charset="0"/>
                <a:cs typeface="Times New Roman" panose="02020603050405020304" charset="0"/>
              </a:rPr>
              <a:t>期刊收录</a:t>
            </a:r>
            <a:endParaRPr lang="en-US" altLang="zh-TW" sz="2000" b="1" dirty="0">
              <a:latin typeface="Times New Roman" panose="02020603050405020304" charset="0"/>
              <a:ea typeface="Times New Roman" panose="02020603050405020304" charset="0"/>
              <a:cs typeface="Times New Roman" panose="02020603050405020304" charset="0"/>
            </a:endParaRPr>
          </a:p>
        </p:txBody>
      </p:sp>
      <p:pic>
        <p:nvPicPr>
          <p:cNvPr id="2" name="图片 1" descr="LOGO无影"/>
          <p:cNvPicPr>
            <a:picLocks noChangeAspect="1"/>
          </p:cNvPicPr>
          <p:nvPr/>
        </p:nvPicPr>
        <p:blipFill>
          <a:blip r:embed="rId3"/>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5"/>
          <p:cNvGrpSpPr/>
          <p:nvPr/>
        </p:nvGrpSpPr>
        <p:grpSpPr>
          <a:xfrm>
            <a:off x="6827442" y="1576977"/>
            <a:ext cx="2921778" cy="577518"/>
            <a:chOff x="4347540" y="4172459"/>
            <a:chExt cx="2215058" cy="457817"/>
          </a:xfrm>
        </p:grpSpPr>
        <p:sp>
          <p:nvSpPr>
            <p:cNvPr id="107" name="矩形 106"/>
            <p:cNvSpPr/>
            <p:nvPr/>
          </p:nvSpPr>
          <p:spPr>
            <a:xfrm>
              <a:off x="4347541" y="4401968"/>
              <a:ext cx="528642"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8" name="矩形 107"/>
            <p:cNvSpPr/>
            <p:nvPr/>
          </p:nvSpPr>
          <p:spPr>
            <a:xfrm>
              <a:off x="4347540" y="4172459"/>
              <a:ext cx="2215058"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115"/>
          <p:cNvGrpSpPr/>
          <p:nvPr/>
        </p:nvGrpSpPr>
        <p:grpSpPr>
          <a:xfrm>
            <a:off x="1027686" y="1592611"/>
            <a:ext cx="591642" cy="591642"/>
            <a:chOff x="4875421" y="2877508"/>
            <a:chExt cx="612620" cy="612620"/>
          </a:xfrm>
        </p:grpSpPr>
        <p:sp>
          <p:nvSpPr>
            <p:cNvPr id="117" name="椭圆 116"/>
            <p:cNvSpPr/>
            <p:nvPr/>
          </p:nvSpPr>
          <p:spPr>
            <a:xfrm>
              <a:off x="4875421" y="2877508"/>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117"/>
            <p:cNvGrpSpPr/>
            <p:nvPr/>
          </p:nvGrpSpPr>
          <p:grpSpPr>
            <a:xfrm flipH="1">
              <a:off x="5000369" y="2999972"/>
              <a:ext cx="362725" cy="367692"/>
              <a:chOff x="9363075" y="4967288"/>
              <a:chExt cx="463551" cy="469900"/>
            </a:xfrm>
            <a:solidFill>
              <a:schemeClr val="bg1"/>
            </a:solidFill>
          </p:grpSpPr>
          <p:sp>
            <p:nvSpPr>
              <p:cNvPr id="119"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0"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1"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2"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8" name="组合 140"/>
          <p:cNvGrpSpPr/>
          <p:nvPr/>
        </p:nvGrpSpPr>
        <p:grpSpPr>
          <a:xfrm>
            <a:off x="1027686" y="2444582"/>
            <a:ext cx="591642" cy="591642"/>
            <a:chOff x="4875421" y="2877508"/>
            <a:chExt cx="612620" cy="612620"/>
          </a:xfrm>
        </p:grpSpPr>
        <p:sp>
          <p:nvSpPr>
            <p:cNvPr id="143" name="椭圆 142"/>
            <p:cNvSpPr/>
            <p:nvPr/>
          </p:nvSpPr>
          <p:spPr>
            <a:xfrm>
              <a:off x="4875421" y="2877508"/>
              <a:ext cx="612620" cy="612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143"/>
            <p:cNvGrpSpPr/>
            <p:nvPr/>
          </p:nvGrpSpPr>
          <p:grpSpPr>
            <a:xfrm flipH="1">
              <a:off x="5000369" y="2999972"/>
              <a:ext cx="362725" cy="367692"/>
              <a:chOff x="9363075" y="4967288"/>
              <a:chExt cx="463551" cy="469900"/>
            </a:xfrm>
            <a:solidFill>
              <a:schemeClr val="bg1"/>
            </a:solidFill>
          </p:grpSpPr>
          <p:sp>
            <p:nvSpPr>
              <p:cNvPr id="145"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6"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0" name="组合 149"/>
          <p:cNvGrpSpPr/>
          <p:nvPr/>
        </p:nvGrpSpPr>
        <p:grpSpPr>
          <a:xfrm>
            <a:off x="1027686" y="3296553"/>
            <a:ext cx="591642" cy="591642"/>
            <a:chOff x="4875421" y="2877508"/>
            <a:chExt cx="612620" cy="612620"/>
          </a:xfrm>
        </p:grpSpPr>
        <p:sp>
          <p:nvSpPr>
            <p:cNvPr id="152" name="椭圆 151"/>
            <p:cNvSpPr/>
            <p:nvPr/>
          </p:nvSpPr>
          <p:spPr>
            <a:xfrm>
              <a:off x="4875421" y="2877508"/>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 name="组合 152"/>
            <p:cNvGrpSpPr/>
            <p:nvPr/>
          </p:nvGrpSpPr>
          <p:grpSpPr>
            <a:xfrm flipH="1">
              <a:off x="5000369" y="2999972"/>
              <a:ext cx="362725" cy="367692"/>
              <a:chOff x="9363075" y="4967288"/>
              <a:chExt cx="463551" cy="469900"/>
            </a:xfrm>
            <a:solidFill>
              <a:schemeClr val="bg1"/>
            </a:solidFill>
          </p:grpSpPr>
          <p:sp>
            <p:nvSpPr>
              <p:cNvPr id="154"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7"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2" name="组合 158"/>
          <p:cNvGrpSpPr/>
          <p:nvPr/>
        </p:nvGrpSpPr>
        <p:grpSpPr>
          <a:xfrm>
            <a:off x="1027684" y="4148523"/>
            <a:ext cx="591642" cy="591642"/>
            <a:chOff x="4875419" y="2877508"/>
            <a:chExt cx="612620" cy="612620"/>
          </a:xfrm>
        </p:grpSpPr>
        <p:sp>
          <p:nvSpPr>
            <p:cNvPr id="161" name="椭圆 160"/>
            <p:cNvSpPr/>
            <p:nvPr/>
          </p:nvSpPr>
          <p:spPr>
            <a:xfrm>
              <a:off x="4875419" y="2877508"/>
              <a:ext cx="612620" cy="61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3" name="组合 161"/>
            <p:cNvGrpSpPr/>
            <p:nvPr/>
          </p:nvGrpSpPr>
          <p:grpSpPr>
            <a:xfrm flipH="1">
              <a:off x="5000369" y="2999972"/>
              <a:ext cx="362725" cy="367692"/>
              <a:chOff x="9363075" y="4967288"/>
              <a:chExt cx="463551" cy="469900"/>
            </a:xfrm>
            <a:solidFill>
              <a:schemeClr val="bg1"/>
            </a:solidFill>
          </p:grpSpPr>
          <p:sp>
            <p:nvSpPr>
              <p:cNvPr id="163"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4"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5"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6"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4" name="组合 50"/>
          <p:cNvGrpSpPr/>
          <p:nvPr/>
        </p:nvGrpSpPr>
        <p:grpSpPr>
          <a:xfrm>
            <a:off x="1754445" y="1497498"/>
            <a:ext cx="4417755" cy="693056"/>
            <a:chOff x="874713" y="3293438"/>
            <a:chExt cx="4417755" cy="693056"/>
          </a:xfrm>
        </p:grpSpPr>
        <p:sp>
          <p:nvSpPr>
            <p:cNvPr id="52" name="矩形 51"/>
            <p:cNvSpPr/>
            <p:nvPr/>
          </p:nvSpPr>
          <p:spPr>
            <a:xfrm>
              <a:off x="874713" y="3624472"/>
              <a:ext cx="4417755" cy="362022"/>
            </a:xfrm>
            <a:prstGeom prst="rect">
              <a:avLst/>
            </a:prstGeom>
          </p:spPr>
          <p:txBody>
            <a:bodyPr wrap="square">
              <a:spAutoFit/>
            </a:bodyPr>
            <a:lstStyle/>
            <a:p>
              <a:pPr algn="just">
                <a:lnSpc>
                  <a:spcPct val="120000"/>
                </a:lnSpc>
              </a:pPr>
              <a:r>
                <a:rPr lang="zh-CN" altLang="zh-TW" sz="1600" b="1" dirty="0" smtClean="0">
                  <a:solidFill>
                    <a:schemeClr val="bg1">
                      <a:lumMod val="50000"/>
                    </a:schemeClr>
                  </a:solidFill>
                  <a:latin typeface="Century Gothic" panose="020B0502020202020204" pitchFamily="34" charset="0"/>
                </a:rPr>
                <a:t>历史学、艺术、中国文学</a:t>
              </a:r>
              <a:r>
                <a:rPr lang="zh-CN" altLang="en-US" sz="1600" b="1" dirty="0" smtClean="0">
                  <a:solidFill>
                    <a:schemeClr val="bg1">
                      <a:lumMod val="50000"/>
                    </a:schemeClr>
                  </a:solidFill>
                  <a:latin typeface="Century Gothic" panose="020B0502020202020204" pitchFamily="34" charset="0"/>
                </a:rPr>
                <a:t>等</a:t>
              </a:r>
              <a:r>
                <a:rPr lang="en-US" altLang="zh-TW" sz="1600" b="1" dirty="0" smtClean="0">
                  <a:solidFill>
                    <a:schemeClr val="bg1">
                      <a:lumMod val="50000"/>
                    </a:schemeClr>
                  </a:solidFill>
                  <a:latin typeface="Century Gothic" panose="020B0502020202020204" pitchFamily="34" charset="0"/>
                </a:rPr>
                <a:t>11</a:t>
              </a:r>
              <a:r>
                <a:rPr lang="zh-CN" altLang="zh-TW" sz="1600" b="1" dirty="0" smtClean="0">
                  <a:solidFill>
                    <a:schemeClr val="bg1">
                      <a:lumMod val="50000"/>
                    </a:schemeClr>
                  </a:solidFill>
                  <a:latin typeface="Century Gothic" panose="020B0502020202020204" pitchFamily="34" charset="0"/>
                </a:rPr>
                <a:t>个研究领域。</a:t>
              </a:r>
              <a:endParaRPr lang="zh-CN" altLang="en-US" sz="1600" b="1" dirty="0" smtClean="0">
                <a:solidFill>
                  <a:schemeClr val="bg1">
                    <a:lumMod val="50000"/>
                  </a:schemeClr>
                </a:solidFill>
                <a:latin typeface="Century Gothic" panose="020B0502020202020204" pitchFamily="34" charset="0"/>
              </a:endParaRPr>
            </a:p>
          </p:txBody>
        </p:sp>
        <p:sp>
          <p:nvSpPr>
            <p:cNvPr id="53" name="矩形 52"/>
            <p:cNvSpPr/>
            <p:nvPr/>
          </p:nvSpPr>
          <p:spPr>
            <a:xfrm>
              <a:off x="874713" y="3293438"/>
              <a:ext cx="2050552" cy="461665"/>
            </a:xfrm>
            <a:prstGeom prst="rect">
              <a:avLst/>
            </a:prstGeom>
          </p:spPr>
          <p:txBody>
            <a:bodyPr wrap="square">
              <a:spAutoFit/>
            </a:bodyPr>
            <a:lstStyle/>
            <a:p>
              <a:pPr algn="just">
                <a:lnSpc>
                  <a:spcPct val="120000"/>
                </a:lnSpc>
              </a:pPr>
              <a:r>
                <a:rPr lang="zh-CN" altLang="en-US" sz="2000" b="1" dirty="0" smtClean="0">
                  <a:latin typeface="+mn-ea"/>
                </a:rPr>
                <a:t>人文学领域</a:t>
              </a:r>
            </a:p>
          </p:txBody>
        </p:sp>
      </p:grpSp>
      <p:grpSp>
        <p:nvGrpSpPr>
          <p:cNvPr id="15" name="组合 53"/>
          <p:cNvGrpSpPr/>
          <p:nvPr/>
        </p:nvGrpSpPr>
        <p:grpSpPr>
          <a:xfrm>
            <a:off x="1754445" y="2368216"/>
            <a:ext cx="4417755" cy="699406"/>
            <a:chOff x="874713" y="3287088"/>
            <a:chExt cx="4417755" cy="699406"/>
          </a:xfrm>
        </p:grpSpPr>
        <p:sp>
          <p:nvSpPr>
            <p:cNvPr id="55" name="矩形 54"/>
            <p:cNvSpPr/>
            <p:nvPr/>
          </p:nvSpPr>
          <p:spPr>
            <a:xfrm>
              <a:off x="874713" y="3624472"/>
              <a:ext cx="4417755" cy="362022"/>
            </a:xfrm>
            <a:prstGeom prst="rect">
              <a:avLst/>
            </a:prstGeom>
          </p:spPr>
          <p:txBody>
            <a:bodyPr wrap="square">
              <a:spAutoFit/>
            </a:bodyPr>
            <a:lstStyle/>
            <a:p>
              <a:pPr algn="just">
                <a:lnSpc>
                  <a:spcPct val="120000"/>
                </a:lnSpc>
              </a:pPr>
              <a:r>
                <a:rPr lang="zh-CN" altLang="zh-TW" sz="1600" b="1" dirty="0" smtClean="0">
                  <a:solidFill>
                    <a:schemeClr val="bg1">
                      <a:lumMod val="50000"/>
                    </a:schemeClr>
                  </a:solidFill>
                  <a:latin typeface="Century Gothic" panose="020B0502020202020204" pitchFamily="34" charset="0"/>
                </a:rPr>
                <a:t>教育学、管理学、体育学</a:t>
              </a:r>
              <a:r>
                <a:rPr lang="zh-CN" altLang="en-US" sz="1600" b="1" dirty="0" smtClean="0">
                  <a:solidFill>
                    <a:schemeClr val="bg1">
                      <a:lumMod val="50000"/>
                    </a:schemeClr>
                  </a:solidFill>
                  <a:latin typeface="Century Gothic" panose="020B0502020202020204" pitchFamily="34" charset="0"/>
                </a:rPr>
                <a:t>等</a:t>
              </a:r>
              <a:r>
                <a:rPr lang="en-US" altLang="zh-TW" sz="1600" b="1" dirty="0" smtClean="0">
                  <a:solidFill>
                    <a:schemeClr val="bg1">
                      <a:lumMod val="50000"/>
                    </a:schemeClr>
                  </a:solidFill>
                  <a:latin typeface="Century Gothic" panose="020B0502020202020204" pitchFamily="34" charset="0"/>
                </a:rPr>
                <a:t>12</a:t>
              </a:r>
              <a:r>
                <a:rPr lang="zh-CN" altLang="zh-TW" sz="1600" b="1" dirty="0" smtClean="0">
                  <a:solidFill>
                    <a:schemeClr val="bg1">
                      <a:lumMod val="50000"/>
                    </a:schemeClr>
                  </a:solidFill>
                  <a:latin typeface="Century Gothic" panose="020B0502020202020204" pitchFamily="34" charset="0"/>
                </a:rPr>
                <a:t>个研究领域。</a:t>
              </a:r>
              <a:endParaRPr lang="zh-CN" altLang="en-US" sz="1600" b="1" dirty="0" smtClean="0">
                <a:solidFill>
                  <a:schemeClr val="bg1">
                    <a:lumMod val="50000"/>
                  </a:schemeClr>
                </a:solidFill>
                <a:latin typeface="Century Gothic" panose="020B0502020202020204" pitchFamily="34" charset="0"/>
              </a:endParaRPr>
            </a:p>
          </p:txBody>
        </p:sp>
        <p:sp>
          <p:nvSpPr>
            <p:cNvPr id="56" name="矩形 55"/>
            <p:cNvSpPr/>
            <p:nvPr/>
          </p:nvSpPr>
          <p:spPr>
            <a:xfrm>
              <a:off x="874713" y="3287088"/>
              <a:ext cx="2050552" cy="461665"/>
            </a:xfrm>
            <a:prstGeom prst="rect">
              <a:avLst/>
            </a:prstGeom>
          </p:spPr>
          <p:txBody>
            <a:bodyPr wrap="square">
              <a:spAutoFit/>
            </a:bodyPr>
            <a:lstStyle/>
            <a:p>
              <a:pPr algn="just">
                <a:lnSpc>
                  <a:spcPct val="120000"/>
                </a:lnSpc>
              </a:pPr>
              <a:r>
                <a:rPr lang="zh-TW" altLang="en-US" sz="2000" b="1" dirty="0" smtClean="0">
                  <a:latin typeface="+mn-ea"/>
                </a:rPr>
                <a:t>社会科学领域</a:t>
              </a:r>
              <a:endParaRPr lang="zh-CN" altLang="en-US" sz="2000" b="1" dirty="0">
                <a:latin typeface="+mn-ea"/>
              </a:endParaRPr>
            </a:p>
          </p:txBody>
        </p:sp>
      </p:grpSp>
      <p:grpSp>
        <p:nvGrpSpPr>
          <p:cNvPr id="16" name="组合 56"/>
          <p:cNvGrpSpPr/>
          <p:nvPr/>
        </p:nvGrpSpPr>
        <p:grpSpPr>
          <a:xfrm>
            <a:off x="1754444" y="3250255"/>
            <a:ext cx="4417756" cy="693056"/>
            <a:chOff x="874712" y="3293438"/>
            <a:chExt cx="4417756" cy="693056"/>
          </a:xfrm>
        </p:grpSpPr>
        <p:sp>
          <p:nvSpPr>
            <p:cNvPr id="58" name="矩形 57"/>
            <p:cNvSpPr/>
            <p:nvPr/>
          </p:nvSpPr>
          <p:spPr>
            <a:xfrm>
              <a:off x="874713" y="3624472"/>
              <a:ext cx="4417755" cy="362022"/>
            </a:xfrm>
            <a:prstGeom prst="rect">
              <a:avLst/>
            </a:prstGeom>
          </p:spPr>
          <p:txBody>
            <a:bodyPr wrap="square">
              <a:spAutoFit/>
            </a:bodyPr>
            <a:lstStyle/>
            <a:p>
              <a:pPr algn="just">
                <a:lnSpc>
                  <a:spcPct val="120000"/>
                </a:lnSpc>
              </a:pPr>
              <a:r>
                <a:rPr lang="zh-CN" altLang="zh-TW" sz="1600" b="1" dirty="0" smtClean="0">
                  <a:solidFill>
                    <a:schemeClr val="bg1">
                      <a:lumMod val="50000"/>
                    </a:schemeClr>
                  </a:solidFill>
                  <a:latin typeface="Century Gothic" panose="020B0502020202020204" pitchFamily="34" charset="0"/>
                </a:rPr>
                <a:t>信息科学、物理、统计</a:t>
              </a:r>
              <a:r>
                <a:rPr lang="zh-CN" altLang="en-US" sz="1600" b="1" dirty="0" smtClean="0">
                  <a:solidFill>
                    <a:schemeClr val="bg1">
                      <a:lumMod val="50000"/>
                    </a:schemeClr>
                  </a:solidFill>
                  <a:latin typeface="Century Gothic" panose="020B0502020202020204" pitchFamily="34" charset="0"/>
                </a:rPr>
                <a:t>等</a:t>
              </a:r>
              <a:r>
                <a:rPr lang="en-US" altLang="zh-TW" sz="1600" b="1" dirty="0" smtClean="0">
                  <a:solidFill>
                    <a:schemeClr val="bg1">
                      <a:lumMod val="50000"/>
                    </a:schemeClr>
                  </a:solidFill>
                  <a:latin typeface="Century Gothic" panose="020B0502020202020204" pitchFamily="34" charset="0"/>
                </a:rPr>
                <a:t>11</a:t>
              </a:r>
              <a:r>
                <a:rPr lang="zh-CN" altLang="zh-TW" sz="1600" b="1" dirty="0" smtClean="0">
                  <a:solidFill>
                    <a:schemeClr val="bg1">
                      <a:lumMod val="50000"/>
                    </a:schemeClr>
                  </a:solidFill>
                  <a:latin typeface="Century Gothic" panose="020B0502020202020204" pitchFamily="34" charset="0"/>
                </a:rPr>
                <a:t>个研究领域。</a:t>
              </a:r>
              <a:endParaRPr lang="zh-CN" altLang="en-US" sz="1600" b="1" dirty="0" smtClean="0">
                <a:solidFill>
                  <a:schemeClr val="bg1">
                    <a:lumMod val="50000"/>
                  </a:schemeClr>
                </a:solidFill>
                <a:latin typeface="Century Gothic" panose="020B0502020202020204" pitchFamily="34" charset="0"/>
              </a:endParaRPr>
            </a:p>
          </p:txBody>
        </p:sp>
        <p:sp>
          <p:nvSpPr>
            <p:cNvPr id="59" name="矩形 58"/>
            <p:cNvSpPr/>
            <p:nvPr/>
          </p:nvSpPr>
          <p:spPr>
            <a:xfrm>
              <a:off x="874712" y="3293438"/>
              <a:ext cx="2773105" cy="461665"/>
            </a:xfrm>
            <a:prstGeom prst="rect">
              <a:avLst/>
            </a:prstGeom>
          </p:spPr>
          <p:txBody>
            <a:bodyPr wrap="square">
              <a:spAutoFit/>
            </a:bodyPr>
            <a:lstStyle/>
            <a:p>
              <a:pPr algn="just">
                <a:lnSpc>
                  <a:spcPct val="120000"/>
                </a:lnSpc>
              </a:pPr>
              <a:r>
                <a:rPr lang="zh-CN" altLang="en-US" sz="2000" b="1" dirty="0" smtClean="0">
                  <a:latin typeface="+mn-ea"/>
                </a:rPr>
                <a:t>基础与应用科学领域</a:t>
              </a:r>
              <a:endParaRPr lang="zh-CN" altLang="en-US" sz="2000" b="1" dirty="0">
                <a:latin typeface="+mn-ea"/>
              </a:endParaRPr>
            </a:p>
          </p:txBody>
        </p:sp>
      </p:grpSp>
      <p:grpSp>
        <p:nvGrpSpPr>
          <p:cNvPr id="17" name="组合 59"/>
          <p:cNvGrpSpPr/>
          <p:nvPr/>
        </p:nvGrpSpPr>
        <p:grpSpPr>
          <a:xfrm>
            <a:off x="1754445" y="4096779"/>
            <a:ext cx="4417755" cy="693056"/>
            <a:chOff x="874713" y="3293438"/>
            <a:chExt cx="4417755" cy="693056"/>
          </a:xfrm>
        </p:grpSpPr>
        <p:sp>
          <p:nvSpPr>
            <p:cNvPr id="61" name="矩形 60"/>
            <p:cNvSpPr/>
            <p:nvPr/>
          </p:nvSpPr>
          <p:spPr>
            <a:xfrm>
              <a:off x="874713" y="3624472"/>
              <a:ext cx="4417755" cy="362022"/>
            </a:xfrm>
            <a:prstGeom prst="rect">
              <a:avLst/>
            </a:prstGeom>
          </p:spPr>
          <p:txBody>
            <a:bodyPr wrap="square">
              <a:spAutoFit/>
            </a:bodyPr>
            <a:lstStyle/>
            <a:p>
              <a:pPr algn="just">
                <a:lnSpc>
                  <a:spcPct val="120000"/>
                </a:lnSpc>
              </a:pPr>
              <a:r>
                <a:rPr lang="zh-CN" altLang="zh-TW" sz="1600" b="1" dirty="0" smtClean="0">
                  <a:solidFill>
                    <a:schemeClr val="bg1">
                      <a:lumMod val="50000"/>
                    </a:schemeClr>
                  </a:solidFill>
                  <a:latin typeface="Century Gothic" panose="020B0502020202020204" pitchFamily="34" charset="0"/>
                </a:rPr>
                <a:t>农业、渔业、畜牧</a:t>
              </a:r>
              <a:r>
                <a:rPr lang="zh-CN" altLang="en-US" sz="1600" b="1" dirty="0" smtClean="0">
                  <a:solidFill>
                    <a:schemeClr val="bg1">
                      <a:lumMod val="50000"/>
                    </a:schemeClr>
                  </a:solidFill>
                  <a:latin typeface="Century Gothic" panose="020B0502020202020204" pitchFamily="34" charset="0"/>
                </a:rPr>
                <a:t>等</a:t>
              </a:r>
              <a:r>
                <a:rPr lang="en-US" altLang="zh-TW" sz="1600" b="1" dirty="0" smtClean="0">
                  <a:solidFill>
                    <a:schemeClr val="bg1">
                      <a:lumMod val="50000"/>
                    </a:schemeClr>
                  </a:solidFill>
                  <a:latin typeface="Century Gothic" panose="020B0502020202020204" pitchFamily="34" charset="0"/>
                </a:rPr>
                <a:t>11</a:t>
              </a:r>
              <a:r>
                <a:rPr lang="zh-CN" altLang="zh-TW" sz="1600" b="1" dirty="0" smtClean="0">
                  <a:solidFill>
                    <a:schemeClr val="bg1">
                      <a:lumMod val="50000"/>
                    </a:schemeClr>
                  </a:solidFill>
                  <a:latin typeface="Century Gothic" panose="020B0502020202020204" pitchFamily="34" charset="0"/>
                </a:rPr>
                <a:t>个研究领域。</a:t>
              </a:r>
              <a:endParaRPr lang="zh-CN" altLang="en-US" sz="1600" b="1" dirty="0" smtClean="0">
                <a:solidFill>
                  <a:schemeClr val="bg1">
                    <a:lumMod val="50000"/>
                  </a:schemeClr>
                </a:solidFill>
                <a:latin typeface="Century Gothic" panose="020B0502020202020204" pitchFamily="34" charset="0"/>
              </a:endParaRPr>
            </a:p>
          </p:txBody>
        </p:sp>
        <p:sp>
          <p:nvSpPr>
            <p:cNvPr id="62" name="矩形 61"/>
            <p:cNvSpPr/>
            <p:nvPr/>
          </p:nvSpPr>
          <p:spPr>
            <a:xfrm>
              <a:off x="874713" y="3293438"/>
              <a:ext cx="2050552" cy="461665"/>
            </a:xfrm>
            <a:prstGeom prst="rect">
              <a:avLst/>
            </a:prstGeom>
          </p:spPr>
          <p:txBody>
            <a:bodyPr wrap="square">
              <a:spAutoFit/>
            </a:bodyPr>
            <a:lstStyle/>
            <a:p>
              <a:pPr algn="just">
                <a:lnSpc>
                  <a:spcPct val="120000"/>
                </a:lnSpc>
              </a:pPr>
              <a:r>
                <a:rPr lang="zh-CN" altLang="en-US" sz="2000" b="1" dirty="0" smtClean="0">
                  <a:latin typeface="+mn-ea"/>
                </a:rPr>
                <a:t>生物农学领域</a:t>
              </a:r>
              <a:endParaRPr lang="zh-CN" altLang="en-US" sz="2000" b="1" dirty="0">
                <a:latin typeface="+mn-ea"/>
              </a:endParaRPr>
            </a:p>
          </p:txBody>
        </p:sp>
      </p:grpSp>
      <p:sp>
        <p:nvSpPr>
          <p:cNvPr id="63" name="任意多边形 6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63"/>
          <p:cNvGrpSpPr/>
          <p:nvPr/>
        </p:nvGrpSpPr>
        <p:grpSpPr>
          <a:xfrm>
            <a:off x="-391195" y="-1"/>
            <a:ext cx="1417774" cy="723901"/>
            <a:chOff x="-391195" y="-1"/>
            <a:chExt cx="1697596" cy="866775"/>
          </a:xfrm>
        </p:grpSpPr>
        <p:sp>
          <p:nvSpPr>
            <p:cNvPr id="65"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048555" y="677288"/>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六大学科收录内容</a:t>
            </a:r>
            <a:endParaRPr lang="zh-CN" altLang="en-US" sz="3200" b="1" dirty="0">
              <a:solidFill>
                <a:schemeClr val="tx2"/>
              </a:solidFill>
              <a:latin typeface="Century Gothic" panose="020B0502020202020204" pitchFamily="34" charset="0"/>
              <a:ea typeface="+mj-ea"/>
            </a:endParaRPr>
          </a:p>
        </p:txBody>
      </p:sp>
      <p:grpSp>
        <p:nvGrpSpPr>
          <p:cNvPr id="85" name="组合 149"/>
          <p:cNvGrpSpPr/>
          <p:nvPr/>
        </p:nvGrpSpPr>
        <p:grpSpPr>
          <a:xfrm>
            <a:off x="1027686" y="4979303"/>
            <a:ext cx="591642" cy="591642"/>
            <a:chOff x="4875421" y="2877508"/>
            <a:chExt cx="612620" cy="612620"/>
          </a:xfrm>
        </p:grpSpPr>
        <p:sp>
          <p:nvSpPr>
            <p:cNvPr id="86" name="椭圆 151"/>
            <p:cNvSpPr/>
            <p:nvPr/>
          </p:nvSpPr>
          <p:spPr>
            <a:xfrm>
              <a:off x="4875421" y="2877508"/>
              <a:ext cx="612620" cy="6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7" name="组合 152"/>
            <p:cNvGrpSpPr/>
            <p:nvPr/>
          </p:nvGrpSpPr>
          <p:grpSpPr>
            <a:xfrm flipH="1">
              <a:off x="5000369" y="2999972"/>
              <a:ext cx="362725" cy="367692"/>
              <a:chOff x="9363075" y="4967288"/>
              <a:chExt cx="463551" cy="469900"/>
            </a:xfrm>
            <a:solidFill>
              <a:schemeClr val="bg1"/>
            </a:solidFill>
          </p:grpSpPr>
          <p:sp>
            <p:nvSpPr>
              <p:cNvPr id="88"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95" name="组合 158"/>
          <p:cNvGrpSpPr/>
          <p:nvPr/>
        </p:nvGrpSpPr>
        <p:grpSpPr>
          <a:xfrm>
            <a:off x="1027684" y="5831273"/>
            <a:ext cx="591642" cy="591642"/>
            <a:chOff x="4875419" y="2877508"/>
            <a:chExt cx="612620" cy="612620"/>
          </a:xfrm>
        </p:grpSpPr>
        <p:sp>
          <p:nvSpPr>
            <p:cNvPr id="96" name="椭圆 160"/>
            <p:cNvSpPr/>
            <p:nvPr/>
          </p:nvSpPr>
          <p:spPr>
            <a:xfrm>
              <a:off x="4875419" y="2877508"/>
              <a:ext cx="612620" cy="61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7" name="组合 161"/>
            <p:cNvGrpSpPr/>
            <p:nvPr/>
          </p:nvGrpSpPr>
          <p:grpSpPr>
            <a:xfrm flipH="1">
              <a:off x="5000369" y="2999972"/>
              <a:ext cx="362725" cy="367692"/>
              <a:chOff x="9363075" y="4967288"/>
              <a:chExt cx="463551" cy="469900"/>
            </a:xfrm>
            <a:solidFill>
              <a:schemeClr val="bg1"/>
            </a:solidFill>
          </p:grpSpPr>
          <p:sp>
            <p:nvSpPr>
              <p:cNvPr id="98"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05" name="组合 56"/>
          <p:cNvGrpSpPr/>
          <p:nvPr/>
        </p:nvGrpSpPr>
        <p:grpSpPr>
          <a:xfrm>
            <a:off x="1754445" y="4920305"/>
            <a:ext cx="4417755" cy="699406"/>
            <a:chOff x="874713" y="3287088"/>
            <a:chExt cx="4417755" cy="699406"/>
          </a:xfrm>
        </p:grpSpPr>
        <p:sp>
          <p:nvSpPr>
            <p:cNvPr id="106" name="矩形 105"/>
            <p:cNvSpPr/>
            <p:nvPr/>
          </p:nvSpPr>
          <p:spPr>
            <a:xfrm>
              <a:off x="874713" y="3624472"/>
              <a:ext cx="4417755" cy="362022"/>
            </a:xfrm>
            <a:prstGeom prst="rect">
              <a:avLst/>
            </a:prstGeom>
          </p:spPr>
          <p:txBody>
            <a:bodyPr wrap="square">
              <a:spAutoFit/>
            </a:bodyPr>
            <a:lstStyle/>
            <a:p>
              <a:pPr algn="just">
                <a:lnSpc>
                  <a:spcPct val="120000"/>
                </a:lnSpc>
              </a:pPr>
              <a:r>
                <a:rPr lang="zh-CN" altLang="zh-TW" sz="1600" b="1" dirty="0" smtClean="0">
                  <a:solidFill>
                    <a:schemeClr val="bg1">
                      <a:lumMod val="50000"/>
                    </a:schemeClr>
                  </a:solidFill>
                  <a:latin typeface="Century Gothic" panose="020B0502020202020204" pitchFamily="34" charset="0"/>
                </a:rPr>
                <a:t>工程学总论、电机工程</a:t>
              </a:r>
              <a:r>
                <a:rPr lang="zh-CN" altLang="en-US" sz="1600" b="1" dirty="0" smtClean="0">
                  <a:solidFill>
                    <a:schemeClr val="bg1">
                      <a:lumMod val="50000"/>
                    </a:schemeClr>
                  </a:solidFill>
                  <a:latin typeface="Century Gothic" panose="020B0502020202020204" pitchFamily="34" charset="0"/>
                </a:rPr>
                <a:t>等</a:t>
              </a:r>
              <a:r>
                <a:rPr lang="en-US" altLang="zh-TW" sz="1600" b="1" dirty="0" smtClean="0">
                  <a:solidFill>
                    <a:schemeClr val="bg1">
                      <a:lumMod val="50000"/>
                    </a:schemeClr>
                  </a:solidFill>
                  <a:latin typeface="Century Gothic" panose="020B0502020202020204" pitchFamily="34" charset="0"/>
                </a:rPr>
                <a:t>12</a:t>
              </a:r>
              <a:r>
                <a:rPr lang="zh-CN" altLang="zh-TW" sz="1600" b="1" dirty="0" smtClean="0">
                  <a:solidFill>
                    <a:schemeClr val="bg1">
                      <a:lumMod val="50000"/>
                    </a:schemeClr>
                  </a:solidFill>
                  <a:latin typeface="Century Gothic" panose="020B0502020202020204" pitchFamily="34" charset="0"/>
                </a:rPr>
                <a:t>个研究领域。</a:t>
              </a:r>
              <a:endParaRPr lang="zh-CN" altLang="en-US" sz="1600" b="1" dirty="0" smtClean="0">
                <a:solidFill>
                  <a:schemeClr val="bg1">
                    <a:lumMod val="50000"/>
                  </a:schemeClr>
                </a:solidFill>
                <a:latin typeface="Century Gothic" panose="020B0502020202020204" pitchFamily="34" charset="0"/>
              </a:endParaRPr>
            </a:p>
          </p:txBody>
        </p:sp>
        <p:sp>
          <p:nvSpPr>
            <p:cNvPr id="110" name="矩形 109"/>
            <p:cNvSpPr/>
            <p:nvPr/>
          </p:nvSpPr>
          <p:spPr>
            <a:xfrm>
              <a:off x="874713" y="3287088"/>
              <a:ext cx="2050552" cy="461665"/>
            </a:xfrm>
            <a:prstGeom prst="rect">
              <a:avLst/>
            </a:prstGeom>
          </p:spPr>
          <p:txBody>
            <a:bodyPr wrap="square">
              <a:spAutoFit/>
            </a:bodyPr>
            <a:lstStyle/>
            <a:p>
              <a:pPr algn="just">
                <a:lnSpc>
                  <a:spcPct val="120000"/>
                </a:lnSpc>
              </a:pPr>
              <a:r>
                <a:rPr lang="zh-CN" altLang="en-US" sz="2000" b="1" dirty="0" smtClean="0">
                  <a:latin typeface="+mn-ea"/>
                </a:rPr>
                <a:t>工程学领域</a:t>
              </a:r>
              <a:endParaRPr lang="zh-CN" altLang="en-US" sz="2000" b="1" dirty="0">
                <a:latin typeface="+mn-ea"/>
              </a:endParaRPr>
            </a:p>
          </p:txBody>
        </p:sp>
      </p:grpSp>
      <p:grpSp>
        <p:nvGrpSpPr>
          <p:cNvPr id="111" name="组合 59"/>
          <p:cNvGrpSpPr/>
          <p:nvPr/>
        </p:nvGrpSpPr>
        <p:grpSpPr>
          <a:xfrm>
            <a:off x="1754445" y="5766829"/>
            <a:ext cx="4417755" cy="699406"/>
            <a:chOff x="874713" y="3287088"/>
            <a:chExt cx="4417755" cy="699406"/>
          </a:xfrm>
        </p:grpSpPr>
        <p:sp>
          <p:nvSpPr>
            <p:cNvPr id="112" name="矩形 111"/>
            <p:cNvSpPr/>
            <p:nvPr/>
          </p:nvSpPr>
          <p:spPr>
            <a:xfrm>
              <a:off x="874713" y="3624472"/>
              <a:ext cx="4417755" cy="362022"/>
            </a:xfrm>
            <a:prstGeom prst="rect">
              <a:avLst/>
            </a:prstGeom>
          </p:spPr>
          <p:txBody>
            <a:bodyPr wrap="square">
              <a:spAutoFit/>
            </a:bodyPr>
            <a:lstStyle/>
            <a:p>
              <a:pPr algn="just">
                <a:lnSpc>
                  <a:spcPct val="120000"/>
                </a:lnSpc>
              </a:pPr>
              <a:r>
                <a:rPr lang="zh-CN" altLang="zh-TW" sz="1600" b="1" dirty="0" smtClean="0">
                  <a:solidFill>
                    <a:schemeClr val="bg1">
                      <a:lumMod val="50000"/>
                    </a:schemeClr>
                  </a:solidFill>
                  <a:latin typeface="Century Gothic" panose="020B0502020202020204" pitchFamily="34" charset="0"/>
                </a:rPr>
                <a:t>社会医学、内科</a:t>
              </a:r>
              <a:r>
                <a:rPr lang="zh-CN" altLang="en-US" sz="1600" b="1" dirty="0" smtClean="0">
                  <a:solidFill>
                    <a:schemeClr val="bg1">
                      <a:lumMod val="50000"/>
                    </a:schemeClr>
                  </a:solidFill>
                  <a:latin typeface="Century Gothic" panose="020B0502020202020204" pitchFamily="34" charset="0"/>
                </a:rPr>
                <a:t>等</a:t>
              </a:r>
              <a:r>
                <a:rPr lang="en-US" altLang="zh-TW" sz="1600" b="1" dirty="0" smtClean="0">
                  <a:solidFill>
                    <a:schemeClr val="bg1">
                      <a:lumMod val="50000"/>
                    </a:schemeClr>
                  </a:solidFill>
                  <a:latin typeface="Century Gothic" panose="020B0502020202020204" pitchFamily="34" charset="0"/>
                </a:rPr>
                <a:t>12</a:t>
              </a:r>
              <a:r>
                <a:rPr lang="zh-CN" altLang="zh-TW" sz="1600" b="1" dirty="0" smtClean="0">
                  <a:solidFill>
                    <a:schemeClr val="bg1">
                      <a:lumMod val="50000"/>
                    </a:schemeClr>
                  </a:solidFill>
                  <a:latin typeface="Century Gothic" panose="020B0502020202020204" pitchFamily="34" charset="0"/>
                </a:rPr>
                <a:t>个研究领域。</a:t>
              </a:r>
              <a:endParaRPr lang="zh-CN" altLang="en-US" sz="1600" b="1" dirty="0" smtClean="0">
                <a:solidFill>
                  <a:schemeClr val="bg1">
                    <a:lumMod val="50000"/>
                  </a:schemeClr>
                </a:solidFill>
                <a:latin typeface="Century Gothic" panose="020B0502020202020204" pitchFamily="34" charset="0"/>
              </a:endParaRPr>
            </a:p>
          </p:txBody>
        </p:sp>
        <p:sp>
          <p:nvSpPr>
            <p:cNvPr id="113" name="矩形 112"/>
            <p:cNvSpPr/>
            <p:nvPr/>
          </p:nvSpPr>
          <p:spPr>
            <a:xfrm>
              <a:off x="874713" y="3287088"/>
              <a:ext cx="2050552" cy="461665"/>
            </a:xfrm>
            <a:prstGeom prst="rect">
              <a:avLst/>
            </a:prstGeom>
          </p:spPr>
          <p:txBody>
            <a:bodyPr wrap="square">
              <a:spAutoFit/>
            </a:bodyPr>
            <a:lstStyle/>
            <a:p>
              <a:pPr algn="just">
                <a:lnSpc>
                  <a:spcPct val="120000"/>
                </a:lnSpc>
              </a:pPr>
              <a:r>
                <a:rPr lang="zh-CN" altLang="en-US" sz="2000" b="1" dirty="0" smtClean="0">
                  <a:latin typeface="+mn-ea"/>
                </a:rPr>
                <a:t>医药卫生学领域</a:t>
              </a:r>
              <a:endParaRPr lang="zh-CN" altLang="en-US" sz="2000" b="1" dirty="0">
                <a:latin typeface="+mn-ea"/>
              </a:endParaRPr>
            </a:p>
          </p:txBody>
        </p:sp>
      </p:grpSp>
      <p:grpSp>
        <p:nvGrpSpPr>
          <p:cNvPr id="114" name="组合 105"/>
          <p:cNvGrpSpPr/>
          <p:nvPr/>
        </p:nvGrpSpPr>
        <p:grpSpPr>
          <a:xfrm>
            <a:off x="6833793" y="2465977"/>
            <a:ext cx="2719784" cy="577518"/>
            <a:chOff x="4347540" y="4172459"/>
            <a:chExt cx="2061922" cy="457817"/>
          </a:xfrm>
        </p:grpSpPr>
        <p:sp>
          <p:nvSpPr>
            <p:cNvPr id="115" name="矩形 114"/>
            <p:cNvSpPr/>
            <p:nvPr/>
          </p:nvSpPr>
          <p:spPr>
            <a:xfrm>
              <a:off x="4347541" y="4401968"/>
              <a:ext cx="632145"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6" name="矩形 115"/>
            <p:cNvSpPr/>
            <p:nvPr/>
          </p:nvSpPr>
          <p:spPr>
            <a:xfrm>
              <a:off x="4347540" y="4172459"/>
              <a:ext cx="2061922"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8" name="组合 105"/>
          <p:cNvGrpSpPr/>
          <p:nvPr/>
        </p:nvGrpSpPr>
        <p:grpSpPr>
          <a:xfrm>
            <a:off x="6833791" y="3418477"/>
            <a:ext cx="2395932" cy="577518"/>
            <a:chOff x="4347540" y="4172459"/>
            <a:chExt cx="1816404" cy="457817"/>
          </a:xfrm>
        </p:grpSpPr>
        <p:sp>
          <p:nvSpPr>
            <p:cNvPr id="123" name="矩形 122"/>
            <p:cNvSpPr/>
            <p:nvPr/>
          </p:nvSpPr>
          <p:spPr>
            <a:xfrm>
              <a:off x="4347541" y="4401968"/>
              <a:ext cx="791009"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矩形 123"/>
            <p:cNvSpPr/>
            <p:nvPr/>
          </p:nvSpPr>
          <p:spPr>
            <a:xfrm>
              <a:off x="4347540" y="4172459"/>
              <a:ext cx="1816404"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5" name="组合 105"/>
          <p:cNvGrpSpPr/>
          <p:nvPr/>
        </p:nvGrpSpPr>
        <p:grpSpPr>
          <a:xfrm>
            <a:off x="6833791" y="4174127"/>
            <a:ext cx="2653108" cy="577518"/>
            <a:chOff x="4347540" y="4172459"/>
            <a:chExt cx="2011374" cy="457817"/>
          </a:xfrm>
        </p:grpSpPr>
        <p:sp>
          <p:nvSpPr>
            <p:cNvPr id="126" name="矩形 125"/>
            <p:cNvSpPr/>
            <p:nvPr/>
          </p:nvSpPr>
          <p:spPr>
            <a:xfrm>
              <a:off x="4347542" y="4401968"/>
              <a:ext cx="711577"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矩形 126"/>
            <p:cNvSpPr/>
            <p:nvPr/>
          </p:nvSpPr>
          <p:spPr>
            <a:xfrm>
              <a:off x="4347540" y="4172459"/>
              <a:ext cx="2011374"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8" name="组合 105"/>
          <p:cNvGrpSpPr/>
          <p:nvPr/>
        </p:nvGrpSpPr>
        <p:grpSpPr>
          <a:xfrm>
            <a:off x="6833792" y="4999627"/>
            <a:ext cx="2043508" cy="577518"/>
            <a:chOff x="4347540" y="4172459"/>
            <a:chExt cx="1549224" cy="457817"/>
          </a:xfrm>
        </p:grpSpPr>
        <p:sp>
          <p:nvSpPr>
            <p:cNvPr id="129" name="矩形 128"/>
            <p:cNvSpPr/>
            <p:nvPr/>
          </p:nvSpPr>
          <p:spPr>
            <a:xfrm>
              <a:off x="4347541" y="4401968"/>
              <a:ext cx="1072631"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9"/>
            <p:cNvSpPr/>
            <p:nvPr/>
          </p:nvSpPr>
          <p:spPr>
            <a:xfrm>
              <a:off x="4347540" y="4172459"/>
              <a:ext cx="1549224"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05"/>
          <p:cNvGrpSpPr/>
          <p:nvPr/>
        </p:nvGrpSpPr>
        <p:grpSpPr>
          <a:xfrm>
            <a:off x="6821092" y="5869577"/>
            <a:ext cx="2921778" cy="577518"/>
            <a:chOff x="4347540" y="4172459"/>
            <a:chExt cx="2215058" cy="457817"/>
          </a:xfrm>
        </p:grpSpPr>
        <p:sp>
          <p:nvSpPr>
            <p:cNvPr id="132" name="矩形 131"/>
            <p:cNvSpPr/>
            <p:nvPr/>
          </p:nvSpPr>
          <p:spPr>
            <a:xfrm>
              <a:off x="4347541" y="4401968"/>
              <a:ext cx="576783" cy="2283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3" name="矩形 132"/>
            <p:cNvSpPr/>
            <p:nvPr/>
          </p:nvSpPr>
          <p:spPr>
            <a:xfrm>
              <a:off x="4347540" y="4172459"/>
              <a:ext cx="2215058" cy="228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4" name="矩形 133"/>
          <p:cNvSpPr/>
          <p:nvPr/>
        </p:nvSpPr>
        <p:spPr>
          <a:xfrm>
            <a:off x="9196264" y="853014"/>
            <a:ext cx="1210588" cy="400110"/>
          </a:xfrm>
          <a:prstGeom prst="rect">
            <a:avLst/>
          </a:prstGeom>
        </p:spPr>
        <p:txBody>
          <a:bodyPr wrap="none">
            <a:spAutoFit/>
          </a:bodyPr>
          <a:lstStyle/>
          <a:p>
            <a:r>
              <a:rPr lang="zh-CN" altLang="en-US" sz="2000" b="1" dirty="0" smtClean="0">
                <a:solidFill>
                  <a:schemeClr val="tx1">
                    <a:lumMod val="75000"/>
                    <a:lumOff val="25000"/>
                  </a:schemeClr>
                </a:solidFill>
                <a:latin typeface="+mn-ea"/>
              </a:rPr>
              <a:t>学位论文</a:t>
            </a:r>
            <a:endParaRPr lang="zh-CN" altLang="en-US" sz="2000" b="1" dirty="0">
              <a:solidFill>
                <a:schemeClr val="tx1">
                  <a:lumMod val="75000"/>
                  <a:lumOff val="25000"/>
                </a:schemeClr>
              </a:solidFill>
              <a:latin typeface="+mn-ea"/>
            </a:endParaRPr>
          </a:p>
        </p:txBody>
      </p:sp>
      <p:sp>
        <p:nvSpPr>
          <p:cNvPr id="135" name="矩形 134"/>
          <p:cNvSpPr/>
          <p:nvPr/>
        </p:nvSpPr>
        <p:spPr>
          <a:xfrm>
            <a:off x="7049964" y="850652"/>
            <a:ext cx="1210588" cy="400110"/>
          </a:xfrm>
          <a:prstGeom prst="rect">
            <a:avLst/>
          </a:prstGeom>
        </p:spPr>
        <p:txBody>
          <a:bodyPr wrap="none">
            <a:spAutoFit/>
          </a:bodyPr>
          <a:lstStyle/>
          <a:p>
            <a:r>
              <a:rPr lang="zh-CN" altLang="zh-TW" sz="2000" b="1" dirty="0" smtClean="0">
                <a:solidFill>
                  <a:schemeClr val="tx1">
                    <a:lumMod val="75000"/>
                    <a:lumOff val="25000"/>
                  </a:schemeClr>
                </a:solidFill>
                <a:latin typeface="+mn-ea"/>
              </a:rPr>
              <a:t>期刊文章</a:t>
            </a:r>
            <a:endParaRPr lang="zh-CN" altLang="en-US" sz="2000" b="1" dirty="0" smtClean="0">
              <a:solidFill>
                <a:schemeClr val="tx1">
                  <a:lumMod val="75000"/>
                  <a:lumOff val="25000"/>
                </a:schemeClr>
              </a:solidFill>
              <a:latin typeface="+mn-ea"/>
            </a:endParaRPr>
          </a:p>
        </p:txBody>
      </p:sp>
      <p:sp>
        <p:nvSpPr>
          <p:cNvPr id="136" name="矩形 135"/>
          <p:cNvSpPr/>
          <p:nvPr/>
        </p:nvSpPr>
        <p:spPr>
          <a:xfrm>
            <a:off x="6833940" y="947141"/>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8965821" y="962371"/>
            <a:ext cx="216024"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8" name="矩形 137"/>
          <p:cNvSpPr/>
          <p:nvPr/>
        </p:nvSpPr>
        <p:spPr>
          <a:xfrm>
            <a:off x="9697914" y="1542802"/>
            <a:ext cx="1409360"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137,395 /</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91%</a:t>
            </a:r>
            <a:endParaRPr lang="zh-CN" altLang="en-US" sz="1600" dirty="0">
              <a:latin typeface="Adobe 宋体 Std L" pitchFamily="18" charset="-128"/>
              <a:ea typeface="Adobe 宋体 Std L" pitchFamily="18" charset="-128"/>
            </a:endParaRPr>
          </a:p>
        </p:txBody>
      </p:sp>
      <p:sp>
        <p:nvSpPr>
          <p:cNvPr id="139" name="矩形 138"/>
          <p:cNvSpPr/>
          <p:nvPr/>
        </p:nvSpPr>
        <p:spPr>
          <a:xfrm>
            <a:off x="7529389" y="1866652"/>
            <a:ext cx="1202573"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14,410</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9%</a:t>
            </a:r>
            <a:endParaRPr lang="zh-CN" altLang="en-US" sz="1600" dirty="0">
              <a:latin typeface="Adobe 宋体 Std L" pitchFamily="18" charset="-128"/>
              <a:ea typeface="Adobe 宋体 Std L" pitchFamily="18" charset="-128"/>
            </a:endParaRPr>
          </a:p>
        </p:txBody>
      </p:sp>
      <p:sp>
        <p:nvSpPr>
          <p:cNvPr id="140" name="矩形 139"/>
          <p:cNvSpPr/>
          <p:nvPr/>
        </p:nvSpPr>
        <p:spPr>
          <a:xfrm>
            <a:off x="9691278" y="2434111"/>
            <a:ext cx="1487908"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208,984</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84%</a:t>
            </a:r>
            <a:endParaRPr lang="zh-CN" altLang="en-US" sz="1600" dirty="0">
              <a:latin typeface="Adobe 宋体 Std L" pitchFamily="18" charset="-128"/>
              <a:ea typeface="Adobe 宋体 Std L" pitchFamily="18" charset="-128"/>
            </a:endParaRPr>
          </a:p>
        </p:txBody>
      </p:sp>
      <p:sp>
        <p:nvSpPr>
          <p:cNvPr id="141" name="矩形 140"/>
          <p:cNvSpPr/>
          <p:nvPr/>
        </p:nvSpPr>
        <p:spPr>
          <a:xfrm>
            <a:off x="7676305" y="2748147"/>
            <a:ext cx="1308371"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38,491</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16%</a:t>
            </a:r>
            <a:endParaRPr lang="zh-CN" altLang="en-US" sz="1600" dirty="0">
              <a:latin typeface="Adobe 宋体 Std L" pitchFamily="18" charset="-128"/>
              <a:ea typeface="Adobe 宋体 Std L" pitchFamily="18" charset="-128"/>
            </a:endParaRPr>
          </a:p>
        </p:txBody>
      </p:sp>
      <p:sp>
        <p:nvSpPr>
          <p:cNvPr id="142" name="矩形 141"/>
          <p:cNvSpPr/>
          <p:nvPr/>
        </p:nvSpPr>
        <p:spPr>
          <a:xfrm>
            <a:off x="9234078" y="3386611"/>
            <a:ext cx="1330814"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58,251</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72%</a:t>
            </a:r>
            <a:endParaRPr lang="zh-CN" altLang="en-US" sz="1600" dirty="0">
              <a:latin typeface="Adobe 宋体 Std L" pitchFamily="18" charset="-128"/>
              <a:ea typeface="Adobe 宋体 Std L" pitchFamily="18" charset="-128"/>
            </a:endParaRPr>
          </a:p>
        </p:txBody>
      </p:sp>
      <p:sp>
        <p:nvSpPr>
          <p:cNvPr id="144" name="矩形 143"/>
          <p:cNvSpPr/>
          <p:nvPr/>
        </p:nvSpPr>
        <p:spPr>
          <a:xfrm>
            <a:off x="7876330" y="3710172"/>
            <a:ext cx="1367682"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22,932</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28%</a:t>
            </a:r>
            <a:endParaRPr lang="zh-CN" altLang="en-US" sz="1600" dirty="0">
              <a:latin typeface="Adobe 宋体 Std L" pitchFamily="18" charset="-128"/>
              <a:ea typeface="Adobe 宋体 Std L" pitchFamily="18" charset="-128"/>
            </a:endParaRPr>
          </a:p>
        </p:txBody>
      </p:sp>
      <p:sp>
        <p:nvSpPr>
          <p:cNvPr id="149" name="矩形 148"/>
          <p:cNvSpPr/>
          <p:nvPr/>
        </p:nvSpPr>
        <p:spPr>
          <a:xfrm>
            <a:off x="9691278" y="4158136"/>
            <a:ext cx="1362874"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57,380</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82%</a:t>
            </a:r>
            <a:endParaRPr lang="zh-CN" altLang="en-US" sz="1600" dirty="0">
              <a:latin typeface="Adobe 宋体 Std L" pitchFamily="18" charset="-128"/>
              <a:ea typeface="Adobe 宋体 Std L" pitchFamily="18" charset="-128"/>
            </a:endParaRPr>
          </a:p>
        </p:txBody>
      </p:sp>
      <p:sp>
        <p:nvSpPr>
          <p:cNvPr id="150" name="矩形 149"/>
          <p:cNvSpPr/>
          <p:nvPr/>
        </p:nvSpPr>
        <p:spPr>
          <a:xfrm>
            <a:off x="7781080" y="4462647"/>
            <a:ext cx="1303562"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12,647</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18%</a:t>
            </a:r>
            <a:endParaRPr lang="zh-CN" altLang="en-US" sz="1600" dirty="0">
              <a:latin typeface="Adobe 宋体 Std L" pitchFamily="18" charset="-128"/>
              <a:ea typeface="Adobe 宋体 Std L" pitchFamily="18" charset="-128"/>
            </a:endParaRPr>
          </a:p>
        </p:txBody>
      </p:sp>
      <p:sp>
        <p:nvSpPr>
          <p:cNvPr id="151" name="矩形 150"/>
          <p:cNvSpPr/>
          <p:nvPr/>
        </p:nvSpPr>
        <p:spPr>
          <a:xfrm>
            <a:off x="8881653" y="4986811"/>
            <a:ext cx="1362874"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60,798</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56%</a:t>
            </a:r>
            <a:endParaRPr lang="zh-CN" altLang="en-US" sz="1600" dirty="0">
              <a:latin typeface="Adobe 宋体 Std L" pitchFamily="18" charset="-128"/>
              <a:ea typeface="Adobe 宋体 Std L" pitchFamily="18" charset="-128"/>
            </a:endParaRPr>
          </a:p>
        </p:txBody>
      </p:sp>
      <p:sp>
        <p:nvSpPr>
          <p:cNvPr id="153" name="矩形 152"/>
          <p:cNvSpPr/>
          <p:nvPr/>
        </p:nvSpPr>
        <p:spPr>
          <a:xfrm>
            <a:off x="8257330" y="5300847"/>
            <a:ext cx="1377300"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47,269</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44%</a:t>
            </a:r>
            <a:endParaRPr lang="zh-CN" altLang="en-US" sz="1600" dirty="0">
              <a:latin typeface="Adobe 宋体 Std L" pitchFamily="18" charset="-128"/>
              <a:ea typeface="Adobe 宋体 Std L" pitchFamily="18" charset="-128"/>
            </a:endParaRPr>
          </a:p>
        </p:txBody>
      </p:sp>
      <p:sp>
        <p:nvSpPr>
          <p:cNvPr id="158" name="矩形 157"/>
          <p:cNvSpPr/>
          <p:nvPr/>
        </p:nvSpPr>
        <p:spPr>
          <a:xfrm>
            <a:off x="9738903" y="5853586"/>
            <a:ext cx="1451038"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149,935</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90%</a:t>
            </a:r>
            <a:endParaRPr lang="zh-CN" altLang="en-US" sz="1600" dirty="0">
              <a:latin typeface="Adobe 宋体 Std L" pitchFamily="18" charset="-128"/>
              <a:ea typeface="Adobe 宋体 Std L" pitchFamily="18" charset="-128"/>
            </a:endParaRPr>
          </a:p>
        </p:txBody>
      </p:sp>
      <p:sp>
        <p:nvSpPr>
          <p:cNvPr id="159" name="矩形 158"/>
          <p:cNvSpPr/>
          <p:nvPr/>
        </p:nvSpPr>
        <p:spPr>
          <a:xfrm>
            <a:off x="7590580" y="6158097"/>
            <a:ext cx="1303562" cy="338554"/>
          </a:xfrm>
          <a:prstGeom prst="rect">
            <a:avLst/>
          </a:prstGeom>
        </p:spPr>
        <p:txBody>
          <a:bodyPr wrap="none">
            <a:spAutoFit/>
          </a:bodyPr>
          <a:lstStyle/>
          <a:p>
            <a:r>
              <a:rPr lang="en-US" altLang="zh-TW" sz="1600" dirty="0" smtClean="0">
                <a:latin typeface="Adobe 宋体 Std L" pitchFamily="18" charset="-128"/>
                <a:ea typeface="Adobe 宋体 Std L" pitchFamily="18" charset="-128"/>
              </a:rPr>
              <a:t>16,047</a:t>
            </a:r>
            <a:r>
              <a:rPr lang="zh-TW" altLang="en-US" sz="1600" dirty="0" smtClean="0">
                <a:latin typeface="Adobe 宋体 Std L" pitchFamily="18" charset="-128"/>
                <a:ea typeface="Adobe 宋体 Std L" pitchFamily="18" charset="-128"/>
              </a:rPr>
              <a:t> </a:t>
            </a:r>
            <a:r>
              <a:rPr lang="en-US" altLang="zh-TW" sz="1600" dirty="0" smtClean="0">
                <a:latin typeface="Adobe 宋体 Std L" pitchFamily="18" charset="-128"/>
                <a:ea typeface="Adobe 宋体 Std L" pitchFamily="18" charset="-128"/>
              </a:rPr>
              <a:t>/ 10%</a:t>
            </a:r>
            <a:endParaRPr lang="zh-CN" altLang="en-US" sz="1600" dirty="0">
              <a:latin typeface="Adobe 宋体 Std L" pitchFamily="18" charset="-128"/>
              <a:ea typeface="Adobe 宋体 Std L" pitchFamily="18" charset="-128"/>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占位符 34"/>
          <p:cNvPicPr>
            <a:picLocks noGrp="1" noChangeAspect="1"/>
          </p:cNvPicPr>
          <p:nvPr>
            <p:ph type="pic" sz="quarter" idx="4294967295"/>
          </p:nvPr>
        </p:nvPicPr>
        <p:blipFill>
          <a:blip r:embed="rId14" cstate="print">
            <a:extLst>
              <a:ext uri="{28A0092B-C50C-407E-A947-70E740481C1C}">
                <a14:useLocalDpi xmlns:a14="http://schemas.microsoft.com/office/drawing/2010/main" val="0"/>
              </a:ext>
            </a:extLst>
          </a:blip>
          <a:srcRect t="33" b="33"/>
          <a:stretch>
            <a:fillRect/>
          </a:stretch>
        </p:blipFill>
        <p:spPr/>
      </p:pic>
      <p:sp>
        <p:nvSpPr>
          <p:cNvPr id="4" name="任意多边形 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5"/>
          <p:cNvGrpSpPr/>
          <p:nvPr/>
        </p:nvGrpSpPr>
        <p:grpSpPr>
          <a:xfrm>
            <a:off x="-391195" y="-1"/>
            <a:ext cx="1417774" cy="723901"/>
            <a:chOff x="-391195" y="-1"/>
            <a:chExt cx="1697596" cy="866775"/>
          </a:xfrm>
        </p:grpSpPr>
        <p:sp>
          <p:nvSpPr>
            <p:cNvPr id="7" name="任意多边形 6"/>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48937" y="689988"/>
            <a:ext cx="3877985"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smtClean="0">
                <a:solidFill>
                  <a:schemeClr val="tx2"/>
                </a:solidFill>
                <a:latin typeface="Century Gothic" panose="020B0502020202020204" pitchFamily="34" charset="0"/>
                <a:ea typeface="+mj-ea"/>
              </a:rPr>
              <a:t>台湾学术</a:t>
            </a:r>
            <a:r>
              <a:rPr lang="zh-CN" altLang="en-US" sz="3200" b="1" dirty="0" smtClean="0">
                <a:solidFill>
                  <a:schemeClr val="tx2"/>
                </a:solidFill>
                <a:latin typeface="Century Gothic" panose="020B0502020202020204" pitchFamily="34" charset="0"/>
                <a:ea typeface="+mj-ea"/>
              </a:rPr>
              <a:t>内容</a:t>
            </a:r>
            <a:r>
              <a:rPr lang="zh-TW" altLang="en-US" sz="3200" b="1" dirty="0" smtClean="0">
                <a:solidFill>
                  <a:schemeClr val="tx2"/>
                </a:solidFill>
                <a:latin typeface="Century Gothic" panose="020B0502020202020204" pitchFamily="34" charset="0"/>
                <a:ea typeface="+mj-ea"/>
              </a:rPr>
              <a:t>新</a:t>
            </a:r>
            <a:r>
              <a:rPr lang="zh-CN" altLang="en-US" sz="3200" b="1" dirty="0" smtClean="0">
                <a:solidFill>
                  <a:schemeClr val="tx2"/>
                </a:solidFill>
                <a:latin typeface="Century Gothic" panose="020B0502020202020204" pitchFamily="34" charset="0"/>
                <a:ea typeface="+mj-ea"/>
              </a:rPr>
              <a:t>产品</a:t>
            </a:r>
            <a:endParaRPr lang="en-US" altLang="zh-CN" sz="3200" b="1" dirty="0" smtClean="0">
              <a:solidFill>
                <a:schemeClr val="tx2"/>
              </a:solidFill>
              <a:latin typeface="Century Gothic" panose="020B0502020202020204" pitchFamily="34" charset="0"/>
              <a:ea typeface="+mj-ea"/>
            </a:endParaRPr>
          </a:p>
        </p:txBody>
      </p:sp>
      <p:sp>
        <p:nvSpPr>
          <p:cNvPr id="19" name="PA_椭圆 13"/>
          <p:cNvSpPr/>
          <p:nvPr>
            <p:custDataLst>
              <p:tags r:id="rId2"/>
            </p:custDataLst>
          </p:nvPr>
        </p:nvSpPr>
        <p:spPr>
          <a:xfrm rot="2687795">
            <a:off x="3887547" y="3254195"/>
            <a:ext cx="4432300" cy="1974850"/>
          </a:xfrm>
          <a:prstGeom prst="ellipse">
            <a:avLst/>
          </a:prstGeom>
          <a:noFill/>
          <a:ln w="19050">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椭圆 213"/>
          <p:cNvSpPr/>
          <p:nvPr>
            <p:custDataLst>
              <p:tags r:id="rId3"/>
            </p:custDataLst>
          </p:nvPr>
        </p:nvSpPr>
        <p:spPr>
          <a:xfrm rot="8087795">
            <a:off x="3873165" y="3254195"/>
            <a:ext cx="4432300" cy="1974850"/>
          </a:xfrm>
          <a:prstGeom prst="ellipse">
            <a:avLst/>
          </a:prstGeom>
          <a:noFill/>
          <a:ln w="19050">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椭圆 214"/>
          <p:cNvSpPr/>
          <p:nvPr>
            <p:custDataLst>
              <p:tags r:id="rId4"/>
            </p:custDataLst>
          </p:nvPr>
        </p:nvSpPr>
        <p:spPr>
          <a:xfrm>
            <a:off x="6025910" y="5448135"/>
            <a:ext cx="155575" cy="155575"/>
          </a:xfrm>
          <a:prstGeom prst="ellipse">
            <a:avLst/>
          </a:prstGeom>
          <a:solidFill>
            <a:srgbClr val="1B677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椭圆 215"/>
          <p:cNvSpPr/>
          <p:nvPr>
            <p:custDataLst>
              <p:tags r:id="rId5"/>
            </p:custDataLst>
          </p:nvPr>
        </p:nvSpPr>
        <p:spPr>
          <a:xfrm>
            <a:off x="6018211" y="2892428"/>
            <a:ext cx="155575" cy="155575"/>
          </a:xfrm>
          <a:prstGeom prst="ellipse">
            <a:avLst/>
          </a:prstGeom>
          <a:solidFill>
            <a:srgbClr val="1B677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椭圆 217"/>
          <p:cNvSpPr/>
          <p:nvPr>
            <p:custDataLst>
              <p:tags r:id="rId6"/>
            </p:custDataLst>
          </p:nvPr>
        </p:nvSpPr>
        <p:spPr>
          <a:xfrm>
            <a:off x="7292973" y="4200525"/>
            <a:ext cx="155575" cy="155575"/>
          </a:xfrm>
          <a:prstGeom prst="ellipse">
            <a:avLst/>
          </a:prstGeom>
          <a:solidFill>
            <a:srgbClr val="1B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_椭圆 218"/>
          <p:cNvSpPr/>
          <p:nvPr>
            <p:custDataLst>
              <p:tags r:id="rId7"/>
            </p:custDataLst>
          </p:nvPr>
        </p:nvSpPr>
        <p:spPr>
          <a:xfrm>
            <a:off x="4752976" y="4176844"/>
            <a:ext cx="155575" cy="155575"/>
          </a:xfrm>
          <a:prstGeom prst="ellipse">
            <a:avLst/>
          </a:prstGeom>
          <a:solidFill>
            <a:srgbClr val="1B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文本框 219"/>
          <p:cNvSpPr txBox="1"/>
          <p:nvPr>
            <p:custDataLst>
              <p:tags r:id="rId8"/>
            </p:custDataLst>
          </p:nvPr>
        </p:nvSpPr>
        <p:spPr>
          <a:xfrm>
            <a:off x="4657220" y="2408506"/>
            <a:ext cx="889000" cy="1323439"/>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r>
              <a:rPr lang="en-US" altLang="zh-TW" sz="8000" dirty="0" smtClean="0">
                <a:solidFill>
                  <a:schemeClr val="accent1">
                    <a:alpha val="90000"/>
                  </a:schemeClr>
                </a:solidFill>
                <a:latin typeface="Calibri" panose="020F0502020204030204" pitchFamily="34" charset="0"/>
                <a:cs typeface="Calibri" panose="020F0502020204030204" pitchFamily="34" charset="0"/>
              </a:rPr>
              <a:t>1</a:t>
            </a:r>
            <a:endParaRPr lang="zh-CN" altLang="en-US" sz="8000" dirty="0">
              <a:solidFill>
                <a:schemeClr val="accent1">
                  <a:alpha val="90000"/>
                </a:schemeClr>
              </a:solidFill>
              <a:latin typeface="Calibri" panose="020F0502020204030204" pitchFamily="34" charset="0"/>
              <a:cs typeface="Calibri" panose="020F0502020204030204" pitchFamily="34" charset="0"/>
            </a:endParaRPr>
          </a:p>
        </p:txBody>
      </p:sp>
      <p:sp>
        <p:nvSpPr>
          <p:cNvPr id="26" name="PA_文本框 220"/>
          <p:cNvSpPr txBox="1"/>
          <p:nvPr>
            <p:custDataLst>
              <p:tags r:id="rId9"/>
            </p:custDataLst>
          </p:nvPr>
        </p:nvSpPr>
        <p:spPr>
          <a:xfrm>
            <a:off x="6829928" y="2414480"/>
            <a:ext cx="889000" cy="1323439"/>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r>
              <a:rPr lang="en-US" altLang="zh-TW" sz="8000" dirty="0" smtClean="0">
                <a:solidFill>
                  <a:schemeClr val="accent1">
                    <a:alpha val="90000"/>
                  </a:schemeClr>
                </a:solidFill>
                <a:latin typeface="Calibri" panose="020F0502020204030204" pitchFamily="34" charset="0"/>
                <a:cs typeface="Calibri" panose="020F0502020204030204" pitchFamily="34" charset="0"/>
              </a:rPr>
              <a:t>2</a:t>
            </a:r>
            <a:endParaRPr lang="zh-CN" altLang="en-US" sz="8000" dirty="0">
              <a:solidFill>
                <a:schemeClr val="accent1">
                  <a:alpha val="90000"/>
                </a:schemeClr>
              </a:solidFill>
              <a:latin typeface="Calibri" panose="020F0502020204030204" pitchFamily="34" charset="0"/>
              <a:cs typeface="Calibri" panose="020F0502020204030204" pitchFamily="34" charset="0"/>
            </a:endParaRPr>
          </a:p>
        </p:txBody>
      </p:sp>
      <p:sp>
        <p:nvSpPr>
          <p:cNvPr id="27" name="PA_文本框 221"/>
          <p:cNvSpPr txBox="1"/>
          <p:nvPr>
            <p:custDataLst>
              <p:tags r:id="rId10"/>
            </p:custDataLst>
          </p:nvPr>
        </p:nvSpPr>
        <p:spPr>
          <a:xfrm>
            <a:off x="4660408" y="4567573"/>
            <a:ext cx="792087" cy="1357797"/>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r>
              <a:rPr lang="en-US" altLang="zh-TW" sz="8000" dirty="0" smtClean="0">
                <a:solidFill>
                  <a:schemeClr val="accent1">
                    <a:alpha val="90000"/>
                  </a:schemeClr>
                </a:solidFill>
                <a:latin typeface="Calibri" panose="020F0502020204030204" pitchFamily="34" charset="0"/>
                <a:cs typeface="Calibri" panose="020F0502020204030204" pitchFamily="34" charset="0"/>
              </a:rPr>
              <a:t>3</a:t>
            </a:r>
            <a:endParaRPr lang="zh-CN" altLang="en-US" sz="8000" dirty="0">
              <a:solidFill>
                <a:schemeClr val="accent1">
                  <a:alpha val="90000"/>
                </a:schemeClr>
              </a:solidFill>
              <a:latin typeface="Calibri" panose="020F0502020204030204" pitchFamily="34" charset="0"/>
              <a:cs typeface="Calibri" panose="020F0502020204030204" pitchFamily="34" charset="0"/>
            </a:endParaRPr>
          </a:p>
        </p:txBody>
      </p:sp>
      <p:sp>
        <p:nvSpPr>
          <p:cNvPr id="28" name="PA_文本框 222"/>
          <p:cNvSpPr txBox="1"/>
          <p:nvPr>
            <p:custDataLst>
              <p:tags r:id="rId11"/>
            </p:custDataLst>
          </p:nvPr>
        </p:nvSpPr>
        <p:spPr>
          <a:xfrm>
            <a:off x="6735850" y="4551051"/>
            <a:ext cx="792087" cy="1357797"/>
          </a:xfrm>
          <a:prstGeom prst="rect">
            <a:avLst/>
          </a:prstGeom>
          <a:noFill/>
        </p:spPr>
        <p:txBody>
          <a:bodyPr wrap="square" rtlCol="0">
            <a:spAutoFit/>
          </a:bodyPr>
          <a:lstStyle/>
          <a:p>
            <a:r>
              <a:rPr lang="en-US" altLang="zh-TW" sz="8000" dirty="0" smtClean="0">
                <a:solidFill>
                  <a:schemeClr val="accent1">
                    <a:alpha val="90000"/>
                  </a:schemeClr>
                </a:solidFill>
                <a:latin typeface="Calibri" panose="020F0502020204030204" pitchFamily="34" charset="0"/>
                <a:cs typeface="Calibri" panose="020F0502020204030204" pitchFamily="34" charset="0"/>
              </a:rPr>
              <a:t>4</a:t>
            </a:r>
            <a:endParaRPr lang="zh-CN" altLang="en-US" sz="8000" dirty="0">
              <a:solidFill>
                <a:schemeClr val="accent1">
                  <a:alpha val="90000"/>
                </a:schemeClr>
              </a:solidFill>
              <a:latin typeface="Calibri" panose="020F0502020204030204" pitchFamily="34" charset="0"/>
              <a:cs typeface="Calibri" panose="020F0502020204030204" pitchFamily="34" charset="0"/>
            </a:endParaRPr>
          </a:p>
        </p:txBody>
      </p:sp>
      <p:sp>
        <p:nvSpPr>
          <p:cNvPr id="31" name="文本框 30"/>
          <p:cNvSpPr txBox="1"/>
          <p:nvPr/>
        </p:nvSpPr>
        <p:spPr>
          <a:xfrm>
            <a:off x="1046151" y="4665254"/>
            <a:ext cx="2133782" cy="1015663"/>
          </a:xfrm>
          <a:prstGeom prst="rect">
            <a:avLst/>
          </a:prstGeom>
          <a:noFill/>
        </p:spPr>
        <p:txBody>
          <a:bodyPr wrap="square" rtlCol="0">
            <a:spAutoFit/>
          </a:bodyPr>
          <a:lstStyle/>
          <a:p>
            <a:r>
              <a:rPr lang="en-US" altLang="zh-TW" sz="2000" b="1" dirty="0" smtClean="0">
                <a:solidFill>
                  <a:schemeClr val="tx2">
                    <a:lumMod val="75000"/>
                  </a:schemeClr>
                </a:solidFill>
                <a:latin typeface="Century Gothic" panose="020B0502020202020204" pitchFamily="34" charset="0"/>
                <a:ea typeface="+mj-ea"/>
              </a:rPr>
              <a:t>1,000</a:t>
            </a:r>
            <a:r>
              <a:rPr lang="zh-TW" altLang="en-US" sz="2000" b="1" dirty="0" smtClean="0">
                <a:solidFill>
                  <a:schemeClr val="tx2">
                    <a:lumMod val="75000"/>
                  </a:schemeClr>
                </a:solidFill>
                <a:latin typeface="Century Gothic" panose="020B0502020202020204" pitchFamily="34" charset="0"/>
                <a:ea typeface="+mj-ea"/>
              </a:rPr>
              <a:t>家出版社</a:t>
            </a:r>
            <a:endParaRPr lang="en-US" altLang="zh-TW" sz="2000" b="1" dirty="0" smtClean="0">
              <a:solidFill>
                <a:schemeClr val="tx2">
                  <a:lumMod val="75000"/>
                </a:schemeClr>
              </a:solidFill>
              <a:latin typeface="Century Gothic" panose="020B0502020202020204" pitchFamily="34" charset="0"/>
              <a:ea typeface="+mj-ea"/>
            </a:endParaRPr>
          </a:p>
          <a:p>
            <a:r>
              <a:rPr lang="en-US" altLang="zh-TW" sz="2000" b="1" dirty="0" smtClean="0">
                <a:solidFill>
                  <a:schemeClr val="tx2">
                    <a:lumMod val="75000"/>
                  </a:schemeClr>
                </a:solidFill>
                <a:latin typeface="Century Gothic" panose="020B0502020202020204" pitchFamily="34" charset="0"/>
                <a:ea typeface="+mj-ea"/>
              </a:rPr>
              <a:t>3</a:t>
            </a:r>
            <a:r>
              <a:rPr lang="zh-CN" altLang="en-US" sz="2000" b="1" dirty="0" smtClean="0">
                <a:solidFill>
                  <a:schemeClr val="tx2">
                    <a:lumMod val="75000"/>
                  </a:schemeClr>
                </a:solidFill>
                <a:latin typeface="Century Gothic" panose="020B0502020202020204" pitchFamily="34" charset="0"/>
                <a:ea typeface="+mj-ea"/>
              </a:rPr>
              <a:t>万</a:t>
            </a:r>
            <a:r>
              <a:rPr lang="zh-TW" altLang="en-US" sz="2000" b="1" dirty="0" smtClean="0">
                <a:solidFill>
                  <a:schemeClr val="tx2">
                    <a:lumMod val="75000"/>
                  </a:schemeClr>
                </a:solidFill>
                <a:latin typeface="Century Gothic" panose="020B0502020202020204" pitchFamily="34" charset="0"/>
                <a:ea typeface="+mj-ea"/>
              </a:rPr>
              <a:t>本电子书</a:t>
            </a:r>
            <a:endParaRPr lang="en-US" altLang="zh-CN" sz="2000" b="1" dirty="0" smtClean="0">
              <a:solidFill>
                <a:schemeClr val="tx2">
                  <a:lumMod val="75000"/>
                </a:schemeClr>
              </a:solidFill>
              <a:latin typeface="Century Gothic" panose="020B0502020202020204" pitchFamily="34" charset="0"/>
              <a:ea typeface="+mj-ea"/>
            </a:endParaRPr>
          </a:p>
          <a:p>
            <a:r>
              <a:rPr lang="en-US" altLang="zh-TW" sz="2000" b="1" dirty="0" smtClean="0">
                <a:solidFill>
                  <a:schemeClr val="tx2">
                    <a:lumMod val="75000"/>
                  </a:schemeClr>
                </a:solidFill>
                <a:latin typeface="Century Gothic" panose="020B0502020202020204" pitchFamily="34" charset="0"/>
                <a:ea typeface="+mj-ea"/>
              </a:rPr>
              <a:t>2</a:t>
            </a:r>
            <a:r>
              <a:rPr lang="zh-CN" altLang="en-US" sz="2000" b="1" dirty="0" smtClean="0">
                <a:solidFill>
                  <a:schemeClr val="tx2">
                    <a:lumMod val="75000"/>
                  </a:schemeClr>
                </a:solidFill>
                <a:latin typeface="Century Gothic" panose="020B0502020202020204" pitchFamily="34" charset="0"/>
                <a:ea typeface="+mj-ea"/>
              </a:rPr>
              <a:t>万</a:t>
            </a:r>
            <a:r>
              <a:rPr lang="zh-TW" altLang="en-US" sz="2000" b="1" dirty="0" smtClean="0">
                <a:solidFill>
                  <a:schemeClr val="tx2">
                    <a:lumMod val="75000"/>
                  </a:schemeClr>
                </a:solidFill>
                <a:latin typeface="Century Gothic" panose="020B0502020202020204" pitchFamily="34" charset="0"/>
                <a:ea typeface="+mj-ea"/>
              </a:rPr>
              <a:t>本学术类书籍</a:t>
            </a:r>
            <a:endParaRPr lang="en-US" altLang="zh-CN" sz="2000" b="1" dirty="0" smtClean="0">
              <a:solidFill>
                <a:schemeClr val="tx2">
                  <a:lumMod val="75000"/>
                </a:schemeClr>
              </a:solidFill>
              <a:latin typeface="Century Gothic" panose="020B0502020202020204" pitchFamily="34" charset="0"/>
              <a:ea typeface="+mj-ea"/>
            </a:endParaRPr>
          </a:p>
        </p:txBody>
      </p:sp>
      <p:sp>
        <p:nvSpPr>
          <p:cNvPr id="34" name="文本框 33"/>
          <p:cNvSpPr txBox="1"/>
          <p:nvPr/>
        </p:nvSpPr>
        <p:spPr>
          <a:xfrm>
            <a:off x="1054100" y="2399357"/>
            <a:ext cx="3016250" cy="1323439"/>
          </a:xfrm>
          <a:prstGeom prst="rect">
            <a:avLst/>
          </a:prstGeom>
          <a:noFill/>
        </p:spPr>
        <p:txBody>
          <a:bodyPr wrap="square" rtlCol="0">
            <a:spAutoFit/>
          </a:bodyPr>
          <a:lstStyle/>
          <a:p>
            <a:r>
              <a:rPr lang="zh-CN" altLang="en-US" sz="2000" b="1" dirty="0" smtClean="0">
                <a:solidFill>
                  <a:schemeClr val="tx2">
                    <a:lumMod val="75000"/>
                  </a:schemeClr>
                </a:solidFill>
                <a:latin typeface="Century Gothic" panose="020B0502020202020204" pitchFamily="34" charset="0"/>
                <a:ea typeface="+mj-ea"/>
              </a:rPr>
              <a:t>精选台湾学术出版社书籍，支持电子书随身阅读</a:t>
            </a:r>
            <a:r>
              <a:rPr lang="zh-TW" altLang="en-US" sz="2000" b="1" dirty="0" smtClean="0">
                <a:solidFill>
                  <a:schemeClr val="tx2">
                    <a:lumMod val="75000"/>
                  </a:schemeClr>
                </a:solidFill>
                <a:latin typeface="Century Gothic" panose="020B0502020202020204" pitchFamily="34" charset="0"/>
                <a:ea typeface="+mj-ea"/>
              </a:rPr>
              <a:t>；</a:t>
            </a:r>
            <a:endParaRPr lang="en-US" altLang="zh-TW" sz="2000" b="1" dirty="0" smtClean="0">
              <a:solidFill>
                <a:schemeClr val="tx2">
                  <a:lumMod val="75000"/>
                </a:schemeClr>
              </a:solidFill>
              <a:latin typeface="Century Gothic" panose="020B0502020202020204" pitchFamily="34" charset="0"/>
              <a:ea typeface="+mj-ea"/>
            </a:endParaRPr>
          </a:p>
          <a:p>
            <a:r>
              <a:rPr lang="zh-CN" altLang="en-US" sz="2000" b="1" dirty="0" smtClean="0">
                <a:solidFill>
                  <a:schemeClr val="tx2">
                    <a:lumMod val="75000"/>
                  </a:schemeClr>
                </a:solidFill>
                <a:latin typeface="Century Gothic" panose="020B0502020202020204" pitchFamily="34" charset="0"/>
              </a:rPr>
              <a:t>整合华艺学术文献数据库，一站查全</a:t>
            </a:r>
            <a:endParaRPr lang="en-US" altLang="zh-CN" sz="2000" b="1" dirty="0" smtClean="0">
              <a:solidFill>
                <a:schemeClr val="tx2">
                  <a:lumMod val="75000"/>
                </a:schemeClr>
              </a:solidFill>
              <a:latin typeface="Century Gothic" panose="020B0502020202020204" pitchFamily="34" charset="0"/>
            </a:endParaRPr>
          </a:p>
        </p:txBody>
      </p:sp>
      <p:sp>
        <p:nvSpPr>
          <p:cNvPr id="38" name="文本框 37"/>
          <p:cNvSpPr txBox="1"/>
          <p:nvPr/>
        </p:nvSpPr>
        <p:spPr>
          <a:xfrm>
            <a:off x="8251870" y="4658904"/>
            <a:ext cx="2892379" cy="1015663"/>
          </a:xfrm>
          <a:prstGeom prst="rect">
            <a:avLst/>
          </a:prstGeom>
          <a:noFill/>
        </p:spPr>
        <p:txBody>
          <a:bodyPr wrap="square" rtlCol="0">
            <a:spAutoFit/>
          </a:bodyPr>
          <a:lstStyle/>
          <a:p>
            <a:r>
              <a:rPr lang="zh-CN" altLang="en-US" sz="2000" b="1" dirty="0" smtClean="0">
                <a:solidFill>
                  <a:schemeClr val="tx2">
                    <a:lumMod val="75000"/>
                  </a:schemeClr>
                </a:solidFill>
                <a:latin typeface="Century Gothic" panose="020B0502020202020204" pitchFamily="34" charset="0"/>
              </a:rPr>
              <a:t>在台湾学术文献数据库，</a:t>
            </a:r>
            <a:r>
              <a:rPr lang="zh-TW" altLang="en-US" sz="2000" b="1" dirty="0" smtClean="0">
                <a:solidFill>
                  <a:schemeClr val="tx2">
                    <a:lumMod val="75000"/>
                  </a:schemeClr>
                </a:solidFill>
                <a:latin typeface="Century Gothic" panose="020B0502020202020204" pitchFamily="34" charset="0"/>
              </a:rPr>
              <a:t>一次</a:t>
            </a:r>
            <a:r>
              <a:rPr lang="zh-CN" altLang="en-US" sz="2000" b="1" dirty="0" smtClean="0">
                <a:solidFill>
                  <a:schemeClr val="tx2">
                    <a:lumMod val="75000"/>
                  </a:schemeClr>
                </a:solidFill>
                <a:latin typeface="Century Gothic" panose="020B0502020202020204" pitchFamily="34" charset="0"/>
              </a:rPr>
              <a:t>满足</a:t>
            </a:r>
            <a:r>
              <a:rPr lang="zh-TW" altLang="en-US" sz="2000" b="1" dirty="0" smtClean="0">
                <a:solidFill>
                  <a:schemeClr val="tx2">
                    <a:lumMod val="75000"/>
                  </a:schemeClr>
                </a:solidFill>
                <a:latin typeface="Century Gothic" panose="020B0502020202020204" pitchFamily="34" charset="0"/>
              </a:rPr>
              <a:t>文章及</a:t>
            </a:r>
            <a:r>
              <a:rPr lang="zh-CN" altLang="en-US" sz="2000" b="1" dirty="0" smtClean="0">
                <a:solidFill>
                  <a:schemeClr val="tx2">
                    <a:lumMod val="75000"/>
                  </a:schemeClr>
                </a:solidFill>
                <a:latin typeface="Century Gothic" panose="020B0502020202020204" pitchFamily="34" charset="0"/>
              </a:rPr>
              <a:t>电子书的检索、浏览等功能！</a:t>
            </a:r>
            <a:endParaRPr lang="en-US" altLang="zh-CN" sz="2000" b="1" dirty="0" smtClean="0">
              <a:solidFill>
                <a:schemeClr val="tx2">
                  <a:lumMod val="75000"/>
                </a:schemeClr>
              </a:solidFill>
              <a:latin typeface="Century Gothic" panose="020B0502020202020204" pitchFamily="34" charset="0"/>
            </a:endParaRPr>
          </a:p>
        </p:txBody>
      </p:sp>
      <p:sp>
        <p:nvSpPr>
          <p:cNvPr id="41" name="文本框 40"/>
          <p:cNvSpPr txBox="1"/>
          <p:nvPr/>
        </p:nvSpPr>
        <p:spPr>
          <a:xfrm>
            <a:off x="8251870" y="2399357"/>
            <a:ext cx="2879679" cy="1631216"/>
          </a:xfrm>
          <a:prstGeom prst="rect">
            <a:avLst/>
          </a:prstGeom>
          <a:noFill/>
        </p:spPr>
        <p:txBody>
          <a:bodyPr wrap="square" rtlCol="0">
            <a:spAutoFit/>
          </a:bodyPr>
          <a:lstStyle/>
          <a:p>
            <a:r>
              <a:rPr lang="zh-CN" altLang="en-US" sz="2000" b="1" dirty="0" smtClean="0">
                <a:solidFill>
                  <a:schemeClr val="tx2">
                    <a:lumMod val="75000"/>
                  </a:schemeClr>
                </a:solidFill>
                <a:latin typeface="Century Gothic" panose="020B0502020202020204" pitchFamily="34" charset="0"/>
              </a:rPr>
              <a:t>精选台湾学术出版社，</a:t>
            </a:r>
            <a:r>
              <a:rPr lang="zh-TW" altLang="en-US" sz="2000" b="1" dirty="0" smtClean="0">
                <a:solidFill>
                  <a:schemeClr val="tx2">
                    <a:lumMod val="75000"/>
                  </a:schemeClr>
                </a:solidFill>
                <a:latin typeface="Century Gothic" panose="020B0502020202020204" pitchFamily="34" charset="0"/>
              </a:rPr>
              <a:t>如</a:t>
            </a:r>
            <a:r>
              <a:rPr lang="zh-CN" altLang="en-US" sz="2000" b="1" dirty="0" smtClean="0">
                <a:solidFill>
                  <a:schemeClr val="tx2">
                    <a:lumMod val="75000"/>
                  </a:schemeClr>
                </a:solidFill>
                <a:latin typeface="Century Gothic" panose="020B0502020202020204" pitchFamily="34" charset="0"/>
              </a:rPr>
              <a:t>：台湾大学出版中心、天下文化、台湾经济研究院、</a:t>
            </a:r>
            <a:r>
              <a:rPr lang="en-US" altLang="zh-TW" sz="2000" b="1" dirty="0" smtClean="0">
                <a:solidFill>
                  <a:schemeClr val="tx2">
                    <a:lumMod val="75000"/>
                  </a:schemeClr>
                </a:solidFill>
                <a:latin typeface="Century Gothic" panose="020B0502020202020204" pitchFamily="34" charset="0"/>
              </a:rPr>
              <a:t>”</a:t>
            </a:r>
            <a:r>
              <a:rPr lang="zh-TW" altLang="en-US" sz="2000" b="1" dirty="0" smtClean="0">
                <a:solidFill>
                  <a:schemeClr val="tx2">
                    <a:lumMod val="75000"/>
                  </a:schemeClr>
                </a:solidFill>
                <a:latin typeface="Century Gothic" panose="020B0502020202020204" pitchFamily="34" charset="0"/>
              </a:rPr>
              <a:t>国史馆</a:t>
            </a:r>
            <a:r>
              <a:rPr lang="en-US" altLang="zh-TW" sz="2000" b="1" dirty="0" smtClean="0">
                <a:solidFill>
                  <a:schemeClr val="tx2">
                    <a:lumMod val="75000"/>
                  </a:schemeClr>
                </a:solidFill>
                <a:latin typeface="Century Gothic" panose="020B0502020202020204" pitchFamily="34" charset="0"/>
              </a:rPr>
              <a:t>”……</a:t>
            </a:r>
            <a:r>
              <a:rPr lang="zh-TW" altLang="en-US" sz="2000" b="1" dirty="0" smtClean="0">
                <a:solidFill>
                  <a:schemeClr val="tx2">
                    <a:lumMod val="75000"/>
                  </a:schemeClr>
                </a:solidFill>
                <a:latin typeface="Century Gothic" panose="020B0502020202020204" pitchFamily="34" charset="0"/>
              </a:rPr>
              <a:t>等。</a:t>
            </a:r>
            <a:endParaRPr lang="en-US" altLang="zh-CN" sz="2000" b="1" dirty="0" smtClean="0">
              <a:solidFill>
                <a:schemeClr val="tx2">
                  <a:lumMod val="75000"/>
                </a:schemeClr>
              </a:solidFill>
              <a:latin typeface="Century Gothic" panose="020B0502020202020204" pitchFamily="34" charset="0"/>
            </a:endParaRPr>
          </a:p>
          <a:p>
            <a:endParaRPr lang="en-US" altLang="zh-CN" sz="2000" b="1" dirty="0">
              <a:solidFill>
                <a:schemeClr val="tx2">
                  <a:lumMod val="75000"/>
                </a:schemeClr>
              </a:solidFill>
              <a:latin typeface="Century Gothic" panose="020B0502020202020204" pitchFamily="34" charset="0"/>
              <a:ea typeface="+mj-ea"/>
            </a:endParaRPr>
          </a:p>
        </p:txBody>
      </p:sp>
      <p:sp>
        <p:nvSpPr>
          <p:cNvPr id="36" name="文本框 13"/>
          <p:cNvSpPr txBox="1"/>
          <p:nvPr/>
        </p:nvSpPr>
        <p:spPr>
          <a:xfrm>
            <a:off x="3004737" y="1451988"/>
            <a:ext cx="6186309" cy="64633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600" b="1" dirty="0" smtClean="0">
                <a:latin typeface="+mn-ea"/>
                <a:cs typeface="Arial" panose="020B0604020202020204" pitchFamily="34" charset="0"/>
              </a:rPr>
              <a:t>全新资源－台湾电子书</a:t>
            </a:r>
            <a:r>
              <a:rPr lang="zh-CN" altLang="en-US" sz="3600" b="1" dirty="0" smtClean="0">
                <a:latin typeface="+mn-ea"/>
                <a:cs typeface="Arial" panose="020B0604020202020204" pitchFamily="34" charset="0"/>
              </a:rPr>
              <a:t>数据库</a:t>
            </a:r>
            <a:endParaRPr lang="en-US" altLang="zh-CN" sz="3600" b="1" dirty="0" smtClean="0">
              <a:latin typeface="+mn-ea"/>
              <a:cs typeface="Arial" panose="020B0604020202020204" pitchFamily="34" charset="0"/>
            </a:endParaRPr>
          </a:p>
        </p:txBody>
      </p:sp>
      <p:pic>
        <p:nvPicPr>
          <p:cNvPr id="5" name="图片 4" descr="LOGO无影"/>
          <p:cNvPicPr>
            <a:picLocks noChangeAspect="1"/>
          </p:cNvPicPr>
          <p:nvPr/>
        </p:nvPicPr>
        <p:blipFill>
          <a:blip r:embed="rId15"/>
          <a:stretch>
            <a:fillRect/>
          </a:stretch>
        </p:blipFill>
        <p:spPr>
          <a:xfrm>
            <a:off x="11135360" y="5651500"/>
            <a:ext cx="1056640" cy="1202055"/>
          </a:xfrm>
          <a:prstGeom prst="rect">
            <a:avLst/>
          </a:prstGeom>
        </p:spPr>
      </p:pic>
    </p:spTree>
    <p:custDataLst>
      <p:tags r:id="rId1"/>
    </p:custData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23813"/>
            <a:ext cx="9285287" cy="680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a:solidFill>
                  <a:schemeClr val="bg1"/>
                </a:solidFill>
                <a:latin typeface="Century Gothic" panose="020B0502020202020204" pitchFamily="34" charset="0"/>
                <a:cs typeface="经典综艺体简" panose="02010609000101010101" pitchFamily="49" charset="-122"/>
              </a:rPr>
              <a:t>03</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41331" y="3176656"/>
            <a:ext cx="2236510" cy="707886"/>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4000" b="1" dirty="0">
                <a:solidFill>
                  <a:schemeClr val="bg1"/>
                </a:solidFill>
                <a:latin typeface="+mj-ea"/>
                <a:cs typeface="经典综艺体简" panose="02010609000101010101" pitchFamily="49" charset="-122"/>
              </a:rPr>
              <a:t>独家收录</a:t>
            </a:r>
            <a:endParaRPr lang="en-US" altLang="zh-CN" sz="4000" b="1" dirty="0">
              <a:solidFill>
                <a:schemeClr val="bg1"/>
              </a:solidFill>
              <a:latin typeface="+mj-ea"/>
              <a:cs typeface="经典综艺体简" panose="02010609000101010101" pitchFamily="49" charset="-122"/>
            </a:endParaRP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descr="dan-dimmock-sNwnjxm8eTY-unsplash.jpg"/>
          <p:cNvPicPr>
            <a:picLocks noChangeAspect="1"/>
          </p:cNvPicPr>
          <p:nvPr/>
        </p:nvPicPr>
        <p:blipFill>
          <a:blip r:embed="rId4" cstate="print"/>
          <a:srcRect l="4629"/>
          <a:stretch>
            <a:fillRect/>
          </a:stretch>
        </p:blipFill>
        <p:spPr>
          <a:xfrm>
            <a:off x="0" y="1543739"/>
            <a:ext cx="4578714" cy="2700000"/>
          </a:xfrm>
          <a:prstGeom prst="rect">
            <a:avLst/>
          </a:prstGeom>
        </p:spPr>
      </p:pic>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058871"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独家收录内容</a:t>
            </a:r>
            <a:endParaRPr lang="zh-CN" altLang="en-US" sz="3200" b="1" dirty="0">
              <a:solidFill>
                <a:schemeClr val="tx2"/>
              </a:solidFill>
              <a:latin typeface="Century Gothic" panose="020B0502020202020204" pitchFamily="34" charset="0"/>
              <a:ea typeface="+mj-ea"/>
            </a:endParaRPr>
          </a:p>
        </p:txBody>
      </p:sp>
      <p:sp>
        <p:nvSpPr>
          <p:cNvPr id="46" name="矩形 45"/>
          <p:cNvSpPr/>
          <p:nvPr/>
        </p:nvSpPr>
        <p:spPr>
          <a:xfrm>
            <a:off x="4583833" y="1545095"/>
            <a:ext cx="7632848" cy="2699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5880" y="1905135"/>
            <a:ext cx="808484" cy="808484"/>
          </a:xfrm>
          <a:prstGeom prst="rect">
            <a:avLst/>
          </a:prstGeom>
        </p:spPr>
      </p:pic>
      <p:sp>
        <p:nvSpPr>
          <p:cNvPr id="52" name="矩形 51"/>
          <p:cNvSpPr/>
          <p:nvPr/>
        </p:nvSpPr>
        <p:spPr>
          <a:xfrm>
            <a:off x="6023992" y="1977143"/>
            <a:ext cx="4894609" cy="1200329"/>
          </a:xfrm>
          <a:prstGeom prst="rect">
            <a:avLst/>
          </a:prstGeom>
        </p:spPr>
        <p:txBody>
          <a:bodyPr wrap="square">
            <a:spAutoFit/>
          </a:bodyPr>
          <a:lstStyle/>
          <a:p>
            <a:r>
              <a:rPr lang="zh-CN" altLang="en-US" sz="3600" dirty="0">
                <a:solidFill>
                  <a:schemeClr val="tx2">
                    <a:lumMod val="75000"/>
                  </a:schemeClr>
                </a:solidFill>
                <a:latin typeface="+mn-ea"/>
              </a:rPr>
              <a:t>独家收录台湾学位论文的数据库</a:t>
            </a:r>
          </a:p>
        </p:txBody>
      </p:sp>
      <p:sp>
        <p:nvSpPr>
          <p:cNvPr id="53" name="矩形 52"/>
          <p:cNvSpPr/>
          <p:nvPr/>
        </p:nvSpPr>
        <p:spPr>
          <a:xfrm>
            <a:off x="5879976" y="3203020"/>
            <a:ext cx="6185024" cy="769441"/>
          </a:xfrm>
          <a:prstGeom prst="rect">
            <a:avLst/>
          </a:prstGeom>
        </p:spPr>
        <p:txBody>
          <a:bodyPr wrap="square">
            <a:spAutoFit/>
          </a:bodyPr>
          <a:lstStyle/>
          <a:p>
            <a:pPr algn="ctr"/>
            <a:r>
              <a:rPr lang="zh-CN" altLang="en-US" sz="3200" dirty="0">
                <a:solidFill>
                  <a:schemeClr val="tx2">
                    <a:lumMod val="75000"/>
                  </a:schemeClr>
                </a:solidFill>
                <a:latin typeface="+mn-ea"/>
              </a:rPr>
              <a:t>顶尖高校论文数</a:t>
            </a:r>
            <a:r>
              <a:rPr lang="zh-CN" altLang="en-US" sz="3200" dirty="0" smtClean="0">
                <a:solidFill>
                  <a:schemeClr val="tx2">
                    <a:lumMod val="75000"/>
                  </a:schemeClr>
                </a:solidFill>
                <a:latin typeface="+mn-ea"/>
              </a:rPr>
              <a:t>占</a:t>
            </a:r>
            <a:r>
              <a:rPr lang="zh-TW" altLang="en-US" sz="3200" dirty="0" smtClean="0">
                <a:solidFill>
                  <a:schemeClr val="tx2">
                    <a:lumMod val="75000"/>
                  </a:schemeClr>
                </a:solidFill>
                <a:latin typeface="+mn-ea"/>
              </a:rPr>
              <a:t> </a:t>
            </a:r>
            <a:r>
              <a:rPr lang="en-US" altLang="zh-TW" sz="4400" b="1" dirty="0" smtClean="0">
                <a:solidFill>
                  <a:schemeClr val="tx2">
                    <a:lumMod val="75000"/>
                  </a:schemeClr>
                </a:solidFill>
                <a:latin typeface="+mn-ea"/>
              </a:rPr>
              <a:t>90%</a:t>
            </a:r>
            <a:r>
              <a:rPr lang="zh-TW" altLang="en-US" sz="4400" dirty="0" smtClean="0">
                <a:solidFill>
                  <a:schemeClr val="tx2">
                    <a:lumMod val="75000"/>
                  </a:schemeClr>
                </a:solidFill>
                <a:latin typeface="+mn-ea"/>
              </a:rPr>
              <a:t> </a:t>
            </a:r>
            <a:r>
              <a:rPr lang="zh-TW" altLang="en-US" sz="3200" dirty="0">
                <a:solidFill>
                  <a:schemeClr val="tx2">
                    <a:lumMod val="75000"/>
                  </a:schemeClr>
                </a:solidFill>
                <a:latin typeface="+mn-ea"/>
              </a:rPr>
              <a:t>以上</a:t>
            </a:r>
            <a:endParaRPr lang="zh-CN" altLang="en-US" sz="3200" dirty="0">
              <a:solidFill>
                <a:schemeClr val="tx2">
                  <a:lumMod val="75000"/>
                </a:schemeClr>
              </a:solidFill>
              <a:latin typeface="+mn-ea"/>
            </a:endParaRPr>
          </a:p>
        </p:txBody>
      </p:sp>
      <p:pic>
        <p:nvPicPr>
          <p:cNvPr id="5" name="图片 4" descr="LOGO无影"/>
          <p:cNvPicPr>
            <a:picLocks noChangeAspect="1"/>
          </p:cNvPicPr>
          <p:nvPr/>
        </p:nvPicPr>
        <p:blipFill>
          <a:blip r:embed="rId6"/>
          <a:stretch>
            <a:fillRect/>
          </a:stretch>
        </p:blipFill>
        <p:spPr>
          <a:xfrm>
            <a:off x="11135360" y="5651500"/>
            <a:ext cx="1056640" cy="1202055"/>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图片 5"/>
          <p:cNvPicPr>
            <a:picLocks noChangeAspect="1"/>
          </p:cNvPicPr>
          <p:nvPr/>
        </p:nvPicPr>
        <p:blipFill>
          <a:blip r:embed="rId5" cstate="print">
            <a:duotone>
              <a:prstClr val="black"/>
              <a:schemeClr val="accent6">
                <a:tint val="45000"/>
                <a:satMod val="400000"/>
              </a:schemeClr>
            </a:duotone>
          </a:blip>
          <a:stretch>
            <a:fillRect/>
          </a:stretch>
        </p:blipFill>
        <p:spPr>
          <a:xfrm>
            <a:off x="-29014" y="1516065"/>
            <a:ext cx="4612846" cy="2736304"/>
          </a:xfrm>
          <a:prstGeom prst="rect">
            <a:avLst/>
          </a:prstGeom>
        </p:spPr>
      </p:pic>
      <p:sp>
        <p:nvSpPr>
          <p:cNvPr id="22" name="矩形 21"/>
          <p:cNvSpPr/>
          <p:nvPr/>
        </p:nvSpPr>
        <p:spPr>
          <a:xfrm>
            <a:off x="4583833" y="1516065"/>
            <a:ext cx="7632848"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880" y="2092129"/>
            <a:ext cx="808484" cy="808484"/>
          </a:xfrm>
          <a:prstGeom prst="rect">
            <a:avLst/>
          </a:prstGeom>
        </p:spPr>
      </p:pic>
      <p:sp>
        <p:nvSpPr>
          <p:cNvPr id="24" name="矩形 23"/>
          <p:cNvSpPr/>
          <p:nvPr/>
        </p:nvSpPr>
        <p:spPr>
          <a:xfrm>
            <a:off x="5966842" y="2237886"/>
            <a:ext cx="4894609" cy="646331"/>
          </a:xfrm>
          <a:prstGeom prst="rect">
            <a:avLst/>
          </a:prstGeom>
        </p:spPr>
        <p:txBody>
          <a:bodyPr wrap="square">
            <a:spAutoFit/>
          </a:bodyPr>
          <a:lstStyle/>
          <a:p>
            <a:r>
              <a:rPr lang="zh-CN" altLang="en-US" sz="3600" dirty="0">
                <a:solidFill>
                  <a:schemeClr val="tx2">
                    <a:lumMod val="75000"/>
                  </a:schemeClr>
                </a:solidFill>
                <a:latin typeface="+mn-ea"/>
              </a:rPr>
              <a:t>国际顶尖指标</a:t>
            </a:r>
            <a:r>
              <a:rPr lang="en-US" altLang="zh-TW" sz="3600" dirty="0">
                <a:solidFill>
                  <a:schemeClr val="tx2">
                    <a:lumMod val="75000"/>
                  </a:schemeClr>
                </a:solidFill>
                <a:latin typeface="+mn-ea"/>
              </a:rPr>
              <a:t>ESI</a:t>
            </a:r>
          </a:p>
        </p:txBody>
      </p:sp>
      <p:sp>
        <p:nvSpPr>
          <p:cNvPr id="25" name="矩形 24"/>
          <p:cNvSpPr/>
          <p:nvPr/>
        </p:nvSpPr>
        <p:spPr>
          <a:xfrm>
            <a:off x="5905376" y="2947514"/>
            <a:ext cx="6264696" cy="584775"/>
          </a:xfrm>
          <a:prstGeom prst="rect">
            <a:avLst/>
          </a:prstGeom>
        </p:spPr>
        <p:txBody>
          <a:bodyPr wrap="square">
            <a:spAutoFit/>
          </a:bodyPr>
          <a:lstStyle/>
          <a:p>
            <a:pPr algn="ctr"/>
            <a:r>
              <a:rPr lang="zh-TW" altLang="en-US" sz="3200" dirty="0">
                <a:solidFill>
                  <a:schemeClr val="tx2">
                    <a:lumMod val="75000"/>
                  </a:schemeClr>
                </a:solidFill>
                <a:latin typeface="+mn-ea"/>
              </a:rPr>
              <a:t>收录</a:t>
            </a:r>
            <a:r>
              <a:rPr lang="en-US" altLang="zh-TW" sz="3200" dirty="0">
                <a:solidFill>
                  <a:schemeClr val="tx2">
                    <a:lumMod val="75000"/>
                  </a:schemeClr>
                </a:solidFill>
                <a:latin typeface="+mn-ea"/>
              </a:rPr>
              <a:t>21</a:t>
            </a:r>
            <a:r>
              <a:rPr lang="zh-TW" altLang="en-US" sz="3200" dirty="0">
                <a:solidFill>
                  <a:schemeClr val="tx2">
                    <a:lumMod val="75000"/>
                  </a:schemeClr>
                </a:solidFill>
                <a:latin typeface="+mn-ea"/>
              </a:rPr>
              <a:t>校</a:t>
            </a:r>
            <a:r>
              <a:rPr lang="en-US" altLang="zh-TW" sz="3200" dirty="0">
                <a:solidFill>
                  <a:schemeClr val="tx2">
                    <a:lumMod val="75000"/>
                  </a:schemeClr>
                </a:solidFill>
                <a:latin typeface="+mn-ea"/>
              </a:rPr>
              <a:t>ESI</a:t>
            </a:r>
            <a:r>
              <a:rPr lang="zh-CN" altLang="en-US" sz="3200" dirty="0">
                <a:solidFill>
                  <a:schemeClr val="tx2">
                    <a:lumMod val="75000"/>
                  </a:schemeClr>
                </a:solidFill>
                <a:latin typeface="+mn-ea"/>
              </a:rPr>
              <a:t>各领域顶尖高校论文</a:t>
            </a:r>
          </a:p>
        </p:txBody>
      </p:sp>
      <p:sp>
        <p:nvSpPr>
          <p:cNvPr id="30" name="文本框 16"/>
          <p:cNvSpPr txBox="1"/>
          <p:nvPr/>
        </p:nvSpPr>
        <p:spPr>
          <a:xfrm>
            <a:off x="3388420" y="4460133"/>
            <a:ext cx="5230919" cy="707886"/>
          </a:xfrm>
          <a:prstGeom prst="rect">
            <a:avLst/>
          </a:prstGeom>
          <a:noFill/>
        </p:spPr>
        <p:txBody>
          <a:bodyPr wrap="none" rtlCol="0">
            <a:spAutoFit/>
          </a:bodyPr>
          <a:lstStyle/>
          <a:p>
            <a:r>
              <a:rPr lang="zh-TW" altLang="en-US" sz="4000" dirty="0">
                <a:solidFill>
                  <a:schemeClr val="accent6">
                    <a:lumMod val="75000"/>
                  </a:schemeClr>
                </a:solidFill>
                <a:latin typeface="+mn-ea"/>
                <a:cs typeface="Arial" panose="020B0604020202020204" pitchFamily="34" charset="0"/>
              </a:rPr>
              <a:t>唯一收录</a:t>
            </a:r>
            <a:r>
              <a:rPr lang="zh-CN" altLang="en-US" sz="3600" dirty="0">
                <a:solidFill>
                  <a:srgbClr val="131313"/>
                </a:solidFill>
                <a:latin typeface="+mn-ea"/>
                <a:cs typeface="Arial" panose="020B0604020202020204" pitchFamily="34" charset="0"/>
              </a:rPr>
              <a:t> </a:t>
            </a:r>
            <a:r>
              <a:rPr lang="zh-CN" altLang="en-US" sz="2800" dirty="0">
                <a:solidFill>
                  <a:srgbClr val="131313"/>
                </a:solidFill>
                <a:latin typeface="+mn-ea"/>
                <a:cs typeface="Arial" panose="020B0604020202020204" pitchFamily="34" charset="0"/>
              </a:rPr>
              <a:t>台湾大学学位论文</a:t>
            </a:r>
            <a:endParaRPr lang="en-US" altLang="zh-CN" sz="2800" dirty="0">
              <a:solidFill>
                <a:srgbClr val="131313"/>
              </a:solidFill>
              <a:latin typeface="+mn-ea"/>
              <a:cs typeface="Arial" panose="020B0604020202020204" pitchFamily="34" charset="0"/>
            </a:endParaRPr>
          </a:p>
        </p:txBody>
      </p:sp>
      <p:pic>
        <p:nvPicPr>
          <p:cNvPr id="31" name="PA_图片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2900" y="4455817"/>
            <a:ext cx="829664" cy="829664"/>
          </a:xfrm>
          <a:prstGeom prst="rect">
            <a:avLst/>
          </a:prstGeom>
        </p:spPr>
      </p:pic>
      <p:sp>
        <p:nvSpPr>
          <p:cNvPr id="32" name="矩形 31"/>
          <p:cNvSpPr/>
          <p:nvPr/>
        </p:nvSpPr>
        <p:spPr>
          <a:xfrm>
            <a:off x="2129412" y="5400136"/>
            <a:ext cx="11377264" cy="954107"/>
          </a:xfrm>
          <a:prstGeom prst="rect">
            <a:avLst/>
          </a:prstGeom>
        </p:spPr>
        <p:txBody>
          <a:bodyPr wrap="square">
            <a:spAutoFit/>
          </a:bodyPr>
          <a:lstStyle/>
          <a:p>
            <a:r>
              <a:rPr lang="zh-CN" altLang="en-US" sz="2800" dirty="0">
                <a:solidFill>
                  <a:srgbClr val="131313"/>
                </a:solidFill>
                <a:latin typeface="+mn-ea"/>
              </a:rPr>
              <a:t>不容忽视的学位论文价值：</a:t>
            </a:r>
            <a:endParaRPr lang="en-US" altLang="zh-TW" sz="2800" dirty="0">
              <a:solidFill>
                <a:srgbClr val="131313"/>
              </a:solidFill>
              <a:latin typeface="+mn-ea"/>
            </a:endParaRPr>
          </a:p>
          <a:p>
            <a:r>
              <a:rPr lang="zh-CN" altLang="en-US" sz="2800" dirty="0">
                <a:solidFill>
                  <a:srgbClr val="131313"/>
                </a:solidFill>
                <a:latin typeface="+mn-ea"/>
              </a:rPr>
              <a:t>期刊论文原型、实验室大成果中的重要小拼图</a:t>
            </a:r>
            <a:endParaRPr lang="en-US" altLang="zh-CN" sz="2000" dirty="0">
              <a:solidFill>
                <a:srgbClr val="131313"/>
              </a:solidFill>
              <a:latin typeface="+mn-ea"/>
            </a:endParaRPr>
          </a:p>
        </p:txBody>
      </p:sp>
      <p:sp>
        <p:nvSpPr>
          <p:cNvPr id="20" name="文本框 42"/>
          <p:cNvSpPr txBox="1"/>
          <p:nvPr/>
        </p:nvSpPr>
        <p:spPr>
          <a:xfrm>
            <a:off x="1058871"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独家收录内容</a:t>
            </a:r>
            <a:endParaRPr lang="zh-CN" altLang="en-US" sz="3200" b="1" dirty="0">
              <a:solidFill>
                <a:schemeClr val="tx2"/>
              </a:solidFill>
              <a:latin typeface="Century Gothic" panose="020B0502020202020204" pitchFamily="34" charset="0"/>
              <a:ea typeface="+mj-ea"/>
            </a:endParaRPr>
          </a:p>
        </p:txBody>
      </p:sp>
      <p:pic>
        <p:nvPicPr>
          <p:cNvPr id="5" name="图片 4" descr="LOGO无影"/>
          <p:cNvPicPr>
            <a:picLocks noChangeAspect="1"/>
          </p:cNvPicPr>
          <p:nvPr/>
        </p:nvPicPr>
        <p:blipFill>
          <a:blip r:embed="rId8"/>
          <a:stretch>
            <a:fillRect/>
          </a:stretch>
        </p:blipFill>
        <p:spPr>
          <a:xfrm>
            <a:off x="11135360" y="5651500"/>
            <a:ext cx="1056640" cy="1202055"/>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图片 5"/>
          <p:cNvPicPr>
            <a:picLocks noChangeAspect="1"/>
          </p:cNvPicPr>
          <p:nvPr/>
        </p:nvPicPr>
        <p:blipFill>
          <a:blip r:embed="rId5" cstate="print"/>
          <a:stretch>
            <a:fillRect/>
          </a:stretch>
        </p:blipFill>
        <p:spPr>
          <a:xfrm>
            <a:off x="-9923" y="1574121"/>
            <a:ext cx="4574663" cy="2736304"/>
          </a:xfrm>
          <a:prstGeom prst="rect">
            <a:avLst/>
          </a:prstGeom>
        </p:spPr>
      </p:pic>
      <p:sp>
        <p:nvSpPr>
          <p:cNvPr id="33" name="矩形 32"/>
          <p:cNvSpPr/>
          <p:nvPr/>
        </p:nvSpPr>
        <p:spPr>
          <a:xfrm>
            <a:off x="4583833" y="1574121"/>
            <a:ext cx="7632848"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880" y="2150185"/>
            <a:ext cx="808484" cy="808484"/>
          </a:xfrm>
          <a:prstGeom prst="rect">
            <a:avLst/>
          </a:prstGeom>
        </p:spPr>
      </p:pic>
      <p:sp>
        <p:nvSpPr>
          <p:cNvPr id="35" name="矩形 34"/>
          <p:cNvSpPr/>
          <p:nvPr/>
        </p:nvSpPr>
        <p:spPr>
          <a:xfrm>
            <a:off x="5979542" y="2295942"/>
            <a:ext cx="4894609" cy="646331"/>
          </a:xfrm>
          <a:prstGeom prst="rect">
            <a:avLst/>
          </a:prstGeom>
        </p:spPr>
        <p:txBody>
          <a:bodyPr wrap="square">
            <a:spAutoFit/>
          </a:bodyPr>
          <a:lstStyle/>
          <a:p>
            <a:r>
              <a:rPr lang="zh-TW" altLang="en-US" sz="3600" dirty="0">
                <a:solidFill>
                  <a:schemeClr val="tx2">
                    <a:lumMod val="75000"/>
                  </a:schemeClr>
                </a:solidFill>
                <a:latin typeface="+mn-ea"/>
              </a:rPr>
              <a:t>更新最实时</a:t>
            </a:r>
            <a:endParaRPr lang="en-US" altLang="zh-TW" sz="3600" dirty="0">
              <a:solidFill>
                <a:schemeClr val="tx2">
                  <a:lumMod val="75000"/>
                </a:schemeClr>
              </a:solidFill>
              <a:latin typeface="+mn-ea"/>
            </a:endParaRPr>
          </a:p>
        </p:txBody>
      </p:sp>
      <p:sp>
        <p:nvSpPr>
          <p:cNvPr id="36" name="矩形 35"/>
          <p:cNvSpPr/>
          <p:nvPr/>
        </p:nvSpPr>
        <p:spPr>
          <a:xfrm>
            <a:off x="5791076" y="3005570"/>
            <a:ext cx="6264696" cy="584775"/>
          </a:xfrm>
          <a:prstGeom prst="rect">
            <a:avLst/>
          </a:prstGeom>
        </p:spPr>
        <p:txBody>
          <a:bodyPr wrap="square">
            <a:spAutoFit/>
          </a:bodyPr>
          <a:lstStyle/>
          <a:p>
            <a:pPr algn="ctr"/>
            <a:r>
              <a:rPr lang="zh-CN" altLang="en-US" sz="3200" dirty="0">
                <a:solidFill>
                  <a:schemeClr val="tx2">
                    <a:lumMod val="75000"/>
                  </a:schemeClr>
                </a:solidFill>
                <a:latin typeface="+mn-ea"/>
              </a:rPr>
              <a:t>致力提供您最新的学位论文著作</a:t>
            </a:r>
          </a:p>
        </p:txBody>
      </p:sp>
      <p:sp>
        <p:nvSpPr>
          <p:cNvPr id="37" name="文本框 16"/>
          <p:cNvSpPr txBox="1"/>
          <p:nvPr/>
        </p:nvSpPr>
        <p:spPr>
          <a:xfrm>
            <a:off x="2448674" y="4560987"/>
            <a:ext cx="7132081" cy="584775"/>
          </a:xfrm>
          <a:prstGeom prst="rect">
            <a:avLst/>
          </a:prstGeom>
          <a:noFill/>
        </p:spPr>
        <p:txBody>
          <a:bodyPr wrap="none" rtlCol="0">
            <a:spAutoFit/>
          </a:bodyPr>
          <a:lstStyle/>
          <a:p>
            <a:r>
              <a:rPr lang="zh-CN" altLang="en-US" sz="3200" dirty="0">
                <a:solidFill>
                  <a:srgbClr val="131313"/>
                </a:solidFill>
                <a:latin typeface="+mn-ea"/>
                <a:cs typeface="Arial" panose="020B0604020202020204" pitchFamily="34" charset="0"/>
              </a:rPr>
              <a:t>学位论文最新已更新至</a:t>
            </a:r>
            <a:r>
              <a:rPr lang="en-US" altLang="zh-TW" sz="3200" dirty="0" smtClean="0">
                <a:solidFill>
                  <a:srgbClr val="F17F42"/>
                </a:solidFill>
                <a:latin typeface="+mn-ea"/>
                <a:cs typeface="Arial" panose="020B0604020202020204" pitchFamily="34" charset="0"/>
              </a:rPr>
              <a:t>2019</a:t>
            </a:r>
            <a:r>
              <a:rPr lang="zh-TW" altLang="en-US" sz="3200" dirty="0" smtClean="0">
                <a:solidFill>
                  <a:srgbClr val="F17F42"/>
                </a:solidFill>
                <a:latin typeface="+mn-ea"/>
                <a:cs typeface="Arial" panose="020B0604020202020204" pitchFamily="34" charset="0"/>
              </a:rPr>
              <a:t>年</a:t>
            </a:r>
            <a:r>
              <a:rPr lang="en-US" altLang="zh-TW" sz="3200" dirty="0" smtClean="0">
                <a:solidFill>
                  <a:srgbClr val="F17F42"/>
                </a:solidFill>
                <a:latin typeface="+mn-ea"/>
                <a:cs typeface="Arial" panose="020B0604020202020204" pitchFamily="34" charset="0"/>
              </a:rPr>
              <a:t>1</a:t>
            </a:r>
            <a:r>
              <a:rPr lang="zh-TW" altLang="en-US" sz="3200" dirty="0" smtClean="0">
                <a:solidFill>
                  <a:srgbClr val="F17F42"/>
                </a:solidFill>
                <a:latin typeface="+mn-ea"/>
                <a:cs typeface="Arial" panose="020B0604020202020204" pitchFamily="34" charset="0"/>
              </a:rPr>
              <a:t>月份</a:t>
            </a:r>
            <a:r>
              <a:rPr lang="zh-TW" altLang="en-US" sz="3200" dirty="0">
                <a:solidFill>
                  <a:srgbClr val="F17F42"/>
                </a:solidFill>
                <a:latin typeface="+mn-ea"/>
                <a:cs typeface="Arial" panose="020B0604020202020204" pitchFamily="34" charset="0"/>
              </a:rPr>
              <a:t>！</a:t>
            </a:r>
            <a:endParaRPr lang="en-US" altLang="zh-CN" sz="3200" dirty="0">
              <a:solidFill>
                <a:srgbClr val="F17F42"/>
              </a:solidFill>
              <a:latin typeface="+mn-ea"/>
              <a:cs typeface="Arial" panose="020B0604020202020204" pitchFamily="34" charset="0"/>
            </a:endParaRPr>
          </a:p>
        </p:txBody>
      </p:sp>
      <p:pic>
        <p:nvPicPr>
          <p:cNvPr id="44" name="PA_图片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725914" y="5271517"/>
            <a:ext cx="829664" cy="829664"/>
          </a:xfrm>
          <a:prstGeom prst="rect">
            <a:avLst/>
          </a:prstGeom>
        </p:spPr>
      </p:pic>
      <p:sp>
        <p:nvSpPr>
          <p:cNvPr id="21" name="文本框 42"/>
          <p:cNvSpPr txBox="1"/>
          <p:nvPr/>
        </p:nvSpPr>
        <p:spPr>
          <a:xfrm>
            <a:off x="1058871"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独家收录内容</a:t>
            </a:r>
            <a:endParaRPr lang="zh-CN" altLang="en-US" sz="3200" b="1" dirty="0">
              <a:solidFill>
                <a:schemeClr val="tx2"/>
              </a:solidFill>
              <a:latin typeface="Century Gothic" panose="020B0502020202020204" pitchFamily="34" charset="0"/>
              <a:ea typeface="+mj-ea"/>
            </a:endParaRPr>
          </a:p>
        </p:txBody>
      </p:sp>
      <p:pic>
        <p:nvPicPr>
          <p:cNvPr id="1026" name="Picture 2"/>
          <p:cNvPicPr>
            <a:picLocks noChangeAspect="1" noChangeArrowheads="1"/>
          </p:cNvPicPr>
          <p:nvPr/>
        </p:nvPicPr>
        <p:blipFill>
          <a:blip r:embed="rId8" cstate="print"/>
          <a:srcRect t="2899"/>
          <a:stretch>
            <a:fillRect/>
          </a:stretch>
        </p:blipFill>
        <p:spPr bwMode="auto">
          <a:xfrm>
            <a:off x="2752725" y="5257800"/>
            <a:ext cx="6714000" cy="1223162"/>
          </a:xfrm>
          <a:prstGeom prst="rect">
            <a:avLst/>
          </a:prstGeom>
          <a:noFill/>
          <a:ln w="9525">
            <a:noFill/>
            <a:miter lim="800000"/>
            <a:headEnd/>
            <a:tailEnd/>
          </a:ln>
        </p:spPr>
      </p:pic>
      <p:pic>
        <p:nvPicPr>
          <p:cNvPr id="5" name="图片 4" descr="LOGO无影"/>
          <p:cNvPicPr>
            <a:picLocks noChangeAspect="1"/>
          </p:cNvPicPr>
          <p:nvPr/>
        </p:nvPicPr>
        <p:blipFill>
          <a:blip r:embed="rId9"/>
          <a:stretch>
            <a:fillRect/>
          </a:stretch>
        </p:blipFill>
        <p:spPr>
          <a:xfrm>
            <a:off x="11135360" y="5651500"/>
            <a:ext cx="1056640" cy="1202055"/>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a:solidFill>
                  <a:schemeClr val="bg1"/>
                </a:solidFill>
                <a:latin typeface="Century Gothic" panose="020B0502020202020204" pitchFamily="34" charset="0"/>
                <a:cs typeface="经典综艺体简" panose="02010609000101010101" pitchFamily="49" charset="-122"/>
              </a:rPr>
              <a:t>04</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501767" y="3127167"/>
            <a:ext cx="3262432" cy="707886"/>
          </a:xfrm>
          <a:prstGeom prst="rect">
            <a:avLst/>
          </a:prstGeom>
          <a:noFill/>
        </p:spPr>
        <p:txBody>
          <a:bodyPr wrap="none" rtlCol="0">
            <a:spAutoFit/>
            <a:scene3d>
              <a:camera prst="orthographicFront"/>
              <a:lightRig rig="threePt" dir="t"/>
            </a:scene3d>
            <a:sp3d contourW="12700"/>
          </a:bodyPr>
          <a:lstStyle/>
          <a:p>
            <a:pPr defTabSz="914400">
              <a:defRPr/>
            </a:pPr>
            <a:r>
              <a:rPr lang="zh-TW" altLang="en-US" sz="4000" b="1" dirty="0">
                <a:solidFill>
                  <a:schemeClr val="bg1"/>
                </a:solidFill>
                <a:latin typeface="+mj-ea"/>
                <a:cs typeface="经典综艺体简" panose="02010609000101010101" pitchFamily="49" charset="-122"/>
              </a:rPr>
              <a:t>重要系统功能</a:t>
            </a:r>
            <a:endParaRPr lang="en-US" altLang="zh-CN" sz="4000" b="1" dirty="0">
              <a:solidFill>
                <a:schemeClr val="bg1"/>
              </a:solidFill>
              <a:latin typeface="+mj-ea"/>
              <a:cs typeface="经典综艺体简" panose="02010609000101010101" pitchFamily="49" charset="-122"/>
            </a:endParaRP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135844" y="1901547"/>
            <a:ext cx="1183217" cy="1094316"/>
            <a:chOff x="4427538" y="566738"/>
            <a:chExt cx="887413" cy="820737"/>
          </a:xfrm>
          <a:solidFill>
            <a:schemeClr val="accent2"/>
          </a:solidFill>
        </p:grpSpPr>
        <p:sp>
          <p:nvSpPr>
            <p:cNvPr id="49" name="Freeform 8"/>
            <p:cNvSpPr>
              <a:spLocks noEditPoints="1"/>
            </p:cNvSpPr>
            <p:nvPr/>
          </p:nvSpPr>
          <p:spPr bwMode="auto">
            <a:xfrm>
              <a:off x="4429126" y="566738"/>
              <a:ext cx="885825" cy="815975"/>
            </a:xfrm>
            <a:custGeom>
              <a:avLst/>
              <a:gdLst>
                <a:gd name="T0" fmla="*/ 132 w 558"/>
                <a:gd name="T1" fmla="*/ 514 h 514"/>
                <a:gd name="T2" fmla="*/ 556 w 558"/>
                <a:gd name="T3" fmla="*/ 317 h 514"/>
                <a:gd name="T4" fmla="*/ 558 w 558"/>
                <a:gd name="T5" fmla="*/ 316 h 514"/>
                <a:gd name="T6" fmla="*/ 0 w 558"/>
                <a:gd name="T7" fmla="*/ 0 h 514"/>
                <a:gd name="T8" fmla="*/ 132 w 558"/>
                <a:gd name="T9" fmla="*/ 514 h 514"/>
                <a:gd name="T10" fmla="*/ 134 w 558"/>
                <a:gd name="T11" fmla="*/ 511 h 514"/>
                <a:gd name="T12" fmla="*/ 3 w 558"/>
                <a:gd name="T13" fmla="*/ 4 h 514"/>
                <a:gd name="T14" fmla="*/ 553 w 558"/>
                <a:gd name="T15" fmla="*/ 316 h 514"/>
                <a:gd name="T16" fmla="*/ 134 w 558"/>
                <a:gd name="T17" fmla="*/ 51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14">
                  <a:moveTo>
                    <a:pt x="132" y="514"/>
                  </a:moveTo>
                  <a:lnTo>
                    <a:pt x="556" y="317"/>
                  </a:lnTo>
                  <a:lnTo>
                    <a:pt x="558" y="316"/>
                  </a:lnTo>
                  <a:lnTo>
                    <a:pt x="0" y="0"/>
                  </a:lnTo>
                  <a:lnTo>
                    <a:pt x="132" y="514"/>
                  </a:lnTo>
                  <a:close/>
                  <a:moveTo>
                    <a:pt x="134" y="511"/>
                  </a:moveTo>
                  <a:lnTo>
                    <a:pt x="3" y="4"/>
                  </a:lnTo>
                  <a:lnTo>
                    <a:pt x="553" y="316"/>
                  </a:lnTo>
                  <a:lnTo>
                    <a:pt x="134" y="511"/>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0" name="Freeform 9"/>
            <p:cNvSpPr>
              <a:spLocks noEditPoints="1"/>
            </p:cNvSpPr>
            <p:nvPr/>
          </p:nvSpPr>
          <p:spPr bwMode="auto">
            <a:xfrm>
              <a:off x="4629151" y="1066800"/>
              <a:ext cx="682625" cy="320675"/>
            </a:xfrm>
            <a:custGeom>
              <a:avLst/>
              <a:gdLst>
                <a:gd name="T0" fmla="*/ 111 w 430"/>
                <a:gd name="T1" fmla="*/ 110 h 202"/>
                <a:gd name="T2" fmla="*/ 111 w 430"/>
                <a:gd name="T3" fmla="*/ 110 h 202"/>
                <a:gd name="T4" fmla="*/ 0 w 430"/>
                <a:gd name="T5" fmla="*/ 202 h 202"/>
                <a:gd name="T6" fmla="*/ 430 w 430"/>
                <a:gd name="T7" fmla="*/ 2 h 202"/>
                <a:gd name="T8" fmla="*/ 429 w 430"/>
                <a:gd name="T9" fmla="*/ 0 h 202"/>
                <a:gd name="T10" fmla="*/ 111 w 430"/>
                <a:gd name="T11" fmla="*/ 110 h 202"/>
                <a:gd name="T12" fmla="*/ 14 w 430"/>
                <a:gd name="T13" fmla="*/ 193 h 202"/>
                <a:gd name="T14" fmla="*/ 112 w 430"/>
                <a:gd name="T15" fmla="*/ 112 h 202"/>
                <a:gd name="T16" fmla="*/ 409 w 430"/>
                <a:gd name="T17" fmla="*/ 9 h 202"/>
                <a:gd name="T18" fmla="*/ 14 w 430"/>
                <a:gd name="T19" fmla="*/ 19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202">
                  <a:moveTo>
                    <a:pt x="111" y="110"/>
                  </a:moveTo>
                  <a:lnTo>
                    <a:pt x="111" y="110"/>
                  </a:lnTo>
                  <a:lnTo>
                    <a:pt x="0" y="202"/>
                  </a:lnTo>
                  <a:lnTo>
                    <a:pt x="430" y="2"/>
                  </a:lnTo>
                  <a:lnTo>
                    <a:pt x="429" y="0"/>
                  </a:lnTo>
                  <a:lnTo>
                    <a:pt x="111" y="110"/>
                  </a:lnTo>
                  <a:close/>
                  <a:moveTo>
                    <a:pt x="14" y="193"/>
                  </a:moveTo>
                  <a:lnTo>
                    <a:pt x="112" y="112"/>
                  </a:lnTo>
                  <a:lnTo>
                    <a:pt x="409" y="9"/>
                  </a:lnTo>
                  <a:lnTo>
                    <a:pt x="14" y="19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1" name="Freeform 10"/>
            <p:cNvSpPr>
              <a:spLocks noEditPoints="1"/>
            </p:cNvSpPr>
            <p:nvPr/>
          </p:nvSpPr>
          <p:spPr bwMode="auto">
            <a:xfrm>
              <a:off x="4427538" y="566738"/>
              <a:ext cx="887413" cy="677863"/>
            </a:xfrm>
            <a:custGeom>
              <a:avLst/>
              <a:gdLst>
                <a:gd name="T0" fmla="*/ 237 w 559"/>
                <a:gd name="T1" fmla="*/ 427 h 427"/>
                <a:gd name="T2" fmla="*/ 238 w 559"/>
                <a:gd name="T3" fmla="*/ 427 h 427"/>
                <a:gd name="T4" fmla="*/ 559 w 559"/>
                <a:gd name="T5" fmla="*/ 317 h 427"/>
                <a:gd name="T6" fmla="*/ 0 w 559"/>
                <a:gd name="T7" fmla="*/ 0 h 427"/>
                <a:gd name="T8" fmla="*/ 237 w 559"/>
                <a:gd name="T9" fmla="*/ 427 h 427"/>
                <a:gd name="T10" fmla="*/ 239 w 559"/>
                <a:gd name="T11" fmla="*/ 425 h 427"/>
                <a:gd name="T12" fmla="*/ 5 w 559"/>
                <a:gd name="T13" fmla="*/ 5 h 427"/>
                <a:gd name="T14" fmla="*/ 554 w 559"/>
                <a:gd name="T15" fmla="*/ 316 h 427"/>
                <a:gd name="T16" fmla="*/ 239 w 559"/>
                <a:gd name="T17" fmla="*/ 42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427">
                  <a:moveTo>
                    <a:pt x="237" y="427"/>
                  </a:moveTo>
                  <a:lnTo>
                    <a:pt x="238" y="427"/>
                  </a:lnTo>
                  <a:lnTo>
                    <a:pt x="559" y="317"/>
                  </a:lnTo>
                  <a:lnTo>
                    <a:pt x="0" y="0"/>
                  </a:lnTo>
                  <a:lnTo>
                    <a:pt x="237" y="427"/>
                  </a:lnTo>
                  <a:close/>
                  <a:moveTo>
                    <a:pt x="239" y="425"/>
                  </a:moveTo>
                  <a:lnTo>
                    <a:pt x="5" y="5"/>
                  </a:lnTo>
                  <a:lnTo>
                    <a:pt x="554" y="316"/>
                  </a:lnTo>
                  <a:lnTo>
                    <a:pt x="239" y="42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grpSp>
      <p:grpSp>
        <p:nvGrpSpPr>
          <p:cNvPr id="52" name="组合 51"/>
          <p:cNvGrpSpPr/>
          <p:nvPr/>
        </p:nvGrpSpPr>
        <p:grpSpPr>
          <a:xfrm>
            <a:off x="1250951" y="4891574"/>
            <a:ext cx="1007533" cy="702735"/>
            <a:chOff x="4672013" y="2482850"/>
            <a:chExt cx="755650" cy="527051"/>
          </a:xfrm>
          <a:solidFill>
            <a:schemeClr val="accent2"/>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grpSp>
      <p:grpSp>
        <p:nvGrpSpPr>
          <p:cNvPr id="56" name="组合 55"/>
          <p:cNvGrpSpPr/>
          <p:nvPr/>
        </p:nvGrpSpPr>
        <p:grpSpPr>
          <a:xfrm rot="3681175">
            <a:off x="4299295" y="4370404"/>
            <a:ext cx="1087183" cy="959465"/>
            <a:chOff x="5651501" y="654050"/>
            <a:chExt cx="1182688" cy="512763"/>
          </a:xfrm>
          <a:solidFill>
            <a:schemeClr val="accent2"/>
          </a:solidFill>
        </p:grpSpPr>
        <p:sp>
          <p:nvSpPr>
            <p:cNvPr id="57" name="Freeform 14"/>
            <p:cNvSpPr>
              <a:spLocks noEditPoints="1"/>
            </p:cNvSpPr>
            <p:nvPr/>
          </p:nvSpPr>
          <p:spPr bwMode="auto">
            <a:xfrm>
              <a:off x="5659438" y="655638"/>
              <a:ext cx="1173163" cy="511175"/>
            </a:xfrm>
            <a:custGeom>
              <a:avLst/>
              <a:gdLst>
                <a:gd name="T0" fmla="*/ 0 w 739"/>
                <a:gd name="T1" fmla="*/ 211 h 322"/>
                <a:gd name="T2" fmla="*/ 549 w 739"/>
                <a:gd name="T3" fmla="*/ 322 h 322"/>
                <a:gd name="T4" fmla="*/ 738 w 739"/>
                <a:gd name="T5" fmla="*/ 2 h 322"/>
                <a:gd name="T6" fmla="*/ 739 w 739"/>
                <a:gd name="T7" fmla="*/ 0 h 322"/>
                <a:gd name="T8" fmla="*/ 4 w 739"/>
                <a:gd name="T9" fmla="*/ 209 h 322"/>
                <a:gd name="T10" fmla="*/ 0 w 739"/>
                <a:gd name="T11" fmla="*/ 211 h 322"/>
                <a:gd name="T12" fmla="*/ 734 w 739"/>
                <a:gd name="T13" fmla="*/ 3 h 322"/>
                <a:gd name="T14" fmla="*/ 548 w 739"/>
                <a:gd name="T15" fmla="*/ 319 h 322"/>
                <a:gd name="T16" fmla="*/ 9 w 739"/>
                <a:gd name="T17" fmla="*/ 210 h 322"/>
                <a:gd name="T18" fmla="*/ 734 w 739"/>
                <a:gd name="T19" fmla="*/ 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9" h="322">
                  <a:moveTo>
                    <a:pt x="0" y="211"/>
                  </a:moveTo>
                  <a:lnTo>
                    <a:pt x="549" y="322"/>
                  </a:lnTo>
                  <a:lnTo>
                    <a:pt x="738" y="2"/>
                  </a:lnTo>
                  <a:lnTo>
                    <a:pt x="739" y="0"/>
                  </a:lnTo>
                  <a:lnTo>
                    <a:pt x="4" y="209"/>
                  </a:lnTo>
                  <a:lnTo>
                    <a:pt x="0" y="211"/>
                  </a:lnTo>
                  <a:close/>
                  <a:moveTo>
                    <a:pt x="734" y="3"/>
                  </a:moveTo>
                  <a:lnTo>
                    <a:pt x="548" y="319"/>
                  </a:lnTo>
                  <a:lnTo>
                    <a:pt x="9" y="210"/>
                  </a:lnTo>
                  <a:lnTo>
                    <a:pt x="734" y="3"/>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8" name="Freeform 15"/>
            <p:cNvSpPr>
              <a:spLocks noEditPoints="1"/>
            </p:cNvSpPr>
            <p:nvPr/>
          </p:nvSpPr>
          <p:spPr bwMode="auto">
            <a:xfrm>
              <a:off x="5651501" y="657225"/>
              <a:ext cx="1177925" cy="334963"/>
            </a:xfrm>
            <a:custGeom>
              <a:avLst/>
              <a:gdLst>
                <a:gd name="T0" fmla="*/ 0 w 742"/>
                <a:gd name="T1" fmla="*/ 211 h 211"/>
                <a:gd name="T2" fmla="*/ 311 w 742"/>
                <a:gd name="T3" fmla="*/ 197 h 211"/>
                <a:gd name="T4" fmla="*/ 311 w 742"/>
                <a:gd name="T5" fmla="*/ 197 h 211"/>
                <a:gd name="T6" fmla="*/ 742 w 742"/>
                <a:gd name="T7" fmla="*/ 2 h 211"/>
                <a:gd name="T8" fmla="*/ 742 w 742"/>
                <a:gd name="T9" fmla="*/ 0 h 211"/>
                <a:gd name="T10" fmla="*/ 0 w 742"/>
                <a:gd name="T11" fmla="*/ 211 h 211"/>
                <a:gd name="T12" fmla="*/ 311 w 742"/>
                <a:gd name="T13" fmla="*/ 195 h 211"/>
                <a:gd name="T14" fmla="*/ 19 w 742"/>
                <a:gd name="T15" fmla="*/ 208 h 211"/>
                <a:gd name="T16" fmla="*/ 728 w 742"/>
                <a:gd name="T17" fmla="*/ 6 h 211"/>
                <a:gd name="T18" fmla="*/ 311 w 742"/>
                <a:gd name="T19"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2" h="211">
                  <a:moveTo>
                    <a:pt x="0" y="211"/>
                  </a:moveTo>
                  <a:lnTo>
                    <a:pt x="311" y="197"/>
                  </a:lnTo>
                  <a:lnTo>
                    <a:pt x="311" y="197"/>
                  </a:lnTo>
                  <a:lnTo>
                    <a:pt x="742" y="2"/>
                  </a:lnTo>
                  <a:lnTo>
                    <a:pt x="742" y="0"/>
                  </a:lnTo>
                  <a:lnTo>
                    <a:pt x="0" y="211"/>
                  </a:lnTo>
                  <a:close/>
                  <a:moveTo>
                    <a:pt x="311" y="195"/>
                  </a:moveTo>
                  <a:lnTo>
                    <a:pt x="19" y="208"/>
                  </a:lnTo>
                  <a:lnTo>
                    <a:pt x="728" y="6"/>
                  </a:lnTo>
                  <a:lnTo>
                    <a:pt x="311" y="19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sp>
          <p:nvSpPr>
            <p:cNvPr id="59" name="Freeform 16"/>
            <p:cNvSpPr>
              <a:spLocks noEditPoints="1"/>
            </p:cNvSpPr>
            <p:nvPr/>
          </p:nvSpPr>
          <p:spPr bwMode="auto">
            <a:xfrm>
              <a:off x="6140451" y="654050"/>
              <a:ext cx="693738" cy="512763"/>
            </a:xfrm>
            <a:custGeom>
              <a:avLst/>
              <a:gdLst>
                <a:gd name="T0" fmla="*/ 0 w 437"/>
                <a:gd name="T1" fmla="*/ 198 h 323"/>
                <a:gd name="T2" fmla="*/ 246 w 437"/>
                <a:gd name="T3" fmla="*/ 323 h 323"/>
                <a:gd name="T4" fmla="*/ 437 w 437"/>
                <a:gd name="T5" fmla="*/ 0 h 323"/>
                <a:gd name="T6" fmla="*/ 2 w 437"/>
                <a:gd name="T7" fmla="*/ 197 h 323"/>
                <a:gd name="T8" fmla="*/ 0 w 437"/>
                <a:gd name="T9" fmla="*/ 198 h 323"/>
                <a:gd name="T10" fmla="*/ 431 w 437"/>
                <a:gd name="T11" fmla="*/ 5 h 323"/>
                <a:gd name="T12" fmla="*/ 245 w 437"/>
                <a:gd name="T13" fmla="*/ 320 h 323"/>
                <a:gd name="T14" fmla="*/ 5 w 437"/>
                <a:gd name="T15" fmla="*/ 198 h 323"/>
                <a:gd name="T16" fmla="*/ 431 w 437"/>
                <a:gd name="T17" fmla="*/ 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323">
                  <a:moveTo>
                    <a:pt x="0" y="198"/>
                  </a:moveTo>
                  <a:lnTo>
                    <a:pt x="246" y="323"/>
                  </a:lnTo>
                  <a:lnTo>
                    <a:pt x="437" y="0"/>
                  </a:lnTo>
                  <a:lnTo>
                    <a:pt x="2" y="197"/>
                  </a:lnTo>
                  <a:lnTo>
                    <a:pt x="0" y="198"/>
                  </a:lnTo>
                  <a:close/>
                  <a:moveTo>
                    <a:pt x="431" y="5"/>
                  </a:moveTo>
                  <a:lnTo>
                    <a:pt x="245" y="320"/>
                  </a:lnTo>
                  <a:lnTo>
                    <a:pt x="5" y="198"/>
                  </a:lnTo>
                  <a:lnTo>
                    <a:pt x="431" y="5"/>
                  </a:lnTo>
                  <a:close/>
                </a:path>
              </a:pathLst>
            </a:custGeom>
            <a:grpFill/>
            <a:ln>
              <a:noFill/>
            </a:ln>
          </p:spPr>
          <p:txBody>
            <a:bodyPr vert="horz" wrap="square" lIns="121920" tIns="60960" rIns="121920" bIns="60960" numCol="1" anchor="t" anchorCtr="0" compatLnSpc="1">
              <a:scene3d>
                <a:camera prst="orthographicFront"/>
                <a:lightRig rig="threePt" dir="t"/>
              </a:scene3d>
              <a:sp3d contourW="12700"/>
            </a:bodyPr>
            <a:lstStyle/>
            <a:p>
              <a:endParaRPr lang="zh-CN" altLang="en-US"/>
            </a:p>
          </p:txBody>
        </p:sp>
      </p:grpSp>
      <p:sp>
        <p:nvSpPr>
          <p:cNvPr id="60" name="文本框 66"/>
          <p:cNvSpPr txBox="1">
            <a:spLocks noChangeArrowheads="1"/>
          </p:cNvSpPr>
          <p:nvPr/>
        </p:nvSpPr>
        <p:spPr bwMode="auto">
          <a:xfrm>
            <a:off x="1202267" y="3645763"/>
            <a:ext cx="45783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2000" dirty="0">
                <a:solidFill>
                  <a:schemeClr val="bg1">
                    <a:lumMod val="50000"/>
                  </a:schemeClr>
                </a:solidFill>
                <a:latin typeface="+mn-ea"/>
                <a:ea typeface="+mn-ea"/>
              </a:rPr>
              <a:t>整合系统必要功能与独家内容，</a:t>
            </a:r>
            <a:endParaRPr lang="en-US" altLang="zh-CN" sz="2000" dirty="0">
              <a:solidFill>
                <a:schemeClr val="bg1">
                  <a:lumMod val="50000"/>
                </a:schemeClr>
              </a:solidFill>
              <a:latin typeface="+mn-ea"/>
              <a:ea typeface="+mn-ea"/>
            </a:endParaRPr>
          </a:p>
          <a:p>
            <a:pPr>
              <a:lnSpc>
                <a:spcPct val="100000"/>
              </a:lnSpc>
            </a:pPr>
            <a:r>
              <a:rPr lang="zh-TW" altLang="en-US" sz="2000" dirty="0">
                <a:solidFill>
                  <a:schemeClr val="bg1">
                    <a:lumMod val="50000"/>
                  </a:schemeClr>
                </a:solidFill>
                <a:latin typeface="+mn-ea"/>
                <a:ea typeface="+mn-ea"/>
              </a:rPr>
              <a:t>                        </a:t>
            </a:r>
            <a:r>
              <a:rPr lang="zh-CN" altLang="en-US" sz="2000" dirty="0" smtClean="0">
                <a:solidFill>
                  <a:schemeClr val="bg1">
                    <a:lumMod val="50000"/>
                  </a:schemeClr>
                </a:solidFill>
                <a:latin typeface="+mn-ea"/>
                <a:ea typeface="+mn-ea"/>
              </a:rPr>
              <a:t>值得</a:t>
            </a:r>
            <a:r>
              <a:rPr lang="zh-CN" altLang="en-US" sz="2000" dirty="0">
                <a:solidFill>
                  <a:schemeClr val="bg1">
                    <a:lumMod val="50000"/>
                  </a:schemeClr>
                </a:solidFill>
                <a:latin typeface="+mn-ea"/>
                <a:ea typeface="+mn-ea"/>
              </a:rPr>
              <a:t>信赖的顶尖数据库。</a:t>
            </a:r>
          </a:p>
        </p:txBody>
      </p:sp>
      <p:sp>
        <p:nvSpPr>
          <p:cNvPr id="61" name="文本框 60"/>
          <p:cNvSpPr txBox="1">
            <a:spLocks noChangeArrowheads="1"/>
          </p:cNvSpPr>
          <p:nvPr/>
        </p:nvSpPr>
        <p:spPr bwMode="auto">
          <a:xfrm>
            <a:off x="1145661" y="3159435"/>
            <a:ext cx="3057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800" b="1" dirty="0">
                <a:solidFill>
                  <a:srgbClr val="53575A"/>
                </a:solidFill>
                <a:latin typeface="+mn-ea"/>
                <a:ea typeface="+mn-ea"/>
                <a:cs typeface="Arial" panose="020B0604020202020204" pitchFamily="34" charset="0"/>
              </a:rPr>
              <a:t>台湾学术文献</a:t>
            </a:r>
            <a:r>
              <a:rPr lang="zh-TW" altLang="en-US" sz="2800" b="1" dirty="0">
                <a:solidFill>
                  <a:srgbClr val="53575A"/>
                </a:solidFill>
                <a:latin typeface="+mn-ea"/>
                <a:ea typeface="+mn-ea"/>
                <a:cs typeface="Arial" panose="020B0604020202020204" pitchFamily="34" charset="0"/>
              </a:rPr>
              <a:t>权威</a:t>
            </a:r>
            <a:endParaRPr lang="zh-CN" altLang="en-US" sz="4400" b="1" dirty="0">
              <a:solidFill>
                <a:srgbClr val="53575A"/>
              </a:solidFill>
              <a:latin typeface="+mn-ea"/>
              <a:ea typeface="+mn-ea"/>
              <a:cs typeface="Arial" panose="020B0604020202020204" pitchFamily="34" charset="0"/>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grpSp>
        <p:nvGrpSpPr>
          <p:cNvPr id="2" name="群組 1"/>
          <p:cNvGrpSpPr/>
          <p:nvPr/>
        </p:nvGrpSpPr>
        <p:grpSpPr>
          <a:xfrm>
            <a:off x="6171842" y="2387585"/>
            <a:ext cx="1805525" cy="1805525"/>
            <a:chOff x="6170077" y="2290187"/>
            <a:chExt cx="1805525" cy="1805525"/>
          </a:xfrm>
        </p:grpSpPr>
        <p:grpSp>
          <p:nvGrpSpPr>
            <p:cNvPr id="38" name="组合 37"/>
            <p:cNvGrpSpPr/>
            <p:nvPr/>
          </p:nvGrpSpPr>
          <p:grpSpPr bwMode="auto">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2" name="矩形 24"/>
              <p:cNvSpPr>
                <a:spLocks noChangeArrowheads="1"/>
              </p:cNvSpPr>
              <p:nvPr/>
            </p:nvSpPr>
            <p:spPr bwMode="auto">
              <a:xfrm>
                <a:off x="4645249" y="1944677"/>
                <a:ext cx="1062071" cy="34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数据丰富</a:t>
                </a:r>
                <a:endParaRPr lang="zh-CN" altLang="en-US" sz="2400" dirty="0">
                  <a:latin typeface="+mn-ea"/>
                  <a:ea typeface="+mn-ea"/>
                  <a:cs typeface="Arial" panose="020B0604020202020204" pitchFamily="34" charset="0"/>
                </a:endParaRPr>
              </a:p>
            </p:txBody>
          </p:sp>
        </p:grpSp>
        <p:pic>
          <p:nvPicPr>
            <p:cNvPr id="93" name="Picture 2"/>
            <p:cNvPicPr>
              <a:picLocks noChangeAspect="1" noChangeArrowheads="1"/>
            </p:cNvPicPr>
            <p:nvPr/>
          </p:nvPicPr>
          <p:blipFill>
            <a:blip r:embed="rId3" cstate="print"/>
            <a:srcRect/>
            <a:stretch>
              <a:fillRect/>
            </a:stretch>
          </p:blipFill>
          <p:spPr bwMode="auto">
            <a:xfrm>
              <a:off x="6848571" y="2614491"/>
              <a:ext cx="462858" cy="540000"/>
            </a:xfrm>
            <a:prstGeom prst="rect">
              <a:avLst/>
            </a:prstGeom>
            <a:noFill/>
            <a:ln w="9525">
              <a:noFill/>
              <a:miter lim="800000"/>
              <a:headEnd/>
              <a:tailEnd/>
            </a:ln>
          </p:spPr>
        </p:pic>
      </p:grpSp>
      <p:grpSp>
        <p:nvGrpSpPr>
          <p:cNvPr id="3" name="群組 2"/>
          <p:cNvGrpSpPr/>
          <p:nvPr/>
        </p:nvGrpSpPr>
        <p:grpSpPr>
          <a:xfrm>
            <a:off x="7914487" y="1520323"/>
            <a:ext cx="2161642" cy="2160000"/>
            <a:chOff x="8143089" y="1694498"/>
            <a:chExt cx="2161642" cy="2160000"/>
          </a:xfrm>
        </p:grpSpPr>
        <p:grpSp>
          <p:nvGrpSpPr>
            <p:cNvPr id="27" name="组合 26"/>
            <p:cNvGrpSpPr>
              <a:grpSpLocks noChangeAspect="1"/>
            </p:cNvGrpSpPr>
            <p:nvPr/>
          </p:nvGrpSpPr>
          <p:grpSpPr bwMode="auto">
            <a:xfrm>
              <a:off x="8143089" y="1694498"/>
              <a:ext cx="2161642" cy="2160000"/>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31" name="矩形 4"/>
              <p:cNvSpPr>
                <a:spLocks noChangeArrowheads="1"/>
              </p:cNvSpPr>
              <p:nvPr/>
            </p:nvSpPr>
            <p:spPr bwMode="auto">
              <a:xfrm>
                <a:off x="6047389" y="1815853"/>
                <a:ext cx="1245752" cy="40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合法安全</a:t>
                </a:r>
                <a:endParaRPr lang="zh-CN" altLang="en-US" sz="2400" dirty="0">
                  <a:latin typeface="+mn-ea"/>
                  <a:ea typeface="+mn-ea"/>
                  <a:cs typeface="Arial" panose="020B0604020202020204" pitchFamily="34" charset="0"/>
                </a:endParaRPr>
              </a:p>
            </p:txBody>
          </p:sp>
        </p:grpSp>
        <p:pic>
          <p:nvPicPr>
            <p:cNvPr id="94"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444" y="2049364"/>
              <a:ext cx="756000" cy="756000"/>
            </a:xfrm>
            <a:prstGeom prst="rect">
              <a:avLst/>
            </a:prstGeom>
          </p:spPr>
        </p:pic>
      </p:grpSp>
      <p:grpSp>
        <p:nvGrpSpPr>
          <p:cNvPr id="4" name="群組 3"/>
          <p:cNvGrpSpPr>
            <a:grpSpLocks noChangeAspect="1"/>
          </p:cNvGrpSpPr>
          <p:nvPr/>
        </p:nvGrpSpPr>
        <p:grpSpPr>
          <a:xfrm>
            <a:off x="9894028" y="2643482"/>
            <a:ext cx="1801365" cy="1800000"/>
            <a:chOff x="9926688" y="2959176"/>
            <a:chExt cx="1628312" cy="1627077"/>
          </a:xfrm>
        </p:grpSpPr>
        <p:grpSp>
          <p:nvGrpSpPr>
            <p:cNvPr id="83" name="组合 26"/>
            <p:cNvGrpSpPr>
              <a:grpSpLocks noChangeAspect="1"/>
            </p:cNvGrpSpPr>
            <p:nvPr/>
          </p:nvGrpSpPr>
          <p:grpSpPr bwMode="auto">
            <a:xfrm>
              <a:off x="9926688" y="2959176"/>
              <a:ext cx="1628312" cy="1627077"/>
              <a:chOff x="5737247" y="806295"/>
              <a:chExt cx="1902050" cy="1900642"/>
            </a:xfrm>
          </p:grpSpPr>
          <p:sp>
            <p:nvSpPr>
              <p:cNvPr id="84" name="Oval 176"/>
              <p:cNvSpPr>
                <a:spLocks noChangeArrowheads="1"/>
              </p:cNvSpPr>
              <p:nvPr/>
            </p:nvSpPr>
            <p:spPr bwMode="auto">
              <a:xfrm>
                <a:off x="5737247" y="806295"/>
                <a:ext cx="1902050" cy="190064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87" name="矩形 4"/>
              <p:cNvSpPr>
                <a:spLocks noChangeArrowheads="1"/>
              </p:cNvSpPr>
              <p:nvPr/>
            </p:nvSpPr>
            <p:spPr bwMode="auto">
              <a:xfrm>
                <a:off x="5934323" y="1793818"/>
                <a:ext cx="1494905" cy="4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精准检索</a:t>
                </a:r>
                <a:endParaRPr lang="zh-CN" altLang="en-US" sz="2400" dirty="0">
                  <a:latin typeface="+mn-ea"/>
                  <a:ea typeface="+mn-ea"/>
                  <a:cs typeface="Arial" panose="020B0604020202020204" pitchFamily="34" charset="0"/>
                </a:endParaRPr>
              </a:p>
            </p:txBody>
          </p:sp>
        </p:grpSp>
        <p:pic>
          <p:nvPicPr>
            <p:cNvPr id="95" name="图片 28"/>
            <p:cNvPicPr>
              <a:picLocks noChangeAspect="1"/>
            </p:cNvPicPr>
            <p:nvPr/>
          </p:nvPicPr>
          <p:blipFill>
            <a:blip r:embed="rId5" cstate="print"/>
            <a:stretch>
              <a:fillRect/>
            </a:stretch>
          </p:blipFill>
          <p:spPr>
            <a:xfrm>
              <a:off x="10476361" y="3261544"/>
              <a:ext cx="540000" cy="540000"/>
            </a:xfrm>
            <a:prstGeom prst="rect">
              <a:avLst/>
            </a:prstGeom>
          </p:spPr>
        </p:pic>
      </p:grpSp>
      <p:grpSp>
        <p:nvGrpSpPr>
          <p:cNvPr id="5" name="群組 4"/>
          <p:cNvGrpSpPr>
            <a:grpSpLocks noChangeAspect="1"/>
          </p:cNvGrpSpPr>
          <p:nvPr/>
        </p:nvGrpSpPr>
        <p:grpSpPr>
          <a:xfrm>
            <a:off x="9660127" y="4447539"/>
            <a:ext cx="1690992" cy="1692000"/>
            <a:chOff x="9703672" y="4469311"/>
            <a:chExt cx="1593849" cy="1593849"/>
          </a:xfrm>
        </p:grpSpPr>
        <p:grpSp>
          <p:nvGrpSpPr>
            <p:cNvPr id="43" name="组合 42"/>
            <p:cNvGrpSpPr/>
            <p:nvPr/>
          </p:nvGrpSpPr>
          <p:grpSpPr bwMode="auto">
            <a:xfrm>
              <a:off x="9703672" y="4469311"/>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7" name="矩形 28"/>
              <p:cNvSpPr>
                <a:spLocks noChangeArrowheads="1"/>
              </p:cNvSpPr>
              <p:nvPr/>
            </p:nvSpPr>
            <p:spPr bwMode="auto">
              <a:xfrm>
                <a:off x="6740716" y="3943146"/>
                <a:ext cx="1001059" cy="3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交互引用</a:t>
                </a:r>
                <a:endParaRPr lang="zh-CN" altLang="en-US" sz="2400" dirty="0">
                  <a:latin typeface="+mn-ea"/>
                  <a:ea typeface="+mn-ea"/>
                  <a:cs typeface="Arial" panose="020B0604020202020204" pitchFamily="34" charset="0"/>
                </a:endParaRPr>
              </a:p>
            </p:txBody>
          </p:sp>
        </p:grpSp>
        <p:pic>
          <p:nvPicPr>
            <p:cNvPr id="96" name="图片 30"/>
            <p:cNvPicPr>
              <a:picLocks noChangeAspect="1"/>
            </p:cNvPicPr>
            <p:nvPr/>
          </p:nvPicPr>
          <p:blipFill>
            <a:blip r:embed="rId6" cstate="print"/>
            <a:stretch>
              <a:fillRect/>
            </a:stretch>
          </p:blipFill>
          <p:spPr>
            <a:xfrm>
              <a:off x="10261955" y="4784383"/>
              <a:ext cx="540000" cy="540000"/>
            </a:xfrm>
            <a:prstGeom prst="rect">
              <a:avLst/>
            </a:prstGeom>
          </p:spPr>
        </p:pic>
      </p:grpSp>
      <p:grpSp>
        <p:nvGrpSpPr>
          <p:cNvPr id="6" name="群組 5"/>
          <p:cNvGrpSpPr>
            <a:grpSpLocks noChangeAspect="1"/>
          </p:cNvGrpSpPr>
          <p:nvPr/>
        </p:nvGrpSpPr>
        <p:grpSpPr>
          <a:xfrm>
            <a:off x="5743597" y="4311754"/>
            <a:ext cx="1728000" cy="1728000"/>
            <a:chOff x="6157385" y="4466542"/>
            <a:chExt cx="1593849" cy="1593849"/>
          </a:xfrm>
        </p:grpSpPr>
        <p:grpSp>
          <p:nvGrpSpPr>
            <p:cNvPr id="62" name="组合 61"/>
            <p:cNvGrpSpPr/>
            <p:nvPr/>
          </p:nvGrpSpPr>
          <p:grpSpPr bwMode="auto">
            <a:xfrm>
              <a:off x="6157385" y="4466542"/>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66" name="矩形 28"/>
              <p:cNvSpPr>
                <a:spLocks noChangeArrowheads="1"/>
              </p:cNvSpPr>
              <p:nvPr/>
            </p:nvSpPr>
            <p:spPr bwMode="auto">
              <a:xfrm>
                <a:off x="6751435" y="3973436"/>
                <a:ext cx="979619" cy="31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内地专属</a:t>
                </a:r>
                <a:endParaRPr lang="zh-CN" altLang="en-US" sz="2400" dirty="0">
                  <a:latin typeface="+mn-ea"/>
                  <a:ea typeface="+mn-ea"/>
                  <a:cs typeface="Arial" panose="020B0604020202020204" pitchFamily="34" charset="0"/>
                </a:endParaRPr>
              </a:p>
            </p:txBody>
          </p:sp>
        </p:grpSp>
        <p:pic>
          <p:nvPicPr>
            <p:cNvPr id="9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9719" y="4689931"/>
              <a:ext cx="720000" cy="720000"/>
            </a:xfrm>
            <a:prstGeom prst="rect">
              <a:avLst/>
            </a:prstGeom>
          </p:spPr>
        </p:pic>
      </p:grpSp>
      <p:grpSp>
        <p:nvGrpSpPr>
          <p:cNvPr id="7" name="群組 6"/>
          <p:cNvGrpSpPr>
            <a:grpSpLocks noChangeAspect="1"/>
          </p:cNvGrpSpPr>
          <p:nvPr/>
        </p:nvGrpSpPr>
        <p:grpSpPr>
          <a:xfrm>
            <a:off x="7511407" y="3705193"/>
            <a:ext cx="2159999" cy="2160000"/>
            <a:chOff x="7565837" y="3705193"/>
            <a:chExt cx="2298699" cy="2298700"/>
          </a:xfrm>
        </p:grpSpPr>
        <p:grpSp>
          <p:nvGrpSpPr>
            <p:cNvPr id="32" name="组合 31"/>
            <p:cNvGrpSpPr/>
            <p:nvPr/>
          </p:nvGrpSpPr>
          <p:grpSpPr bwMode="auto">
            <a:xfrm>
              <a:off x="7565837" y="3705193"/>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accent2">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37" name="矩形 22"/>
              <p:cNvSpPr>
                <a:spLocks noChangeArrowheads="1"/>
              </p:cNvSpPr>
              <p:nvPr/>
            </p:nvSpPr>
            <p:spPr bwMode="auto">
              <a:xfrm>
                <a:off x="5567278" y="3386066"/>
                <a:ext cx="1130429" cy="3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客户认证</a:t>
                </a:r>
                <a:endParaRPr lang="zh-CN" altLang="en-US" sz="2400" dirty="0">
                  <a:latin typeface="+mn-ea"/>
                  <a:ea typeface="+mn-ea"/>
                  <a:cs typeface="Arial" panose="020B0604020202020204" pitchFamily="34" charset="0"/>
                </a:endParaRPr>
              </a:p>
            </p:txBody>
          </p:sp>
        </p:grpSp>
        <p:pic>
          <p:nvPicPr>
            <p:cNvPr id="98"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1156" y="4015290"/>
              <a:ext cx="1080000" cy="1080000"/>
            </a:xfrm>
            <a:prstGeom prst="rect">
              <a:avLst/>
            </a:prstGeom>
          </p:spPr>
        </p:pic>
      </p:gr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54425" y="764704"/>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54425" y="1907704"/>
            <a:ext cx="8229600" cy="4525963"/>
          </a:xfrm>
        </p:spPr>
        <p:txBody>
          <a:bodyPr/>
          <a:lstStyle/>
          <a:p>
            <a:r>
              <a:rPr lang="zh-TW" altLang="en-US" dirty="0" smtClean="0">
                <a:latin typeface="华文行楷" panose="02010800040101010101" pitchFamily="2" charset="-122"/>
                <a:ea typeface="华文行楷" panose="02010800040101010101" pitchFamily="2" charset="-122"/>
              </a:rPr>
              <a:t>饮食台湾篇</a:t>
            </a:r>
            <a:r>
              <a:rPr lang="en-US" altLang="zh-TW" dirty="0" smtClean="0">
                <a:latin typeface="华文行楷" panose="02010800040101010101" pitchFamily="2" charset="-122"/>
                <a:ea typeface="华文行楷" panose="02010800040101010101" pitchFamily="2" charset="-122"/>
              </a:rPr>
              <a:t>—</a:t>
            </a:r>
          </a:p>
          <a:p>
            <a:pPr lvl="1"/>
            <a:r>
              <a:rPr lang="zh-CN" altLang="en-US" dirty="0" smtClean="0">
                <a:latin typeface="华文行楷" panose="02010800040101010101" pitchFamily="2" charset="-122"/>
                <a:ea typeface="华文行楷" panose="02010800040101010101" pitchFamily="2" charset="-122"/>
              </a:rPr>
              <a:t>台湾人喜吃外食</a:t>
            </a:r>
            <a:r>
              <a:rPr lang="en-US" altLang="zh-TW" dirty="0" smtClean="0">
                <a:latin typeface="华文行楷" panose="02010800040101010101" pitchFamily="2" charset="-122"/>
                <a:ea typeface="华文行楷" panose="02010800040101010101" pitchFamily="2" charset="-122"/>
              </a:rPr>
              <a:t>,</a:t>
            </a:r>
            <a:r>
              <a:rPr lang="zh-TW" altLang="en-US" dirty="0" smtClean="0">
                <a:latin typeface="华文行楷" panose="02010800040101010101" pitchFamily="2" charset="-122"/>
                <a:ea typeface="华文行楷" panose="02010800040101010101" pitchFamily="2" charset="-122"/>
              </a:rPr>
              <a:t>下班后很少在家庭煮晚餐</a:t>
            </a:r>
            <a:r>
              <a:rPr lang="zh-CN" altLang="en-US" dirty="0" smtClean="0">
                <a:latin typeface="华文行楷" panose="02010800040101010101" pitchFamily="2" charset="-122"/>
                <a:ea typeface="华文行楷" panose="02010800040101010101" pitchFamily="2" charset="-122"/>
              </a:rPr>
              <a:t>。</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外食以小吃为主</a:t>
            </a:r>
            <a:r>
              <a:rPr lang="en-US" altLang="zh-TW" dirty="0" smtClean="0">
                <a:latin typeface="华文行楷" panose="02010800040101010101" pitchFamily="2" charset="-122"/>
                <a:ea typeface="华文行楷" panose="02010800040101010101" pitchFamily="2" charset="-122"/>
              </a:rPr>
              <a:t>,</a:t>
            </a:r>
            <a:r>
              <a:rPr lang="zh-TW" altLang="en-US" dirty="0" smtClean="0">
                <a:latin typeface="华文行楷" panose="02010800040101010101" pitchFamily="2" charset="-122"/>
                <a:ea typeface="华文行楷" panose="02010800040101010101" pitchFamily="2" charset="-122"/>
              </a:rPr>
              <a:t>各地夜市很多</a:t>
            </a:r>
            <a:r>
              <a:rPr lang="zh-CN" altLang="en-US" dirty="0" smtClean="0">
                <a:latin typeface="华文行楷" panose="02010800040101010101" pitchFamily="2" charset="-122"/>
                <a:ea typeface="华文行楷" panose="02010800040101010101" pitchFamily="2" charset="-122"/>
              </a:rPr>
              <a:t>。</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酱油可以当礼品。</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藏在深巷内的小吃，可传富贵数代人。</a:t>
            </a:r>
            <a:r>
              <a:rPr lang="zh-CN" altLang="en-US" dirty="0" smtClean="0"/>
              <a:t/>
            </a:r>
            <a:br>
              <a:rPr lang="zh-CN" altLang="en-US" dirty="0" smtClean="0"/>
            </a:br>
            <a:endParaRPr lang="zh-TW" altLang="en-US" dirty="0"/>
          </a:p>
        </p:txBody>
      </p:sp>
      <p:pic>
        <p:nvPicPr>
          <p:cNvPr id="5" name="图片 4" descr="LOGO无影"/>
          <p:cNvPicPr>
            <a:picLocks noChangeAspect="1"/>
          </p:cNvPicPr>
          <p:nvPr/>
        </p:nvPicPr>
        <p:blipFill>
          <a:blip r:embed="rId3"/>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3242123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3"/>
          <p:cNvPicPr>
            <a:picLocks noChangeAspect="1" noChangeArrowheads="1"/>
          </p:cNvPicPr>
          <p:nvPr/>
        </p:nvPicPr>
        <p:blipFill>
          <a:blip r:embed="rId3" cstate="print"/>
          <a:srcRect/>
          <a:stretch>
            <a:fillRect/>
          </a:stretch>
        </p:blipFill>
        <p:spPr bwMode="auto">
          <a:xfrm>
            <a:off x="2411709" y="2991966"/>
            <a:ext cx="927219" cy="1080000"/>
          </a:xfrm>
          <a:prstGeom prst="rect">
            <a:avLst/>
          </a:prstGeom>
          <a:noFill/>
          <a:ln w="9525">
            <a:noFill/>
            <a:miter lim="800000"/>
            <a:headEnd/>
            <a:tailEnd/>
          </a:ln>
        </p:spPr>
      </p:pic>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grpSp>
        <p:nvGrpSpPr>
          <p:cNvPr id="38" name="组合 37"/>
          <p:cNvGrpSpPr/>
          <p:nvPr/>
        </p:nvGrpSpPr>
        <p:grpSpPr bwMode="auto">
          <a:xfrm>
            <a:off x="1058873" y="2014822"/>
            <a:ext cx="3600000" cy="3600000"/>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ea"/>
              </a:endParaRPr>
            </a:p>
          </p:txBody>
        </p:sp>
        <p:sp>
          <p:nvSpPr>
            <p:cNvPr id="42" name="矩形 24"/>
            <p:cNvSpPr>
              <a:spLocks noChangeArrowheads="1"/>
            </p:cNvSpPr>
            <p:nvPr/>
          </p:nvSpPr>
          <p:spPr bwMode="auto">
            <a:xfrm>
              <a:off x="4909952" y="2070277"/>
              <a:ext cx="532666" cy="1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数据丰富</a:t>
              </a:r>
              <a:endParaRPr lang="zh-CN" altLang="en-US" sz="2400" dirty="0">
                <a:latin typeface="+mn-ea"/>
                <a:ea typeface="+mn-ea"/>
                <a:cs typeface="Arial" panose="020B0604020202020204" pitchFamily="34" charset="0"/>
              </a:endParaRPr>
            </a:p>
          </p:txBody>
        </p:sp>
      </p:grpSp>
      <p:sp>
        <p:nvSpPr>
          <p:cNvPr id="8" name="剪去對角線角落矩形 7"/>
          <p:cNvSpPr/>
          <p:nvPr/>
        </p:nvSpPr>
        <p:spPr>
          <a:xfrm>
            <a:off x="5457306" y="2002395"/>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2" name="剪去對角線角落矩形 111"/>
          <p:cNvSpPr/>
          <p:nvPr/>
        </p:nvSpPr>
        <p:spPr>
          <a:xfrm>
            <a:off x="5457306" y="3318214"/>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113" name="剪去對角線角落矩形 112"/>
          <p:cNvSpPr/>
          <p:nvPr/>
        </p:nvSpPr>
        <p:spPr>
          <a:xfrm>
            <a:off x="5457306" y="4627998"/>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105"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297" y="1957474"/>
            <a:ext cx="1005458" cy="1005458"/>
          </a:xfrm>
          <a:prstGeom prst="rect">
            <a:avLst/>
          </a:prstGeom>
        </p:spPr>
      </p:pic>
      <p:sp>
        <p:nvSpPr>
          <p:cNvPr id="107" name="矩形 106"/>
          <p:cNvSpPr/>
          <p:nvPr/>
        </p:nvSpPr>
        <p:spPr>
          <a:xfrm>
            <a:off x="6474755" y="2131668"/>
            <a:ext cx="4950608" cy="707886"/>
          </a:xfrm>
          <a:prstGeom prst="rect">
            <a:avLst/>
          </a:prstGeom>
        </p:spPr>
        <p:txBody>
          <a:bodyPr wrap="square" anchor="ctr">
            <a:spAutoFit/>
          </a:bodyPr>
          <a:lstStyle/>
          <a:p>
            <a:r>
              <a:rPr lang="en-US" altLang="zh-TW" sz="4000" dirty="0" smtClean="0">
                <a:solidFill>
                  <a:schemeClr val="tx2">
                    <a:lumMod val="75000"/>
                  </a:schemeClr>
                </a:solidFill>
                <a:latin typeface="+mn-ea"/>
              </a:rPr>
              <a:t>71</a:t>
            </a:r>
            <a:r>
              <a:rPr lang="zh-TW" altLang="en-US" sz="2400" dirty="0" smtClean="0">
                <a:solidFill>
                  <a:schemeClr val="tx2">
                    <a:lumMod val="75000"/>
                  </a:schemeClr>
                </a:solidFill>
                <a:latin typeface="+mn-ea"/>
              </a:rPr>
              <a:t>万</a:t>
            </a:r>
            <a:r>
              <a:rPr lang="en-US" altLang="zh-TW" sz="2400" dirty="0">
                <a:solidFill>
                  <a:schemeClr val="tx2">
                    <a:lumMod val="75000"/>
                  </a:schemeClr>
                </a:solidFill>
                <a:latin typeface="+mn-ea"/>
              </a:rPr>
              <a:t>--</a:t>
            </a:r>
            <a:r>
              <a:rPr lang="zh-CN" altLang="en-US" sz="2400" dirty="0">
                <a:solidFill>
                  <a:schemeClr val="tx2">
                    <a:lumMod val="75000"/>
                  </a:schemeClr>
                </a:solidFill>
                <a:latin typeface="+mn-ea"/>
              </a:rPr>
              <a:t>最大台湾学术文献收录量</a:t>
            </a:r>
          </a:p>
        </p:txBody>
      </p:sp>
      <p:pic>
        <p:nvPicPr>
          <p:cNvPr id="104"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045" y="3365904"/>
            <a:ext cx="808484" cy="808484"/>
          </a:xfrm>
          <a:prstGeom prst="rect">
            <a:avLst/>
          </a:prstGeom>
        </p:spPr>
      </p:pic>
      <p:sp>
        <p:nvSpPr>
          <p:cNvPr id="108" name="矩形 107"/>
          <p:cNvSpPr/>
          <p:nvPr/>
        </p:nvSpPr>
        <p:spPr>
          <a:xfrm>
            <a:off x="6549268" y="3411687"/>
            <a:ext cx="4950608" cy="707886"/>
          </a:xfrm>
          <a:prstGeom prst="rect">
            <a:avLst/>
          </a:prstGeom>
        </p:spPr>
        <p:txBody>
          <a:bodyPr wrap="square">
            <a:spAutoFit/>
          </a:bodyPr>
          <a:lstStyle/>
          <a:p>
            <a:r>
              <a:rPr lang="en-US" altLang="zh-CN" sz="4000" dirty="0" smtClean="0">
                <a:solidFill>
                  <a:schemeClr val="bg1"/>
                </a:solidFill>
                <a:latin typeface="+mn-ea"/>
              </a:rPr>
              <a:t>14</a:t>
            </a:r>
            <a:r>
              <a:rPr lang="zh-TW" altLang="en-US" sz="2400" dirty="0" smtClean="0">
                <a:solidFill>
                  <a:schemeClr val="bg1"/>
                </a:solidFill>
                <a:latin typeface="+mn-ea"/>
              </a:rPr>
              <a:t>万</a:t>
            </a:r>
            <a:r>
              <a:rPr lang="en-US" altLang="zh-TW" sz="2400" dirty="0" smtClean="0">
                <a:solidFill>
                  <a:schemeClr val="bg1"/>
                </a:solidFill>
                <a:latin typeface="+mn-ea"/>
              </a:rPr>
              <a:t>--</a:t>
            </a:r>
            <a:r>
              <a:rPr lang="zh-CN" altLang="en-US" sz="2400" dirty="0" smtClean="0">
                <a:solidFill>
                  <a:schemeClr val="bg1"/>
                </a:solidFill>
                <a:latin typeface="+mn-ea"/>
              </a:rPr>
              <a:t>最</a:t>
            </a:r>
            <a:r>
              <a:rPr lang="zh-CN" altLang="en-US" sz="2400" dirty="0">
                <a:solidFill>
                  <a:schemeClr val="bg1"/>
                </a:solidFill>
                <a:latin typeface="+mn-ea"/>
              </a:rPr>
              <a:t>优质学位论文收录</a:t>
            </a:r>
          </a:p>
        </p:txBody>
      </p:sp>
      <p:pic>
        <p:nvPicPr>
          <p:cNvPr id="106"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5408" y="4727506"/>
            <a:ext cx="754499" cy="754499"/>
          </a:xfrm>
          <a:prstGeom prst="rect">
            <a:avLst/>
          </a:prstGeom>
        </p:spPr>
      </p:pic>
      <p:sp>
        <p:nvSpPr>
          <p:cNvPr id="109" name="矩形 108"/>
          <p:cNvSpPr/>
          <p:nvPr/>
        </p:nvSpPr>
        <p:spPr>
          <a:xfrm>
            <a:off x="6602152" y="4880814"/>
            <a:ext cx="4950608" cy="461665"/>
          </a:xfrm>
          <a:prstGeom prst="rect">
            <a:avLst/>
          </a:prstGeom>
        </p:spPr>
        <p:txBody>
          <a:bodyPr wrap="square">
            <a:spAutoFit/>
          </a:bodyPr>
          <a:lstStyle/>
          <a:p>
            <a:r>
              <a:rPr lang="zh-CN" altLang="en-US" sz="2400" dirty="0">
                <a:solidFill>
                  <a:schemeClr val="tx2">
                    <a:lumMod val="75000"/>
                  </a:schemeClr>
                </a:solidFill>
                <a:latin typeface="+mn-ea"/>
              </a:rPr>
              <a:t>完整台湾人社核心期刊收录</a:t>
            </a: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剪去對角線角落矩形 46"/>
          <p:cNvSpPr/>
          <p:nvPr/>
        </p:nvSpPr>
        <p:spPr>
          <a:xfrm>
            <a:off x="5519936" y="2003972"/>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48" name="剪去對角線角落矩形 47"/>
          <p:cNvSpPr/>
          <p:nvPr/>
        </p:nvSpPr>
        <p:spPr>
          <a:xfrm>
            <a:off x="5519936" y="3319791"/>
            <a:ext cx="6008400" cy="914400"/>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49" name="剪去對角線角落矩形 48"/>
          <p:cNvSpPr/>
          <p:nvPr/>
        </p:nvSpPr>
        <p:spPr>
          <a:xfrm>
            <a:off x="5519936" y="4629575"/>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45" name="Oval 176"/>
          <p:cNvSpPr>
            <a:spLocks noChangeAspect="1" noChangeArrowheads="1"/>
          </p:cNvSpPr>
          <p:nvPr/>
        </p:nvSpPr>
        <p:spPr bwMode="auto">
          <a:xfrm>
            <a:off x="1056136" y="2014822"/>
            <a:ext cx="3602737" cy="36000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sp>
        <p:nvSpPr>
          <p:cNvPr id="27" name="矩形 4"/>
          <p:cNvSpPr>
            <a:spLocks noChangeArrowheads="1"/>
          </p:cNvSpPr>
          <p:nvPr/>
        </p:nvSpPr>
        <p:spPr bwMode="auto">
          <a:xfrm>
            <a:off x="2150987" y="41712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合法安全</a:t>
            </a:r>
            <a:endParaRPr lang="zh-CN" altLang="en-US" sz="2400" dirty="0">
              <a:latin typeface="+mn-ea"/>
              <a:ea typeface="+mn-ea"/>
              <a:cs typeface="Arial" panose="020B0604020202020204" pitchFamily="34" charset="0"/>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73" y="3023318"/>
            <a:ext cx="1076400" cy="1076400"/>
          </a:xfrm>
          <a:prstGeom prst="rect">
            <a:avLst/>
          </a:prstGeom>
        </p:spPr>
      </p:pic>
      <p:pic>
        <p:nvPicPr>
          <p:cNvPr id="3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3392624"/>
            <a:ext cx="808484" cy="808484"/>
          </a:xfrm>
          <a:prstGeom prst="rect">
            <a:avLst/>
          </a:prstGeom>
        </p:spPr>
      </p:pic>
      <p:pic>
        <p:nvPicPr>
          <p:cNvPr id="33"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496" y="1953791"/>
            <a:ext cx="1005458" cy="1005458"/>
          </a:xfrm>
          <a:prstGeom prst="rect">
            <a:avLst/>
          </a:prstGeom>
        </p:spPr>
      </p:pic>
      <p:pic>
        <p:nvPicPr>
          <p:cNvPr id="34"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264" y="4712978"/>
            <a:ext cx="754499" cy="754499"/>
          </a:xfrm>
          <a:prstGeom prst="rect">
            <a:avLst/>
          </a:prstGeom>
        </p:spPr>
      </p:pic>
      <p:sp>
        <p:nvSpPr>
          <p:cNvPr id="35" name="矩形 34"/>
          <p:cNvSpPr/>
          <p:nvPr/>
        </p:nvSpPr>
        <p:spPr>
          <a:xfrm>
            <a:off x="6578954" y="2127985"/>
            <a:ext cx="4950608" cy="707886"/>
          </a:xfrm>
          <a:prstGeom prst="rect">
            <a:avLst/>
          </a:prstGeom>
        </p:spPr>
        <p:txBody>
          <a:bodyPr wrap="square" anchor="ctr">
            <a:spAutoFit/>
          </a:bodyPr>
          <a:lstStyle/>
          <a:p>
            <a:r>
              <a:rPr lang="en-US" altLang="zh-TW" sz="4000" dirty="0">
                <a:solidFill>
                  <a:schemeClr val="bg1"/>
                </a:solidFill>
                <a:latin typeface="+mn-ea"/>
              </a:rPr>
              <a:t>100%</a:t>
            </a:r>
            <a:r>
              <a:rPr lang="zh-TW" altLang="en-US" sz="4000" dirty="0">
                <a:solidFill>
                  <a:schemeClr val="bg1"/>
                </a:solidFill>
                <a:latin typeface="+mn-ea"/>
              </a:rPr>
              <a:t>  </a:t>
            </a:r>
            <a:r>
              <a:rPr lang="zh-CN" altLang="en-US" sz="2400" dirty="0">
                <a:solidFill>
                  <a:schemeClr val="bg1"/>
                </a:solidFill>
                <a:latin typeface="+mn-ea"/>
              </a:rPr>
              <a:t>得到作者授权</a:t>
            </a:r>
          </a:p>
        </p:txBody>
      </p:sp>
      <p:sp>
        <p:nvSpPr>
          <p:cNvPr id="36" name="矩形 35"/>
          <p:cNvSpPr/>
          <p:nvPr/>
        </p:nvSpPr>
        <p:spPr>
          <a:xfrm>
            <a:off x="6633019" y="3483943"/>
            <a:ext cx="4950608" cy="707886"/>
          </a:xfrm>
          <a:prstGeom prst="rect">
            <a:avLst/>
          </a:prstGeom>
        </p:spPr>
        <p:txBody>
          <a:bodyPr wrap="square">
            <a:spAutoFit/>
          </a:bodyPr>
          <a:lstStyle/>
          <a:p>
            <a:r>
              <a:rPr lang="en-US" altLang="zh-CN" sz="4000" dirty="0">
                <a:solidFill>
                  <a:schemeClr val="tx2">
                    <a:lumMod val="75000"/>
                  </a:schemeClr>
                </a:solidFill>
                <a:latin typeface="+mn-ea"/>
              </a:rPr>
              <a:t>1</a:t>
            </a:r>
            <a:r>
              <a:rPr lang="en-US" altLang="zh-TW" sz="4000" dirty="0">
                <a:solidFill>
                  <a:schemeClr val="tx2">
                    <a:lumMod val="75000"/>
                  </a:schemeClr>
                </a:solidFill>
                <a:latin typeface="+mn-ea"/>
              </a:rPr>
              <a:t>00%</a:t>
            </a:r>
            <a:r>
              <a:rPr lang="zh-TW" altLang="en-US" sz="4000" dirty="0">
                <a:solidFill>
                  <a:schemeClr val="tx2">
                    <a:lumMod val="75000"/>
                  </a:schemeClr>
                </a:solidFill>
                <a:latin typeface="+mn-ea"/>
              </a:rPr>
              <a:t>  </a:t>
            </a:r>
            <a:r>
              <a:rPr lang="zh-CN" altLang="en-US" sz="2400" dirty="0">
                <a:solidFill>
                  <a:schemeClr val="tx2">
                    <a:lumMod val="75000"/>
                  </a:schemeClr>
                </a:solidFill>
                <a:latin typeface="+mn-ea"/>
              </a:rPr>
              <a:t>通过广电局审批</a:t>
            </a:r>
          </a:p>
        </p:txBody>
      </p:sp>
      <p:sp>
        <p:nvSpPr>
          <p:cNvPr id="37" name="矩形 36"/>
          <p:cNvSpPr/>
          <p:nvPr/>
        </p:nvSpPr>
        <p:spPr>
          <a:xfrm>
            <a:off x="6690008" y="4801659"/>
            <a:ext cx="4950608" cy="707886"/>
          </a:xfrm>
          <a:prstGeom prst="rect">
            <a:avLst/>
          </a:prstGeom>
        </p:spPr>
        <p:txBody>
          <a:bodyPr wrap="square">
            <a:spAutoFit/>
          </a:bodyPr>
          <a:lstStyle/>
          <a:p>
            <a:r>
              <a:rPr lang="en-US" altLang="zh-CN" sz="4000" dirty="0">
                <a:solidFill>
                  <a:schemeClr val="bg1"/>
                </a:solidFill>
                <a:latin typeface="+mn-ea"/>
              </a:rPr>
              <a:t>1</a:t>
            </a:r>
            <a:r>
              <a:rPr lang="en-US" altLang="zh-TW" sz="4000" dirty="0">
                <a:solidFill>
                  <a:schemeClr val="bg1"/>
                </a:solidFill>
                <a:latin typeface="+mn-ea"/>
              </a:rPr>
              <a:t>00%</a:t>
            </a:r>
            <a:r>
              <a:rPr lang="zh-TW" altLang="en-US" sz="4000" dirty="0">
                <a:solidFill>
                  <a:schemeClr val="bg1"/>
                </a:solidFill>
                <a:latin typeface="+mn-ea"/>
              </a:rPr>
              <a:t>  </a:t>
            </a:r>
            <a:r>
              <a:rPr lang="zh-CN" altLang="en-US" sz="2400" dirty="0">
                <a:solidFill>
                  <a:schemeClr val="bg1"/>
                </a:solidFill>
                <a:latin typeface="+mn-ea"/>
              </a:rPr>
              <a:t>内容审读及安全</a:t>
            </a:r>
          </a:p>
        </p:txBody>
      </p:sp>
      <p:pic>
        <p:nvPicPr>
          <p:cNvPr id="5" name="图片 4" descr="LOGO无影"/>
          <p:cNvPicPr>
            <a:picLocks noChangeAspect="1"/>
          </p:cNvPicPr>
          <p:nvPr/>
        </p:nvPicPr>
        <p:blipFill>
          <a:blip r:embed="rId7"/>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剪去對角線角落矩形 52"/>
          <p:cNvSpPr/>
          <p:nvPr/>
        </p:nvSpPr>
        <p:spPr>
          <a:xfrm>
            <a:off x="5519936" y="4657695"/>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2" name="剪去對角線角落矩形 51"/>
          <p:cNvSpPr/>
          <p:nvPr/>
        </p:nvSpPr>
        <p:spPr>
          <a:xfrm>
            <a:off x="5519936" y="3218440"/>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51" name="剪去對角線角落矩形 50"/>
          <p:cNvSpPr/>
          <p:nvPr/>
        </p:nvSpPr>
        <p:spPr>
          <a:xfrm>
            <a:off x="5519936" y="1515827"/>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50" name="Picture 2"/>
          <p:cNvPicPr>
            <a:picLocks noChangeAspect="1" noChangeArrowheads="1"/>
          </p:cNvPicPr>
          <p:nvPr/>
        </p:nvPicPr>
        <p:blipFill>
          <a:blip r:embed="rId3" cstate="print"/>
          <a:srcRect/>
          <a:stretch>
            <a:fillRect/>
          </a:stretch>
        </p:blipFill>
        <p:spPr bwMode="auto">
          <a:xfrm>
            <a:off x="2318871" y="3066956"/>
            <a:ext cx="1080000" cy="1080000"/>
          </a:xfrm>
          <a:prstGeom prst="rect">
            <a:avLst/>
          </a:prstGeom>
          <a:noFill/>
          <a:ln w="9525">
            <a:noFill/>
            <a:miter lim="800000"/>
            <a:headEnd/>
            <a:tailEnd/>
          </a:ln>
        </p:spPr>
      </p:pic>
      <p:sp>
        <p:nvSpPr>
          <p:cNvPr id="25" name="矩形 4"/>
          <p:cNvSpPr>
            <a:spLocks noChangeArrowheads="1"/>
          </p:cNvSpPr>
          <p:nvPr/>
        </p:nvSpPr>
        <p:spPr bwMode="auto">
          <a:xfrm>
            <a:off x="2150985" y="41570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精准检索</a:t>
            </a:r>
            <a:endParaRPr lang="zh-CN" altLang="en-US" sz="2400" dirty="0">
              <a:latin typeface="+mn-ea"/>
              <a:ea typeface="+mn-ea"/>
              <a:cs typeface="Arial" panose="020B0604020202020204" pitchFamily="34" charset="0"/>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sp>
        <p:nvSpPr>
          <p:cNvPr id="39" name="Oval 177"/>
          <p:cNvSpPr>
            <a:spLocks noChangeArrowheads="1"/>
          </p:cNvSpPr>
          <p:nvPr/>
        </p:nvSpPr>
        <p:spPr bwMode="auto">
          <a:xfrm>
            <a:off x="1058873" y="2014822"/>
            <a:ext cx="3600000" cy="36000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pic>
        <p:nvPicPr>
          <p:cNvPr id="4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3274252"/>
            <a:ext cx="808484" cy="808484"/>
          </a:xfrm>
          <a:prstGeom prst="rect">
            <a:avLst/>
          </a:prstGeom>
        </p:spPr>
      </p:pic>
      <p:pic>
        <p:nvPicPr>
          <p:cNvPr id="43"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496" y="1468311"/>
            <a:ext cx="1005458" cy="1005458"/>
          </a:xfrm>
          <a:prstGeom prst="rect">
            <a:avLst/>
          </a:prstGeom>
        </p:spPr>
      </p:pic>
      <p:pic>
        <p:nvPicPr>
          <p:cNvPr id="44"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264" y="4741770"/>
            <a:ext cx="754499" cy="754499"/>
          </a:xfrm>
          <a:prstGeom prst="rect">
            <a:avLst/>
          </a:prstGeom>
        </p:spPr>
      </p:pic>
      <p:sp>
        <p:nvSpPr>
          <p:cNvPr id="45" name="矩形 44"/>
          <p:cNvSpPr/>
          <p:nvPr/>
        </p:nvSpPr>
        <p:spPr>
          <a:xfrm>
            <a:off x="6578954" y="1765615"/>
            <a:ext cx="4950608" cy="461665"/>
          </a:xfrm>
          <a:prstGeom prst="rect">
            <a:avLst/>
          </a:prstGeom>
        </p:spPr>
        <p:txBody>
          <a:bodyPr wrap="square" anchor="ctr">
            <a:spAutoFit/>
          </a:bodyPr>
          <a:lstStyle/>
          <a:p>
            <a:r>
              <a:rPr lang="zh-TW" altLang="en-US" sz="2400" dirty="0">
                <a:solidFill>
                  <a:schemeClr val="tx2">
                    <a:lumMod val="75000"/>
                  </a:schemeClr>
                </a:solidFill>
                <a:latin typeface="+mn-ea"/>
              </a:rPr>
              <a:t>内建同义词</a:t>
            </a:r>
            <a:r>
              <a:rPr lang="en-US" altLang="zh-TW" sz="2400" dirty="0">
                <a:solidFill>
                  <a:schemeClr val="tx2">
                    <a:lumMod val="75000"/>
                  </a:schemeClr>
                </a:solidFill>
                <a:latin typeface="+mn-ea"/>
              </a:rPr>
              <a:t>–</a:t>
            </a:r>
            <a:r>
              <a:rPr lang="zh-TW" altLang="en-US" sz="2400" dirty="0">
                <a:solidFill>
                  <a:schemeClr val="tx2">
                    <a:lumMod val="75000"/>
                  </a:schemeClr>
                </a:solidFill>
                <a:latin typeface="+mn-ea"/>
              </a:rPr>
              <a:t>搜得准也要搜得全</a:t>
            </a:r>
            <a:endParaRPr lang="zh-CN" altLang="en-US" sz="2400" dirty="0">
              <a:solidFill>
                <a:schemeClr val="tx2">
                  <a:lumMod val="75000"/>
                </a:schemeClr>
              </a:solidFill>
              <a:latin typeface="+mn-ea"/>
            </a:endParaRPr>
          </a:p>
        </p:txBody>
      </p:sp>
      <p:sp>
        <p:nvSpPr>
          <p:cNvPr id="46" name="矩形 45"/>
          <p:cNvSpPr/>
          <p:nvPr/>
        </p:nvSpPr>
        <p:spPr>
          <a:xfrm>
            <a:off x="6633019" y="3484535"/>
            <a:ext cx="4950608" cy="461665"/>
          </a:xfrm>
          <a:prstGeom prst="rect">
            <a:avLst/>
          </a:prstGeom>
        </p:spPr>
        <p:txBody>
          <a:bodyPr wrap="square">
            <a:spAutoFit/>
          </a:bodyPr>
          <a:lstStyle/>
          <a:p>
            <a:r>
              <a:rPr lang="zh-TW" altLang="en-US" sz="2400">
                <a:solidFill>
                  <a:schemeClr val="bg1"/>
                </a:solidFill>
                <a:latin typeface="+mn-ea"/>
              </a:rPr>
              <a:t>高级检索</a:t>
            </a:r>
            <a:r>
              <a:rPr lang="en-US" altLang="zh-TW" sz="2400">
                <a:solidFill>
                  <a:schemeClr val="bg1"/>
                </a:solidFill>
                <a:latin typeface="+mn-ea"/>
              </a:rPr>
              <a:t>–</a:t>
            </a:r>
            <a:r>
              <a:rPr lang="zh-CN" altLang="en-US" sz="2400">
                <a:solidFill>
                  <a:schemeClr val="bg1"/>
                </a:solidFill>
                <a:latin typeface="+mn-ea"/>
              </a:rPr>
              <a:t>高自由度的检索条件</a:t>
            </a:r>
            <a:endParaRPr lang="zh-CN" altLang="en-US" sz="2400" dirty="0">
              <a:solidFill>
                <a:schemeClr val="bg1"/>
              </a:solidFill>
              <a:latin typeface="+mn-ea"/>
            </a:endParaRPr>
          </a:p>
        </p:txBody>
      </p:sp>
      <p:sp>
        <p:nvSpPr>
          <p:cNvPr id="47" name="矩形 46"/>
          <p:cNvSpPr/>
          <p:nvPr/>
        </p:nvSpPr>
        <p:spPr>
          <a:xfrm>
            <a:off x="6639904" y="4895078"/>
            <a:ext cx="4950608" cy="461665"/>
          </a:xfrm>
          <a:prstGeom prst="rect">
            <a:avLst/>
          </a:prstGeom>
        </p:spPr>
        <p:txBody>
          <a:bodyPr wrap="square">
            <a:spAutoFit/>
          </a:bodyPr>
          <a:lstStyle/>
          <a:p>
            <a:r>
              <a:rPr lang="zh-TW" altLang="en-US" sz="2400" dirty="0">
                <a:solidFill>
                  <a:schemeClr val="tx2">
                    <a:lumMod val="75000"/>
                  </a:schemeClr>
                </a:solidFill>
                <a:latin typeface="+mn-ea"/>
              </a:rPr>
              <a:t>检索后分类</a:t>
            </a:r>
            <a:r>
              <a:rPr lang="en-US" altLang="zh-TW" sz="2400" dirty="0">
                <a:solidFill>
                  <a:schemeClr val="tx2">
                    <a:lumMod val="75000"/>
                  </a:schemeClr>
                </a:solidFill>
                <a:latin typeface="+mn-ea"/>
              </a:rPr>
              <a:t>–</a:t>
            </a:r>
            <a:r>
              <a:rPr lang="zh-CN" altLang="en-US" sz="2400" dirty="0">
                <a:solidFill>
                  <a:schemeClr val="tx2">
                    <a:lumMod val="75000"/>
                  </a:schemeClr>
                </a:solidFill>
                <a:latin typeface="+mn-ea"/>
              </a:rPr>
              <a:t>轻松筛选要的内容</a:t>
            </a:r>
          </a:p>
        </p:txBody>
      </p:sp>
      <p:sp>
        <p:nvSpPr>
          <p:cNvPr id="48" name="矩形 47"/>
          <p:cNvSpPr/>
          <p:nvPr/>
        </p:nvSpPr>
        <p:spPr>
          <a:xfrm>
            <a:off x="5663952" y="5748721"/>
            <a:ext cx="5544616" cy="400110"/>
          </a:xfrm>
          <a:prstGeom prst="rect">
            <a:avLst/>
          </a:prstGeom>
        </p:spPr>
        <p:txBody>
          <a:bodyPr wrap="square">
            <a:spAutoFit/>
          </a:bodyPr>
          <a:lstStyle/>
          <a:p>
            <a:r>
              <a:rPr lang="zh-CN" altLang="en-US" sz="2000">
                <a:latin typeface="+mn-ea"/>
              </a:rPr>
              <a:t>→可依出版年代、地区、内容语言等显示。</a:t>
            </a:r>
            <a:endParaRPr lang="zh-CN" altLang="en-US" sz="2000" dirty="0">
              <a:latin typeface="+mn-ea"/>
            </a:endParaRPr>
          </a:p>
        </p:txBody>
      </p:sp>
      <p:sp>
        <p:nvSpPr>
          <p:cNvPr id="49" name="矩形 48"/>
          <p:cNvSpPr/>
          <p:nvPr/>
        </p:nvSpPr>
        <p:spPr>
          <a:xfrm>
            <a:off x="5663952" y="2566415"/>
            <a:ext cx="5544616" cy="400110"/>
          </a:xfrm>
          <a:prstGeom prst="rect">
            <a:avLst/>
          </a:prstGeom>
        </p:spPr>
        <p:txBody>
          <a:bodyPr wrap="square">
            <a:spAutoFit/>
          </a:bodyPr>
          <a:lstStyle/>
          <a:p>
            <a:r>
              <a:rPr lang="zh-CN" altLang="en-US" sz="2000">
                <a:latin typeface="+mn-ea"/>
              </a:rPr>
              <a:t>→搜寻「甲肝」，就要连「甲型肝炎」一起查！</a:t>
            </a:r>
            <a:endParaRPr lang="zh-CN" altLang="en-US" sz="2000" dirty="0">
              <a:latin typeface="+mn-ea"/>
            </a:endParaRP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剪去對角線角落矩形 47"/>
          <p:cNvSpPr/>
          <p:nvPr/>
        </p:nvSpPr>
        <p:spPr>
          <a:xfrm>
            <a:off x="5545144" y="2968335"/>
            <a:ext cx="6008400" cy="914400"/>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47" name="剪去對角線角落矩形 46"/>
          <p:cNvSpPr/>
          <p:nvPr/>
        </p:nvSpPr>
        <p:spPr>
          <a:xfrm>
            <a:off x="5532540" y="1172019"/>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pic>
        <p:nvPicPr>
          <p:cNvPr id="46" name="Picture 2"/>
          <p:cNvPicPr>
            <a:picLocks noChangeAspect="1" noChangeArrowheads="1"/>
          </p:cNvPicPr>
          <p:nvPr/>
        </p:nvPicPr>
        <p:blipFill>
          <a:blip r:embed="rId3" cstate="print"/>
          <a:stretch>
            <a:fillRect/>
          </a:stretch>
        </p:blipFill>
        <p:spPr bwMode="auto">
          <a:xfrm>
            <a:off x="2317717" y="3021518"/>
            <a:ext cx="1080000" cy="1080000"/>
          </a:xfrm>
          <a:prstGeom prst="rect">
            <a:avLst/>
          </a:prstGeom>
          <a:noFill/>
          <a:ln w="9525">
            <a:noFill/>
            <a:miter lim="800000"/>
            <a:headEnd/>
            <a:tailEnd/>
          </a:ln>
        </p:spPr>
      </p:pic>
      <p:sp>
        <p:nvSpPr>
          <p:cNvPr id="24" name="矩形 28"/>
          <p:cNvSpPr>
            <a:spLocks noChangeArrowheads="1"/>
          </p:cNvSpPr>
          <p:nvPr/>
        </p:nvSpPr>
        <p:spPr bwMode="auto">
          <a:xfrm>
            <a:off x="2149618" y="41712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交互引用</a:t>
            </a:r>
            <a:endParaRPr lang="zh-CN" altLang="en-US" sz="2400" dirty="0">
              <a:latin typeface="+mn-ea"/>
              <a:ea typeface="+mn-ea"/>
              <a:cs typeface="Arial" panose="020B0604020202020204" pitchFamily="34" charset="0"/>
            </a:endParaRPr>
          </a:p>
        </p:txBody>
      </p:sp>
      <p:sp>
        <p:nvSpPr>
          <p:cNvPr id="45" name="Oval 176"/>
          <p:cNvSpPr>
            <a:spLocks noChangeAspect="1" noChangeArrowheads="1"/>
          </p:cNvSpPr>
          <p:nvPr/>
        </p:nvSpPr>
        <p:spPr bwMode="auto">
          <a:xfrm>
            <a:off x="1056136" y="2014822"/>
            <a:ext cx="3602737" cy="36000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pic>
        <p:nvPicPr>
          <p:cNvPr id="39"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1228248"/>
            <a:ext cx="808484" cy="808484"/>
          </a:xfrm>
          <a:prstGeom prst="rect">
            <a:avLst/>
          </a:prstGeom>
        </p:spPr>
      </p:pic>
      <p:pic>
        <p:nvPicPr>
          <p:cNvPr id="40"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7864" y="3036384"/>
            <a:ext cx="754499" cy="754499"/>
          </a:xfrm>
          <a:prstGeom prst="rect">
            <a:avLst/>
          </a:prstGeom>
        </p:spPr>
      </p:pic>
      <p:sp>
        <p:nvSpPr>
          <p:cNvPr id="41" name="矩形 40"/>
          <p:cNvSpPr/>
          <p:nvPr/>
        </p:nvSpPr>
        <p:spPr>
          <a:xfrm>
            <a:off x="6633019" y="1198456"/>
            <a:ext cx="4791573" cy="830997"/>
          </a:xfrm>
          <a:prstGeom prst="rect">
            <a:avLst/>
          </a:prstGeom>
        </p:spPr>
        <p:txBody>
          <a:bodyPr wrap="square">
            <a:spAutoFit/>
          </a:bodyPr>
          <a:lstStyle/>
          <a:p>
            <a:r>
              <a:rPr lang="zh-TW" altLang="en-US" sz="2400" dirty="0">
                <a:solidFill>
                  <a:schemeClr val="bg1"/>
                </a:solidFill>
                <a:latin typeface="+mn-ea"/>
              </a:rPr>
              <a:t>结合</a:t>
            </a:r>
            <a:r>
              <a:rPr lang="en-US" altLang="zh-TW" sz="2400" dirty="0">
                <a:solidFill>
                  <a:schemeClr val="bg1"/>
                </a:solidFill>
                <a:latin typeface="+mn-ea"/>
              </a:rPr>
              <a:t>ACI</a:t>
            </a:r>
            <a:r>
              <a:rPr lang="zh-CN" altLang="en-US" sz="2400" dirty="0">
                <a:solidFill>
                  <a:schemeClr val="bg1"/>
                </a:solidFill>
                <a:latin typeface="+mn-ea"/>
              </a:rPr>
              <a:t>学术引用文献数据库</a:t>
            </a:r>
            <a:r>
              <a:rPr lang="zh-CN" altLang="en-US" sz="2400" dirty="0" smtClean="0">
                <a:solidFill>
                  <a:schemeClr val="bg1"/>
                </a:solidFill>
                <a:latin typeface="+mn-ea"/>
              </a:rPr>
              <a:t>，</a:t>
            </a:r>
            <a:r>
              <a:rPr lang="en-US" altLang="zh-CN" sz="2400" dirty="0" smtClean="0">
                <a:solidFill>
                  <a:schemeClr val="bg1"/>
                </a:solidFill>
                <a:latin typeface="+mn-ea"/>
              </a:rPr>
              <a:t/>
            </a:r>
            <a:br>
              <a:rPr lang="en-US" altLang="zh-CN" sz="2400" dirty="0" smtClean="0">
                <a:solidFill>
                  <a:schemeClr val="bg1"/>
                </a:solidFill>
                <a:latin typeface="+mn-ea"/>
              </a:rPr>
            </a:br>
            <a:r>
              <a:rPr lang="zh-CN" altLang="en-US" sz="2400" dirty="0" smtClean="0">
                <a:solidFill>
                  <a:schemeClr val="bg1"/>
                </a:solidFill>
                <a:latin typeface="+mn-ea"/>
              </a:rPr>
              <a:t>参</a:t>
            </a:r>
            <a:r>
              <a:rPr lang="zh-CN" altLang="en-US" sz="2400" dirty="0">
                <a:solidFill>
                  <a:schemeClr val="bg1"/>
                </a:solidFill>
                <a:latin typeface="+mn-ea"/>
              </a:rPr>
              <a:t>考文献互相连结</a:t>
            </a:r>
          </a:p>
        </p:txBody>
      </p:sp>
      <p:sp>
        <p:nvSpPr>
          <p:cNvPr id="42" name="矩形 41"/>
          <p:cNvSpPr/>
          <p:nvPr/>
        </p:nvSpPr>
        <p:spPr>
          <a:xfrm>
            <a:off x="6664608" y="3189692"/>
            <a:ext cx="4950608" cy="461665"/>
          </a:xfrm>
          <a:prstGeom prst="rect">
            <a:avLst/>
          </a:prstGeom>
        </p:spPr>
        <p:txBody>
          <a:bodyPr wrap="square">
            <a:spAutoFit/>
          </a:bodyPr>
          <a:lstStyle/>
          <a:p>
            <a:r>
              <a:rPr lang="zh-CN" altLang="en-US" sz="2400" dirty="0">
                <a:solidFill>
                  <a:schemeClr val="tx2">
                    <a:lumMod val="75000"/>
                  </a:schemeClr>
                </a:solidFill>
                <a:latin typeface="+mn-ea"/>
              </a:rPr>
              <a:t>国际接轨，以</a:t>
            </a:r>
            <a:r>
              <a:rPr lang="en-US" altLang="zh-TW" sz="2400" dirty="0">
                <a:solidFill>
                  <a:schemeClr val="tx2">
                    <a:lumMod val="75000"/>
                  </a:schemeClr>
                </a:solidFill>
                <a:latin typeface="+mn-ea"/>
              </a:rPr>
              <a:t>DOI</a:t>
            </a:r>
            <a:r>
              <a:rPr lang="zh-TW" altLang="en-US" sz="2400" dirty="0">
                <a:solidFill>
                  <a:schemeClr val="tx2">
                    <a:lumMod val="75000"/>
                  </a:schemeClr>
                </a:solidFill>
                <a:latin typeface="+mn-ea"/>
              </a:rPr>
              <a:t>串接</a:t>
            </a:r>
            <a:r>
              <a:rPr lang="en-US" altLang="zh-TW" sz="2400" dirty="0" err="1">
                <a:solidFill>
                  <a:schemeClr val="tx2">
                    <a:lumMod val="75000"/>
                  </a:schemeClr>
                </a:solidFill>
                <a:latin typeface="+mn-ea"/>
              </a:rPr>
              <a:t>CrossRef</a:t>
            </a:r>
            <a:endParaRPr lang="zh-CN" altLang="en-US" sz="2400" dirty="0">
              <a:solidFill>
                <a:schemeClr val="tx2">
                  <a:lumMod val="75000"/>
                </a:schemeClr>
              </a:solidFill>
              <a:latin typeface="+mn-ea"/>
            </a:endParaRPr>
          </a:p>
        </p:txBody>
      </p:sp>
      <p:sp>
        <p:nvSpPr>
          <p:cNvPr id="43" name="矩形 42"/>
          <p:cNvSpPr/>
          <p:nvPr/>
        </p:nvSpPr>
        <p:spPr>
          <a:xfrm>
            <a:off x="5663952" y="2175627"/>
            <a:ext cx="5544616" cy="707886"/>
          </a:xfrm>
          <a:prstGeom prst="rect">
            <a:avLst/>
          </a:prstGeom>
        </p:spPr>
        <p:txBody>
          <a:bodyPr wrap="square">
            <a:spAutoFit/>
          </a:bodyPr>
          <a:lstStyle/>
          <a:p>
            <a:r>
              <a:rPr lang="zh-CN" altLang="en-US" sz="2000" dirty="0">
                <a:latin typeface="+mn-ea"/>
              </a:rPr>
              <a:t>→透过引用与被引用连结，了解学术文献的承先启后，快速找到并使用相关资源！</a:t>
            </a:r>
          </a:p>
        </p:txBody>
      </p:sp>
      <p:sp>
        <p:nvSpPr>
          <p:cNvPr id="44" name="矩形 43"/>
          <p:cNvSpPr/>
          <p:nvPr/>
        </p:nvSpPr>
        <p:spPr>
          <a:xfrm>
            <a:off x="5735960" y="3916935"/>
            <a:ext cx="5544616" cy="707886"/>
          </a:xfrm>
          <a:prstGeom prst="rect">
            <a:avLst/>
          </a:prstGeom>
        </p:spPr>
        <p:txBody>
          <a:bodyPr wrap="square">
            <a:spAutoFit/>
          </a:bodyPr>
          <a:lstStyle/>
          <a:p>
            <a:r>
              <a:rPr lang="zh-CN" altLang="en-US" sz="2000" dirty="0">
                <a:latin typeface="+mn-ea"/>
              </a:rPr>
              <a:t>→不只华艺文献，更与国际大厂</a:t>
            </a:r>
            <a:r>
              <a:rPr lang="en-US" altLang="zh-TW" sz="2000" dirty="0" err="1">
                <a:latin typeface="+mn-ea"/>
              </a:rPr>
              <a:t>CrossRef</a:t>
            </a:r>
            <a:r>
              <a:rPr lang="zh-CN" altLang="en-US" sz="2000" dirty="0">
                <a:latin typeface="+mn-ea"/>
              </a:rPr>
              <a:t>合作，接轨国际服务！</a:t>
            </a:r>
          </a:p>
        </p:txBody>
      </p:sp>
      <p:sp>
        <p:nvSpPr>
          <p:cNvPr id="23" name="剪去對角線角落矩形 22"/>
          <p:cNvSpPr/>
          <p:nvPr/>
        </p:nvSpPr>
        <p:spPr>
          <a:xfrm>
            <a:off x="5532540" y="4708969"/>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pic>
        <p:nvPicPr>
          <p:cNvPr id="25"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4765198"/>
            <a:ext cx="808484" cy="808484"/>
          </a:xfrm>
          <a:prstGeom prst="rect">
            <a:avLst/>
          </a:prstGeom>
        </p:spPr>
      </p:pic>
      <p:sp>
        <p:nvSpPr>
          <p:cNvPr id="26" name="矩形 25"/>
          <p:cNvSpPr/>
          <p:nvPr/>
        </p:nvSpPr>
        <p:spPr>
          <a:xfrm>
            <a:off x="6633019" y="4735406"/>
            <a:ext cx="4791573" cy="830997"/>
          </a:xfrm>
          <a:prstGeom prst="rect">
            <a:avLst/>
          </a:prstGeom>
        </p:spPr>
        <p:txBody>
          <a:bodyPr wrap="square">
            <a:spAutoFit/>
          </a:bodyPr>
          <a:lstStyle/>
          <a:p>
            <a:r>
              <a:rPr lang="zh-CN" altLang="en-US" sz="2400" dirty="0" smtClean="0">
                <a:solidFill>
                  <a:schemeClr val="bg1"/>
                </a:solidFill>
                <a:latin typeface="+mn-ea"/>
              </a:rPr>
              <a:t>整合国际文章替代计量</a:t>
            </a:r>
            <a:r>
              <a:rPr lang="en-US" altLang="zh-CN" sz="2400" dirty="0" err="1" smtClean="0">
                <a:solidFill>
                  <a:schemeClr val="bg1"/>
                </a:solidFill>
                <a:latin typeface="+mn-ea"/>
              </a:rPr>
              <a:t>PlumX</a:t>
            </a:r>
            <a:r>
              <a:rPr lang="zh-CN" altLang="en-US" sz="2400" dirty="0" smtClean="0">
                <a:solidFill>
                  <a:schemeClr val="bg1"/>
                </a:solidFill>
                <a:latin typeface="+mn-ea"/>
              </a:rPr>
              <a:t>，</a:t>
            </a:r>
            <a:r>
              <a:rPr lang="en-US" altLang="zh-CN" sz="2400" dirty="0" smtClean="0">
                <a:solidFill>
                  <a:schemeClr val="bg1"/>
                </a:solidFill>
                <a:latin typeface="+mn-ea"/>
              </a:rPr>
              <a:t/>
            </a:r>
            <a:br>
              <a:rPr lang="en-US" altLang="zh-CN" sz="2400" dirty="0" smtClean="0">
                <a:solidFill>
                  <a:schemeClr val="bg1"/>
                </a:solidFill>
                <a:latin typeface="+mn-ea"/>
              </a:rPr>
            </a:br>
            <a:r>
              <a:rPr lang="zh-CN" altLang="en-US" sz="2400" dirty="0" smtClean="0">
                <a:solidFill>
                  <a:schemeClr val="bg1"/>
                </a:solidFill>
                <a:latin typeface="+mn-ea"/>
              </a:rPr>
              <a:t>揭示文章被使用情形</a:t>
            </a:r>
            <a:endParaRPr lang="zh-CN" altLang="en-US" sz="2400" dirty="0">
              <a:solidFill>
                <a:schemeClr val="bg1"/>
              </a:solidFill>
              <a:latin typeface="+mn-ea"/>
            </a:endParaRPr>
          </a:p>
        </p:txBody>
      </p:sp>
      <p:sp>
        <p:nvSpPr>
          <p:cNvPr id="27" name="矩形 26"/>
          <p:cNvSpPr/>
          <p:nvPr/>
        </p:nvSpPr>
        <p:spPr>
          <a:xfrm>
            <a:off x="5663952" y="5712577"/>
            <a:ext cx="5867648" cy="707886"/>
          </a:xfrm>
          <a:prstGeom prst="rect">
            <a:avLst/>
          </a:prstGeom>
        </p:spPr>
        <p:txBody>
          <a:bodyPr wrap="square">
            <a:spAutoFit/>
          </a:bodyPr>
          <a:lstStyle/>
          <a:p>
            <a:r>
              <a:rPr lang="zh-CN" altLang="en-US" sz="2000" dirty="0" smtClean="0">
                <a:latin typeface="+mn-ea"/>
              </a:rPr>
              <a:t>→与替代计量服务</a:t>
            </a:r>
            <a:r>
              <a:rPr lang="en-US" altLang="zh-CN" sz="2000" dirty="0" err="1" smtClean="0">
                <a:latin typeface="+mn-ea"/>
              </a:rPr>
              <a:t>PlumX</a:t>
            </a:r>
            <a:r>
              <a:rPr lang="zh-CN" altLang="en-US" sz="2000" dirty="0" smtClean="0">
                <a:latin typeface="+mn-ea"/>
              </a:rPr>
              <a:t>合作，计算文章在使用、捕获、提述、社交媒体与引用等面向的被取用情形！</a:t>
            </a:r>
            <a:endParaRPr lang="zh-CN" altLang="en-US" sz="2000" dirty="0">
              <a:latin typeface="+mn-ea"/>
            </a:endParaRP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剪去對角線角落矩形 36"/>
          <p:cNvSpPr/>
          <p:nvPr/>
        </p:nvSpPr>
        <p:spPr>
          <a:xfrm>
            <a:off x="5519936" y="3973183"/>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50" name="剪去對角線角落矩形 49"/>
          <p:cNvSpPr/>
          <p:nvPr/>
        </p:nvSpPr>
        <p:spPr>
          <a:xfrm>
            <a:off x="5533153" y="1847997"/>
            <a:ext cx="6008400"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8"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871" y="3056886"/>
            <a:ext cx="1080000" cy="1080000"/>
          </a:xfrm>
          <a:prstGeom prst="rect">
            <a:avLst/>
          </a:prstGeom>
        </p:spPr>
      </p:pic>
      <p:sp>
        <p:nvSpPr>
          <p:cNvPr id="27" name="矩形 28"/>
          <p:cNvSpPr>
            <a:spLocks noChangeArrowheads="1"/>
          </p:cNvSpPr>
          <p:nvPr/>
        </p:nvSpPr>
        <p:spPr bwMode="auto">
          <a:xfrm>
            <a:off x="2163510" y="41570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内地专属</a:t>
            </a:r>
            <a:endParaRPr lang="zh-CN" altLang="en-US" sz="2400" dirty="0">
              <a:latin typeface="+mn-ea"/>
              <a:ea typeface="+mn-ea"/>
              <a:cs typeface="Arial" panose="020B0604020202020204" pitchFamily="34" charset="0"/>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sp>
        <p:nvSpPr>
          <p:cNvPr id="39" name="Oval 177"/>
          <p:cNvSpPr>
            <a:spLocks noChangeArrowheads="1"/>
          </p:cNvSpPr>
          <p:nvPr/>
        </p:nvSpPr>
        <p:spPr bwMode="auto">
          <a:xfrm>
            <a:off x="1058873" y="2014822"/>
            <a:ext cx="3600000" cy="36000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pic>
        <p:nvPicPr>
          <p:cNvPr id="31"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4028995"/>
            <a:ext cx="808484" cy="808484"/>
          </a:xfrm>
          <a:prstGeom prst="rect">
            <a:avLst/>
          </a:prstGeom>
        </p:spPr>
      </p:pic>
      <p:pic>
        <p:nvPicPr>
          <p:cNvPr id="32"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496" y="1798640"/>
            <a:ext cx="1005458" cy="1005458"/>
          </a:xfrm>
          <a:prstGeom prst="rect">
            <a:avLst/>
          </a:prstGeom>
        </p:spPr>
      </p:pic>
      <p:sp>
        <p:nvSpPr>
          <p:cNvPr id="33" name="矩形 32"/>
          <p:cNvSpPr/>
          <p:nvPr/>
        </p:nvSpPr>
        <p:spPr>
          <a:xfrm>
            <a:off x="6578954" y="2095944"/>
            <a:ext cx="4950608" cy="461665"/>
          </a:xfrm>
          <a:prstGeom prst="rect">
            <a:avLst/>
          </a:prstGeom>
        </p:spPr>
        <p:txBody>
          <a:bodyPr wrap="square" anchor="ctr">
            <a:spAutoFit/>
          </a:bodyPr>
          <a:lstStyle/>
          <a:p>
            <a:r>
              <a:rPr lang="zh-CN" altLang="en-US" sz="2400" dirty="0">
                <a:solidFill>
                  <a:schemeClr val="tx2">
                    <a:lumMod val="75000"/>
                  </a:schemeClr>
                </a:solidFill>
                <a:latin typeface="+mn-ea"/>
              </a:rPr>
              <a:t>字对字、词对词简繁互查</a:t>
            </a:r>
          </a:p>
        </p:txBody>
      </p:sp>
      <p:sp>
        <p:nvSpPr>
          <p:cNvPr id="34" name="矩形 33"/>
          <p:cNvSpPr/>
          <p:nvPr/>
        </p:nvSpPr>
        <p:spPr>
          <a:xfrm>
            <a:off x="6633019" y="4239278"/>
            <a:ext cx="4950608" cy="461665"/>
          </a:xfrm>
          <a:prstGeom prst="rect">
            <a:avLst/>
          </a:prstGeom>
        </p:spPr>
        <p:txBody>
          <a:bodyPr wrap="square">
            <a:spAutoFit/>
          </a:bodyPr>
          <a:lstStyle/>
          <a:p>
            <a:r>
              <a:rPr lang="zh-CN" altLang="en-US" sz="2400">
                <a:solidFill>
                  <a:schemeClr val="bg1"/>
                </a:solidFill>
                <a:latin typeface="+mn-ea"/>
              </a:rPr>
              <a:t>繁转简在线阅读器</a:t>
            </a:r>
            <a:endParaRPr lang="zh-CN" altLang="en-US" sz="2400" dirty="0">
              <a:solidFill>
                <a:schemeClr val="bg1"/>
              </a:solidFill>
              <a:latin typeface="+mn-ea"/>
            </a:endParaRPr>
          </a:p>
        </p:txBody>
      </p:sp>
      <p:sp>
        <p:nvSpPr>
          <p:cNvPr id="35" name="矩形 34"/>
          <p:cNvSpPr/>
          <p:nvPr/>
        </p:nvSpPr>
        <p:spPr>
          <a:xfrm>
            <a:off x="5663952" y="2980946"/>
            <a:ext cx="5544616" cy="707886"/>
          </a:xfrm>
          <a:prstGeom prst="rect">
            <a:avLst/>
          </a:prstGeom>
        </p:spPr>
        <p:txBody>
          <a:bodyPr wrap="square">
            <a:spAutoFit/>
          </a:bodyPr>
          <a:lstStyle/>
          <a:p>
            <a:r>
              <a:rPr lang="zh-CN" altLang="en-US" sz="2000" dirty="0" smtClean="0">
                <a:latin typeface="+mn-ea"/>
              </a:rPr>
              <a:t>→ </a:t>
            </a:r>
            <a:r>
              <a:rPr lang="en-US" altLang="zh-TW" sz="2000" dirty="0" smtClean="0">
                <a:latin typeface="+mn-ea"/>
              </a:rPr>
              <a:t>Ex</a:t>
            </a:r>
            <a:r>
              <a:rPr lang="en-US" altLang="zh-TW" sz="2000" dirty="0">
                <a:latin typeface="+mn-ea"/>
              </a:rPr>
              <a:t>.</a:t>
            </a:r>
            <a:r>
              <a:rPr lang="zh-CN" altLang="en-US" sz="2000" dirty="0">
                <a:latin typeface="+mn-ea"/>
              </a:rPr>
              <a:t>查询「信息」，系统自动将台湾用与「信息」、「讯息」的查询结果呈现给您！</a:t>
            </a:r>
          </a:p>
        </p:txBody>
      </p:sp>
      <p:sp>
        <p:nvSpPr>
          <p:cNvPr id="36" name="矩形 35"/>
          <p:cNvSpPr/>
          <p:nvPr/>
        </p:nvSpPr>
        <p:spPr>
          <a:xfrm>
            <a:off x="5663952" y="5141186"/>
            <a:ext cx="5544616" cy="707886"/>
          </a:xfrm>
          <a:prstGeom prst="rect">
            <a:avLst/>
          </a:prstGeom>
        </p:spPr>
        <p:txBody>
          <a:bodyPr wrap="square">
            <a:spAutoFit/>
          </a:bodyPr>
          <a:lstStyle/>
          <a:p>
            <a:r>
              <a:rPr lang="zh-CN" altLang="en-US" sz="2000" dirty="0" smtClean="0">
                <a:latin typeface="+mn-ea"/>
              </a:rPr>
              <a:t>→透</a:t>
            </a:r>
            <a:r>
              <a:rPr lang="zh-CN" altLang="en-US" sz="2000" dirty="0">
                <a:latin typeface="+mn-ea"/>
              </a:rPr>
              <a:t>过华艺提供的文档阅读器，可在在线开启下载的文档，并转换为简体中文阅读！</a:t>
            </a:r>
          </a:p>
        </p:txBody>
      </p:sp>
      <p:pic>
        <p:nvPicPr>
          <p:cNvPr id="5" name="图片 4" descr="LOGO无影"/>
          <p:cNvPicPr>
            <a:picLocks noChangeAspect="1"/>
          </p:cNvPicPr>
          <p:nvPr/>
        </p:nvPicPr>
        <p:blipFill>
          <a:blip r:embed="rId6"/>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剪去對角線角落矩形 23"/>
          <p:cNvSpPr/>
          <p:nvPr/>
        </p:nvSpPr>
        <p:spPr>
          <a:xfrm>
            <a:off x="5519936" y="1951241"/>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sp>
        <p:nvSpPr>
          <p:cNvPr id="25" name="剪去對角線角落矩形 24"/>
          <p:cNvSpPr/>
          <p:nvPr/>
        </p:nvSpPr>
        <p:spPr>
          <a:xfrm>
            <a:off x="5531927" y="3305725"/>
            <a:ext cx="6008400" cy="914400"/>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a:p>
        </p:txBody>
      </p:sp>
      <p:sp>
        <p:nvSpPr>
          <p:cNvPr id="26" name="剪去對角線角落矩形 25"/>
          <p:cNvSpPr/>
          <p:nvPr/>
        </p:nvSpPr>
        <p:spPr>
          <a:xfrm>
            <a:off x="5531927" y="4671609"/>
            <a:ext cx="6008400" cy="9144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717" y="3021518"/>
            <a:ext cx="1080000" cy="1080000"/>
          </a:xfrm>
          <a:prstGeom prst="rect">
            <a:avLst/>
          </a:prstGeom>
        </p:spPr>
      </p:pic>
      <p:sp>
        <p:nvSpPr>
          <p:cNvPr id="23" name="矩形 22"/>
          <p:cNvSpPr>
            <a:spLocks noChangeArrowheads="1"/>
          </p:cNvSpPr>
          <p:nvPr/>
        </p:nvSpPr>
        <p:spPr bwMode="auto">
          <a:xfrm>
            <a:off x="2149508" y="4171236"/>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2400" dirty="0">
                <a:latin typeface="+mn-ea"/>
                <a:ea typeface="+mn-ea"/>
                <a:cs typeface="Arial" panose="020B0604020202020204" pitchFamily="34" charset="0"/>
              </a:rPr>
              <a:t>客户认证</a:t>
            </a:r>
            <a:endParaRPr lang="zh-CN" altLang="en-US" sz="2400" dirty="0">
              <a:latin typeface="+mn-ea"/>
              <a:ea typeface="+mn-ea"/>
              <a:cs typeface="Arial" panose="020B0604020202020204" pitchFamily="34" charset="0"/>
            </a:endParaRPr>
          </a:p>
        </p:txBody>
      </p:sp>
      <p:sp>
        <p:nvSpPr>
          <p:cNvPr id="45" name="Oval 176"/>
          <p:cNvSpPr>
            <a:spLocks noChangeAspect="1" noChangeArrowheads="1"/>
          </p:cNvSpPr>
          <p:nvPr/>
        </p:nvSpPr>
        <p:spPr bwMode="auto">
          <a:xfrm>
            <a:off x="1056136" y="2014822"/>
            <a:ext cx="3602737" cy="36000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mn-lt"/>
              <a:ea typeface="+mn-ea"/>
            </a:endParaRPr>
          </a:p>
        </p:txBody>
      </p:sp>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058873" y="683638"/>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重要系统功能</a:t>
            </a:r>
          </a:p>
        </p:txBody>
      </p:sp>
      <p:pic>
        <p:nvPicPr>
          <p:cNvPr id="31"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3362037"/>
            <a:ext cx="808484" cy="808484"/>
          </a:xfrm>
          <a:prstGeom prst="rect">
            <a:avLst/>
          </a:prstGeom>
        </p:spPr>
      </p:pic>
      <p:pic>
        <p:nvPicPr>
          <p:cNvPr id="32"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496" y="1898848"/>
            <a:ext cx="1005458" cy="1005458"/>
          </a:xfrm>
          <a:prstGeom prst="rect">
            <a:avLst/>
          </a:prstGeom>
        </p:spPr>
      </p:pic>
      <p:pic>
        <p:nvPicPr>
          <p:cNvPr id="33"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264" y="4758243"/>
            <a:ext cx="754499" cy="754499"/>
          </a:xfrm>
          <a:prstGeom prst="rect">
            <a:avLst/>
          </a:prstGeom>
        </p:spPr>
      </p:pic>
      <p:sp>
        <p:nvSpPr>
          <p:cNvPr id="34" name="矩形 33"/>
          <p:cNvSpPr/>
          <p:nvPr/>
        </p:nvSpPr>
        <p:spPr>
          <a:xfrm>
            <a:off x="6578954" y="2103820"/>
            <a:ext cx="4950608" cy="646331"/>
          </a:xfrm>
          <a:prstGeom prst="rect">
            <a:avLst/>
          </a:prstGeom>
        </p:spPr>
        <p:txBody>
          <a:bodyPr wrap="square" anchor="ctr">
            <a:spAutoFit/>
          </a:bodyPr>
          <a:lstStyle/>
          <a:p>
            <a:r>
              <a:rPr lang="zh-CN" altLang="en-US" sz="2400" dirty="0">
                <a:solidFill>
                  <a:schemeClr val="bg1"/>
                </a:solidFill>
                <a:latin typeface="+mn-ea"/>
              </a:rPr>
              <a:t>欧美纽澳 ，高校客户</a:t>
            </a:r>
            <a:r>
              <a:rPr lang="zh-TW" altLang="en-US" sz="3600" dirty="0">
                <a:solidFill>
                  <a:schemeClr val="bg1"/>
                </a:solidFill>
                <a:latin typeface="+mn-ea"/>
              </a:rPr>
              <a:t>遍布全球</a:t>
            </a:r>
            <a:endParaRPr lang="zh-CN" altLang="en-US" sz="2400" dirty="0">
              <a:solidFill>
                <a:schemeClr val="bg1"/>
              </a:solidFill>
              <a:latin typeface="+mn-ea"/>
            </a:endParaRPr>
          </a:p>
        </p:txBody>
      </p:sp>
      <p:sp>
        <p:nvSpPr>
          <p:cNvPr id="35" name="矩形 34"/>
          <p:cNvSpPr/>
          <p:nvPr/>
        </p:nvSpPr>
        <p:spPr>
          <a:xfrm>
            <a:off x="6633019" y="3429000"/>
            <a:ext cx="4950608" cy="707886"/>
          </a:xfrm>
          <a:prstGeom prst="rect">
            <a:avLst/>
          </a:prstGeom>
        </p:spPr>
        <p:txBody>
          <a:bodyPr wrap="square">
            <a:spAutoFit/>
          </a:bodyPr>
          <a:lstStyle/>
          <a:p>
            <a:r>
              <a:rPr lang="en-US" altLang="zh-CN" sz="4000" dirty="0">
                <a:solidFill>
                  <a:schemeClr val="tx2">
                    <a:lumMod val="75000"/>
                  </a:schemeClr>
                </a:solidFill>
                <a:latin typeface="+mn-ea"/>
              </a:rPr>
              <a:t>1</a:t>
            </a:r>
            <a:r>
              <a:rPr lang="en-US" altLang="zh-TW" sz="4000" dirty="0">
                <a:solidFill>
                  <a:schemeClr val="tx2">
                    <a:lumMod val="75000"/>
                  </a:schemeClr>
                </a:solidFill>
                <a:latin typeface="+mn-ea"/>
              </a:rPr>
              <a:t>00%</a:t>
            </a:r>
            <a:r>
              <a:rPr lang="zh-TW" altLang="en-US" sz="4000" dirty="0">
                <a:solidFill>
                  <a:schemeClr val="tx2">
                    <a:lumMod val="75000"/>
                  </a:schemeClr>
                </a:solidFill>
                <a:latin typeface="+mn-ea"/>
              </a:rPr>
              <a:t> </a:t>
            </a:r>
            <a:r>
              <a:rPr lang="zh-CN" altLang="en-US" sz="2400" dirty="0">
                <a:solidFill>
                  <a:schemeClr val="tx2">
                    <a:lumMod val="75000"/>
                  </a:schemeClr>
                </a:solidFill>
                <a:latin typeface="+mn-ea"/>
              </a:rPr>
              <a:t>台湾地区市场占有率</a:t>
            </a:r>
          </a:p>
        </p:txBody>
      </p:sp>
      <p:sp>
        <p:nvSpPr>
          <p:cNvPr id="36" name="矩形 35"/>
          <p:cNvSpPr/>
          <p:nvPr/>
        </p:nvSpPr>
        <p:spPr>
          <a:xfrm>
            <a:off x="6690008" y="4870901"/>
            <a:ext cx="4950608" cy="646331"/>
          </a:xfrm>
          <a:prstGeom prst="rect">
            <a:avLst/>
          </a:prstGeom>
        </p:spPr>
        <p:txBody>
          <a:bodyPr wrap="square">
            <a:spAutoFit/>
          </a:bodyPr>
          <a:lstStyle/>
          <a:p>
            <a:r>
              <a:rPr lang="zh-TW" altLang="en-US" sz="2400">
                <a:solidFill>
                  <a:schemeClr val="bg1"/>
                </a:solidFill>
                <a:latin typeface="+mn-ea"/>
              </a:rPr>
              <a:t>内地</a:t>
            </a:r>
            <a:r>
              <a:rPr lang="zh-TW" altLang="en-US" sz="3600">
                <a:solidFill>
                  <a:schemeClr val="bg1"/>
                </a:solidFill>
                <a:latin typeface="+mn-ea"/>
              </a:rPr>
              <a:t>指标高校</a:t>
            </a:r>
            <a:r>
              <a:rPr lang="zh-TW" altLang="en-US" sz="2400">
                <a:solidFill>
                  <a:schemeClr val="bg1"/>
                </a:solidFill>
                <a:latin typeface="+mn-ea"/>
              </a:rPr>
              <a:t>的共同选择</a:t>
            </a:r>
            <a:endParaRPr lang="zh-CN" altLang="en-US" sz="2400" dirty="0">
              <a:solidFill>
                <a:schemeClr val="bg1"/>
              </a:solidFill>
              <a:latin typeface="+mn-ea"/>
            </a:endParaRP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34930" y="2718991"/>
            <a:ext cx="1143635" cy="159956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a:solidFill>
                  <a:schemeClr val="bg1"/>
                </a:solidFill>
                <a:latin typeface="Century Gothic" panose="020B0502020202020204" pitchFamily="34" charset="0"/>
                <a:cs typeface="经典综艺体简" panose="02010609000101010101" pitchFamily="49" charset="-122"/>
              </a:rPr>
              <a:t>05</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501767" y="3127167"/>
            <a:ext cx="2722880" cy="706755"/>
          </a:xfrm>
          <a:prstGeom prst="rect">
            <a:avLst/>
          </a:prstGeom>
          <a:noFill/>
        </p:spPr>
        <p:txBody>
          <a:bodyPr wrap="none" rtlCol="0">
            <a:spAutoFit/>
            <a:scene3d>
              <a:camera prst="orthographicFront"/>
              <a:lightRig rig="threePt" dir="t"/>
            </a:scene3d>
            <a:sp3d contourW="12700"/>
          </a:bodyPr>
          <a:lstStyle/>
          <a:p>
            <a:pPr defTabSz="914400">
              <a:defRPr/>
            </a:pPr>
            <a:r>
              <a:rPr lang="zh-CN" sz="4000" b="1" dirty="0">
                <a:solidFill>
                  <a:schemeClr val="bg1"/>
                </a:solidFill>
                <a:latin typeface="+mj-ea"/>
                <a:cs typeface="经典综艺体简" panose="02010609000101010101" pitchFamily="49" charset="-122"/>
              </a:rPr>
              <a:t>数据库运用</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22"/>
          <p:cNvGrpSpPr/>
          <p:nvPr>
            <p:custDataLst>
              <p:tags r:id="rId1"/>
            </p:custDataLst>
          </p:nvPr>
        </p:nvGrpSpPr>
        <p:grpSpPr bwMode="auto">
          <a:xfrm>
            <a:off x="224039" y="340126"/>
            <a:ext cx="4656137" cy="530225"/>
            <a:chOff x="2315064" y="3129110"/>
            <a:chExt cx="4654888" cy="530958"/>
          </a:xfrm>
        </p:grpSpPr>
        <p:sp>
          <p:nvSpPr>
            <p:cNvPr id="24" name="Freeform 5"/>
            <p:cNvSpPr>
              <a:spLocks noChangeArrowheads="1"/>
            </p:cNvSpPr>
            <p:nvPr>
              <p:custDataLst>
                <p:tags r:id="rId3"/>
              </p:custDataLst>
            </p:nvPr>
          </p:nvSpPr>
          <p:spPr bwMode="auto">
            <a:xfrm>
              <a:off x="2315064" y="3129110"/>
              <a:ext cx="552302" cy="530958"/>
            </a:xfrm>
            <a:custGeom>
              <a:avLst/>
              <a:gdLst>
                <a:gd name="T0" fmla="*/ 48528406 w 376"/>
                <a:gd name="T1" fmla="*/ 953213401 h 362"/>
                <a:gd name="T2" fmla="*/ 113230937 w 376"/>
                <a:gd name="T3" fmla="*/ 832042938 h 362"/>
                <a:gd name="T4" fmla="*/ 32352270 w 376"/>
                <a:gd name="T5" fmla="*/ 751261290 h 362"/>
                <a:gd name="T6" fmla="*/ 129407072 w 376"/>
                <a:gd name="T7" fmla="*/ 638168992 h 362"/>
                <a:gd name="T8" fmla="*/ 8087063 w 376"/>
                <a:gd name="T9" fmla="*/ 533152850 h 362"/>
                <a:gd name="T10" fmla="*/ 153670270 w 376"/>
                <a:gd name="T11" fmla="*/ 452373211 h 362"/>
                <a:gd name="T12" fmla="*/ 113230937 w 376"/>
                <a:gd name="T13" fmla="*/ 355435233 h 362"/>
                <a:gd name="T14" fmla="*/ 194111613 w 376"/>
                <a:gd name="T15" fmla="*/ 379669728 h 362"/>
                <a:gd name="T16" fmla="*/ 202198676 w 376"/>
                <a:gd name="T17" fmla="*/ 298890088 h 362"/>
                <a:gd name="T18" fmla="*/ 299255487 w 376"/>
                <a:gd name="T19" fmla="*/ 250421100 h 362"/>
                <a:gd name="T20" fmla="*/ 250727082 w 376"/>
                <a:gd name="T21" fmla="*/ 145404958 h 362"/>
                <a:gd name="T22" fmla="*/ 420573487 w 376"/>
                <a:gd name="T23" fmla="*/ 161561287 h 362"/>
                <a:gd name="T24" fmla="*/ 493365091 w 376"/>
                <a:gd name="T25" fmla="*/ 80781648 h 362"/>
                <a:gd name="T26" fmla="*/ 582332830 w 376"/>
                <a:gd name="T27" fmla="*/ 88859813 h 362"/>
                <a:gd name="T28" fmla="*/ 687476704 w 376"/>
                <a:gd name="T29" fmla="*/ 48468989 h 362"/>
                <a:gd name="T30" fmla="*/ 808796713 w 376"/>
                <a:gd name="T31" fmla="*/ 16156330 h 362"/>
                <a:gd name="T32" fmla="*/ 897764452 w 376"/>
                <a:gd name="T33" fmla="*/ 64625318 h 362"/>
                <a:gd name="T34" fmla="*/ 946290848 w 376"/>
                <a:gd name="T35" fmla="*/ 48468989 h 362"/>
                <a:gd name="T36" fmla="*/ 1027171525 w 376"/>
                <a:gd name="T37" fmla="*/ 72703483 h 362"/>
                <a:gd name="T38" fmla="*/ 1059523795 w 376"/>
                <a:gd name="T39" fmla="*/ 129248628 h 362"/>
                <a:gd name="T40" fmla="*/ 1140402462 w 376"/>
                <a:gd name="T41" fmla="*/ 96937977 h 362"/>
                <a:gd name="T42" fmla="*/ 1140402462 w 376"/>
                <a:gd name="T43" fmla="*/ 169639452 h 362"/>
                <a:gd name="T44" fmla="*/ 1221281128 w 376"/>
                <a:gd name="T45" fmla="*/ 250421100 h 362"/>
                <a:gd name="T46" fmla="*/ 1277898606 w 376"/>
                <a:gd name="T47" fmla="*/ 258499264 h 362"/>
                <a:gd name="T48" fmla="*/ 1285985669 w 376"/>
                <a:gd name="T49" fmla="*/ 274655594 h 362"/>
                <a:gd name="T50" fmla="*/ 1439657949 w 376"/>
                <a:gd name="T51" fmla="*/ 395826057 h 362"/>
                <a:gd name="T52" fmla="*/ 1366866345 w 376"/>
                <a:gd name="T53" fmla="*/ 460451375 h 362"/>
                <a:gd name="T54" fmla="*/ 1472008210 w 376"/>
                <a:gd name="T55" fmla="*/ 597778168 h 362"/>
                <a:gd name="T56" fmla="*/ 1415392741 w 376"/>
                <a:gd name="T57" fmla="*/ 662403486 h 362"/>
                <a:gd name="T58" fmla="*/ 1496273417 w 376"/>
                <a:gd name="T59" fmla="*/ 710872475 h 362"/>
                <a:gd name="T60" fmla="*/ 1480097282 w 376"/>
                <a:gd name="T61" fmla="*/ 751261290 h 362"/>
                <a:gd name="T62" fmla="*/ 1399216606 w 376"/>
                <a:gd name="T63" fmla="*/ 848199268 h 362"/>
                <a:gd name="T64" fmla="*/ 1447745012 w 376"/>
                <a:gd name="T65" fmla="*/ 945135237 h 362"/>
                <a:gd name="T66" fmla="*/ 1383040471 w 376"/>
                <a:gd name="T67" fmla="*/ 961291566 h 362"/>
                <a:gd name="T68" fmla="*/ 1383040471 w 376"/>
                <a:gd name="T69" fmla="*/ 1009760555 h 362"/>
                <a:gd name="T70" fmla="*/ 1407305678 w 376"/>
                <a:gd name="T71" fmla="*/ 1122854862 h 362"/>
                <a:gd name="T72" fmla="*/ 1294072732 w 376"/>
                <a:gd name="T73" fmla="*/ 1114776697 h 362"/>
                <a:gd name="T74" fmla="*/ 1269809534 w 376"/>
                <a:gd name="T75" fmla="*/ 1211712666 h 362"/>
                <a:gd name="T76" fmla="*/ 1172754732 w 376"/>
                <a:gd name="T77" fmla="*/ 1235947160 h 362"/>
                <a:gd name="T78" fmla="*/ 1205107003 w 376"/>
                <a:gd name="T79" fmla="*/ 1332885138 h 362"/>
                <a:gd name="T80" fmla="*/ 1091874056 w 376"/>
                <a:gd name="T81" fmla="*/ 1300572478 h 362"/>
                <a:gd name="T82" fmla="*/ 1116139264 w 376"/>
                <a:gd name="T83" fmla="*/ 1421742942 h 362"/>
                <a:gd name="T84" fmla="*/ 1059523795 w 376"/>
                <a:gd name="T85" fmla="*/ 1373273953 h 362"/>
                <a:gd name="T86" fmla="*/ 938203786 w 376"/>
                <a:gd name="T87" fmla="*/ 1373273953 h 362"/>
                <a:gd name="T88" fmla="*/ 857323109 w 376"/>
                <a:gd name="T89" fmla="*/ 1413664777 h 362"/>
                <a:gd name="T90" fmla="*/ 768355370 w 376"/>
                <a:gd name="T91" fmla="*/ 1381352118 h 362"/>
                <a:gd name="T92" fmla="*/ 687476704 w 376"/>
                <a:gd name="T93" fmla="*/ 1437899271 h 362"/>
                <a:gd name="T94" fmla="*/ 663213506 w 376"/>
                <a:gd name="T95" fmla="*/ 1397508447 h 362"/>
                <a:gd name="T96" fmla="*/ 622772163 w 376"/>
                <a:gd name="T97" fmla="*/ 1365195788 h 362"/>
                <a:gd name="T98" fmla="*/ 590421902 w 376"/>
                <a:gd name="T99" fmla="*/ 1454055601 h 362"/>
                <a:gd name="T100" fmla="*/ 525717361 w 376"/>
                <a:gd name="T101" fmla="*/ 1340963302 h 362"/>
                <a:gd name="T102" fmla="*/ 469101893 w 376"/>
                <a:gd name="T103" fmla="*/ 1389430283 h 362"/>
                <a:gd name="T104" fmla="*/ 428662560 w 376"/>
                <a:gd name="T105" fmla="*/ 1308650643 h 362"/>
                <a:gd name="T106" fmla="*/ 380134154 w 376"/>
                <a:gd name="T107" fmla="*/ 1324806973 h 362"/>
                <a:gd name="T108" fmla="*/ 234550946 w 376"/>
                <a:gd name="T109" fmla="*/ 1227868995 h 362"/>
                <a:gd name="T110" fmla="*/ 226463884 w 376"/>
                <a:gd name="T111" fmla="*/ 1179400007 h 362"/>
                <a:gd name="T112" fmla="*/ 177935478 w 376"/>
                <a:gd name="T113" fmla="*/ 1058229544 h 362"/>
                <a:gd name="T114" fmla="*/ 105143874 w 376"/>
                <a:gd name="T115" fmla="*/ 1106698532 h 362"/>
                <a:gd name="T116" fmla="*/ 145583207 w 376"/>
                <a:gd name="T117" fmla="*/ 985526061 h 362"/>
                <a:gd name="T118" fmla="*/ 121320009 w 376"/>
                <a:gd name="T119" fmla="*/ 920902751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362"/>
                <a:gd name="T182" fmla="*/ 376 w 376"/>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362">
                  <a:moveTo>
                    <a:pt x="30" y="228"/>
                  </a:moveTo>
                  <a:lnTo>
                    <a:pt x="30" y="228"/>
                  </a:lnTo>
                  <a:lnTo>
                    <a:pt x="24" y="230"/>
                  </a:lnTo>
                  <a:lnTo>
                    <a:pt x="20" y="232"/>
                  </a:lnTo>
                  <a:lnTo>
                    <a:pt x="18" y="234"/>
                  </a:lnTo>
                  <a:lnTo>
                    <a:pt x="12" y="236"/>
                  </a:lnTo>
                  <a:lnTo>
                    <a:pt x="10" y="232"/>
                  </a:lnTo>
                  <a:lnTo>
                    <a:pt x="12" y="230"/>
                  </a:lnTo>
                  <a:lnTo>
                    <a:pt x="16" y="226"/>
                  </a:lnTo>
                  <a:lnTo>
                    <a:pt x="28" y="220"/>
                  </a:lnTo>
                  <a:lnTo>
                    <a:pt x="28" y="212"/>
                  </a:lnTo>
                  <a:lnTo>
                    <a:pt x="28" y="206"/>
                  </a:lnTo>
                  <a:lnTo>
                    <a:pt x="28" y="198"/>
                  </a:lnTo>
                  <a:lnTo>
                    <a:pt x="30" y="192"/>
                  </a:lnTo>
                  <a:lnTo>
                    <a:pt x="28" y="190"/>
                  </a:lnTo>
                  <a:lnTo>
                    <a:pt x="26" y="188"/>
                  </a:lnTo>
                  <a:lnTo>
                    <a:pt x="18" y="186"/>
                  </a:lnTo>
                  <a:lnTo>
                    <a:pt x="8" y="186"/>
                  </a:lnTo>
                  <a:lnTo>
                    <a:pt x="0" y="184"/>
                  </a:lnTo>
                  <a:lnTo>
                    <a:pt x="10" y="178"/>
                  </a:lnTo>
                  <a:lnTo>
                    <a:pt x="18" y="172"/>
                  </a:lnTo>
                  <a:lnTo>
                    <a:pt x="26" y="168"/>
                  </a:lnTo>
                  <a:lnTo>
                    <a:pt x="30" y="164"/>
                  </a:lnTo>
                  <a:lnTo>
                    <a:pt x="32" y="158"/>
                  </a:lnTo>
                  <a:lnTo>
                    <a:pt x="32" y="154"/>
                  </a:lnTo>
                  <a:lnTo>
                    <a:pt x="30" y="148"/>
                  </a:lnTo>
                  <a:lnTo>
                    <a:pt x="28" y="146"/>
                  </a:lnTo>
                  <a:lnTo>
                    <a:pt x="24" y="142"/>
                  </a:lnTo>
                  <a:lnTo>
                    <a:pt x="14" y="138"/>
                  </a:lnTo>
                  <a:lnTo>
                    <a:pt x="2" y="132"/>
                  </a:lnTo>
                  <a:lnTo>
                    <a:pt x="10" y="132"/>
                  </a:lnTo>
                  <a:lnTo>
                    <a:pt x="18" y="132"/>
                  </a:lnTo>
                  <a:lnTo>
                    <a:pt x="30" y="136"/>
                  </a:lnTo>
                  <a:lnTo>
                    <a:pt x="36" y="120"/>
                  </a:lnTo>
                  <a:lnTo>
                    <a:pt x="38" y="112"/>
                  </a:lnTo>
                  <a:lnTo>
                    <a:pt x="40" y="100"/>
                  </a:lnTo>
                  <a:lnTo>
                    <a:pt x="36" y="98"/>
                  </a:lnTo>
                  <a:lnTo>
                    <a:pt x="32" y="96"/>
                  </a:lnTo>
                  <a:lnTo>
                    <a:pt x="28" y="92"/>
                  </a:lnTo>
                  <a:lnTo>
                    <a:pt x="28" y="88"/>
                  </a:lnTo>
                  <a:lnTo>
                    <a:pt x="34" y="88"/>
                  </a:lnTo>
                  <a:lnTo>
                    <a:pt x="38" y="92"/>
                  </a:lnTo>
                  <a:lnTo>
                    <a:pt x="40" y="96"/>
                  </a:lnTo>
                  <a:lnTo>
                    <a:pt x="46" y="98"/>
                  </a:lnTo>
                  <a:lnTo>
                    <a:pt x="48" y="96"/>
                  </a:lnTo>
                  <a:lnTo>
                    <a:pt x="48" y="94"/>
                  </a:lnTo>
                  <a:lnTo>
                    <a:pt x="50" y="90"/>
                  </a:lnTo>
                  <a:lnTo>
                    <a:pt x="44" y="82"/>
                  </a:lnTo>
                  <a:lnTo>
                    <a:pt x="44" y="78"/>
                  </a:lnTo>
                  <a:lnTo>
                    <a:pt x="48" y="74"/>
                  </a:lnTo>
                  <a:lnTo>
                    <a:pt x="50" y="74"/>
                  </a:lnTo>
                  <a:lnTo>
                    <a:pt x="54" y="76"/>
                  </a:lnTo>
                  <a:lnTo>
                    <a:pt x="56" y="78"/>
                  </a:lnTo>
                  <a:lnTo>
                    <a:pt x="60" y="78"/>
                  </a:lnTo>
                  <a:lnTo>
                    <a:pt x="70" y="70"/>
                  </a:lnTo>
                  <a:lnTo>
                    <a:pt x="72" y="66"/>
                  </a:lnTo>
                  <a:lnTo>
                    <a:pt x="74" y="62"/>
                  </a:lnTo>
                  <a:lnTo>
                    <a:pt x="74" y="58"/>
                  </a:lnTo>
                  <a:lnTo>
                    <a:pt x="72" y="54"/>
                  </a:lnTo>
                  <a:lnTo>
                    <a:pt x="68" y="48"/>
                  </a:lnTo>
                  <a:lnTo>
                    <a:pt x="64" y="44"/>
                  </a:lnTo>
                  <a:lnTo>
                    <a:pt x="62" y="40"/>
                  </a:lnTo>
                  <a:lnTo>
                    <a:pt x="62" y="36"/>
                  </a:lnTo>
                  <a:lnTo>
                    <a:pt x="68" y="40"/>
                  </a:lnTo>
                  <a:lnTo>
                    <a:pt x="72" y="44"/>
                  </a:lnTo>
                  <a:lnTo>
                    <a:pt x="76" y="48"/>
                  </a:lnTo>
                  <a:lnTo>
                    <a:pt x="82" y="50"/>
                  </a:lnTo>
                  <a:lnTo>
                    <a:pt x="104" y="40"/>
                  </a:lnTo>
                  <a:lnTo>
                    <a:pt x="104" y="30"/>
                  </a:lnTo>
                  <a:lnTo>
                    <a:pt x="106" y="26"/>
                  </a:lnTo>
                  <a:lnTo>
                    <a:pt x="108" y="24"/>
                  </a:lnTo>
                  <a:lnTo>
                    <a:pt x="114" y="22"/>
                  </a:lnTo>
                  <a:lnTo>
                    <a:pt x="122" y="20"/>
                  </a:lnTo>
                  <a:lnTo>
                    <a:pt x="124" y="24"/>
                  </a:lnTo>
                  <a:lnTo>
                    <a:pt x="126" y="26"/>
                  </a:lnTo>
                  <a:lnTo>
                    <a:pt x="128" y="26"/>
                  </a:lnTo>
                  <a:lnTo>
                    <a:pt x="134" y="26"/>
                  </a:lnTo>
                  <a:lnTo>
                    <a:pt x="140" y="24"/>
                  </a:lnTo>
                  <a:lnTo>
                    <a:pt x="144" y="22"/>
                  </a:lnTo>
                  <a:lnTo>
                    <a:pt x="146" y="18"/>
                  </a:lnTo>
                  <a:lnTo>
                    <a:pt x="152" y="10"/>
                  </a:lnTo>
                  <a:lnTo>
                    <a:pt x="156" y="0"/>
                  </a:lnTo>
                  <a:lnTo>
                    <a:pt x="162" y="2"/>
                  </a:lnTo>
                  <a:lnTo>
                    <a:pt x="166" y="6"/>
                  </a:lnTo>
                  <a:lnTo>
                    <a:pt x="170" y="12"/>
                  </a:lnTo>
                  <a:lnTo>
                    <a:pt x="172" y="18"/>
                  </a:lnTo>
                  <a:lnTo>
                    <a:pt x="182" y="16"/>
                  </a:lnTo>
                  <a:lnTo>
                    <a:pt x="188" y="14"/>
                  </a:lnTo>
                  <a:lnTo>
                    <a:pt x="194" y="10"/>
                  </a:lnTo>
                  <a:lnTo>
                    <a:pt x="200" y="4"/>
                  </a:lnTo>
                  <a:lnTo>
                    <a:pt x="204" y="6"/>
                  </a:lnTo>
                  <a:lnTo>
                    <a:pt x="208" y="10"/>
                  </a:lnTo>
                  <a:lnTo>
                    <a:pt x="212" y="14"/>
                  </a:lnTo>
                  <a:lnTo>
                    <a:pt x="216" y="18"/>
                  </a:lnTo>
                  <a:lnTo>
                    <a:pt x="220" y="18"/>
                  </a:lnTo>
                  <a:lnTo>
                    <a:pt x="222" y="16"/>
                  </a:lnTo>
                  <a:lnTo>
                    <a:pt x="224" y="12"/>
                  </a:lnTo>
                  <a:lnTo>
                    <a:pt x="226" y="8"/>
                  </a:lnTo>
                  <a:lnTo>
                    <a:pt x="228" y="6"/>
                  </a:lnTo>
                  <a:lnTo>
                    <a:pt x="232" y="6"/>
                  </a:lnTo>
                  <a:lnTo>
                    <a:pt x="234" y="10"/>
                  </a:lnTo>
                  <a:lnTo>
                    <a:pt x="234" y="12"/>
                  </a:lnTo>
                  <a:lnTo>
                    <a:pt x="232" y="16"/>
                  </a:lnTo>
                  <a:lnTo>
                    <a:pt x="232" y="20"/>
                  </a:lnTo>
                  <a:lnTo>
                    <a:pt x="236" y="24"/>
                  </a:lnTo>
                  <a:lnTo>
                    <a:pt x="240" y="24"/>
                  </a:lnTo>
                  <a:lnTo>
                    <a:pt x="248" y="22"/>
                  </a:lnTo>
                  <a:lnTo>
                    <a:pt x="254" y="18"/>
                  </a:lnTo>
                  <a:lnTo>
                    <a:pt x="260" y="14"/>
                  </a:lnTo>
                  <a:lnTo>
                    <a:pt x="262" y="16"/>
                  </a:lnTo>
                  <a:lnTo>
                    <a:pt x="262" y="20"/>
                  </a:lnTo>
                  <a:lnTo>
                    <a:pt x="260" y="26"/>
                  </a:lnTo>
                  <a:lnTo>
                    <a:pt x="260" y="30"/>
                  </a:lnTo>
                  <a:lnTo>
                    <a:pt x="262" y="32"/>
                  </a:lnTo>
                  <a:lnTo>
                    <a:pt x="264" y="34"/>
                  </a:lnTo>
                  <a:lnTo>
                    <a:pt x="268" y="34"/>
                  </a:lnTo>
                  <a:lnTo>
                    <a:pt x="274" y="32"/>
                  </a:lnTo>
                  <a:lnTo>
                    <a:pt x="276" y="28"/>
                  </a:lnTo>
                  <a:lnTo>
                    <a:pt x="280" y="24"/>
                  </a:lnTo>
                  <a:lnTo>
                    <a:pt x="282" y="24"/>
                  </a:lnTo>
                  <a:lnTo>
                    <a:pt x="284" y="24"/>
                  </a:lnTo>
                  <a:lnTo>
                    <a:pt x="284" y="30"/>
                  </a:lnTo>
                  <a:lnTo>
                    <a:pt x="282" y="34"/>
                  </a:lnTo>
                  <a:lnTo>
                    <a:pt x="282" y="38"/>
                  </a:lnTo>
                  <a:lnTo>
                    <a:pt x="282" y="42"/>
                  </a:lnTo>
                  <a:lnTo>
                    <a:pt x="288" y="46"/>
                  </a:lnTo>
                  <a:lnTo>
                    <a:pt x="294" y="48"/>
                  </a:lnTo>
                  <a:lnTo>
                    <a:pt x="300" y="50"/>
                  </a:lnTo>
                  <a:lnTo>
                    <a:pt x="304" y="54"/>
                  </a:lnTo>
                  <a:lnTo>
                    <a:pt x="304" y="58"/>
                  </a:lnTo>
                  <a:lnTo>
                    <a:pt x="302" y="62"/>
                  </a:lnTo>
                  <a:lnTo>
                    <a:pt x="304" y="64"/>
                  </a:lnTo>
                  <a:lnTo>
                    <a:pt x="306" y="66"/>
                  </a:lnTo>
                  <a:lnTo>
                    <a:pt x="308" y="66"/>
                  </a:lnTo>
                  <a:lnTo>
                    <a:pt x="316" y="64"/>
                  </a:lnTo>
                  <a:lnTo>
                    <a:pt x="322" y="60"/>
                  </a:lnTo>
                  <a:lnTo>
                    <a:pt x="328" y="56"/>
                  </a:lnTo>
                  <a:lnTo>
                    <a:pt x="336" y="54"/>
                  </a:lnTo>
                  <a:lnTo>
                    <a:pt x="334" y="60"/>
                  </a:lnTo>
                  <a:lnTo>
                    <a:pt x="330" y="64"/>
                  </a:lnTo>
                  <a:lnTo>
                    <a:pt x="318" y="68"/>
                  </a:lnTo>
                  <a:lnTo>
                    <a:pt x="324" y="86"/>
                  </a:lnTo>
                  <a:lnTo>
                    <a:pt x="328" y="102"/>
                  </a:lnTo>
                  <a:lnTo>
                    <a:pt x="336" y="102"/>
                  </a:lnTo>
                  <a:lnTo>
                    <a:pt x="342" y="100"/>
                  </a:lnTo>
                  <a:lnTo>
                    <a:pt x="356" y="98"/>
                  </a:lnTo>
                  <a:lnTo>
                    <a:pt x="356" y="102"/>
                  </a:lnTo>
                  <a:lnTo>
                    <a:pt x="356" y="108"/>
                  </a:lnTo>
                  <a:lnTo>
                    <a:pt x="346" y="110"/>
                  </a:lnTo>
                  <a:lnTo>
                    <a:pt x="342" y="110"/>
                  </a:lnTo>
                  <a:lnTo>
                    <a:pt x="338" y="114"/>
                  </a:lnTo>
                  <a:lnTo>
                    <a:pt x="342" y="126"/>
                  </a:lnTo>
                  <a:lnTo>
                    <a:pt x="344" y="138"/>
                  </a:lnTo>
                  <a:lnTo>
                    <a:pt x="348" y="142"/>
                  </a:lnTo>
                  <a:lnTo>
                    <a:pt x="350" y="144"/>
                  </a:lnTo>
                  <a:lnTo>
                    <a:pt x="356" y="148"/>
                  </a:lnTo>
                  <a:lnTo>
                    <a:pt x="364" y="148"/>
                  </a:lnTo>
                  <a:lnTo>
                    <a:pt x="364" y="152"/>
                  </a:lnTo>
                  <a:lnTo>
                    <a:pt x="362" y="154"/>
                  </a:lnTo>
                  <a:lnTo>
                    <a:pt x="358" y="158"/>
                  </a:lnTo>
                  <a:lnTo>
                    <a:pt x="354" y="160"/>
                  </a:lnTo>
                  <a:lnTo>
                    <a:pt x="350" y="164"/>
                  </a:lnTo>
                  <a:lnTo>
                    <a:pt x="356" y="166"/>
                  </a:lnTo>
                  <a:lnTo>
                    <a:pt x="364" y="166"/>
                  </a:lnTo>
                  <a:lnTo>
                    <a:pt x="370" y="168"/>
                  </a:lnTo>
                  <a:lnTo>
                    <a:pt x="372" y="172"/>
                  </a:lnTo>
                  <a:lnTo>
                    <a:pt x="372" y="174"/>
                  </a:lnTo>
                  <a:lnTo>
                    <a:pt x="370" y="176"/>
                  </a:lnTo>
                  <a:lnTo>
                    <a:pt x="366" y="178"/>
                  </a:lnTo>
                  <a:lnTo>
                    <a:pt x="358" y="178"/>
                  </a:lnTo>
                  <a:lnTo>
                    <a:pt x="354" y="178"/>
                  </a:lnTo>
                  <a:lnTo>
                    <a:pt x="352" y="180"/>
                  </a:lnTo>
                  <a:lnTo>
                    <a:pt x="352" y="182"/>
                  </a:lnTo>
                  <a:lnTo>
                    <a:pt x="366" y="186"/>
                  </a:lnTo>
                  <a:lnTo>
                    <a:pt x="376" y="190"/>
                  </a:lnTo>
                  <a:lnTo>
                    <a:pt x="364" y="194"/>
                  </a:lnTo>
                  <a:lnTo>
                    <a:pt x="354" y="196"/>
                  </a:lnTo>
                  <a:lnTo>
                    <a:pt x="350" y="200"/>
                  </a:lnTo>
                  <a:lnTo>
                    <a:pt x="348" y="204"/>
                  </a:lnTo>
                  <a:lnTo>
                    <a:pt x="346" y="210"/>
                  </a:lnTo>
                  <a:lnTo>
                    <a:pt x="348" y="220"/>
                  </a:lnTo>
                  <a:lnTo>
                    <a:pt x="352" y="222"/>
                  </a:lnTo>
                  <a:lnTo>
                    <a:pt x="356" y="222"/>
                  </a:lnTo>
                  <a:lnTo>
                    <a:pt x="356" y="230"/>
                  </a:lnTo>
                  <a:lnTo>
                    <a:pt x="358" y="234"/>
                  </a:lnTo>
                  <a:lnTo>
                    <a:pt x="360" y="240"/>
                  </a:lnTo>
                  <a:lnTo>
                    <a:pt x="358" y="246"/>
                  </a:lnTo>
                  <a:lnTo>
                    <a:pt x="354" y="244"/>
                  </a:lnTo>
                  <a:lnTo>
                    <a:pt x="352" y="242"/>
                  </a:lnTo>
                  <a:lnTo>
                    <a:pt x="348" y="240"/>
                  </a:lnTo>
                  <a:lnTo>
                    <a:pt x="342" y="238"/>
                  </a:lnTo>
                  <a:lnTo>
                    <a:pt x="340" y="240"/>
                  </a:lnTo>
                  <a:lnTo>
                    <a:pt x="338" y="242"/>
                  </a:lnTo>
                  <a:lnTo>
                    <a:pt x="338" y="246"/>
                  </a:lnTo>
                  <a:lnTo>
                    <a:pt x="340" y="248"/>
                  </a:lnTo>
                  <a:lnTo>
                    <a:pt x="342" y="250"/>
                  </a:lnTo>
                  <a:lnTo>
                    <a:pt x="342" y="254"/>
                  </a:lnTo>
                  <a:lnTo>
                    <a:pt x="334" y="264"/>
                  </a:lnTo>
                  <a:lnTo>
                    <a:pt x="336" y="270"/>
                  </a:lnTo>
                  <a:lnTo>
                    <a:pt x="342" y="274"/>
                  </a:lnTo>
                  <a:lnTo>
                    <a:pt x="348" y="278"/>
                  </a:lnTo>
                  <a:lnTo>
                    <a:pt x="352" y="282"/>
                  </a:lnTo>
                  <a:lnTo>
                    <a:pt x="346" y="282"/>
                  </a:lnTo>
                  <a:lnTo>
                    <a:pt x="338" y="280"/>
                  </a:lnTo>
                  <a:lnTo>
                    <a:pt x="326" y="272"/>
                  </a:lnTo>
                  <a:lnTo>
                    <a:pt x="320" y="276"/>
                  </a:lnTo>
                  <a:lnTo>
                    <a:pt x="316" y="282"/>
                  </a:lnTo>
                  <a:lnTo>
                    <a:pt x="320" y="292"/>
                  </a:lnTo>
                  <a:lnTo>
                    <a:pt x="320" y="296"/>
                  </a:lnTo>
                  <a:lnTo>
                    <a:pt x="318" y="300"/>
                  </a:lnTo>
                  <a:lnTo>
                    <a:pt x="314" y="300"/>
                  </a:lnTo>
                  <a:lnTo>
                    <a:pt x="310" y="298"/>
                  </a:lnTo>
                  <a:lnTo>
                    <a:pt x="308" y="296"/>
                  </a:lnTo>
                  <a:lnTo>
                    <a:pt x="304" y="296"/>
                  </a:lnTo>
                  <a:lnTo>
                    <a:pt x="300" y="296"/>
                  </a:lnTo>
                  <a:lnTo>
                    <a:pt x="296" y="300"/>
                  </a:lnTo>
                  <a:lnTo>
                    <a:pt x="290" y="306"/>
                  </a:lnTo>
                  <a:lnTo>
                    <a:pt x="292" y="312"/>
                  </a:lnTo>
                  <a:lnTo>
                    <a:pt x="298" y="318"/>
                  </a:lnTo>
                  <a:lnTo>
                    <a:pt x="300" y="324"/>
                  </a:lnTo>
                  <a:lnTo>
                    <a:pt x="300" y="328"/>
                  </a:lnTo>
                  <a:lnTo>
                    <a:pt x="298" y="330"/>
                  </a:lnTo>
                  <a:lnTo>
                    <a:pt x="292" y="328"/>
                  </a:lnTo>
                  <a:lnTo>
                    <a:pt x="288" y="324"/>
                  </a:lnTo>
                  <a:lnTo>
                    <a:pt x="286" y="320"/>
                  </a:lnTo>
                  <a:lnTo>
                    <a:pt x="282" y="318"/>
                  </a:lnTo>
                  <a:lnTo>
                    <a:pt x="274" y="318"/>
                  </a:lnTo>
                  <a:lnTo>
                    <a:pt x="270" y="322"/>
                  </a:lnTo>
                  <a:lnTo>
                    <a:pt x="268" y="326"/>
                  </a:lnTo>
                  <a:lnTo>
                    <a:pt x="266" y="332"/>
                  </a:lnTo>
                  <a:lnTo>
                    <a:pt x="268" y="338"/>
                  </a:lnTo>
                  <a:lnTo>
                    <a:pt x="270" y="344"/>
                  </a:lnTo>
                  <a:lnTo>
                    <a:pt x="272" y="348"/>
                  </a:lnTo>
                  <a:lnTo>
                    <a:pt x="276" y="352"/>
                  </a:lnTo>
                  <a:lnTo>
                    <a:pt x="276" y="356"/>
                  </a:lnTo>
                  <a:lnTo>
                    <a:pt x="274" y="360"/>
                  </a:lnTo>
                  <a:lnTo>
                    <a:pt x="270" y="360"/>
                  </a:lnTo>
                  <a:lnTo>
                    <a:pt x="268" y="358"/>
                  </a:lnTo>
                  <a:lnTo>
                    <a:pt x="264" y="354"/>
                  </a:lnTo>
                  <a:lnTo>
                    <a:pt x="262" y="340"/>
                  </a:lnTo>
                  <a:lnTo>
                    <a:pt x="260" y="336"/>
                  </a:lnTo>
                  <a:lnTo>
                    <a:pt x="256" y="334"/>
                  </a:lnTo>
                  <a:lnTo>
                    <a:pt x="252" y="332"/>
                  </a:lnTo>
                  <a:lnTo>
                    <a:pt x="248" y="332"/>
                  </a:lnTo>
                  <a:lnTo>
                    <a:pt x="238" y="334"/>
                  </a:lnTo>
                  <a:lnTo>
                    <a:pt x="232" y="340"/>
                  </a:lnTo>
                  <a:lnTo>
                    <a:pt x="234" y="348"/>
                  </a:lnTo>
                  <a:lnTo>
                    <a:pt x="234" y="356"/>
                  </a:lnTo>
                  <a:lnTo>
                    <a:pt x="228" y="352"/>
                  </a:lnTo>
                  <a:lnTo>
                    <a:pt x="220" y="350"/>
                  </a:lnTo>
                  <a:lnTo>
                    <a:pt x="212" y="350"/>
                  </a:lnTo>
                  <a:lnTo>
                    <a:pt x="204" y="352"/>
                  </a:lnTo>
                  <a:lnTo>
                    <a:pt x="202" y="346"/>
                  </a:lnTo>
                  <a:lnTo>
                    <a:pt x="200" y="342"/>
                  </a:lnTo>
                  <a:lnTo>
                    <a:pt x="194" y="342"/>
                  </a:lnTo>
                  <a:lnTo>
                    <a:pt x="190" y="342"/>
                  </a:lnTo>
                  <a:lnTo>
                    <a:pt x="186" y="344"/>
                  </a:lnTo>
                  <a:lnTo>
                    <a:pt x="184" y="346"/>
                  </a:lnTo>
                  <a:lnTo>
                    <a:pt x="178" y="362"/>
                  </a:lnTo>
                  <a:lnTo>
                    <a:pt x="174" y="360"/>
                  </a:lnTo>
                  <a:lnTo>
                    <a:pt x="172" y="360"/>
                  </a:lnTo>
                  <a:lnTo>
                    <a:pt x="170" y="356"/>
                  </a:lnTo>
                  <a:lnTo>
                    <a:pt x="168" y="352"/>
                  </a:lnTo>
                  <a:lnTo>
                    <a:pt x="166" y="350"/>
                  </a:lnTo>
                  <a:lnTo>
                    <a:pt x="162" y="352"/>
                  </a:lnTo>
                  <a:lnTo>
                    <a:pt x="162" y="348"/>
                  </a:lnTo>
                  <a:lnTo>
                    <a:pt x="164" y="348"/>
                  </a:lnTo>
                  <a:lnTo>
                    <a:pt x="164" y="346"/>
                  </a:lnTo>
                  <a:lnTo>
                    <a:pt x="164" y="344"/>
                  </a:lnTo>
                  <a:lnTo>
                    <a:pt x="164" y="340"/>
                  </a:lnTo>
                  <a:lnTo>
                    <a:pt x="160" y="340"/>
                  </a:lnTo>
                  <a:lnTo>
                    <a:pt x="158" y="340"/>
                  </a:lnTo>
                  <a:lnTo>
                    <a:pt x="154" y="338"/>
                  </a:lnTo>
                  <a:lnTo>
                    <a:pt x="152" y="340"/>
                  </a:lnTo>
                  <a:lnTo>
                    <a:pt x="150" y="344"/>
                  </a:lnTo>
                  <a:lnTo>
                    <a:pt x="150" y="350"/>
                  </a:lnTo>
                  <a:lnTo>
                    <a:pt x="148" y="356"/>
                  </a:lnTo>
                  <a:lnTo>
                    <a:pt x="148" y="358"/>
                  </a:lnTo>
                  <a:lnTo>
                    <a:pt x="146" y="360"/>
                  </a:lnTo>
                  <a:lnTo>
                    <a:pt x="142" y="356"/>
                  </a:lnTo>
                  <a:lnTo>
                    <a:pt x="142" y="352"/>
                  </a:lnTo>
                  <a:lnTo>
                    <a:pt x="140" y="344"/>
                  </a:lnTo>
                  <a:lnTo>
                    <a:pt x="140" y="338"/>
                  </a:lnTo>
                  <a:lnTo>
                    <a:pt x="138" y="336"/>
                  </a:lnTo>
                  <a:lnTo>
                    <a:pt x="134" y="332"/>
                  </a:lnTo>
                  <a:lnTo>
                    <a:pt x="130" y="332"/>
                  </a:lnTo>
                  <a:lnTo>
                    <a:pt x="124" y="340"/>
                  </a:lnTo>
                  <a:lnTo>
                    <a:pt x="122" y="344"/>
                  </a:lnTo>
                  <a:lnTo>
                    <a:pt x="120" y="348"/>
                  </a:lnTo>
                  <a:lnTo>
                    <a:pt x="118" y="346"/>
                  </a:lnTo>
                  <a:lnTo>
                    <a:pt x="116" y="344"/>
                  </a:lnTo>
                  <a:lnTo>
                    <a:pt x="116" y="338"/>
                  </a:lnTo>
                  <a:lnTo>
                    <a:pt x="116" y="332"/>
                  </a:lnTo>
                  <a:lnTo>
                    <a:pt x="116" y="328"/>
                  </a:lnTo>
                  <a:lnTo>
                    <a:pt x="112" y="324"/>
                  </a:lnTo>
                  <a:lnTo>
                    <a:pt x="108" y="324"/>
                  </a:lnTo>
                  <a:lnTo>
                    <a:pt x="106" y="324"/>
                  </a:lnTo>
                  <a:lnTo>
                    <a:pt x="104" y="328"/>
                  </a:lnTo>
                  <a:lnTo>
                    <a:pt x="96" y="344"/>
                  </a:lnTo>
                  <a:lnTo>
                    <a:pt x="92" y="342"/>
                  </a:lnTo>
                  <a:lnTo>
                    <a:pt x="90" y="336"/>
                  </a:lnTo>
                  <a:lnTo>
                    <a:pt x="94" y="328"/>
                  </a:lnTo>
                  <a:lnTo>
                    <a:pt x="82" y="310"/>
                  </a:lnTo>
                  <a:lnTo>
                    <a:pt x="72" y="294"/>
                  </a:lnTo>
                  <a:lnTo>
                    <a:pt x="66" y="296"/>
                  </a:lnTo>
                  <a:lnTo>
                    <a:pt x="62" y="300"/>
                  </a:lnTo>
                  <a:lnTo>
                    <a:pt x="58" y="304"/>
                  </a:lnTo>
                  <a:lnTo>
                    <a:pt x="54" y="306"/>
                  </a:lnTo>
                  <a:lnTo>
                    <a:pt x="50" y="302"/>
                  </a:lnTo>
                  <a:lnTo>
                    <a:pt x="48" y="296"/>
                  </a:lnTo>
                  <a:lnTo>
                    <a:pt x="54" y="294"/>
                  </a:lnTo>
                  <a:lnTo>
                    <a:pt x="56" y="292"/>
                  </a:lnTo>
                  <a:lnTo>
                    <a:pt x="58" y="286"/>
                  </a:lnTo>
                  <a:lnTo>
                    <a:pt x="60" y="280"/>
                  </a:lnTo>
                  <a:lnTo>
                    <a:pt x="56" y="270"/>
                  </a:lnTo>
                  <a:lnTo>
                    <a:pt x="52" y="264"/>
                  </a:lnTo>
                  <a:lnTo>
                    <a:pt x="48" y="262"/>
                  </a:lnTo>
                  <a:lnTo>
                    <a:pt x="44" y="262"/>
                  </a:lnTo>
                  <a:lnTo>
                    <a:pt x="40" y="264"/>
                  </a:lnTo>
                  <a:lnTo>
                    <a:pt x="34" y="270"/>
                  </a:lnTo>
                  <a:lnTo>
                    <a:pt x="36" y="272"/>
                  </a:lnTo>
                  <a:lnTo>
                    <a:pt x="40" y="272"/>
                  </a:lnTo>
                  <a:lnTo>
                    <a:pt x="26" y="274"/>
                  </a:lnTo>
                  <a:lnTo>
                    <a:pt x="14" y="272"/>
                  </a:lnTo>
                  <a:lnTo>
                    <a:pt x="16" y="268"/>
                  </a:lnTo>
                  <a:lnTo>
                    <a:pt x="22" y="262"/>
                  </a:lnTo>
                  <a:lnTo>
                    <a:pt x="36" y="254"/>
                  </a:lnTo>
                  <a:lnTo>
                    <a:pt x="36" y="244"/>
                  </a:lnTo>
                  <a:lnTo>
                    <a:pt x="36" y="232"/>
                  </a:lnTo>
                  <a:lnTo>
                    <a:pt x="34" y="230"/>
                  </a:lnTo>
                  <a:lnTo>
                    <a:pt x="32" y="230"/>
                  </a:lnTo>
                  <a:lnTo>
                    <a:pt x="30" y="230"/>
                  </a:lnTo>
                  <a:lnTo>
                    <a:pt x="30" y="228"/>
                  </a:lnTo>
                  <a:close/>
                </a:path>
              </a:pathLst>
            </a:custGeom>
            <a:solidFill>
              <a:schemeClr val="accent1">
                <a:lumMod val="25000"/>
                <a:lumOff val="75000"/>
              </a:schemeClr>
            </a:solidFill>
            <a:ln w="9525">
              <a:solidFill>
                <a:schemeClr val="accent1">
                  <a:lumMod val="25000"/>
                  <a:lumOff val="75000"/>
                </a:schemeClr>
              </a:solidFill>
              <a:miter lim="800000"/>
            </a:ln>
          </p:spPr>
          <p:txBody>
            <a:bodyPr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endParaRPr kumimoji="0" lang="zh-CN" altLang="en-US" sz="2800" b="1" dirty="0">
                <a:solidFill>
                  <a:srgbClr val="002060"/>
                </a:solidFill>
                <a:latin typeface="+mn-lt"/>
                <a:ea typeface="+mn-ea"/>
                <a:sym typeface="Tahoma" panose="020B0604030504040204" pitchFamily="34" charset="0"/>
              </a:endParaRPr>
            </a:p>
          </p:txBody>
        </p:sp>
        <p:sp>
          <p:nvSpPr>
            <p:cNvPr id="26" name="直接连接符 45"/>
            <p:cNvSpPr>
              <a:spLocks noChangeShapeType="1"/>
            </p:cNvSpPr>
            <p:nvPr>
              <p:custDataLst>
                <p:tags r:id="rId4"/>
              </p:custDataLst>
            </p:nvPr>
          </p:nvSpPr>
          <p:spPr bwMode="auto">
            <a:xfrm>
              <a:off x="2959416" y="3610788"/>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b="1">
                <a:latin typeface="+mn-lt"/>
                <a:ea typeface="+mn-ea"/>
              </a:endParaRPr>
            </a:p>
          </p:txBody>
        </p:sp>
        <p:sp>
          <p:nvSpPr>
            <p:cNvPr id="27" name="文本框 26"/>
            <p:cNvSpPr txBox="1"/>
            <p:nvPr>
              <p:custDataLst>
                <p:tags r:id="rId5"/>
              </p:custDataLst>
            </p:nvPr>
          </p:nvSpPr>
          <p:spPr>
            <a:xfrm>
              <a:off x="2983222" y="3179980"/>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台湾学术文献数据库运用</a:t>
              </a:r>
            </a:p>
          </p:txBody>
        </p:sp>
      </p:grpSp>
      <p:sp>
        <p:nvSpPr>
          <p:cNvPr id="21507" name="文本框 27"/>
          <p:cNvSpPr txBox="1">
            <a:spLocks noChangeArrowheads="1"/>
          </p:cNvSpPr>
          <p:nvPr>
            <p:custDataLst>
              <p:tags r:id="rId2"/>
            </p:custDataLst>
          </p:nvPr>
        </p:nvSpPr>
        <p:spPr bwMode="auto">
          <a:xfrm>
            <a:off x="776288" y="821300"/>
            <a:ext cx="1128700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r>
              <a:rPr kumimoji="0" lang="zh-CN" altLang="en-US" sz="2800" b="1" dirty="0" smtClean="0">
                <a:latin typeface="微软雅黑" panose="020B0503020204020204" pitchFamily="34" charset="-122"/>
                <a:ea typeface="Open Sans"/>
                <a:cs typeface="Open Sans"/>
              </a:rPr>
              <a:t>登录江南大学图书馆</a:t>
            </a:r>
            <a:r>
              <a:rPr kumimoji="0" lang="en-US" altLang="zh-CN" sz="2800" b="1" dirty="0" smtClean="0">
                <a:solidFill>
                  <a:schemeClr val="accent4">
                    <a:lumMod val="75000"/>
                  </a:schemeClr>
                </a:solidFill>
                <a:latin typeface="微软雅黑" panose="020B0503020204020204" pitchFamily="34" charset="-122"/>
                <a:ea typeface="Open Sans"/>
                <a:cs typeface="Open Sans"/>
              </a:rPr>
              <a:t>-</a:t>
            </a:r>
            <a:r>
              <a:rPr kumimoji="0" lang="zh-CN" altLang="en-US" sz="2800" b="1" dirty="0" smtClean="0">
                <a:solidFill>
                  <a:schemeClr val="accent4">
                    <a:lumMod val="75000"/>
                  </a:schemeClr>
                </a:solidFill>
                <a:latin typeface="微软雅黑" panose="020B0503020204020204" pitchFamily="34" charset="-122"/>
                <a:ea typeface="Open Sans"/>
                <a:cs typeface="Open Sans"/>
              </a:rPr>
              <a:t>资源</a:t>
            </a:r>
            <a:r>
              <a:rPr kumimoji="0" lang="en-US" altLang="zh-CN" sz="2800" b="1" dirty="0" smtClean="0">
                <a:solidFill>
                  <a:schemeClr val="accent4">
                    <a:lumMod val="75000"/>
                  </a:schemeClr>
                </a:solidFill>
                <a:latin typeface="微软雅黑" panose="020B0503020204020204" pitchFamily="34" charset="-122"/>
                <a:ea typeface="Open Sans"/>
                <a:cs typeface="Open Sans"/>
              </a:rPr>
              <a:t>-</a:t>
            </a:r>
            <a:r>
              <a:rPr kumimoji="0" lang="zh-CN" altLang="en-US" sz="2800" b="1" dirty="0" smtClean="0">
                <a:solidFill>
                  <a:schemeClr val="accent4">
                    <a:lumMod val="75000"/>
                  </a:schemeClr>
                </a:solidFill>
                <a:latin typeface="微软雅黑" panose="020B0503020204020204" pitchFamily="34" charset="-122"/>
                <a:ea typeface="Open Sans"/>
                <a:cs typeface="Open Sans"/>
              </a:rPr>
              <a:t>数据库总览</a:t>
            </a:r>
            <a:endParaRPr kumimoji="0" lang="zh-CN" altLang="en-US" sz="2800" b="1" dirty="0" smtClean="0">
              <a:solidFill>
                <a:schemeClr val="accent4">
                  <a:lumMod val="75000"/>
                </a:schemeClr>
              </a:solidFill>
              <a:latin typeface="微软雅黑" panose="020B0503020204020204" pitchFamily="34" charset="-122"/>
              <a:ea typeface="宋体" panose="02010600030101010101" pitchFamily="2" charset="-122"/>
              <a:cs typeface="Open Sans"/>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38" y="1295400"/>
            <a:ext cx="11056937"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22"/>
          <p:cNvGrpSpPr/>
          <p:nvPr>
            <p:custDataLst>
              <p:tags r:id="rId1"/>
            </p:custDataLst>
          </p:nvPr>
        </p:nvGrpSpPr>
        <p:grpSpPr bwMode="auto">
          <a:xfrm>
            <a:off x="224039" y="340126"/>
            <a:ext cx="4656137" cy="530225"/>
            <a:chOff x="2315064" y="3129110"/>
            <a:chExt cx="4654888" cy="530958"/>
          </a:xfrm>
        </p:grpSpPr>
        <p:sp>
          <p:nvSpPr>
            <p:cNvPr id="24" name="Freeform 5"/>
            <p:cNvSpPr>
              <a:spLocks noChangeArrowheads="1"/>
            </p:cNvSpPr>
            <p:nvPr>
              <p:custDataLst>
                <p:tags r:id="rId3"/>
              </p:custDataLst>
            </p:nvPr>
          </p:nvSpPr>
          <p:spPr bwMode="auto">
            <a:xfrm>
              <a:off x="2315064" y="3129110"/>
              <a:ext cx="552302" cy="530958"/>
            </a:xfrm>
            <a:custGeom>
              <a:avLst/>
              <a:gdLst>
                <a:gd name="T0" fmla="*/ 48528406 w 376"/>
                <a:gd name="T1" fmla="*/ 953213401 h 362"/>
                <a:gd name="T2" fmla="*/ 113230937 w 376"/>
                <a:gd name="T3" fmla="*/ 832042938 h 362"/>
                <a:gd name="T4" fmla="*/ 32352270 w 376"/>
                <a:gd name="T5" fmla="*/ 751261290 h 362"/>
                <a:gd name="T6" fmla="*/ 129407072 w 376"/>
                <a:gd name="T7" fmla="*/ 638168992 h 362"/>
                <a:gd name="T8" fmla="*/ 8087063 w 376"/>
                <a:gd name="T9" fmla="*/ 533152850 h 362"/>
                <a:gd name="T10" fmla="*/ 153670270 w 376"/>
                <a:gd name="T11" fmla="*/ 452373211 h 362"/>
                <a:gd name="T12" fmla="*/ 113230937 w 376"/>
                <a:gd name="T13" fmla="*/ 355435233 h 362"/>
                <a:gd name="T14" fmla="*/ 194111613 w 376"/>
                <a:gd name="T15" fmla="*/ 379669728 h 362"/>
                <a:gd name="T16" fmla="*/ 202198676 w 376"/>
                <a:gd name="T17" fmla="*/ 298890088 h 362"/>
                <a:gd name="T18" fmla="*/ 299255487 w 376"/>
                <a:gd name="T19" fmla="*/ 250421100 h 362"/>
                <a:gd name="T20" fmla="*/ 250727082 w 376"/>
                <a:gd name="T21" fmla="*/ 145404958 h 362"/>
                <a:gd name="T22" fmla="*/ 420573487 w 376"/>
                <a:gd name="T23" fmla="*/ 161561287 h 362"/>
                <a:gd name="T24" fmla="*/ 493365091 w 376"/>
                <a:gd name="T25" fmla="*/ 80781648 h 362"/>
                <a:gd name="T26" fmla="*/ 582332830 w 376"/>
                <a:gd name="T27" fmla="*/ 88859813 h 362"/>
                <a:gd name="T28" fmla="*/ 687476704 w 376"/>
                <a:gd name="T29" fmla="*/ 48468989 h 362"/>
                <a:gd name="T30" fmla="*/ 808796713 w 376"/>
                <a:gd name="T31" fmla="*/ 16156330 h 362"/>
                <a:gd name="T32" fmla="*/ 897764452 w 376"/>
                <a:gd name="T33" fmla="*/ 64625318 h 362"/>
                <a:gd name="T34" fmla="*/ 946290848 w 376"/>
                <a:gd name="T35" fmla="*/ 48468989 h 362"/>
                <a:gd name="T36" fmla="*/ 1027171525 w 376"/>
                <a:gd name="T37" fmla="*/ 72703483 h 362"/>
                <a:gd name="T38" fmla="*/ 1059523795 w 376"/>
                <a:gd name="T39" fmla="*/ 129248628 h 362"/>
                <a:gd name="T40" fmla="*/ 1140402462 w 376"/>
                <a:gd name="T41" fmla="*/ 96937977 h 362"/>
                <a:gd name="T42" fmla="*/ 1140402462 w 376"/>
                <a:gd name="T43" fmla="*/ 169639452 h 362"/>
                <a:gd name="T44" fmla="*/ 1221281128 w 376"/>
                <a:gd name="T45" fmla="*/ 250421100 h 362"/>
                <a:gd name="T46" fmla="*/ 1277898606 w 376"/>
                <a:gd name="T47" fmla="*/ 258499264 h 362"/>
                <a:gd name="T48" fmla="*/ 1285985669 w 376"/>
                <a:gd name="T49" fmla="*/ 274655594 h 362"/>
                <a:gd name="T50" fmla="*/ 1439657949 w 376"/>
                <a:gd name="T51" fmla="*/ 395826057 h 362"/>
                <a:gd name="T52" fmla="*/ 1366866345 w 376"/>
                <a:gd name="T53" fmla="*/ 460451375 h 362"/>
                <a:gd name="T54" fmla="*/ 1472008210 w 376"/>
                <a:gd name="T55" fmla="*/ 597778168 h 362"/>
                <a:gd name="T56" fmla="*/ 1415392741 w 376"/>
                <a:gd name="T57" fmla="*/ 662403486 h 362"/>
                <a:gd name="T58" fmla="*/ 1496273417 w 376"/>
                <a:gd name="T59" fmla="*/ 710872475 h 362"/>
                <a:gd name="T60" fmla="*/ 1480097282 w 376"/>
                <a:gd name="T61" fmla="*/ 751261290 h 362"/>
                <a:gd name="T62" fmla="*/ 1399216606 w 376"/>
                <a:gd name="T63" fmla="*/ 848199268 h 362"/>
                <a:gd name="T64" fmla="*/ 1447745012 w 376"/>
                <a:gd name="T65" fmla="*/ 945135237 h 362"/>
                <a:gd name="T66" fmla="*/ 1383040471 w 376"/>
                <a:gd name="T67" fmla="*/ 961291566 h 362"/>
                <a:gd name="T68" fmla="*/ 1383040471 w 376"/>
                <a:gd name="T69" fmla="*/ 1009760555 h 362"/>
                <a:gd name="T70" fmla="*/ 1407305678 w 376"/>
                <a:gd name="T71" fmla="*/ 1122854862 h 362"/>
                <a:gd name="T72" fmla="*/ 1294072732 w 376"/>
                <a:gd name="T73" fmla="*/ 1114776697 h 362"/>
                <a:gd name="T74" fmla="*/ 1269809534 w 376"/>
                <a:gd name="T75" fmla="*/ 1211712666 h 362"/>
                <a:gd name="T76" fmla="*/ 1172754732 w 376"/>
                <a:gd name="T77" fmla="*/ 1235947160 h 362"/>
                <a:gd name="T78" fmla="*/ 1205107003 w 376"/>
                <a:gd name="T79" fmla="*/ 1332885138 h 362"/>
                <a:gd name="T80" fmla="*/ 1091874056 w 376"/>
                <a:gd name="T81" fmla="*/ 1300572478 h 362"/>
                <a:gd name="T82" fmla="*/ 1116139264 w 376"/>
                <a:gd name="T83" fmla="*/ 1421742942 h 362"/>
                <a:gd name="T84" fmla="*/ 1059523795 w 376"/>
                <a:gd name="T85" fmla="*/ 1373273953 h 362"/>
                <a:gd name="T86" fmla="*/ 938203786 w 376"/>
                <a:gd name="T87" fmla="*/ 1373273953 h 362"/>
                <a:gd name="T88" fmla="*/ 857323109 w 376"/>
                <a:gd name="T89" fmla="*/ 1413664777 h 362"/>
                <a:gd name="T90" fmla="*/ 768355370 w 376"/>
                <a:gd name="T91" fmla="*/ 1381352118 h 362"/>
                <a:gd name="T92" fmla="*/ 687476704 w 376"/>
                <a:gd name="T93" fmla="*/ 1437899271 h 362"/>
                <a:gd name="T94" fmla="*/ 663213506 w 376"/>
                <a:gd name="T95" fmla="*/ 1397508447 h 362"/>
                <a:gd name="T96" fmla="*/ 622772163 w 376"/>
                <a:gd name="T97" fmla="*/ 1365195788 h 362"/>
                <a:gd name="T98" fmla="*/ 590421902 w 376"/>
                <a:gd name="T99" fmla="*/ 1454055601 h 362"/>
                <a:gd name="T100" fmla="*/ 525717361 w 376"/>
                <a:gd name="T101" fmla="*/ 1340963302 h 362"/>
                <a:gd name="T102" fmla="*/ 469101893 w 376"/>
                <a:gd name="T103" fmla="*/ 1389430283 h 362"/>
                <a:gd name="T104" fmla="*/ 428662560 w 376"/>
                <a:gd name="T105" fmla="*/ 1308650643 h 362"/>
                <a:gd name="T106" fmla="*/ 380134154 w 376"/>
                <a:gd name="T107" fmla="*/ 1324806973 h 362"/>
                <a:gd name="T108" fmla="*/ 234550946 w 376"/>
                <a:gd name="T109" fmla="*/ 1227868995 h 362"/>
                <a:gd name="T110" fmla="*/ 226463884 w 376"/>
                <a:gd name="T111" fmla="*/ 1179400007 h 362"/>
                <a:gd name="T112" fmla="*/ 177935478 w 376"/>
                <a:gd name="T113" fmla="*/ 1058229544 h 362"/>
                <a:gd name="T114" fmla="*/ 105143874 w 376"/>
                <a:gd name="T115" fmla="*/ 1106698532 h 362"/>
                <a:gd name="T116" fmla="*/ 145583207 w 376"/>
                <a:gd name="T117" fmla="*/ 985526061 h 362"/>
                <a:gd name="T118" fmla="*/ 121320009 w 376"/>
                <a:gd name="T119" fmla="*/ 920902751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362"/>
                <a:gd name="T182" fmla="*/ 376 w 376"/>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362">
                  <a:moveTo>
                    <a:pt x="30" y="228"/>
                  </a:moveTo>
                  <a:lnTo>
                    <a:pt x="30" y="228"/>
                  </a:lnTo>
                  <a:lnTo>
                    <a:pt x="24" y="230"/>
                  </a:lnTo>
                  <a:lnTo>
                    <a:pt x="20" y="232"/>
                  </a:lnTo>
                  <a:lnTo>
                    <a:pt x="18" y="234"/>
                  </a:lnTo>
                  <a:lnTo>
                    <a:pt x="12" y="236"/>
                  </a:lnTo>
                  <a:lnTo>
                    <a:pt x="10" y="232"/>
                  </a:lnTo>
                  <a:lnTo>
                    <a:pt x="12" y="230"/>
                  </a:lnTo>
                  <a:lnTo>
                    <a:pt x="16" y="226"/>
                  </a:lnTo>
                  <a:lnTo>
                    <a:pt x="28" y="220"/>
                  </a:lnTo>
                  <a:lnTo>
                    <a:pt x="28" y="212"/>
                  </a:lnTo>
                  <a:lnTo>
                    <a:pt x="28" y="206"/>
                  </a:lnTo>
                  <a:lnTo>
                    <a:pt x="28" y="198"/>
                  </a:lnTo>
                  <a:lnTo>
                    <a:pt x="30" y="192"/>
                  </a:lnTo>
                  <a:lnTo>
                    <a:pt x="28" y="190"/>
                  </a:lnTo>
                  <a:lnTo>
                    <a:pt x="26" y="188"/>
                  </a:lnTo>
                  <a:lnTo>
                    <a:pt x="18" y="186"/>
                  </a:lnTo>
                  <a:lnTo>
                    <a:pt x="8" y="186"/>
                  </a:lnTo>
                  <a:lnTo>
                    <a:pt x="0" y="184"/>
                  </a:lnTo>
                  <a:lnTo>
                    <a:pt x="10" y="178"/>
                  </a:lnTo>
                  <a:lnTo>
                    <a:pt x="18" y="172"/>
                  </a:lnTo>
                  <a:lnTo>
                    <a:pt x="26" y="168"/>
                  </a:lnTo>
                  <a:lnTo>
                    <a:pt x="30" y="164"/>
                  </a:lnTo>
                  <a:lnTo>
                    <a:pt x="32" y="158"/>
                  </a:lnTo>
                  <a:lnTo>
                    <a:pt x="32" y="154"/>
                  </a:lnTo>
                  <a:lnTo>
                    <a:pt x="30" y="148"/>
                  </a:lnTo>
                  <a:lnTo>
                    <a:pt x="28" y="146"/>
                  </a:lnTo>
                  <a:lnTo>
                    <a:pt x="24" y="142"/>
                  </a:lnTo>
                  <a:lnTo>
                    <a:pt x="14" y="138"/>
                  </a:lnTo>
                  <a:lnTo>
                    <a:pt x="2" y="132"/>
                  </a:lnTo>
                  <a:lnTo>
                    <a:pt x="10" y="132"/>
                  </a:lnTo>
                  <a:lnTo>
                    <a:pt x="18" y="132"/>
                  </a:lnTo>
                  <a:lnTo>
                    <a:pt x="30" y="136"/>
                  </a:lnTo>
                  <a:lnTo>
                    <a:pt x="36" y="120"/>
                  </a:lnTo>
                  <a:lnTo>
                    <a:pt x="38" y="112"/>
                  </a:lnTo>
                  <a:lnTo>
                    <a:pt x="40" y="100"/>
                  </a:lnTo>
                  <a:lnTo>
                    <a:pt x="36" y="98"/>
                  </a:lnTo>
                  <a:lnTo>
                    <a:pt x="32" y="96"/>
                  </a:lnTo>
                  <a:lnTo>
                    <a:pt x="28" y="92"/>
                  </a:lnTo>
                  <a:lnTo>
                    <a:pt x="28" y="88"/>
                  </a:lnTo>
                  <a:lnTo>
                    <a:pt x="34" y="88"/>
                  </a:lnTo>
                  <a:lnTo>
                    <a:pt x="38" y="92"/>
                  </a:lnTo>
                  <a:lnTo>
                    <a:pt x="40" y="96"/>
                  </a:lnTo>
                  <a:lnTo>
                    <a:pt x="46" y="98"/>
                  </a:lnTo>
                  <a:lnTo>
                    <a:pt x="48" y="96"/>
                  </a:lnTo>
                  <a:lnTo>
                    <a:pt x="48" y="94"/>
                  </a:lnTo>
                  <a:lnTo>
                    <a:pt x="50" y="90"/>
                  </a:lnTo>
                  <a:lnTo>
                    <a:pt x="44" y="82"/>
                  </a:lnTo>
                  <a:lnTo>
                    <a:pt x="44" y="78"/>
                  </a:lnTo>
                  <a:lnTo>
                    <a:pt x="48" y="74"/>
                  </a:lnTo>
                  <a:lnTo>
                    <a:pt x="50" y="74"/>
                  </a:lnTo>
                  <a:lnTo>
                    <a:pt x="54" y="76"/>
                  </a:lnTo>
                  <a:lnTo>
                    <a:pt x="56" y="78"/>
                  </a:lnTo>
                  <a:lnTo>
                    <a:pt x="60" y="78"/>
                  </a:lnTo>
                  <a:lnTo>
                    <a:pt x="70" y="70"/>
                  </a:lnTo>
                  <a:lnTo>
                    <a:pt x="72" y="66"/>
                  </a:lnTo>
                  <a:lnTo>
                    <a:pt x="74" y="62"/>
                  </a:lnTo>
                  <a:lnTo>
                    <a:pt x="74" y="58"/>
                  </a:lnTo>
                  <a:lnTo>
                    <a:pt x="72" y="54"/>
                  </a:lnTo>
                  <a:lnTo>
                    <a:pt x="68" y="48"/>
                  </a:lnTo>
                  <a:lnTo>
                    <a:pt x="64" y="44"/>
                  </a:lnTo>
                  <a:lnTo>
                    <a:pt x="62" y="40"/>
                  </a:lnTo>
                  <a:lnTo>
                    <a:pt x="62" y="36"/>
                  </a:lnTo>
                  <a:lnTo>
                    <a:pt x="68" y="40"/>
                  </a:lnTo>
                  <a:lnTo>
                    <a:pt x="72" y="44"/>
                  </a:lnTo>
                  <a:lnTo>
                    <a:pt x="76" y="48"/>
                  </a:lnTo>
                  <a:lnTo>
                    <a:pt x="82" y="50"/>
                  </a:lnTo>
                  <a:lnTo>
                    <a:pt x="104" y="40"/>
                  </a:lnTo>
                  <a:lnTo>
                    <a:pt x="104" y="30"/>
                  </a:lnTo>
                  <a:lnTo>
                    <a:pt x="106" y="26"/>
                  </a:lnTo>
                  <a:lnTo>
                    <a:pt x="108" y="24"/>
                  </a:lnTo>
                  <a:lnTo>
                    <a:pt x="114" y="22"/>
                  </a:lnTo>
                  <a:lnTo>
                    <a:pt x="122" y="20"/>
                  </a:lnTo>
                  <a:lnTo>
                    <a:pt x="124" y="24"/>
                  </a:lnTo>
                  <a:lnTo>
                    <a:pt x="126" y="26"/>
                  </a:lnTo>
                  <a:lnTo>
                    <a:pt x="128" y="26"/>
                  </a:lnTo>
                  <a:lnTo>
                    <a:pt x="134" y="26"/>
                  </a:lnTo>
                  <a:lnTo>
                    <a:pt x="140" y="24"/>
                  </a:lnTo>
                  <a:lnTo>
                    <a:pt x="144" y="22"/>
                  </a:lnTo>
                  <a:lnTo>
                    <a:pt x="146" y="18"/>
                  </a:lnTo>
                  <a:lnTo>
                    <a:pt x="152" y="10"/>
                  </a:lnTo>
                  <a:lnTo>
                    <a:pt x="156" y="0"/>
                  </a:lnTo>
                  <a:lnTo>
                    <a:pt x="162" y="2"/>
                  </a:lnTo>
                  <a:lnTo>
                    <a:pt x="166" y="6"/>
                  </a:lnTo>
                  <a:lnTo>
                    <a:pt x="170" y="12"/>
                  </a:lnTo>
                  <a:lnTo>
                    <a:pt x="172" y="18"/>
                  </a:lnTo>
                  <a:lnTo>
                    <a:pt x="182" y="16"/>
                  </a:lnTo>
                  <a:lnTo>
                    <a:pt x="188" y="14"/>
                  </a:lnTo>
                  <a:lnTo>
                    <a:pt x="194" y="10"/>
                  </a:lnTo>
                  <a:lnTo>
                    <a:pt x="200" y="4"/>
                  </a:lnTo>
                  <a:lnTo>
                    <a:pt x="204" y="6"/>
                  </a:lnTo>
                  <a:lnTo>
                    <a:pt x="208" y="10"/>
                  </a:lnTo>
                  <a:lnTo>
                    <a:pt x="212" y="14"/>
                  </a:lnTo>
                  <a:lnTo>
                    <a:pt x="216" y="18"/>
                  </a:lnTo>
                  <a:lnTo>
                    <a:pt x="220" y="18"/>
                  </a:lnTo>
                  <a:lnTo>
                    <a:pt x="222" y="16"/>
                  </a:lnTo>
                  <a:lnTo>
                    <a:pt x="224" y="12"/>
                  </a:lnTo>
                  <a:lnTo>
                    <a:pt x="226" y="8"/>
                  </a:lnTo>
                  <a:lnTo>
                    <a:pt x="228" y="6"/>
                  </a:lnTo>
                  <a:lnTo>
                    <a:pt x="232" y="6"/>
                  </a:lnTo>
                  <a:lnTo>
                    <a:pt x="234" y="10"/>
                  </a:lnTo>
                  <a:lnTo>
                    <a:pt x="234" y="12"/>
                  </a:lnTo>
                  <a:lnTo>
                    <a:pt x="232" y="16"/>
                  </a:lnTo>
                  <a:lnTo>
                    <a:pt x="232" y="20"/>
                  </a:lnTo>
                  <a:lnTo>
                    <a:pt x="236" y="24"/>
                  </a:lnTo>
                  <a:lnTo>
                    <a:pt x="240" y="24"/>
                  </a:lnTo>
                  <a:lnTo>
                    <a:pt x="248" y="22"/>
                  </a:lnTo>
                  <a:lnTo>
                    <a:pt x="254" y="18"/>
                  </a:lnTo>
                  <a:lnTo>
                    <a:pt x="260" y="14"/>
                  </a:lnTo>
                  <a:lnTo>
                    <a:pt x="262" y="16"/>
                  </a:lnTo>
                  <a:lnTo>
                    <a:pt x="262" y="20"/>
                  </a:lnTo>
                  <a:lnTo>
                    <a:pt x="260" y="26"/>
                  </a:lnTo>
                  <a:lnTo>
                    <a:pt x="260" y="30"/>
                  </a:lnTo>
                  <a:lnTo>
                    <a:pt x="262" y="32"/>
                  </a:lnTo>
                  <a:lnTo>
                    <a:pt x="264" y="34"/>
                  </a:lnTo>
                  <a:lnTo>
                    <a:pt x="268" y="34"/>
                  </a:lnTo>
                  <a:lnTo>
                    <a:pt x="274" y="32"/>
                  </a:lnTo>
                  <a:lnTo>
                    <a:pt x="276" y="28"/>
                  </a:lnTo>
                  <a:lnTo>
                    <a:pt x="280" y="24"/>
                  </a:lnTo>
                  <a:lnTo>
                    <a:pt x="282" y="24"/>
                  </a:lnTo>
                  <a:lnTo>
                    <a:pt x="284" y="24"/>
                  </a:lnTo>
                  <a:lnTo>
                    <a:pt x="284" y="30"/>
                  </a:lnTo>
                  <a:lnTo>
                    <a:pt x="282" y="34"/>
                  </a:lnTo>
                  <a:lnTo>
                    <a:pt x="282" y="38"/>
                  </a:lnTo>
                  <a:lnTo>
                    <a:pt x="282" y="42"/>
                  </a:lnTo>
                  <a:lnTo>
                    <a:pt x="288" y="46"/>
                  </a:lnTo>
                  <a:lnTo>
                    <a:pt x="294" y="48"/>
                  </a:lnTo>
                  <a:lnTo>
                    <a:pt x="300" y="50"/>
                  </a:lnTo>
                  <a:lnTo>
                    <a:pt x="304" y="54"/>
                  </a:lnTo>
                  <a:lnTo>
                    <a:pt x="304" y="58"/>
                  </a:lnTo>
                  <a:lnTo>
                    <a:pt x="302" y="62"/>
                  </a:lnTo>
                  <a:lnTo>
                    <a:pt x="304" y="64"/>
                  </a:lnTo>
                  <a:lnTo>
                    <a:pt x="306" y="66"/>
                  </a:lnTo>
                  <a:lnTo>
                    <a:pt x="308" y="66"/>
                  </a:lnTo>
                  <a:lnTo>
                    <a:pt x="316" y="64"/>
                  </a:lnTo>
                  <a:lnTo>
                    <a:pt x="322" y="60"/>
                  </a:lnTo>
                  <a:lnTo>
                    <a:pt x="328" y="56"/>
                  </a:lnTo>
                  <a:lnTo>
                    <a:pt x="336" y="54"/>
                  </a:lnTo>
                  <a:lnTo>
                    <a:pt x="334" y="60"/>
                  </a:lnTo>
                  <a:lnTo>
                    <a:pt x="330" y="64"/>
                  </a:lnTo>
                  <a:lnTo>
                    <a:pt x="318" y="68"/>
                  </a:lnTo>
                  <a:lnTo>
                    <a:pt x="324" y="86"/>
                  </a:lnTo>
                  <a:lnTo>
                    <a:pt x="328" y="102"/>
                  </a:lnTo>
                  <a:lnTo>
                    <a:pt x="336" y="102"/>
                  </a:lnTo>
                  <a:lnTo>
                    <a:pt x="342" y="100"/>
                  </a:lnTo>
                  <a:lnTo>
                    <a:pt x="356" y="98"/>
                  </a:lnTo>
                  <a:lnTo>
                    <a:pt x="356" y="102"/>
                  </a:lnTo>
                  <a:lnTo>
                    <a:pt x="356" y="108"/>
                  </a:lnTo>
                  <a:lnTo>
                    <a:pt x="346" y="110"/>
                  </a:lnTo>
                  <a:lnTo>
                    <a:pt x="342" y="110"/>
                  </a:lnTo>
                  <a:lnTo>
                    <a:pt x="338" y="114"/>
                  </a:lnTo>
                  <a:lnTo>
                    <a:pt x="342" y="126"/>
                  </a:lnTo>
                  <a:lnTo>
                    <a:pt x="344" y="138"/>
                  </a:lnTo>
                  <a:lnTo>
                    <a:pt x="348" y="142"/>
                  </a:lnTo>
                  <a:lnTo>
                    <a:pt x="350" y="144"/>
                  </a:lnTo>
                  <a:lnTo>
                    <a:pt x="356" y="148"/>
                  </a:lnTo>
                  <a:lnTo>
                    <a:pt x="364" y="148"/>
                  </a:lnTo>
                  <a:lnTo>
                    <a:pt x="364" y="152"/>
                  </a:lnTo>
                  <a:lnTo>
                    <a:pt x="362" y="154"/>
                  </a:lnTo>
                  <a:lnTo>
                    <a:pt x="358" y="158"/>
                  </a:lnTo>
                  <a:lnTo>
                    <a:pt x="354" y="160"/>
                  </a:lnTo>
                  <a:lnTo>
                    <a:pt x="350" y="164"/>
                  </a:lnTo>
                  <a:lnTo>
                    <a:pt x="356" y="166"/>
                  </a:lnTo>
                  <a:lnTo>
                    <a:pt x="364" y="166"/>
                  </a:lnTo>
                  <a:lnTo>
                    <a:pt x="370" y="168"/>
                  </a:lnTo>
                  <a:lnTo>
                    <a:pt x="372" y="172"/>
                  </a:lnTo>
                  <a:lnTo>
                    <a:pt x="372" y="174"/>
                  </a:lnTo>
                  <a:lnTo>
                    <a:pt x="370" y="176"/>
                  </a:lnTo>
                  <a:lnTo>
                    <a:pt x="366" y="178"/>
                  </a:lnTo>
                  <a:lnTo>
                    <a:pt x="358" y="178"/>
                  </a:lnTo>
                  <a:lnTo>
                    <a:pt x="354" y="178"/>
                  </a:lnTo>
                  <a:lnTo>
                    <a:pt x="352" y="180"/>
                  </a:lnTo>
                  <a:lnTo>
                    <a:pt x="352" y="182"/>
                  </a:lnTo>
                  <a:lnTo>
                    <a:pt x="366" y="186"/>
                  </a:lnTo>
                  <a:lnTo>
                    <a:pt x="376" y="190"/>
                  </a:lnTo>
                  <a:lnTo>
                    <a:pt x="364" y="194"/>
                  </a:lnTo>
                  <a:lnTo>
                    <a:pt x="354" y="196"/>
                  </a:lnTo>
                  <a:lnTo>
                    <a:pt x="350" y="200"/>
                  </a:lnTo>
                  <a:lnTo>
                    <a:pt x="348" y="204"/>
                  </a:lnTo>
                  <a:lnTo>
                    <a:pt x="346" y="210"/>
                  </a:lnTo>
                  <a:lnTo>
                    <a:pt x="348" y="220"/>
                  </a:lnTo>
                  <a:lnTo>
                    <a:pt x="352" y="222"/>
                  </a:lnTo>
                  <a:lnTo>
                    <a:pt x="356" y="222"/>
                  </a:lnTo>
                  <a:lnTo>
                    <a:pt x="356" y="230"/>
                  </a:lnTo>
                  <a:lnTo>
                    <a:pt x="358" y="234"/>
                  </a:lnTo>
                  <a:lnTo>
                    <a:pt x="360" y="240"/>
                  </a:lnTo>
                  <a:lnTo>
                    <a:pt x="358" y="246"/>
                  </a:lnTo>
                  <a:lnTo>
                    <a:pt x="354" y="244"/>
                  </a:lnTo>
                  <a:lnTo>
                    <a:pt x="352" y="242"/>
                  </a:lnTo>
                  <a:lnTo>
                    <a:pt x="348" y="240"/>
                  </a:lnTo>
                  <a:lnTo>
                    <a:pt x="342" y="238"/>
                  </a:lnTo>
                  <a:lnTo>
                    <a:pt x="340" y="240"/>
                  </a:lnTo>
                  <a:lnTo>
                    <a:pt x="338" y="242"/>
                  </a:lnTo>
                  <a:lnTo>
                    <a:pt x="338" y="246"/>
                  </a:lnTo>
                  <a:lnTo>
                    <a:pt x="340" y="248"/>
                  </a:lnTo>
                  <a:lnTo>
                    <a:pt x="342" y="250"/>
                  </a:lnTo>
                  <a:lnTo>
                    <a:pt x="342" y="254"/>
                  </a:lnTo>
                  <a:lnTo>
                    <a:pt x="334" y="264"/>
                  </a:lnTo>
                  <a:lnTo>
                    <a:pt x="336" y="270"/>
                  </a:lnTo>
                  <a:lnTo>
                    <a:pt x="342" y="274"/>
                  </a:lnTo>
                  <a:lnTo>
                    <a:pt x="348" y="278"/>
                  </a:lnTo>
                  <a:lnTo>
                    <a:pt x="352" y="282"/>
                  </a:lnTo>
                  <a:lnTo>
                    <a:pt x="346" y="282"/>
                  </a:lnTo>
                  <a:lnTo>
                    <a:pt x="338" y="280"/>
                  </a:lnTo>
                  <a:lnTo>
                    <a:pt x="326" y="272"/>
                  </a:lnTo>
                  <a:lnTo>
                    <a:pt x="320" y="276"/>
                  </a:lnTo>
                  <a:lnTo>
                    <a:pt x="316" y="282"/>
                  </a:lnTo>
                  <a:lnTo>
                    <a:pt x="320" y="292"/>
                  </a:lnTo>
                  <a:lnTo>
                    <a:pt x="320" y="296"/>
                  </a:lnTo>
                  <a:lnTo>
                    <a:pt x="318" y="300"/>
                  </a:lnTo>
                  <a:lnTo>
                    <a:pt x="314" y="300"/>
                  </a:lnTo>
                  <a:lnTo>
                    <a:pt x="310" y="298"/>
                  </a:lnTo>
                  <a:lnTo>
                    <a:pt x="308" y="296"/>
                  </a:lnTo>
                  <a:lnTo>
                    <a:pt x="304" y="296"/>
                  </a:lnTo>
                  <a:lnTo>
                    <a:pt x="300" y="296"/>
                  </a:lnTo>
                  <a:lnTo>
                    <a:pt x="296" y="300"/>
                  </a:lnTo>
                  <a:lnTo>
                    <a:pt x="290" y="306"/>
                  </a:lnTo>
                  <a:lnTo>
                    <a:pt x="292" y="312"/>
                  </a:lnTo>
                  <a:lnTo>
                    <a:pt x="298" y="318"/>
                  </a:lnTo>
                  <a:lnTo>
                    <a:pt x="300" y="324"/>
                  </a:lnTo>
                  <a:lnTo>
                    <a:pt x="300" y="328"/>
                  </a:lnTo>
                  <a:lnTo>
                    <a:pt x="298" y="330"/>
                  </a:lnTo>
                  <a:lnTo>
                    <a:pt x="292" y="328"/>
                  </a:lnTo>
                  <a:lnTo>
                    <a:pt x="288" y="324"/>
                  </a:lnTo>
                  <a:lnTo>
                    <a:pt x="286" y="320"/>
                  </a:lnTo>
                  <a:lnTo>
                    <a:pt x="282" y="318"/>
                  </a:lnTo>
                  <a:lnTo>
                    <a:pt x="274" y="318"/>
                  </a:lnTo>
                  <a:lnTo>
                    <a:pt x="270" y="322"/>
                  </a:lnTo>
                  <a:lnTo>
                    <a:pt x="268" y="326"/>
                  </a:lnTo>
                  <a:lnTo>
                    <a:pt x="266" y="332"/>
                  </a:lnTo>
                  <a:lnTo>
                    <a:pt x="268" y="338"/>
                  </a:lnTo>
                  <a:lnTo>
                    <a:pt x="270" y="344"/>
                  </a:lnTo>
                  <a:lnTo>
                    <a:pt x="272" y="348"/>
                  </a:lnTo>
                  <a:lnTo>
                    <a:pt x="276" y="352"/>
                  </a:lnTo>
                  <a:lnTo>
                    <a:pt x="276" y="356"/>
                  </a:lnTo>
                  <a:lnTo>
                    <a:pt x="274" y="360"/>
                  </a:lnTo>
                  <a:lnTo>
                    <a:pt x="270" y="360"/>
                  </a:lnTo>
                  <a:lnTo>
                    <a:pt x="268" y="358"/>
                  </a:lnTo>
                  <a:lnTo>
                    <a:pt x="264" y="354"/>
                  </a:lnTo>
                  <a:lnTo>
                    <a:pt x="262" y="340"/>
                  </a:lnTo>
                  <a:lnTo>
                    <a:pt x="260" y="336"/>
                  </a:lnTo>
                  <a:lnTo>
                    <a:pt x="256" y="334"/>
                  </a:lnTo>
                  <a:lnTo>
                    <a:pt x="252" y="332"/>
                  </a:lnTo>
                  <a:lnTo>
                    <a:pt x="248" y="332"/>
                  </a:lnTo>
                  <a:lnTo>
                    <a:pt x="238" y="334"/>
                  </a:lnTo>
                  <a:lnTo>
                    <a:pt x="232" y="340"/>
                  </a:lnTo>
                  <a:lnTo>
                    <a:pt x="234" y="348"/>
                  </a:lnTo>
                  <a:lnTo>
                    <a:pt x="234" y="356"/>
                  </a:lnTo>
                  <a:lnTo>
                    <a:pt x="228" y="352"/>
                  </a:lnTo>
                  <a:lnTo>
                    <a:pt x="220" y="350"/>
                  </a:lnTo>
                  <a:lnTo>
                    <a:pt x="212" y="350"/>
                  </a:lnTo>
                  <a:lnTo>
                    <a:pt x="204" y="352"/>
                  </a:lnTo>
                  <a:lnTo>
                    <a:pt x="202" y="346"/>
                  </a:lnTo>
                  <a:lnTo>
                    <a:pt x="200" y="342"/>
                  </a:lnTo>
                  <a:lnTo>
                    <a:pt x="194" y="342"/>
                  </a:lnTo>
                  <a:lnTo>
                    <a:pt x="190" y="342"/>
                  </a:lnTo>
                  <a:lnTo>
                    <a:pt x="186" y="344"/>
                  </a:lnTo>
                  <a:lnTo>
                    <a:pt x="184" y="346"/>
                  </a:lnTo>
                  <a:lnTo>
                    <a:pt x="178" y="362"/>
                  </a:lnTo>
                  <a:lnTo>
                    <a:pt x="174" y="360"/>
                  </a:lnTo>
                  <a:lnTo>
                    <a:pt x="172" y="360"/>
                  </a:lnTo>
                  <a:lnTo>
                    <a:pt x="170" y="356"/>
                  </a:lnTo>
                  <a:lnTo>
                    <a:pt x="168" y="352"/>
                  </a:lnTo>
                  <a:lnTo>
                    <a:pt x="166" y="350"/>
                  </a:lnTo>
                  <a:lnTo>
                    <a:pt x="162" y="352"/>
                  </a:lnTo>
                  <a:lnTo>
                    <a:pt x="162" y="348"/>
                  </a:lnTo>
                  <a:lnTo>
                    <a:pt x="164" y="348"/>
                  </a:lnTo>
                  <a:lnTo>
                    <a:pt x="164" y="346"/>
                  </a:lnTo>
                  <a:lnTo>
                    <a:pt x="164" y="344"/>
                  </a:lnTo>
                  <a:lnTo>
                    <a:pt x="164" y="340"/>
                  </a:lnTo>
                  <a:lnTo>
                    <a:pt x="160" y="340"/>
                  </a:lnTo>
                  <a:lnTo>
                    <a:pt x="158" y="340"/>
                  </a:lnTo>
                  <a:lnTo>
                    <a:pt x="154" y="338"/>
                  </a:lnTo>
                  <a:lnTo>
                    <a:pt x="152" y="340"/>
                  </a:lnTo>
                  <a:lnTo>
                    <a:pt x="150" y="344"/>
                  </a:lnTo>
                  <a:lnTo>
                    <a:pt x="150" y="350"/>
                  </a:lnTo>
                  <a:lnTo>
                    <a:pt x="148" y="356"/>
                  </a:lnTo>
                  <a:lnTo>
                    <a:pt x="148" y="358"/>
                  </a:lnTo>
                  <a:lnTo>
                    <a:pt x="146" y="360"/>
                  </a:lnTo>
                  <a:lnTo>
                    <a:pt x="142" y="356"/>
                  </a:lnTo>
                  <a:lnTo>
                    <a:pt x="142" y="352"/>
                  </a:lnTo>
                  <a:lnTo>
                    <a:pt x="140" y="344"/>
                  </a:lnTo>
                  <a:lnTo>
                    <a:pt x="140" y="338"/>
                  </a:lnTo>
                  <a:lnTo>
                    <a:pt x="138" y="336"/>
                  </a:lnTo>
                  <a:lnTo>
                    <a:pt x="134" y="332"/>
                  </a:lnTo>
                  <a:lnTo>
                    <a:pt x="130" y="332"/>
                  </a:lnTo>
                  <a:lnTo>
                    <a:pt x="124" y="340"/>
                  </a:lnTo>
                  <a:lnTo>
                    <a:pt x="122" y="344"/>
                  </a:lnTo>
                  <a:lnTo>
                    <a:pt x="120" y="348"/>
                  </a:lnTo>
                  <a:lnTo>
                    <a:pt x="118" y="346"/>
                  </a:lnTo>
                  <a:lnTo>
                    <a:pt x="116" y="344"/>
                  </a:lnTo>
                  <a:lnTo>
                    <a:pt x="116" y="338"/>
                  </a:lnTo>
                  <a:lnTo>
                    <a:pt x="116" y="332"/>
                  </a:lnTo>
                  <a:lnTo>
                    <a:pt x="116" y="328"/>
                  </a:lnTo>
                  <a:lnTo>
                    <a:pt x="112" y="324"/>
                  </a:lnTo>
                  <a:lnTo>
                    <a:pt x="108" y="324"/>
                  </a:lnTo>
                  <a:lnTo>
                    <a:pt x="106" y="324"/>
                  </a:lnTo>
                  <a:lnTo>
                    <a:pt x="104" y="328"/>
                  </a:lnTo>
                  <a:lnTo>
                    <a:pt x="96" y="344"/>
                  </a:lnTo>
                  <a:lnTo>
                    <a:pt x="92" y="342"/>
                  </a:lnTo>
                  <a:lnTo>
                    <a:pt x="90" y="336"/>
                  </a:lnTo>
                  <a:lnTo>
                    <a:pt x="94" y="328"/>
                  </a:lnTo>
                  <a:lnTo>
                    <a:pt x="82" y="310"/>
                  </a:lnTo>
                  <a:lnTo>
                    <a:pt x="72" y="294"/>
                  </a:lnTo>
                  <a:lnTo>
                    <a:pt x="66" y="296"/>
                  </a:lnTo>
                  <a:lnTo>
                    <a:pt x="62" y="300"/>
                  </a:lnTo>
                  <a:lnTo>
                    <a:pt x="58" y="304"/>
                  </a:lnTo>
                  <a:lnTo>
                    <a:pt x="54" y="306"/>
                  </a:lnTo>
                  <a:lnTo>
                    <a:pt x="50" y="302"/>
                  </a:lnTo>
                  <a:lnTo>
                    <a:pt x="48" y="296"/>
                  </a:lnTo>
                  <a:lnTo>
                    <a:pt x="54" y="294"/>
                  </a:lnTo>
                  <a:lnTo>
                    <a:pt x="56" y="292"/>
                  </a:lnTo>
                  <a:lnTo>
                    <a:pt x="58" y="286"/>
                  </a:lnTo>
                  <a:lnTo>
                    <a:pt x="60" y="280"/>
                  </a:lnTo>
                  <a:lnTo>
                    <a:pt x="56" y="270"/>
                  </a:lnTo>
                  <a:lnTo>
                    <a:pt x="52" y="264"/>
                  </a:lnTo>
                  <a:lnTo>
                    <a:pt x="48" y="262"/>
                  </a:lnTo>
                  <a:lnTo>
                    <a:pt x="44" y="262"/>
                  </a:lnTo>
                  <a:lnTo>
                    <a:pt x="40" y="264"/>
                  </a:lnTo>
                  <a:lnTo>
                    <a:pt x="34" y="270"/>
                  </a:lnTo>
                  <a:lnTo>
                    <a:pt x="36" y="272"/>
                  </a:lnTo>
                  <a:lnTo>
                    <a:pt x="40" y="272"/>
                  </a:lnTo>
                  <a:lnTo>
                    <a:pt x="26" y="274"/>
                  </a:lnTo>
                  <a:lnTo>
                    <a:pt x="14" y="272"/>
                  </a:lnTo>
                  <a:lnTo>
                    <a:pt x="16" y="268"/>
                  </a:lnTo>
                  <a:lnTo>
                    <a:pt x="22" y="262"/>
                  </a:lnTo>
                  <a:lnTo>
                    <a:pt x="36" y="254"/>
                  </a:lnTo>
                  <a:lnTo>
                    <a:pt x="36" y="244"/>
                  </a:lnTo>
                  <a:lnTo>
                    <a:pt x="36" y="232"/>
                  </a:lnTo>
                  <a:lnTo>
                    <a:pt x="34" y="230"/>
                  </a:lnTo>
                  <a:lnTo>
                    <a:pt x="32" y="230"/>
                  </a:lnTo>
                  <a:lnTo>
                    <a:pt x="30" y="230"/>
                  </a:lnTo>
                  <a:lnTo>
                    <a:pt x="30" y="228"/>
                  </a:lnTo>
                  <a:close/>
                </a:path>
              </a:pathLst>
            </a:custGeom>
            <a:solidFill>
              <a:schemeClr val="accent1">
                <a:lumMod val="25000"/>
                <a:lumOff val="75000"/>
              </a:schemeClr>
            </a:solidFill>
            <a:ln w="9525">
              <a:solidFill>
                <a:schemeClr val="accent1">
                  <a:lumMod val="25000"/>
                  <a:lumOff val="75000"/>
                </a:schemeClr>
              </a:solidFill>
              <a:miter lim="800000"/>
            </a:ln>
          </p:spPr>
          <p:txBody>
            <a:bodyPr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endParaRPr kumimoji="0" lang="zh-CN" altLang="en-US" sz="2800" b="1" dirty="0">
                <a:solidFill>
                  <a:srgbClr val="002060"/>
                </a:solidFill>
                <a:latin typeface="+mn-lt"/>
                <a:ea typeface="+mn-ea"/>
                <a:sym typeface="Tahoma" panose="020B0604030504040204" pitchFamily="34" charset="0"/>
              </a:endParaRPr>
            </a:p>
          </p:txBody>
        </p:sp>
        <p:sp>
          <p:nvSpPr>
            <p:cNvPr id="26" name="直接连接符 45"/>
            <p:cNvSpPr>
              <a:spLocks noChangeShapeType="1"/>
            </p:cNvSpPr>
            <p:nvPr>
              <p:custDataLst>
                <p:tags r:id="rId4"/>
              </p:custDataLst>
            </p:nvPr>
          </p:nvSpPr>
          <p:spPr bwMode="auto">
            <a:xfrm>
              <a:off x="2959416" y="3610788"/>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b="1">
                <a:latin typeface="+mn-lt"/>
                <a:ea typeface="+mn-ea"/>
              </a:endParaRPr>
            </a:p>
          </p:txBody>
        </p:sp>
        <p:sp>
          <p:nvSpPr>
            <p:cNvPr id="27" name="文本框 26"/>
            <p:cNvSpPr txBox="1"/>
            <p:nvPr>
              <p:custDataLst>
                <p:tags r:id="rId5"/>
              </p:custDataLst>
            </p:nvPr>
          </p:nvSpPr>
          <p:spPr>
            <a:xfrm>
              <a:off x="2983222" y="3179980"/>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台湾学术文献数据库运用</a:t>
              </a:r>
            </a:p>
          </p:txBody>
        </p:sp>
      </p:grpSp>
      <p:sp>
        <p:nvSpPr>
          <p:cNvPr id="21507" name="文本框 27"/>
          <p:cNvSpPr txBox="1">
            <a:spLocks noChangeArrowheads="1"/>
          </p:cNvSpPr>
          <p:nvPr>
            <p:custDataLst>
              <p:tags r:id="rId2"/>
            </p:custDataLst>
          </p:nvPr>
        </p:nvSpPr>
        <p:spPr bwMode="auto">
          <a:xfrm>
            <a:off x="776288" y="821300"/>
            <a:ext cx="1128700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r>
              <a:rPr kumimoji="0" lang="zh-CN" altLang="en-US" sz="2800" b="1" dirty="0" smtClean="0">
                <a:solidFill>
                  <a:schemeClr val="accent4">
                    <a:lumMod val="75000"/>
                  </a:schemeClr>
                </a:solidFill>
                <a:latin typeface="微软雅黑" panose="020B0503020204020204" pitchFamily="34" charset="-122"/>
                <a:ea typeface="Open Sans"/>
                <a:cs typeface="Open Sans"/>
              </a:rPr>
              <a:t>数据库总览</a:t>
            </a:r>
            <a:r>
              <a:rPr kumimoji="0" lang="en-US" altLang="zh-CN" sz="2800" b="1" dirty="0" smtClean="0">
                <a:solidFill>
                  <a:schemeClr val="accent4">
                    <a:lumMod val="75000"/>
                  </a:schemeClr>
                </a:solidFill>
                <a:latin typeface="微软雅黑" panose="020B0503020204020204" pitchFamily="34" charset="-122"/>
                <a:ea typeface="宋体" panose="02010600030101010101" pitchFamily="2" charset="-122"/>
                <a:cs typeface="Open Sans"/>
              </a:rPr>
              <a:t>-</a:t>
            </a:r>
            <a:r>
              <a:rPr kumimoji="0" lang="zh-CN" altLang="en-US" sz="2800" b="1" dirty="0" smtClean="0">
                <a:solidFill>
                  <a:schemeClr val="accent4">
                    <a:lumMod val="75000"/>
                  </a:schemeClr>
                </a:solidFill>
                <a:latin typeface="微软雅黑" panose="020B0503020204020204" pitchFamily="34" charset="-122"/>
                <a:ea typeface="宋体" panose="02010600030101010101" pitchFamily="2" charset="-122"/>
                <a:cs typeface="Open Sans"/>
              </a:rPr>
              <a:t>华艺</a:t>
            </a:r>
            <a:r>
              <a:rPr kumimoji="0" lang="en-US" altLang="zh-CN" sz="2800" b="1" dirty="0" smtClean="0">
                <a:solidFill>
                  <a:schemeClr val="accent4">
                    <a:lumMod val="75000"/>
                  </a:schemeClr>
                </a:solidFill>
                <a:latin typeface="微软雅黑" panose="020B0503020204020204" pitchFamily="34" charset="-122"/>
                <a:ea typeface="宋体" panose="02010600030101010101" pitchFamily="2" charset="-122"/>
                <a:cs typeface="Open Sans"/>
              </a:rPr>
              <a:t>·</a:t>
            </a:r>
            <a:r>
              <a:rPr kumimoji="0" lang="zh-CN" altLang="en-US" sz="2800" b="1" dirty="0" smtClean="0">
                <a:solidFill>
                  <a:schemeClr val="accent4">
                    <a:lumMod val="75000"/>
                  </a:schemeClr>
                </a:solidFill>
                <a:latin typeface="微软雅黑" panose="020B0503020204020204" pitchFamily="34" charset="-122"/>
                <a:ea typeface="宋体" panose="02010600030101010101" pitchFamily="2" charset="-122"/>
                <a:cs typeface="Open Sans"/>
              </a:rPr>
              <a:t>台湾学术文献数据库</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 y="1285876"/>
            <a:ext cx="11085513" cy="46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 y="5895975"/>
            <a:ext cx="1113313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485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430867" y="698199"/>
            <a:ext cx="9986208" cy="6041985"/>
            <a:chOff x="2052662" y="816015"/>
            <a:chExt cx="8916184" cy="6041985"/>
          </a:xfrm>
        </p:grpSpPr>
        <p:pic>
          <p:nvPicPr>
            <p:cNvPr id="2" name="圖片 1"/>
            <p:cNvPicPr>
              <a:picLocks noChangeAspect="1"/>
            </p:cNvPicPr>
            <p:nvPr/>
          </p:nvPicPr>
          <p:blipFill>
            <a:blip r:embed="rId6"/>
            <a:stretch>
              <a:fillRect/>
            </a:stretch>
          </p:blipFill>
          <p:spPr>
            <a:xfrm>
              <a:off x="2052662" y="816015"/>
              <a:ext cx="8916184" cy="6041985"/>
            </a:xfrm>
            <a:prstGeom prst="rect">
              <a:avLst/>
            </a:prstGeom>
          </p:spPr>
        </p:pic>
        <p:sp>
          <p:nvSpPr>
            <p:cNvPr id="3" name="矩形 2"/>
            <p:cNvSpPr/>
            <p:nvPr/>
          </p:nvSpPr>
          <p:spPr>
            <a:xfrm>
              <a:off x="2801073" y="1836516"/>
              <a:ext cx="6111433" cy="405115"/>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141318" y="4500622"/>
              <a:ext cx="1782500" cy="36846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8912506" y="3646025"/>
              <a:ext cx="1782500" cy="346855"/>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组合 22"/>
          <p:cNvGrpSpPr/>
          <p:nvPr>
            <p:custDataLst>
              <p:tags r:id="rId1"/>
            </p:custDataLst>
          </p:nvPr>
        </p:nvGrpSpPr>
        <p:grpSpPr bwMode="auto">
          <a:xfrm>
            <a:off x="174943" y="40652"/>
            <a:ext cx="4656137" cy="530225"/>
            <a:chOff x="2315064" y="3129110"/>
            <a:chExt cx="4654888" cy="530958"/>
          </a:xfrm>
        </p:grpSpPr>
        <p:sp>
          <p:nvSpPr>
            <p:cNvPr id="9" name="Freeform 5"/>
            <p:cNvSpPr>
              <a:spLocks noChangeArrowheads="1"/>
            </p:cNvSpPr>
            <p:nvPr>
              <p:custDataLst>
                <p:tags r:id="rId2"/>
              </p:custDataLst>
            </p:nvPr>
          </p:nvSpPr>
          <p:spPr bwMode="auto">
            <a:xfrm>
              <a:off x="2315064" y="3129110"/>
              <a:ext cx="552302" cy="530958"/>
            </a:xfrm>
            <a:custGeom>
              <a:avLst/>
              <a:gdLst>
                <a:gd name="T0" fmla="*/ 48528406 w 376"/>
                <a:gd name="T1" fmla="*/ 953213401 h 362"/>
                <a:gd name="T2" fmla="*/ 113230937 w 376"/>
                <a:gd name="T3" fmla="*/ 832042938 h 362"/>
                <a:gd name="T4" fmla="*/ 32352270 w 376"/>
                <a:gd name="T5" fmla="*/ 751261290 h 362"/>
                <a:gd name="T6" fmla="*/ 129407072 w 376"/>
                <a:gd name="T7" fmla="*/ 638168992 h 362"/>
                <a:gd name="T8" fmla="*/ 8087063 w 376"/>
                <a:gd name="T9" fmla="*/ 533152850 h 362"/>
                <a:gd name="T10" fmla="*/ 153670270 w 376"/>
                <a:gd name="T11" fmla="*/ 452373211 h 362"/>
                <a:gd name="T12" fmla="*/ 113230937 w 376"/>
                <a:gd name="T13" fmla="*/ 355435233 h 362"/>
                <a:gd name="T14" fmla="*/ 194111613 w 376"/>
                <a:gd name="T15" fmla="*/ 379669728 h 362"/>
                <a:gd name="T16" fmla="*/ 202198676 w 376"/>
                <a:gd name="T17" fmla="*/ 298890088 h 362"/>
                <a:gd name="T18" fmla="*/ 299255487 w 376"/>
                <a:gd name="T19" fmla="*/ 250421100 h 362"/>
                <a:gd name="T20" fmla="*/ 250727082 w 376"/>
                <a:gd name="T21" fmla="*/ 145404958 h 362"/>
                <a:gd name="T22" fmla="*/ 420573487 w 376"/>
                <a:gd name="T23" fmla="*/ 161561287 h 362"/>
                <a:gd name="T24" fmla="*/ 493365091 w 376"/>
                <a:gd name="T25" fmla="*/ 80781648 h 362"/>
                <a:gd name="T26" fmla="*/ 582332830 w 376"/>
                <a:gd name="T27" fmla="*/ 88859813 h 362"/>
                <a:gd name="T28" fmla="*/ 687476704 w 376"/>
                <a:gd name="T29" fmla="*/ 48468989 h 362"/>
                <a:gd name="T30" fmla="*/ 808796713 w 376"/>
                <a:gd name="T31" fmla="*/ 16156330 h 362"/>
                <a:gd name="T32" fmla="*/ 897764452 w 376"/>
                <a:gd name="T33" fmla="*/ 64625318 h 362"/>
                <a:gd name="T34" fmla="*/ 946290848 w 376"/>
                <a:gd name="T35" fmla="*/ 48468989 h 362"/>
                <a:gd name="T36" fmla="*/ 1027171525 w 376"/>
                <a:gd name="T37" fmla="*/ 72703483 h 362"/>
                <a:gd name="T38" fmla="*/ 1059523795 w 376"/>
                <a:gd name="T39" fmla="*/ 129248628 h 362"/>
                <a:gd name="T40" fmla="*/ 1140402462 w 376"/>
                <a:gd name="T41" fmla="*/ 96937977 h 362"/>
                <a:gd name="T42" fmla="*/ 1140402462 w 376"/>
                <a:gd name="T43" fmla="*/ 169639452 h 362"/>
                <a:gd name="T44" fmla="*/ 1221281128 w 376"/>
                <a:gd name="T45" fmla="*/ 250421100 h 362"/>
                <a:gd name="T46" fmla="*/ 1277898606 w 376"/>
                <a:gd name="T47" fmla="*/ 258499264 h 362"/>
                <a:gd name="T48" fmla="*/ 1285985669 w 376"/>
                <a:gd name="T49" fmla="*/ 274655594 h 362"/>
                <a:gd name="T50" fmla="*/ 1439657949 w 376"/>
                <a:gd name="T51" fmla="*/ 395826057 h 362"/>
                <a:gd name="T52" fmla="*/ 1366866345 w 376"/>
                <a:gd name="T53" fmla="*/ 460451375 h 362"/>
                <a:gd name="T54" fmla="*/ 1472008210 w 376"/>
                <a:gd name="T55" fmla="*/ 597778168 h 362"/>
                <a:gd name="T56" fmla="*/ 1415392741 w 376"/>
                <a:gd name="T57" fmla="*/ 662403486 h 362"/>
                <a:gd name="T58" fmla="*/ 1496273417 w 376"/>
                <a:gd name="T59" fmla="*/ 710872475 h 362"/>
                <a:gd name="T60" fmla="*/ 1480097282 w 376"/>
                <a:gd name="T61" fmla="*/ 751261290 h 362"/>
                <a:gd name="T62" fmla="*/ 1399216606 w 376"/>
                <a:gd name="T63" fmla="*/ 848199268 h 362"/>
                <a:gd name="T64" fmla="*/ 1447745012 w 376"/>
                <a:gd name="T65" fmla="*/ 945135237 h 362"/>
                <a:gd name="T66" fmla="*/ 1383040471 w 376"/>
                <a:gd name="T67" fmla="*/ 961291566 h 362"/>
                <a:gd name="T68" fmla="*/ 1383040471 w 376"/>
                <a:gd name="T69" fmla="*/ 1009760555 h 362"/>
                <a:gd name="T70" fmla="*/ 1407305678 w 376"/>
                <a:gd name="T71" fmla="*/ 1122854862 h 362"/>
                <a:gd name="T72" fmla="*/ 1294072732 w 376"/>
                <a:gd name="T73" fmla="*/ 1114776697 h 362"/>
                <a:gd name="T74" fmla="*/ 1269809534 w 376"/>
                <a:gd name="T75" fmla="*/ 1211712666 h 362"/>
                <a:gd name="T76" fmla="*/ 1172754732 w 376"/>
                <a:gd name="T77" fmla="*/ 1235947160 h 362"/>
                <a:gd name="T78" fmla="*/ 1205107003 w 376"/>
                <a:gd name="T79" fmla="*/ 1332885138 h 362"/>
                <a:gd name="T80" fmla="*/ 1091874056 w 376"/>
                <a:gd name="T81" fmla="*/ 1300572478 h 362"/>
                <a:gd name="T82" fmla="*/ 1116139264 w 376"/>
                <a:gd name="T83" fmla="*/ 1421742942 h 362"/>
                <a:gd name="T84" fmla="*/ 1059523795 w 376"/>
                <a:gd name="T85" fmla="*/ 1373273953 h 362"/>
                <a:gd name="T86" fmla="*/ 938203786 w 376"/>
                <a:gd name="T87" fmla="*/ 1373273953 h 362"/>
                <a:gd name="T88" fmla="*/ 857323109 w 376"/>
                <a:gd name="T89" fmla="*/ 1413664777 h 362"/>
                <a:gd name="T90" fmla="*/ 768355370 w 376"/>
                <a:gd name="T91" fmla="*/ 1381352118 h 362"/>
                <a:gd name="T92" fmla="*/ 687476704 w 376"/>
                <a:gd name="T93" fmla="*/ 1437899271 h 362"/>
                <a:gd name="T94" fmla="*/ 663213506 w 376"/>
                <a:gd name="T95" fmla="*/ 1397508447 h 362"/>
                <a:gd name="T96" fmla="*/ 622772163 w 376"/>
                <a:gd name="T97" fmla="*/ 1365195788 h 362"/>
                <a:gd name="T98" fmla="*/ 590421902 w 376"/>
                <a:gd name="T99" fmla="*/ 1454055601 h 362"/>
                <a:gd name="T100" fmla="*/ 525717361 w 376"/>
                <a:gd name="T101" fmla="*/ 1340963302 h 362"/>
                <a:gd name="T102" fmla="*/ 469101893 w 376"/>
                <a:gd name="T103" fmla="*/ 1389430283 h 362"/>
                <a:gd name="T104" fmla="*/ 428662560 w 376"/>
                <a:gd name="T105" fmla="*/ 1308650643 h 362"/>
                <a:gd name="T106" fmla="*/ 380134154 w 376"/>
                <a:gd name="T107" fmla="*/ 1324806973 h 362"/>
                <a:gd name="T108" fmla="*/ 234550946 w 376"/>
                <a:gd name="T109" fmla="*/ 1227868995 h 362"/>
                <a:gd name="T110" fmla="*/ 226463884 w 376"/>
                <a:gd name="T111" fmla="*/ 1179400007 h 362"/>
                <a:gd name="T112" fmla="*/ 177935478 w 376"/>
                <a:gd name="T113" fmla="*/ 1058229544 h 362"/>
                <a:gd name="T114" fmla="*/ 105143874 w 376"/>
                <a:gd name="T115" fmla="*/ 1106698532 h 362"/>
                <a:gd name="T116" fmla="*/ 145583207 w 376"/>
                <a:gd name="T117" fmla="*/ 985526061 h 362"/>
                <a:gd name="T118" fmla="*/ 121320009 w 376"/>
                <a:gd name="T119" fmla="*/ 920902751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362"/>
                <a:gd name="T182" fmla="*/ 376 w 376"/>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362">
                  <a:moveTo>
                    <a:pt x="30" y="228"/>
                  </a:moveTo>
                  <a:lnTo>
                    <a:pt x="30" y="228"/>
                  </a:lnTo>
                  <a:lnTo>
                    <a:pt x="24" y="230"/>
                  </a:lnTo>
                  <a:lnTo>
                    <a:pt x="20" y="232"/>
                  </a:lnTo>
                  <a:lnTo>
                    <a:pt x="18" y="234"/>
                  </a:lnTo>
                  <a:lnTo>
                    <a:pt x="12" y="236"/>
                  </a:lnTo>
                  <a:lnTo>
                    <a:pt x="10" y="232"/>
                  </a:lnTo>
                  <a:lnTo>
                    <a:pt x="12" y="230"/>
                  </a:lnTo>
                  <a:lnTo>
                    <a:pt x="16" y="226"/>
                  </a:lnTo>
                  <a:lnTo>
                    <a:pt x="28" y="220"/>
                  </a:lnTo>
                  <a:lnTo>
                    <a:pt x="28" y="212"/>
                  </a:lnTo>
                  <a:lnTo>
                    <a:pt x="28" y="206"/>
                  </a:lnTo>
                  <a:lnTo>
                    <a:pt x="28" y="198"/>
                  </a:lnTo>
                  <a:lnTo>
                    <a:pt x="30" y="192"/>
                  </a:lnTo>
                  <a:lnTo>
                    <a:pt x="28" y="190"/>
                  </a:lnTo>
                  <a:lnTo>
                    <a:pt x="26" y="188"/>
                  </a:lnTo>
                  <a:lnTo>
                    <a:pt x="18" y="186"/>
                  </a:lnTo>
                  <a:lnTo>
                    <a:pt x="8" y="186"/>
                  </a:lnTo>
                  <a:lnTo>
                    <a:pt x="0" y="184"/>
                  </a:lnTo>
                  <a:lnTo>
                    <a:pt x="10" y="178"/>
                  </a:lnTo>
                  <a:lnTo>
                    <a:pt x="18" y="172"/>
                  </a:lnTo>
                  <a:lnTo>
                    <a:pt x="26" y="168"/>
                  </a:lnTo>
                  <a:lnTo>
                    <a:pt x="30" y="164"/>
                  </a:lnTo>
                  <a:lnTo>
                    <a:pt x="32" y="158"/>
                  </a:lnTo>
                  <a:lnTo>
                    <a:pt x="32" y="154"/>
                  </a:lnTo>
                  <a:lnTo>
                    <a:pt x="30" y="148"/>
                  </a:lnTo>
                  <a:lnTo>
                    <a:pt x="28" y="146"/>
                  </a:lnTo>
                  <a:lnTo>
                    <a:pt x="24" y="142"/>
                  </a:lnTo>
                  <a:lnTo>
                    <a:pt x="14" y="138"/>
                  </a:lnTo>
                  <a:lnTo>
                    <a:pt x="2" y="132"/>
                  </a:lnTo>
                  <a:lnTo>
                    <a:pt x="10" y="132"/>
                  </a:lnTo>
                  <a:lnTo>
                    <a:pt x="18" y="132"/>
                  </a:lnTo>
                  <a:lnTo>
                    <a:pt x="30" y="136"/>
                  </a:lnTo>
                  <a:lnTo>
                    <a:pt x="36" y="120"/>
                  </a:lnTo>
                  <a:lnTo>
                    <a:pt x="38" y="112"/>
                  </a:lnTo>
                  <a:lnTo>
                    <a:pt x="40" y="100"/>
                  </a:lnTo>
                  <a:lnTo>
                    <a:pt x="36" y="98"/>
                  </a:lnTo>
                  <a:lnTo>
                    <a:pt x="32" y="96"/>
                  </a:lnTo>
                  <a:lnTo>
                    <a:pt x="28" y="92"/>
                  </a:lnTo>
                  <a:lnTo>
                    <a:pt x="28" y="88"/>
                  </a:lnTo>
                  <a:lnTo>
                    <a:pt x="34" y="88"/>
                  </a:lnTo>
                  <a:lnTo>
                    <a:pt x="38" y="92"/>
                  </a:lnTo>
                  <a:lnTo>
                    <a:pt x="40" y="96"/>
                  </a:lnTo>
                  <a:lnTo>
                    <a:pt x="46" y="98"/>
                  </a:lnTo>
                  <a:lnTo>
                    <a:pt x="48" y="96"/>
                  </a:lnTo>
                  <a:lnTo>
                    <a:pt x="48" y="94"/>
                  </a:lnTo>
                  <a:lnTo>
                    <a:pt x="50" y="90"/>
                  </a:lnTo>
                  <a:lnTo>
                    <a:pt x="44" y="82"/>
                  </a:lnTo>
                  <a:lnTo>
                    <a:pt x="44" y="78"/>
                  </a:lnTo>
                  <a:lnTo>
                    <a:pt x="48" y="74"/>
                  </a:lnTo>
                  <a:lnTo>
                    <a:pt x="50" y="74"/>
                  </a:lnTo>
                  <a:lnTo>
                    <a:pt x="54" y="76"/>
                  </a:lnTo>
                  <a:lnTo>
                    <a:pt x="56" y="78"/>
                  </a:lnTo>
                  <a:lnTo>
                    <a:pt x="60" y="78"/>
                  </a:lnTo>
                  <a:lnTo>
                    <a:pt x="70" y="70"/>
                  </a:lnTo>
                  <a:lnTo>
                    <a:pt x="72" y="66"/>
                  </a:lnTo>
                  <a:lnTo>
                    <a:pt x="74" y="62"/>
                  </a:lnTo>
                  <a:lnTo>
                    <a:pt x="74" y="58"/>
                  </a:lnTo>
                  <a:lnTo>
                    <a:pt x="72" y="54"/>
                  </a:lnTo>
                  <a:lnTo>
                    <a:pt x="68" y="48"/>
                  </a:lnTo>
                  <a:lnTo>
                    <a:pt x="64" y="44"/>
                  </a:lnTo>
                  <a:lnTo>
                    <a:pt x="62" y="40"/>
                  </a:lnTo>
                  <a:lnTo>
                    <a:pt x="62" y="36"/>
                  </a:lnTo>
                  <a:lnTo>
                    <a:pt x="68" y="40"/>
                  </a:lnTo>
                  <a:lnTo>
                    <a:pt x="72" y="44"/>
                  </a:lnTo>
                  <a:lnTo>
                    <a:pt x="76" y="48"/>
                  </a:lnTo>
                  <a:lnTo>
                    <a:pt x="82" y="50"/>
                  </a:lnTo>
                  <a:lnTo>
                    <a:pt x="104" y="40"/>
                  </a:lnTo>
                  <a:lnTo>
                    <a:pt x="104" y="30"/>
                  </a:lnTo>
                  <a:lnTo>
                    <a:pt x="106" y="26"/>
                  </a:lnTo>
                  <a:lnTo>
                    <a:pt x="108" y="24"/>
                  </a:lnTo>
                  <a:lnTo>
                    <a:pt x="114" y="22"/>
                  </a:lnTo>
                  <a:lnTo>
                    <a:pt x="122" y="20"/>
                  </a:lnTo>
                  <a:lnTo>
                    <a:pt x="124" y="24"/>
                  </a:lnTo>
                  <a:lnTo>
                    <a:pt x="126" y="26"/>
                  </a:lnTo>
                  <a:lnTo>
                    <a:pt x="128" y="26"/>
                  </a:lnTo>
                  <a:lnTo>
                    <a:pt x="134" y="26"/>
                  </a:lnTo>
                  <a:lnTo>
                    <a:pt x="140" y="24"/>
                  </a:lnTo>
                  <a:lnTo>
                    <a:pt x="144" y="22"/>
                  </a:lnTo>
                  <a:lnTo>
                    <a:pt x="146" y="18"/>
                  </a:lnTo>
                  <a:lnTo>
                    <a:pt x="152" y="10"/>
                  </a:lnTo>
                  <a:lnTo>
                    <a:pt x="156" y="0"/>
                  </a:lnTo>
                  <a:lnTo>
                    <a:pt x="162" y="2"/>
                  </a:lnTo>
                  <a:lnTo>
                    <a:pt x="166" y="6"/>
                  </a:lnTo>
                  <a:lnTo>
                    <a:pt x="170" y="12"/>
                  </a:lnTo>
                  <a:lnTo>
                    <a:pt x="172" y="18"/>
                  </a:lnTo>
                  <a:lnTo>
                    <a:pt x="182" y="16"/>
                  </a:lnTo>
                  <a:lnTo>
                    <a:pt x="188" y="14"/>
                  </a:lnTo>
                  <a:lnTo>
                    <a:pt x="194" y="10"/>
                  </a:lnTo>
                  <a:lnTo>
                    <a:pt x="200" y="4"/>
                  </a:lnTo>
                  <a:lnTo>
                    <a:pt x="204" y="6"/>
                  </a:lnTo>
                  <a:lnTo>
                    <a:pt x="208" y="10"/>
                  </a:lnTo>
                  <a:lnTo>
                    <a:pt x="212" y="14"/>
                  </a:lnTo>
                  <a:lnTo>
                    <a:pt x="216" y="18"/>
                  </a:lnTo>
                  <a:lnTo>
                    <a:pt x="220" y="18"/>
                  </a:lnTo>
                  <a:lnTo>
                    <a:pt x="222" y="16"/>
                  </a:lnTo>
                  <a:lnTo>
                    <a:pt x="224" y="12"/>
                  </a:lnTo>
                  <a:lnTo>
                    <a:pt x="226" y="8"/>
                  </a:lnTo>
                  <a:lnTo>
                    <a:pt x="228" y="6"/>
                  </a:lnTo>
                  <a:lnTo>
                    <a:pt x="232" y="6"/>
                  </a:lnTo>
                  <a:lnTo>
                    <a:pt x="234" y="10"/>
                  </a:lnTo>
                  <a:lnTo>
                    <a:pt x="234" y="12"/>
                  </a:lnTo>
                  <a:lnTo>
                    <a:pt x="232" y="16"/>
                  </a:lnTo>
                  <a:lnTo>
                    <a:pt x="232" y="20"/>
                  </a:lnTo>
                  <a:lnTo>
                    <a:pt x="236" y="24"/>
                  </a:lnTo>
                  <a:lnTo>
                    <a:pt x="240" y="24"/>
                  </a:lnTo>
                  <a:lnTo>
                    <a:pt x="248" y="22"/>
                  </a:lnTo>
                  <a:lnTo>
                    <a:pt x="254" y="18"/>
                  </a:lnTo>
                  <a:lnTo>
                    <a:pt x="260" y="14"/>
                  </a:lnTo>
                  <a:lnTo>
                    <a:pt x="262" y="16"/>
                  </a:lnTo>
                  <a:lnTo>
                    <a:pt x="262" y="20"/>
                  </a:lnTo>
                  <a:lnTo>
                    <a:pt x="260" y="26"/>
                  </a:lnTo>
                  <a:lnTo>
                    <a:pt x="260" y="30"/>
                  </a:lnTo>
                  <a:lnTo>
                    <a:pt x="262" y="32"/>
                  </a:lnTo>
                  <a:lnTo>
                    <a:pt x="264" y="34"/>
                  </a:lnTo>
                  <a:lnTo>
                    <a:pt x="268" y="34"/>
                  </a:lnTo>
                  <a:lnTo>
                    <a:pt x="274" y="32"/>
                  </a:lnTo>
                  <a:lnTo>
                    <a:pt x="276" y="28"/>
                  </a:lnTo>
                  <a:lnTo>
                    <a:pt x="280" y="24"/>
                  </a:lnTo>
                  <a:lnTo>
                    <a:pt x="282" y="24"/>
                  </a:lnTo>
                  <a:lnTo>
                    <a:pt x="284" y="24"/>
                  </a:lnTo>
                  <a:lnTo>
                    <a:pt x="284" y="30"/>
                  </a:lnTo>
                  <a:lnTo>
                    <a:pt x="282" y="34"/>
                  </a:lnTo>
                  <a:lnTo>
                    <a:pt x="282" y="38"/>
                  </a:lnTo>
                  <a:lnTo>
                    <a:pt x="282" y="42"/>
                  </a:lnTo>
                  <a:lnTo>
                    <a:pt x="288" y="46"/>
                  </a:lnTo>
                  <a:lnTo>
                    <a:pt x="294" y="48"/>
                  </a:lnTo>
                  <a:lnTo>
                    <a:pt x="300" y="50"/>
                  </a:lnTo>
                  <a:lnTo>
                    <a:pt x="304" y="54"/>
                  </a:lnTo>
                  <a:lnTo>
                    <a:pt x="304" y="58"/>
                  </a:lnTo>
                  <a:lnTo>
                    <a:pt x="302" y="62"/>
                  </a:lnTo>
                  <a:lnTo>
                    <a:pt x="304" y="64"/>
                  </a:lnTo>
                  <a:lnTo>
                    <a:pt x="306" y="66"/>
                  </a:lnTo>
                  <a:lnTo>
                    <a:pt x="308" y="66"/>
                  </a:lnTo>
                  <a:lnTo>
                    <a:pt x="316" y="64"/>
                  </a:lnTo>
                  <a:lnTo>
                    <a:pt x="322" y="60"/>
                  </a:lnTo>
                  <a:lnTo>
                    <a:pt x="328" y="56"/>
                  </a:lnTo>
                  <a:lnTo>
                    <a:pt x="336" y="54"/>
                  </a:lnTo>
                  <a:lnTo>
                    <a:pt x="334" y="60"/>
                  </a:lnTo>
                  <a:lnTo>
                    <a:pt x="330" y="64"/>
                  </a:lnTo>
                  <a:lnTo>
                    <a:pt x="318" y="68"/>
                  </a:lnTo>
                  <a:lnTo>
                    <a:pt x="324" y="86"/>
                  </a:lnTo>
                  <a:lnTo>
                    <a:pt x="328" y="102"/>
                  </a:lnTo>
                  <a:lnTo>
                    <a:pt x="336" y="102"/>
                  </a:lnTo>
                  <a:lnTo>
                    <a:pt x="342" y="100"/>
                  </a:lnTo>
                  <a:lnTo>
                    <a:pt x="356" y="98"/>
                  </a:lnTo>
                  <a:lnTo>
                    <a:pt x="356" y="102"/>
                  </a:lnTo>
                  <a:lnTo>
                    <a:pt x="356" y="108"/>
                  </a:lnTo>
                  <a:lnTo>
                    <a:pt x="346" y="110"/>
                  </a:lnTo>
                  <a:lnTo>
                    <a:pt x="342" y="110"/>
                  </a:lnTo>
                  <a:lnTo>
                    <a:pt x="338" y="114"/>
                  </a:lnTo>
                  <a:lnTo>
                    <a:pt x="342" y="126"/>
                  </a:lnTo>
                  <a:lnTo>
                    <a:pt x="344" y="138"/>
                  </a:lnTo>
                  <a:lnTo>
                    <a:pt x="348" y="142"/>
                  </a:lnTo>
                  <a:lnTo>
                    <a:pt x="350" y="144"/>
                  </a:lnTo>
                  <a:lnTo>
                    <a:pt x="356" y="148"/>
                  </a:lnTo>
                  <a:lnTo>
                    <a:pt x="364" y="148"/>
                  </a:lnTo>
                  <a:lnTo>
                    <a:pt x="364" y="152"/>
                  </a:lnTo>
                  <a:lnTo>
                    <a:pt x="362" y="154"/>
                  </a:lnTo>
                  <a:lnTo>
                    <a:pt x="358" y="158"/>
                  </a:lnTo>
                  <a:lnTo>
                    <a:pt x="354" y="160"/>
                  </a:lnTo>
                  <a:lnTo>
                    <a:pt x="350" y="164"/>
                  </a:lnTo>
                  <a:lnTo>
                    <a:pt x="356" y="166"/>
                  </a:lnTo>
                  <a:lnTo>
                    <a:pt x="364" y="166"/>
                  </a:lnTo>
                  <a:lnTo>
                    <a:pt x="370" y="168"/>
                  </a:lnTo>
                  <a:lnTo>
                    <a:pt x="372" y="172"/>
                  </a:lnTo>
                  <a:lnTo>
                    <a:pt x="372" y="174"/>
                  </a:lnTo>
                  <a:lnTo>
                    <a:pt x="370" y="176"/>
                  </a:lnTo>
                  <a:lnTo>
                    <a:pt x="366" y="178"/>
                  </a:lnTo>
                  <a:lnTo>
                    <a:pt x="358" y="178"/>
                  </a:lnTo>
                  <a:lnTo>
                    <a:pt x="354" y="178"/>
                  </a:lnTo>
                  <a:lnTo>
                    <a:pt x="352" y="180"/>
                  </a:lnTo>
                  <a:lnTo>
                    <a:pt x="352" y="182"/>
                  </a:lnTo>
                  <a:lnTo>
                    <a:pt x="366" y="186"/>
                  </a:lnTo>
                  <a:lnTo>
                    <a:pt x="376" y="190"/>
                  </a:lnTo>
                  <a:lnTo>
                    <a:pt x="364" y="194"/>
                  </a:lnTo>
                  <a:lnTo>
                    <a:pt x="354" y="196"/>
                  </a:lnTo>
                  <a:lnTo>
                    <a:pt x="350" y="200"/>
                  </a:lnTo>
                  <a:lnTo>
                    <a:pt x="348" y="204"/>
                  </a:lnTo>
                  <a:lnTo>
                    <a:pt x="346" y="210"/>
                  </a:lnTo>
                  <a:lnTo>
                    <a:pt x="348" y="220"/>
                  </a:lnTo>
                  <a:lnTo>
                    <a:pt x="352" y="222"/>
                  </a:lnTo>
                  <a:lnTo>
                    <a:pt x="356" y="222"/>
                  </a:lnTo>
                  <a:lnTo>
                    <a:pt x="356" y="230"/>
                  </a:lnTo>
                  <a:lnTo>
                    <a:pt x="358" y="234"/>
                  </a:lnTo>
                  <a:lnTo>
                    <a:pt x="360" y="240"/>
                  </a:lnTo>
                  <a:lnTo>
                    <a:pt x="358" y="246"/>
                  </a:lnTo>
                  <a:lnTo>
                    <a:pt x="354" y="244"/>
                  </a:lnTo>
                  <a:lnTo>
                    <a:pt x="352" y="242"/>
                  </a:lnTo>
                  <a:lnTo>
                    <a:pt x="348" y="240"/>
                  </a:lnTo>
                  <a:lnTo>
                    <a:pt x="342" y="238"/>
                  </a:lnTo>
                  <a:lnTo>
                    <a:pt x="340" y="240"/>
                  </a:lnTo>
                  <a:lnTo>
                    <a:pt x="338" y="242"/>
                  </a:lnTo>
                  <a:lnTo>
                    <a:pt x="338" y="246"/>
                  </a:lnTo>
                  <a:lnTo>
                    <a:pt x="340" y="248"/>
                  </a:lnTo>
                  <a:lnTo>
                    <a:pt x="342" y="250"/>
                  </a:lnTo>
                  <a:lnTo>
                    <a:pt x="342" y="254"/>
                  </a:lnTo>
                  <a:lnTo>
                    <a:pt x="334" y="264"/>
                  </a:lnTo>
                  <a:lnTo>
                    <a:pt x="336" y="270"/>
                  </a:lnTo>
                  <a:lnTo>
                    <a:pt x="342" y="274"/>
                  </a:lnTo>
                  <a:lnTo>
                    <a:pt x="348" y="278"/>
                  </a:lnTo>
                  <a:lnTo>
                    <a:pt x="352" y="282"/>
                  </a:lnTo>
                  <a:lnTo>
                    <a:pt x="346" y="282"/>
                  </a:lnTo>
                  <a:lnTo>
                    <a:pt x="338" y="280"/>
                  </a:lnTo>
                  <a:lnTo>
                    <a:pt x="326" y="272"/>
                  </a:lnTo>
                  <a:lnTo>
                    <a:pt x="320" y="276"/>
                  </a:lnTo>
                  <a:lnTo>
                    <a:pt x="316" y="282"/>
                  </a:lnTo>
                  <a:lnTo>
                    <a:pt x="320" y="292"/>
                  </a:lnTo>
                  <a:lnTo>
                    <a:pt x="320" y="296"/>
                  </a:lnTo>
                  <a:lnTo>
                    <a:pt x="318" y="300"/>
                  </a:lnTo>
                  <a:lnTo>
                    <a:pt x="314" y="300"/>
                  </a:lnTo>
                  <a:lnTo>
                    <a:pt x="310" y="298"/>
                  </a:lnTo>
                  <a:lnTo>
                    <a:pt x="308" y="296"/>
                  </a:lnTo>
                  <a:lnTo>
                    <a:pt x="304" y="296"/>
                  </a:lnTo>
                  <a:lnTo>
                    <a:pt x="300" y="296"/>
                  </a:lnTo>
                  <a:lnTo>
                    <a:pt x="296" y="300"/>
                  </a:lnTo>
                  <a:lnTo>
                    <a:pt x="290" y="306"/>
                  </a:lnTo>
                  <a:lnTo>
                    <a:pt x="292" y="312"/>
                  </a:lnTo>
                  <a:lnTo>
                    <a:pt x="298" y="318"/>
                  </a:lnTo>
                  <a:lnTo>
                    <a:pt x="300" y="324"/>
                  </a:lnTo>
                  <a:lnTo>
                    <a:pt x="300" y="328"/>
                  </a:lnTo>
                  <a:lnTo>
                    <a:pt x="298" y="330"/>
                  </a:lnTo>
                  <a:lnTo>
                    <a:pt x="292" y="328"/>
                  </a:lnTo>
                  <a:lnTo>
                    <a:pt x="288" y="324"/>
                  </a:lnTo>
                  <a:lnTo>
                    <a:pt x="286" y="320"/>
                  </a:lnTo>
                  <a:lnTo>
                    <a:pt x="282" y="318"/>
                  </a:lnTo>
                  <a:lnTo>
                    <a:pt x="274" y="318"/>
                  </a:lnTo>
                  <a:lnTo>
                    <a:pt x="270" y="322"/>
                  </a:lnTo>
                  <a:lnTo>
                    <a:pt x="268" y="326"/>
                  </a:lnTo>
                  <a:lnTo>
                    <a:pt x="266" y="332"/>
                  </a:lnTo>
                  <a:lnTo>
                    <a:pt x="268" y="338"/>
                  </a:lnTo>
                  <a:lnTo>
                    <a:pt x="270" y="344"/>
                  </a:lnTo>
                  <a:lnTo>
                    <a:pt x="272" y="348"/>
                  </a:lnTo>
                  <a:lnTo>
                    <a:pt x="276" y="352"/>
                  </a:lnTo>
                  <a:lnTo>
                    <a:pt x="276" y="356"/>
                  </a:lnTo>
                  <a:lnTo>
                    <a:pt x="274" y="360"/>
                  </a:lnTo>
                  <a:lnTo>
                    <a:pt x="270" y="360"/>
                  </a:lnTo>
                  <a:lnTo>
                    <a:pt x="268" y="358"/>
                  </a:lnTo>
                  <a:lnTo>
                    <a:pt x="264" y="354"/>
                  </a:lnTo>
                  <a:lnTo>
                    <a:pt x="262" y="340"/>
                  </a:lnTo>
                  <a:lnTo>
                    <a:pt x="260" y="336"/>
                  </a:lnTo>
                  <a:lnTo>
                    <a:pt x="256" y="334"/>
                  </a:lnTo>
                  <a:lnTo>
                    <a:pt x="252" y="332"/>
                  </a:lnTo>
                  <a:lnTo>
                    <a:pt x="248" y="332"/>
                  </a:lnTo>
                  <a:lnTo>
                    <a:pt x="238" y="334"/>
                  </a:lnTo>
                  <a:lnTo>
                    <a:pt x="232" y="340"/>
                  </a:lnTo>
                  <a:lnTo>
                    <a:pt x="234" y="348"/>
                  </a:lnTo>
                  <a:lnTo>
                    <a:pt x="234" y="356"/>
                  </a:lnTo>
                  <a:lnTo>
                    <a:pt x="228" y="352"/>
                  </a:lnTo>
                  <a:lnTo>
                    <a:pt x="220" y="350"/>
                  </a:lnTo>
                  <a:lnTo>
                    <a:pt x="212" y="350"/>
                  </a:lnTo>
                  <a:lnTo>
                    <a:pt x="204" y="352"/>
                  </a:lnTo>
                  <a:lnTo>
                    <a:pt x="202" y="346"/>
                  </a:lnTo>
                  <a:lnTo>
                    <a:pt x="200" y="342"/>
                  </a:lnTo>
                  <a:lnTo>
                    <a:pt x="194" y="342"/>
                  </a:lnTo>
                  <a:lnTo>
                    <a:pt x="190" y="342"/>
                  </a:lnTo>
                  <a:lnTo>
                    <a:pt x="186" y="344"/>
                  </a:lnTo>
                  <a:lnTo>
                    <a:pt x="184" y="346"/>
                  </a:lnTo>
                  <a:lnTo>
                    <a:pt x="178" y="362"/>
                  </a:lnTo>
                  <a:lnTo>
                    <a:pt x="174" y="360"/>
                  </a:lnTo>
                  <a:lnTo>
                    <a:pt x="172" y="360"/>
                  </a:lnTo>
                  <a:lnTo>
                    <a:pt x="170" y="356"/>
                  </a:lnTo>
                  <a:lnTo>
                    <a:pt x="168" y="352"/>
                  </a:lnTo>
                  <a:lnTo>
                    <a:pt x="166" y="350"/>
                  </a:lnTo>
                  <a:lnTo>
                    <a:pt x="162" y="352"/>
                  </a:lnTo>
                  <a:lnTo>
                    <a:pt x="162" y="348"/>
                  </a:lnTo>
                  <a:lnTo>
                    <a:pt x="164" y="348"/>
                  </a:lnTo>
                  <a:lnTo>
                    <a:pt x="164" y="346"/>
                  </a:lnTo>
                  <a:lnTo>
                    <a:pt x="164" y="344"/>
                  </a:lnTo>
                  <a:lnTo>
                    <a:pt x="164" y="340"/>
                  </a:lnTo>
                  <a:lnTo>
                    <a:pt x="160" y="340"/>
                  </a:lnTo>
                  <a:lnTo>
                    <a:pt x="158" y="340"/>
                  </a:lnTo>
                  <a:lnTo>
                    <a:pt x="154" y="338"/>
                  </a:lnTo>
                  <a:lnTo>
                    <a:pt x="152" y="340"/>
                  </a:lnTo>
                  <a:lnTo>
                    <a:pt x="150" y="344"/>
                  </a:lnTo>
                  <a:lnTo>
                    <a:pt x="150" y="350"/>
                  </a:lnTo>
                  <a:lnTo>
                    <a:pt x="148" y="356"/>
                  </a:lnTo>
                  <a:lnTo>
                    <a:pt x="148" y="358"/>
                  </a:lnTo>
                  <a:lnTo>
                    <a:pt x="146" y="360"/>
                  </a:lnTo>
                  <a:lnTo>
                    <a:pt x="142" y="356"/>
                  </a:lnTo>
                  <a:lnTo>
                    <a:pt x="142" y="352"/>
                  </a:lnTo>
                  <a:lnTo>
                    <a:pt x="140" y="344"/>
                  </a:lnTo>
                  <a:lnTo>
                    <a:pt x="140" y="338"/>
                  </a:lnTo>
                  <a:lnTo>
                    <a:pt x="138" y="336"/>
                  </a:lnTo>
                  <a:lnTo>
                    <a:pt x="134" y="332"/>
                  </a:lnTo>
                  <a:lnTo>
                    <a:pt x="130" y="332"/>
                  </a:lnTo>
                  <a:lnTo>
                    <a:pt x="124" y="340"/>
                  </a:lnTo>
                  <a:lnTo>
                    <a:pt x="122" y="344"/>
                  </a:lnTo>
                  <a:lnTo>
                    <a:pt x="120" y="348"/>
                  </a:lnTo>
                  <a:lnTo>
                    <a:pt x="118" y="346"/>
                  </a:lnTo>
                  <a:lnTo>
                    <a:pt x="116" y="344"/>
                  </a:lnTo>
                  <a:lnTo>
                    <a:pt x="116" y="338"/>
                  </a:lnTo>
                  <a:lnTo>
                    <a:pt x="116" y="332"/>
                  </a:lnTo>
                  <a:lnTo>
                    <a:pt x="116" y="328"/>
                  </a:lnTo>
                  <a:lnTo>
                    <a:pt x="112" y="324"/>
                  </a:lnTo>
                  <a:lnTo>
                    <a:pt x="108" y="324"/>
                  </a:lnTo>
                  <a:lnTo>
                    <a:pt x="106" y="324"/>
                  </a:lnTo>
                  <a:lnTo>
                    <a:pt x="104" y="328"/>
                  </a:lnTo>
                  <a:lnTo>
                    <a:pt x="96" y="344"/>
                  </a:lnTo>
                  <a:lnTo>
                    <a:pt x="92" y="342"/>
                  </a:lnTo>
                  <a:lnTo>
                    <a:pt x="90" y="336"/>
                  </a:lnTo>
                  <a:lnTo>
                    <a:pt x="94" y="328"/>
                  </a:lnTo>
                  <a:lnTo>
                    <a:pt x="82" y="310"/>
                  </a:lnTo>
                  <a:lnTo>
                    <a:pt x="72" y="294"/>
                  </a:lnTo>
                  <a:lnTo>
                    <a:pt x="66" y="296"/>
                  </a:lnTo>
                  <a:lnTo>
                    <a:pt x="62" y="300"/>
                  </a:lnTo>
                  <a:lnTo>
                    <a:pt x="58" y="304"/>
                  </a:lnTo>
                  <a:lnTo>
                    <a:pt x="54" y="306"/>
                  </a:lnTo>
                  <a:lnTo>
                    <a:pt x="50" y="302"/>
                  </a:lnTo>
                  <a:lnTo>
                    <a:pt x="48" y="296"/>
                  </a:lnTo>
                  <a:lnTo>
                    <a:pt x="54" y="294"/>
                  </a:lnTo>
                  <a:lnTo>
                    <a:pt x="56" y="292"/>
                  </a:lnTo>
                  <a:lnTo>
                    <a:pt x="58" y="286"/>
                  </a:lnTo>
                  <a:lnTo>
                    <a:pt x="60" y="280"/>
                  </a:lnTo>
                  <a:lnTo>
                    <a:pt x="56" y="270"/>
                  </a:lnTo>
                  <a:lnTo>
                    <a:pt x="52" y="264"/>
                  </a:lnTo>
                  <a:lnTo>
                    <a:pt x="48" y="262"/>
                  </a:lnTo>
                  <a:lnTo>
                    <a:pt x="44" y="262"/>
                  </a:lnTo>
                  <a:lnTo>
                    <a:pt x="40" y="264"/>
                  </a:lnTo>
                  <a:lnTo>
                    <a:pt x="34" y="270"/>
                  </a:lnTo>
                  <a:lnTo>
                    <a:pt x="36" y="272"/>
                  </a:lnTo>
                  <a:lnTo>
                    <a:pt x="40" y="272"/>
                  </a:lnTo>
                  <a:lnTo>
                    <a:pt x="26" y="274"/>
                  </a:lnTo>
                  <a:lnTo>
                    <a:pt x="14" y="272"/>
                  </a:lnTo>
                  <a:lnTo>
                    <a:pt x="16" y="268"/>
                  </a:lnTo>
                  <a:lnTo>
                    <a:pt x="22" y="262"/>
                  </a:lnTo>
                  <a:lnTo>
                    <a:pt x="36" y="254"/>
                  </a:lnTo>
                  <a:lnTo>
                    <a:pt x="36" y="244"/>
                  </a:lnTo>
                  <a:lnTo>
                    <a:pt x="36" y="232"/>
                  </a:lnTo>
                  <a:lnTo>
                    <a:pt x="34" y="230"/>
                  </a:lnTo>
                  <a:lnTo>
                    <a:pt x="32" y="230"/>
                  </a:lnTo>
                  <a:lnTo>
                    <a:pt x="30" y="230"/>
                  </a:lnTo>
                  <a:lnTo>
                    <a:pt x="30" y="228"/>
                  </a:lnTo>
                  <a:close/>
                </a:path>
              </a:pathLst>
            </a:custGeom>
            <a:solidFill>
              <a:schemeClr val="accent1">
                <a:lumMod val="25000"/>
                <a:lumOff val="75000"/>
              </a:schemeClr>
            </a:solidFill>
            <a:ln w="9525">
              <a:solidFill>
                <a:schemeClr val="accent1">
                  <a:lumMod val="25000"/>
                  <a:lumOff val="75000"/>
                </a:schemeClr>
              </a:solidFill>
              <a:miter lim="800000"/>
            </a:ln>
          </p:spPr>
          <p:txBody>
            <a:bodyPr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endParaRPr kumimoji="0" lang="zh-CN" altLang="en-US" sz="2800" dirty="0">
                <a:solidFill>
                  <a:srgbClr val="002060"/>
                </a:solidFill>
                <a:latin typeface="+mn-lt"/>
                <a:ea typeface="+mn-ea"/>
                <a:sym typeface="Tahoma" panose="020B0604030504040204" pitchFamily="34" charset="0"/>
              </a:endParaRPr>
            </a:p>
          </p:txBody>
        </p:sp>
        <p:sp>
          <p:nvSpPr>
            <p:cNvPr id="10" name="直接连接符 45"/>
            <p:cNvSpPr>
              <a:spLocks noChangeShapeType="1"/>
            </p:cNvSpPr>
            <p:nvPr>
              <p:custDataLst>
                <p:tags r:id="rId3"/>
              </p:custDataLst>
            </p:nvPr>
          </p:nvSpPr>
          <p:spPr bwMode="auto">
            <a:xfrm flipV="1">
              <a:off x="2983221" y="3548789"/>
              <a:ext cx="2385418"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11" name="文本框 26"/>
            <p:cNvSpPr txBox="1"/>
            <p:nvPr>
              <p:custDataLst>
                <p:tags r:id="rId4"/>
              </p:custDataLst>
            </p:nvPr>
          </p:nvSpPr>
          <p:spPr>
            <a:xfrm>
              <a:off x="2983222" y="3179980"/>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运用：首页介绍</a:t>
              </a:r>
              <a:endParaRPr kumimoji="0" lang="zh-CN" alt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54425" y="764704"/>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54425" y="1907704"/>
            <a:ext cx="8229600" cy="4525963"/>
          </a:xfrm>
        </p:spPr>
        <p:txBody>
          <a:bodyPr/>
          <a:lstStyle/>
          <a:p>
            <a:r>
              <a:rPr lang="zh-TW" altLang="en-US" dirty="0" smtClean="0">
                <a:latin typeface="华文行楷" panose="02010800040101010101" pitchFamily="2" charset="-122"/>
                <a:ea typeface="华文行楷" panose="02010800040101010101" pitchFamily="2" charset="-122"/>
              </a:rPr>
              <a:t>饮食台湾篇</a:t>
            </a:r>
            <a:r>
              <a:rPr lang="en-US" altLang="zh-TW" dirty="0" smtClean="0">
                <a:latin typeface="华文行楷" panose="02010800040101010101" pitchFamily="2" charset="-122"/>
                <a:ea typeface="华文行楷" panose="02010800040101010101" pitchFamily="2" charset="-122"/>
              </a:rPr>
              <a:t>—</a:t>
            </a:r>
          </a:p>
          <a:p>
            <a:pPr lvl="1"/>
            <a:r>
              <a:rPr lang="zh-CN" altLang="en-US" dirty="0">
                <a:latin typeface="华文行楷" panose="02010800040101010101" pitchFamily="2" charset="-122"/>
                <a:ea typeface="华文行楷" panose="02010800040101010101" pitchFamily="2" charset="-122"/>
              </a:rPr>
              <a:t>台湾十大美食小吃是成千上万种台湾传统小吃中最能体现台湾饮食特点的十种小吃。包括大肠包小肠、鼎边锉、蚵仔煎、阿宗面线、甜不辣、棺材板、彰化肉、姜母鸭、忠孝东路黄牛肉面馆、生炒</a:t>
            </a:r>
            <a:r>
              <a:rPr lang="zh-CN" altLang="en-US" dirty="0" smtClean="0">
                <a:latin typeface="华文行楷" panose="02010800040101010101" pitchFamily="2" charset="-122"/>
                <a:ea typeface="华文行楷" panose="02010800040101010101" pitchFamily="2" charset="-122"/>
              </a:rPr>
              <a:t>花枝。</a:t>
            </a:r>
            <a:endParaRPr lang="en-US" altLang="zh-CN" dirty="0">
              <a:latin typeface="华文行楷" panose="02010800040101010101" pitchFamily="2" charset="-122"/>
              <a:ea typeface="华文行楷" panose="02010800040101010101" pitchFamily="2" charset="-122"/>
            </a:endParaRPr>
          </a:p>
          <a:p>
            <a:pPr lvl="1"/>
            <a:r>
              <a:rPr lang="zh-CN" altLang="en-US" sz="2800" dirty="0" smtClean="0">
                <a:latin typeface="华文行楷" panose="02010800040101010101" pitchFamily="2" charset="-122"/>
                <a:ea typeface="华文行楷" panose="02010800040101010101" pitchFamily="2" charset="-122"/>
              </a:rPr>
              <a:t>台湾</a:t>
            </a:r>
            <a:r>
              <a:rPr lang="zh-CN" altLang="en-US" sz="2800" dirty="0">
                <a:latin typeface="华文行楷" panose="02010800040101010101" pitchFamily="2" charset="-122"/>
                <a:ea typeface="华文行楷" panose="02010800040101010101" pitchFamily="2" charset="-122"/>
              </a:rPr>
              <a:t>夜市是台湾草根饮食文化的荟萃地。台湾十大夜市：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台北士林夜市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台中逢甲夜市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嘉义文化路夜市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台南花园夜市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高雄六合夜市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凤山中华街夜市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宜兰罗东夜市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华西街夜市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宁夏夜市</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 、</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hlinkClick r:id="rId3"/>
              </a:rPr>
              <a:t>基隆庙口</a:t>
            </a:r>
            <a:r>
              <a:rPr lang="zh-CN" altLang="en-US" sz="2800" dirty="0">
                <a:solidFill>
                  <a:schemeClr val="tx1">
                    <a:lumMod val="95000"/>
                    <a:lumOff val="5000"/>
                  </a:schemeClr>
                </a:solidFill>
                <a:latin typeface="华文行楷" panose="02010800040101010101" pitchFamily="2" charset="-122"/>
                <a:ea typeface="华文行楷" panose="02010800040101010101" pitchFamily="2" charset="-122"/>
              </a:rPr>
              <a:t>。</a:t>
            </a:r>
            <a:endParaRPr lang="zh-CN" altLang="en-US" sz="2800" dirty="0">
              <a:latin typeface="华文行楷" panose="02010800040101010101" pitchFamily="2" charset="-122"/>
              <a:ea typeface="华文行楷" panose="02010800040101010101" pitchFamily="2" charset="-122"/>
            </a:endParaRPr>
          </a:p>
          <a:p>
            <a:endParaRPr lang="zh-CN" altLang="en-US" dirty="0"/>
          </a:p>
          <a:p>
            <a:endParaRPr lang="zh-CN" altLang="en-US" dirty="0"/>
          </a:p>
          <a:p>
            <a:pPr marL="457200" lvl="1" indent="0">
              <a:buNone/>
            </a:pPr>
            <a:r>
              <a:rPr lang="zh-CN" altLang="en-US" dirty="0" smtClean="0"/>
              <a:t/>
            </a:r>
            <a:br>
              <a:rPr lang="zh-CN" altLang="en-US" dirty="0" smtClean="0"/>
            </a:br>
            <a:endParaRPr lang="zh-TW" altLang="en-US" dirty="0"/>
          </a:p>
        </p:txBody>
      </p:sp>
      <p:pic>
        <p:nvPicPr>
          <p:cNvPr id="5" name="图片 4" descr="LOGO无影"/>
          <p:cNvPicPr>
            <a:picLocks noChangeAspect="1"/>
          </p:cNvPicPr>
          <p:nvPr/>
        </p:nvPicPr>
        <p:blipFill>
          <a:blip r:embed="rId4"/>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553764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22"/>
          <p:cNvGrpSpPr/>
          <p:nvPr>
            <p:custDataLst>
              <p:tags r:id="rId1"/>
            </p:custDataLst>
          </p:nvPr>
        </p:nvGrpSpPr>
        <p:grpSpPr bwMode="auto">
          <a:xfrm>
            <a:off x="258763" y="225424"/>
            <a:ext cx="4632325" cy="530225"/>
            <a:chOff x="2315064" y="2944704"/>
            <a:chExt cx="4631082" cy="530958"/>
          </a:xfrm>
        </p:grpSpPr>
        <p:sp>
          <p:nvSpPr>
            <p:cNvPr id="24" name="Freeform 5"/>
            <p:cNvSpPr>
              <a:spLocks noChangeArrowheads="1"/>
            </p:cNvSpPr>
            <p:nvPr>
              <p:custDataLst>
                <p:tags r:id="rId2"/>
              </p:custDataLst>
            </p:nvPr>
          </p:nvSpPr>
          <p:spPr bwMode="auto">
            <a:xfrm>
              <a:off x="2315064" y="2944704"/>
              <a:ext cx="552302" cy="530958"/>
            </a:xfrm>
            <a:custGeom>
              <a:avLst/>
              <a:gdLst>
                <a:gd name="T0" fmla="*/ 48528406 w 376"/>
                <a:gd name="T1" fmla="*/ 953213401 h 362"/>
                <a:gd name="T2" fmla="*/ 113230937 w 376"/>
                <a:gd name="T3" fmla="*/ 832042938 h 362"/>
                <a:gd name="T4" fmla="*/ 32352270 w 376"/>
                <a:gd name="T5" fmla="*/ 751261290 h 362"/>
                <a:gd name="T6" fmla="*/ 129407072 w 376"/>
                <a:gd name="T7" fmla="*/ 638168992 h 362"/>
                <a:gd name="T8" fmla="*/ 8087063 w 376"/>
                <a:gd name="T9" fmla="*/ 533152850 h 362"/>
                <a:gd name="T10" fmla="*/ 153670270 w 376"/>
                <a:gd name="T11" fmla="*/ 452373211 h 362"/>
                <a:gd name="T12" fmla="*/ 113230937 w 376"/>
                <a:gd name="T13" fmla="*/ 355435233 h 362"/>
                <a:gd name="T14" fmla="*/ 194111613 w 376"/>
                <a:gd name="T15" fmla="*/ 379669728 h 362"/>
                <a:gd name="T16" fmla="*/ 202198676 w 376"/>
                <a:gd name="T17" fmla="*/ 298890088 h 362"/>
                <a:gd name="T18" fmla="*/ 299255487 w 376"/>
                <a:gd name="T19" fmla="*/ 250421100 h 362"/>
                <a:gd name="T20" fmla="*/ 250727082 w 376"/>
                <a:gd name="T21" fmla="*/ 145404958 h 362"/>
                <a:gd name="T22" fmla="*/ 420573487 w 376"/>
                <a:gd name="T23" fmla="*/ 161561287 h 362"/>
                <a:gd name="T24" fmla="*/ 493365091 w 376"/>
                <a:gd name="T25" fmla="*/ 80781648 h 362"/>
                <a:gd name="T26" fmla="*/ 582332830 w 376"/>
                <a:gd name="T27" fmla="*/ 88859813 h 362"/>
                <a:gd name="T28" fmla="*/ 687476704 w 376"/>
                <a:gd name="T29" fmla="*/ 48468989 h 362"/>
                <a:gd name="T30" fmla="*/ 808796713 w 376"/>
                <a:gd name="T31" fmla="*/ 16156330 h 362"/>
                <a:gd name="T32" fmla="*/ 897764452 w 376"/>
                <a:gd name="T33" fmla="*/ 64625318 h 362"/>
                <a:gd name="T34" fmla="*/ 946290848 w 376"/>
                <a:gd name="T35" fmla="*/ 48468989 h 362"/>
                <a:gd name="T36" fmla="*/ 1027171525 w 376"/>
                <a:gd name="T37" fmla="*/ 72703483 h 362"/>
                <a:gd name="T38" fmla="*/ 1059523795 w 376"/>
                <a:gd name="T39" fmla="*/ 129248628 h 362"/>
                <a:gd name="T40" fmla="*/ 1140402462 w 376"/>
                <a:gd name="T41" fmla="*/ 96937977 h 362"/>
                <a:gd name="T42" fmla="*/ 1140402462 w 376"/>
                <a:gd name="T43" fmla="*/ 169639452 h 362"/>
                <a:gd name="T44" fmla="*/ 1221281128 w 376"/>
                <a:gd name="T45" fmla="*/ 250421100 h 362"/>
                <a:gd name="T46" fmla="*/ 1277898606 w 376"/>
                <a:gd name="T47" fmla="*/ 258499264 h 362"/>
                <a:gd name="T48" fmla="*/ 1285985669 w 376"/>
                <a:gd name="T49" fmla="*/ 274655594 h 362"/>
                <a:gd name="T50" fmla="*/ 1439657949 w 376"/>
                <a:gd name="T51" fmla="*/ 395826057 h 362"/>
                <a:gd name="T52" fmla="*/ 1366866345 w 376"/>
                <a:gd name="T53" fmla="*/ 460451375 h 362"/>
                <a:gd name="T54" fmla="*/ 1472008210 w 376"/>
                <a:gd name="T55" fmla="*/ 597778168 h 362"/>
                <a:gd name="T56" fmla="*/ 1415392741 w 376"/>
                <a:gd name="T57" fmla="*/ 662403486 h 362"/>
                <a:gd name="T58" fmla="*/ 1496273417 w 376"/>
                <a:gd name="T59" fmla="*/ 710872475 h 362"/>
                <a:gd name="T60" fmla="*/ 1480097282 w 376"/>
                <a:gd name="T61" fmla="*/ 751261290 h 362"/>
                <a:gd name="T62" fmla="*/ 1399216606 w 376"/>
                <a:gd name="T63" fmla="*/ 848199268 h 362"/>
                <a:gd name="T64" fmla="*/ 1447745012 w 376"/>
                <a:gd name="T65" fmla="*/ 945135237 h 362"/>
                <a:gd name="T66" fmla="*/ 1383040471 w 376"/>
                <a:gd name="T67" fmla="*/ 961291566 h 362"/>
                <a:gd name="T68" fmla="*/ 1383040471 w 376"/>
                <a:gd name="T69" fmla="*/ 1009760555 h 362"/>
                <a:gd name="T70" fmla="*/ 1407305678 w 376"/>
                <a:gd name="T71" fmla="*/ 1122854862 h 362"/>
                <a:gd name="T72" fmla="*/ 1294072732 w 376"/>
                <a:gd name="T73" fmla="*/ 1114776697 h 362"/>
                <a:gd name="T74" fmla="*/ 1269809534 w 376"/>
                <a:gd name="T75" fmla="*/ 1211712666 h 362"/>
                <a:gd name="T76" fmla="*/ 1172754732 w 376"/>
                <a:gd name="T77" fmla="*/ 1235947160 h 362"/>
                <a:gd name="T78" fmla="*/ 1205107003 w 376"/>
                <a:gd name="T79" fmla="*/ 1332885138 h 362"/>
                <a:gd name="T80" fmla="*/ 1091874056 w 376"/>
                <a:gd name="T81" fmla="*/ 1300572478 h 362"/>
                <a:gd name="T82" fmla="*/ 1116139264 w 376"/>
                <a:gd name="T83" fmla="*/ 1421742942 h 362"/>
                <a:gd name="T84" fmla="*/ 1059523795 w 376"/>
                <a:gd name="T85" fmla="*/ 1373273953 h 362"/>
                <a:gd name="T86" fmla="*/ 938203786 w 376"/>
                <a:gd name="T87" fmla="*/ 1373273953 h 362"/>
                <a:gd name="T88" fmla="*/ 857323109 w 376"/>
                <a:gd name="T89" fmla="*/ 1413664777 h 362"/>
                <a:gd name="T90" fmla="*/ 768355370 w 376"/>
                <a:gd name="T91" fmla="*/ 1381352118 h 362"/>
                <a:gd name="T92" fmla="*/ 687476704 w 376"/>
                <a:gd name="T93" fmla="*/ 1437899271 h 362"/>
                <a:gd name="T94" fmla="*/ 663213506 w 376"/>
                <a:gd name="T95" fmla="*/ 1397508447 h 362"/>
                <a:gd name="T96" fmla="*/ 622772163 w 376"/>
                <a:gd name="T97" fmla="*/ 1365195788 h 362"/>
                <a:gd name="T98" fmla="*/ 590421902 w 376"/>
                <a:gd name="T99" fmla="*/ 1454055601 h 362"/>
                <a:gd name="T100" fmla="*/ 525717361 w 376"/>
                <a:gd name="T101" fmla="*/ 1340963302 h 362"/>
                <a:gd name="T102" fmla="*/ 469101893 w 376"/>
                <a:gd name="T103" fmla="*/ 1389430283 h 362"/>
                <a:gd name="T104" fmla="*/ 428662560 w 376"/>
                <a:gd name="T105" fmla="*/ 1308650643 h 362"/>
                <a:gd name="T106" fmla="*/ 380134154 w 376"/>
                <a:gd name="T107" fmla="*/ 1324806973 h 362"/>
                <a:gd name="T108" fmla="*/ 234550946 w 376"/>
                <a:gd name="T109" fmla="*/ 1227868995 h 362"/>
                <a:gd name="T110" fmla="*/ 226463884 w 376"/>
                <a:gd name="T111" fmla="*/ 1179400007 h 362"/>
                <a:gd name="T112" fmla="*/ 177935478 w 376"/>
                <a:gd name="T113" fmla="*/ 1058229544 h 362"/>
                <a:gd name="T114" fmla="*/ 105143874 w 376"/>
                <a:gd name="T115" fmla="*/ 1106698532 h 362"/>
                <a:gd name="T116" fmla="*/ 145583207 w 376"/>
                <a:gd name="T117" fmla="*/ 985526061 h 362"/>
                <a:gd name="T118" fmla="*/ 121320009 w 376"/>
                <a:gd name="T119" fmla="*/ 920902751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362"/>
                <a:gd name="T182" fmla="*/ 376 w 376"/>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362">
                  <a:moveTo>
                    <a:pt x="30" y="228"/>
                  </a:moveTo>
                  <a:lnTo>
                    <a:pt x="30" y="228"/>
                  </a:lnTo>
                  <a:lnTo>
                    <a:pt x="24" y="230"/>
                  </a:lnTo>
                  <a:lnTo>
                    <a:pt x="20" y="232"/>
                  </a:lnTo>
                  <a:lnTo>
                    <a:pt x="18" y="234"/>
                  </a:lnTo>
                  <a:lnTo>
                    <a:pt x="12" y="236"/>
                  </a:lnTo>
                  <a:lnTo>
                    <a:pt x="10" y="232"/>
                  </a:lnTo>
                  <a:lnTo>
                    <a:pt x="12" y="230"/>
                  </a:lnTo>
                  <a:lnTo>
                    <a:pt x="16" y="226"/>
                  </a:lnTo>
                  <a:lnTo>
                    <a:pt x="28" y="220"/>
                  </a:lnTo>
                  <a:lnTo>
                    <a:pt x="28" y="212"/>
                  </a:lnTo>
                  <a:lnTo>
                    <a:pt x="28" y="206"/>
                  </a:lnTo>
                  <a:lnTo>
                    <a:pt x="28" y="198"/>
                  </a:lnTo>
                  <a:lnTo>
                    <a:pt x="30" y="192"/>
                  </a:lnTo>
                  <a:lnTo>
                    <a:pt x="28" y="190"/>
                  </a:lnTo>
                  <a:lnTo>
                    <a:pt x="26" y="188"/>
                  </a:lnTo>
                  <a:lnTo>
                    <a:pt x="18" y="186"/>
                  </a:lnTo>
                  <a:lnTo>
                    <a:pt x="8" y="186"/>
                  </a:lnTo>
                  <a:lnTo>
                    <a:pt x="0" y="184"/>
                  </a:lnTo>
                  <a:lnTo>
                    <a:pt x="10" y="178"/>
                  </a:lnTo>
                  <a:lnTo>
                    <a:pt x="18" y="172"/>
                  </a:lnTo>
                  <a:lnTo>
                    <a:pt x="26" y="168"/>
                  </a:lnTo>
                  <a:lnTo>
                    <a:pt x="30" y="164"/>
                  </a:lnTo>
                  <a:lnTo>
                    <a:pt x="32" y="158"/>
                  </a:lnTo>
                  <a:lnTo>
                    <a:pt x="32" y="154"/>
                  </a:lnTo>
                  <a:lnTo>
                    <a:pt x="30" y="148"/>
                  </a:lnTo>
                  <a:lnTo>
                    <a:pt x="28" y="146"/>
                  </a:lnTo>
                  <a:lnTo>
                    <a:pt x="24" y="142"/>
                  </a:lnTo>
                  <a:lnTo>
                    <a:pt x="14" y="138"/>
                  </a:lnTo>
                  <a:lnTo>
                    <a:pt x="2" y="132"/>
                  </a:lnTo>
                  <a:lnTo>
                    <a:pt x="10" y="132"/>
                  </a:lnTo>
                  <a:lnTo>
                    <a:pt x="18" y="132"/>
                  </a:lnTo>
                  <a:lnTo>
                    <a:pt x="30" y="136"/>
                  </a:lnTo>
                  <a:lnTo>
                    <a:pt x="36" y="120"/>
                  </a:lnTo>
                  <a:lnTo>
                    <a:pt x="38" y="112"/>
                  </a:lnTo>
                  <a:lnTo>
                    <a:pt x="40" y="100"/>
                  </a:lnTo>
                  <a:lnTo>
                    <a:pt x="36" y="98"/>
                  </a:lnTo>
                  <a:lnTo>
                    <a:pt x="32" y="96"/>
                  </a:lnTo>
                  <a:lnTo>
                    <a:pt x="28" y="92"/>
                  </a:lnTo>
                  <a:lnTo>
                    <a:pt x="28" y="88"/>
                  </a:lnTo>
                  <a:lnTo>
                    <a:pt x="34" y="88"/>
                  </a:lnTo>
                  <a:lnTo>
                    <a:pt x="38" y="92"/>
                  </a:lnTo>
                  <a:lnTo>
                    <a:pt x="40" y="96"/>
                  </a:lnTo>
                  <a:lnTo>
                    <a:pt x="46" y="98"/>
                  </a:lnTo>
                  <a:lnTo>
                    <a:pt x="48" y="96"/>
                  </a:lnTo>
                  <a:lnTo>
                    <a:pt x="48" y="94"/>
                  </a:lnTo>
                  <a:lnTo>
                    <a:pt x="50" y="90"/>
                  </a:lnTo>
                  <a:lnTo>
                    <a:pt x="44" y="82"/>
                  </a:lnTo>
                  <a:lnTo>
                    <a:pt x="44" y="78"/>
                  </a:lnTo>
                  <a:lnTo>
                    <a:pt x="48" y="74"/>
                  </a:lnTo>
                  <a:lnTo>
                    <a:pt x="50" y="74"/>
                  </a:lnTo>
                  <a:lnTo>
                    <a:pt x="54" y="76"/>
                  </a:lnTo>
                  <a:lnTo>
                    <a:pt x="56" y="78"/>
                  </a:lnTo>
                  <a:lnTo>
                    <a:pt x="60" y="78"/>
                  </a:lnTo>
                  <a:lnTo>
                    <a:pt x="70" y="70"/>
                  </a:lnTo>
                  <a:lnTo>
                    <a:pt x="72" y="66"/>
                  </a:lnTo>
                  <a:lnTo>
                    <a:pt x="74" y="62"/>
                  </a:lnTo>
                  <a:lnTo>
                    <a:pt x="74" y="58"/>
                  </a:lnTo>
                  <a:lnTo>
                    <a:pt x="72" y="54"/>
                  </a:lnTo>
                  <a:lnTo>
                    <a:pt x="68" y="48"/>
                  </a:lnTo>
                  <a:lnTo>
                    <a:pt x="64" y="44"/>
                  </a:lnTo>
                  <a:lnTo>
                    <a:pt x="62" y="40"/>
                  </a:lnTo>
                  <a:lnTo>
                    <a:pt x="62" y="36"/>
                  </a:lnTo>
                  <a:lnTo>
                    <a:pt x="68" y="40"/>
                  </a:lnTo>
                  <a:lnTo>
                    <a:pt x="72" y="44"/>
                  </a:lnTo>
                  <a:lnTo>
                    <a:pt x="76" y="48"/>
                  </a:lnTo>
                  <a:lnTo>
                    <a:pt x="82" y="50"/>
                  </a:lnTo>
                  <a:lnTo>
                    <a:pt x="104" y="40"/>
                  </a:lnTo>
                  <a:lnTo>
                    <a:pt x="104" y="30"/>
                  </a:lnTo>
                  <a:lnTo>
                    <a:pt x="106" y="26"/>
                  </a:lnTo>
                  <a:lnTo>
                    <a:pt x="108" y="24"/>
                  </a:lnTo>
                  <a:lnTo>
                    <a:pt x="114" y="22"/>
                  </a:lnTo>
                  <a:lnTo>
                    <a:pt x="122" y="20"/>
                  </a:lnTo>
                  <a:lnTo>
                    <a:pt x="124" y="24"/>
                  </a:lnTo>
                  <a:lnTo>
                    <a:pt x="126" y="26"/>
                  </a:lnTo>
                  <a:lnTo>
                    <a:pt x="128" y="26"/>
                  </a:lnTo>
                  <a:lnTo>
                    <a:pt x="134" y="26"/>
                  </a:lnTo>
                  <a:lnTo>
                    <a:pt x="140" y="24"/>
                  </a:lnTo>
                  <a:lnTo>
                    <a:pt x="144" y="22"/>
                  </a:lnTo>
                  <a:lnTo>
                    <a:pt x="146" y="18"/>
                  </a:lnTo>
                  <a:lnTo>
                    <a:pt x="152" y="10"/>
                  </a:lnTo>
                  <a:lnTo>
                    <a:pt x="156" y="0"/>
                  </a:lnTo>
                  <a:lnTo>
                    <a:pt x="162" y="2"/>
                  </a:lnTo>
                  <a:lnTo>
                    <a:pt x="166" y="6"/>
                  </a:lnTo>
                  <a:lnTo>
                    <a:pt x="170" y="12"/>
                  </a:lnTo>
                  <a:lnTo>
                    <a:pt x="172" y="18"/>
                  </a:lnTo>
                  <a:lnTo>
                    <a:pt x="182" y="16"/>
                  </a:lnTo>
                  <a:lnTo>
                    <a:pt x="188" y="14"/>
                  </a:lnTo>
                  <a:lnTo>
                    <a:pt x="194" y="10"/>
                  </a:lnTo>
                  <a:lnTo>
                    <a:pt x="200" y="4"/>
                  </a:lnTo>
                  <a:lnTo>
                    <a:pt x="204" y="6"/>
                  </a:lnTo>
                  <a:lnTo>
                    <a:pt x="208" y="10"/>
                  </a:lnTo>
                  <a:lnTo>
                    <a:pt x="212" y="14"/>
                  </a:lnTo>
                  <a:lnTo>
                    <a:pt x="216" y="18"/>
                  </a:lnTo>
                  <a:lnTo>
                    <a:pt x="220" y="18"/>
                  </a:lnTo>
                  <a:lnTo>
                    <a:pt x="222" y="16"/>
                  </a:lnTo>
                  <a:lnTo>
                    <a:pt x="224" y="12"/>
                  </a:lnTo>
                  <a:lnTo>
                    <a:pt x="226" y="8"/>
                  </a:lnTo>
                  <a:lnTo>
                    <a:pt x="228" y="6"/>
                  </a:lnTo>
                  <a:lnTo>
                    <a:pt x="232" y="6"/>
                  </a:lnTo>
                  <a:lnTo>
                    <a:pt x="234" y="10"/>
                  </a:lnTo>
                  <a:lnTo>
                    <a:pt x="234" y="12"/>
                  </a:lnTo>
                  <a:lnTo>
                    <a:pt x="232" y="16"/>
                  </a:lnTo>
                  <a:lnTo>
                    <a:pt x="232" y="20"/>
                  </a:lnTo>
                  <a:lnTo>
                    <a:pt x="236" y="24"/>
                  </a:lnTo>
                  <a:lnTo>
                    <a:pt x="240" y="24"/>
                  </a:lnTo>
                  <a:lnTo>
                    <a:pt x="248" y="22"/>
                  </a:lnTo>
                  <a:lnTo>
                    <a:pt x="254" y="18"/>
                  </a:lnTo>
                  <a:lnTo>
                    <a:pt x="260" y="14"/>
                  </a:lnTo>
                  <a:lnTo>
                    <a:pt x="262" y="16"/>
                  </a:lnTo>
                  <a:lnTo>
                    <a:pt x="262" y="20"/>
                  </a:lnTo>
                  <a:lnTo>
                    <a:pt x="260" y="26"/>
                  </a:lnTo>
                  <a:lnTo>
                    <a:pt x="260" y="30"/>
                  </a:lnTo>
                  <a:lnTo>
                    <a:pt x="262" y="32"/>
                  </a:lnTo>
                  <a:lnTo>
                    <a:pt x="264" y="34"/>
                  </a:lnTo>
                  <a:lnTo>
                    <a:pt x="268" y="34"/>
                  </a:lnTo>
                  <a:lnTo>
                    <a:pt x="274" y="32"/>
                  </a:lnTo>
                  <a:lnTo>
                    <a:pt x="276" y="28"/>
                  </a:lnTo>
                  <a:lnTo>
                    <a:pt x="280" y="24"/>
                  </a:lnTo>
                  <a:lnTo>
                    <a:pt x="282" y="24"/>
                  </a:lnTo>
                  <a:lnTo>
                    <a:pt x="284" y="24"/>
                  </a:lnTo>
                  <a:lnTo>
                    <a:pt x="284" y="30"/>
                  </a:lnTo>
                  <a:lnTo>
                    <a:pt x="282" y="34"/>
                  </a:lnTo>
                  <a:lnTo>
                    <a:pt x="282" y="38"/>
                  </a:lnTo>
                  <a:lnTo>
                    <a:pt x="282" y="42"/>
                  </a:lnTo>
                  <a:lnTo>
                    <a:pt x="288" y="46"/>
                  </a:lnTo>
                  <a:lnTo>
                    <a:pt x="294" y="48"/>
                  </a:lnTo>
                  <a:lnTo>
                    <a:pt x="300" y="50"/>
                  </a:lnTo>
                  <a:lnTo>
                    <a:pt x="304" y="54"/>
                  </a:lnTo>
                  <a:lnTo>
                    <a:pt x="304" y="58"/>
                  </a:lnTo>
                  <a:lnTo>
                    <a:pt x="302" y="62"/>
                  </a:lnTo>
                  <a:lnTo>
                    <a:pt x="304" y="64"/>
                  </a:lnTo>
                  <a:lnTo>
                    <a:pt x="306" y="66"/>
                  </a:lnTo>
                  <a:lnTo>
                    <a:pt x="308" y="66"/>
                  </a:lnTo>
                  <a:lnTo>
                    <a:pt x="316" y="64"/>
                  </a:lnTo>
                  <a:lnTo>
                    <a:pt x="322" y="60"/>
                  </a:lnTo>
                  <a:lnTo>
                    <a:pt x="328" y="56"/>
                  </a:lnTo>
                  <a:lnTo>
                    <a:pt x="336" y="54"/>
                  </a:lnTo>
                  <a:lnTo>
                    <a:pt x="334" y="60"/>
                  </a:lnTo>
                  <a:lnTo>
                    <a:pt x="330" y="64"/>
                  </a:lnTo>
                  <a:lnTo>
                    <a:pt x="318" y="68"/>
                  </a:lnTo>
                  <a:lnTo>
                    <a:pt x="324" y="86"/>
                  </a:lnTo>
                  <a:lnTo>
                    <a:pt x="328" y="102"/>
                  </a:lnTo>
                  <a:lnTo>
                    <a:pt x="336" y="102"/>
                  </a:lnTo>
                  <a:lnTo>
                    <a:pt x="342" y="100"/>
                  </a:lnTo>
                  <a:lnTo>
                    <a:pt x="356" y="98"/>
                  </a:lnTo>
                  <a:lnTo>
                    <a:pt x="356" y="102"/>
                  </a:lnTo>
                  <a:lnTo>
                    <a:pt x="356" y="108"/>
                  </a:lnTo>
                  <a:lnTo>
                    <a:pt x="346" y="110"/>
                  </a:lnTo>
                  <a:lnTo>
                    <a:pt x="342" y="110"/>
                  </a:lnTo>
                  <a:lnTo>
                    <a:pt x="338" y="114"/>
                  </a:lnTo>
                  <a:lnTo>
                    <a:pt x="342" y="126"/>
                  </a:lnTo>
                  <a:lnTo>
                    <a:pt x="344" y="138"/>
                  </a:lnTo>
                  <a:lnTo>
                    <a:pt x="348" y="142"/>
                  </a:lnTo>
                  <a:lnTo>
                    <a:pt x="350" y="144"/>
                  </a:lnTo>
                  <a:lnTo>
                    <a:pt x="356" y="148"/>
                  </a:lnTo>
                  <a:lnTo>
                    <a:pt x="364" y="148"/>
                  </a:lnTo>
                  <a:lnTo>
                    <a:pt x="364" y="152"/>
                  </a:lnTo>
                  <a:lnTo>
                    <a:pt x="362" y="154"/>
                  </a:lnTo>
                  <a:lnTo>
                    <a:pt x="358" y="158"/>
                  </a:lnTo>
                  <a:lnTo>
                    <a:pt x="354" y="160"/>
                  </a:lnTo>
                  <a:lnTo>
                    <a:pt x="350" y="164"/>
                  </a:lnTo>
                  <a:lnTo>
                    <a:pt x="356" y="166"/>
                  </a:lnTo>
                  <a:lnTo>
                    <a:pt x="364" y="166"/>
                  </a:lnTo>
                  <a:lnTo>
                    <a:pt x="370" y="168"/>
                  </a:lnTo>
                  <a:lnTo>
                    <a:pt x="372" y="172"/>
                  </a:lnTo>
                  <a:lnTo>
                    <a:pt x="372" y="174"/>
                  </a:lnTo>
                  <a:lnTo>
                    <a:pt x="370" y="176"/>
                  </a:lnTo>
                  <a:lnTo>
                    <a:pt x="366" y="178"/>
                  </a:lnTo>
                  <a:lnTo>
                    <a:pt x="358" y="178"/>
                  </a:lnTo>
                  <a:lnTo>
                    <a:pt x="354" y="178"/>
                  </a:lnTo>
                  <a:lnTo>
                    <a:pt x="352" y="180"/>
                  </a:lnTo>
                  <a:lnTo>
                    <a:pt x="352" y="182"/>
                  </a:lnTo>
                  <a:lnTo>
                    <a:pt x="366" y="186"/>
                  </a:lnTo>
                  <a:lnTo>
                    <a:pt x="376" y="190"/>
                  </a:lnTo>
                  <a:lnTo>
                    <a:pt x="364" y="194"/>
                  </a:lnTo>
                  <a:lnTo>
                    <a:pt x="354" y="196"/>
                  </a:lnTo>
                  <a:lnTo>
                    <a:pt x="350" y="200"/>
                  </a:lnTo>
                  <a:lnTo>
                    <a:pt x="348" y="204"/>
                  </a:lnTo>
                  <a:lnTo>
                    <a:pt x="346" y="210"/>
                  </a:lnTo>
                  <a:lnTo>
                    <a:pt x="348" y="220"/>
                  </a:lnTo>
                  <a:lnTo>
                    <a:pt x="352" y="222"/>
                  </a:lnTo>
                  <a:lnTo>
                    <a:pt x="356" y="222"/>
                  </a:lnTo>
                  <a:lnTo>
                    <a:pt x="356" y="230"/>
                  </a:lnTo>
                  <a:lnTo>
                    <a:pt x="358" y="234"/>
                  </a:lnTo>
                  <a:lnTo>
                    <a:pt x="360" y="240"/>
                  </a:lnTo>
                  <a:lnTo>
                    <a:pt x="358" y="246"/>
                  </a:lnTo>
                  <a:lnTo>
                    <a:pt x="354" y="244"/>
                  </a:lnTo>
                  <a:lnTo>
                    <a:pt x="352" y="242"/>
                  </a:lnTo>
                  <a:lnTo>
                    <a:pt x="348" y="240"/>
                  </a:lnTo>
                  <a:lnTo>
                    <a:pt x="342" y="238"/>
                  </a:lnTo>
                  <a:lnTo>
                    <a:pt x="340" y="240"/>
                  </a:lnTo>
                  <a:lnTo>
                    <a:pt x="338" y="242"/>
                  </a:lnTo>
                  <a:lnTo>
                    <a:pt x="338" y="246"/>
                  </a:lnTo>
                  <a:lnTo>
                    <a:pt x="340" y="248"/>
                  </a:lnTo>
                  <a:lnTo>
                    <a:pt x="342" y="250"/>
                  </a:lnTo>
                  <a:lnTo>
                    <a:pt x="342" y="254"/>
                  </a:lnTo>
                  <a:lnTo>
                    <a:pt x="334" y="264"/>
                  </a:lnTo>
                  <a:lnTo>
                    <a:pt x="336" y="270"/>
                  </a:lnTo>
                  <a:lnTo>
                    <a:pt x="342" y="274"/>
                  </a:lnTo>
                  <a:lnTo>
                    <a:pt x="348" y="278"/>
                  </a:lnTo>
                  <a:lnTo>
                    <a:pt x="352" y="282"/>
                  </a:lnTo>
                  <a:lnTo>
                    <a:pt x="346" y="282"/>
                  </a:lnTo>
                  <a:lnTo>
                    <a:pt x="338" y="280"/>
                  </a:lnTo>
                  <a:lnTo>
                    <a:pt x="326" y="272"/>
                  </a:lnTo>
                  <a:lnTo>
                    <a:pt x="320" y="276"/>
                  </a:lnTo>
                  <a:lnTo>
                    <a:pt x="316" y="282"/>
                  </a:lnTo>
                  <a:lnTo>
                    <a:pt x="320" y="292"/>
                  </a:lnTo>
                  <a:lnTo>
                    <a:pt x="320" y="296"/>
                  </a:lnTo>
                  <a:lnTo>
                    <a:pt x="318" y="300"/>
                  </a:lnTo>
                  <a:lnTo>
                    <a:pt x="314" y="300"/>
                  </a:lnTo>
                  <a:lnTo>
                    <a:pt x="310" y="298"/>
                  </a:lnTo>
                  <a:lnTo>
                    <a:pt x="308" y="296"/>
                  </a:lnTo>
                  <a:lnTo>
                    <a:pt x="304" y="296"/>
                  </a:lnTo>
                  <a:lnTo>
                    <a:pt x="300" y="296"/>
                  </a:lnTo>
                  <a:lnTo>
                    <a:pt x="296" y="300"/>
                  </a:lnTo>
                  <a:lnTo>
                    <a:pt x="290" y="306"/>
                  </a:lnTo>
                  <a:lnTo>
                    <a:pt x="292" y="312"/>
                  </a:lnTo>
                  <a:lnTo>
                    <a:pt x="298" y="318"/>
                  </a:lnTo>
                  <a:lnTo>
                    <a:pt x="300" y="324"/>
                  </a:lnTo>
                  <a:lnTo>
                    <a:pt x="300" y="328"/>
                  </a:lnTo>
                  <a:lnTo>
                    <a:pt x="298" y="330"/>
                  </a:lnTo>
                  <a:lnTo>
                    <a:pt x="292" y="328"/>
                  </a:lnTo>
                  <a:lnTo>
                    <a:pt x="288" y="324"/>
                  </a:lnTo>
                  <a:lnTo>
                    <a:pt x="286" y="320"/>
                  </a:lnTo>
                  <a:lnTo>
                    <a:pt x="282" y="318"/>
                  </a:lnTo>
                  <a:lnTo>
                    <a:pt x="274" y="318"/>
                  </a:lnTo>
                  <a:lnTo>
                    <a:pt x="270" y="322"/>
                  </a:lnTo>
                  <a:lnTo>
                    <a:pt x="268" y="326"/>
                  </a:lnTo>
                  <a:lnTo>
                    <a:pt x="266" y="332"/>
                  </a:lnTo>
                  <a:lnTo>
                    <a:pt x="268" y="338"/>
                  </a:lnTo>
                  <a:lnTo>
                    <a:pt x="270" y="344"/>
                  </a:lnTo>
                  <a:lnTo>
                    <a:pt x="272" y="348"/>
                  </a:lnTo>
                  <a:lnTo>
                    <a:pt x="276" y="352"/>
                  </a:lnTo>
                  <a:lnTo>
                    <a:pt x="276" y="356"/>
                  </a:lnTo>
                  <a:lnTo>
                    <a:pt x="274" y="360"/>
                  </a:lnTo>
                  <a:lnTo>
                    <a:pt x="270" y="360"/>
                  </a:lnTo>
                  <a:lnTo>
                    <a:pt x="268" y="358"/>
                  </a:lnTo>
                  <a:lnTo>
                    <a:pt x="264" y="354"/>
                  </a:lnTo>
                  <a:lnTo>
                    <a:pt x="262" y="340"/>
                  </a:lnTo>
                  <a:lnTo>
                    <a:pt x="260" y="336"/>
                  </a:lnTo>
                  <a:lnTo>
                    <a:pt x="256" y="334"/>
                  </a:lnTo>
                  <a:lnTo>
                    <a:pt x="252" y="332"/>
                  </a:lnTo>
                  <a:lnTo>
                    <a:pt x="248" y="332"/>
                  </a:lnTo>
                  <a:lnTo>
                    <a:pt x="238" y="334"/>
                  </a:lnTo>
                  <a:lnTo>
                    <a:pt x="232" y="340"/>
                  </a:lnTo>
                  <a:lnTo>
                    <a:pt x="234" y="348"/>
                  </a:lnTo>
                  <a:lnTo>
                    <a:pt x="234" y="356"/>
                  </a:lnTo>
                  <a:lnTo>
                    <a:pt x="228" y="352"/>
                  </a:lnTo>
                  <a:lnTo>
                    <a:pt x="220" y="350"/>
                  </a:lnTo>
                  <a:lnTo>
                    <a:pt x="212" y="350"/>
                  </a:lnTo>
                  <a:lnTo>
                    <a:pt x="204" y="352"/>
                  </a:lnTo>
                  <a:lnTo>
                    <a:pt x="202" y="346"/>
                  </a:lnTo>
                  <a:lnTo>
                    <a:pt x="200" y="342"/>
                  </a:lnTo>
                  <a:lnTo>
                    <a:pt x="194" y="342"/>
                  </a:lnTo>
                  <a:lnTo>
                    <a:pt x="190" y="342"/>
                  </a:lnTo>
                  <a:lnTo>
                    <a:pt x="186" y="344"/>
                  </a:lnTo>
                  <a:lnTo>
                    <a:pt x="184" y="346"/>
                  </a:lnTo>
                  <a:lnTo>
                    <a:pt x="178" y="362"/>
                  </a:lnTo>
                  <a:lnTo>
                    <a:pt x="174" y="360"/>
                  </a:lnTo>
                  <a:lnTo>
                    <a:pt x="172" y="360"/>
                  </a:lnTo>
                  <a:lnTo>
                    <a:pt x="170" y="356"/>
                  </a:lnTo>
                  <a:lnTo>
                    <a:pt x="168" y="352"/>
                  </a:lnTo>
                  <a:lnTo>
                    <a:pt x="166" y="350"/>
                  </a:lnTo>
                  <a:lnTo>
                    <a:pt x="162" y="352"/>
                  </a:lnTo>
                  <a:lnTo>
                    <a:pt x="162" y="348"/>
                  </a:lnTo>
                  <a:lnTo>
                    <a:pt x="164" y="348"/>
                  </a:lnTo>
                  <a:lnTo>
                    <a:pt x="164" y="346"/>
                  </a:lnTo>
                  <a:lnTo>
                    <a:pt x="164" y="344"/>
                  </a:lnTo>
                  <a:lnTo>
                    <a:pt x="164" y="340"/>
                  </a:lnTo>
                  <a:lnTo>
                    <a:pt x="160" y="340"/>
                  </a:lnTo>
                  <a:lnTo>
                    <a:pt x="158" y="340"/>
                  </a:lnTo>
                  <a:lnTo>
                    <a:pt x="154" y="338"/>
                  </a:lnTo>
                  <a:lnTo>
                    <a:pt x="152" y="340"/>
                  </a:lnTo>
                  <a:lnTo>
                    <a:pt x="150" y="344"/>
                  </a:lnTo>
                  <a:lnTo>
                    <a:pt x="150" y="350"/>
                  </a:lnTo>
                  <a:lnTo>
                    <a:pt x="148" y="356"/>
                  </a:lnTo>
                  <a:lnTo>
                    <a:pt x="148" y="358"/>
                  </a:lnTo>
                  <a:lnTo>
                    <a:pt x="146" y="360"/>
                  </a:lnTo>
                  <a:lnTo>
                    <a:pt x="142" y="356"/>
                  </a:lnTo>
                  <a:lnTo>
                    <a:pt x="142" y="352"/>
                  </a:lnTo>
                  <a:lnTo>
                    <a:pt x="140" y="344"/>
                  </a:lnTo>
                  <a:lnTo>
                    <a:pt x="140" y="338"/>
                  </a:lnTo>
                  <a:lnTo>
                    <a:pt x="138" y="336"/>
                  </a:lnTo>
                  <a:lnTo>
                    <a:pt x="134" y="332"/>
                  </a:lnTo>
                  <a:lnTo>
                    <a:pt x="130" y="332"/>
                  </a:lnTo>
                  <a:lnTo>
                    <a:pt x="124" y="340"/>
                  </a:lnTo>
                  <a:lnTo>
                    <a:pt x="122" y="344"/>
                  </a:lnTo>
                  <a:lnTo>
                    <a:pt x="120" y="348"/>
                  </a:lnTo>
                  <a:lnTo>
                    <a:pt x="118" y="346"/>
                  </a:lnTo>
                  <a:lnTo>
                    <a:pt x="116" y="344"/>
                  </a:lnTo>
                  <a:lnTo>
                    <a:pt x="116" y="338"/>
                  </a:lnTo>
                  <a:lnTo>
                    <a:pt x="116" y="332"/>
                  </a:lnTo>
                  <a:lnTo>
                    <a:pt x="116" y="328"/>
                  </a:lnTo>
                  <a:lnTo>
                    <a:pt x="112" y="324"/>
                  </a:lnTo>
                  <a:lnTo>
                    <a:pt x="108" y="324"/>
                  </a:lnTo>
                  <a:lnTo>
                    <a:pt x="106" y="324"/>
                  </a:lnTo>
                  <a:lnTo>
                    <a:pt x="104" y="328"/>
                  </a:lnTo>
                  <a:lnTo>
                    <a:pt x="96" y="344"/>
                  </a:lnTo>
                  <a:lnTo>
                    <a:pt x="92" y="342"/>
                  </a:lnTo>
                  <a:lnTo>
                    <a:pt x="90" y="336"/>
                  </a:lnTo>
                  <a:lnTo>
                    <a:pt x="94" y="328"/>
                  </a:lnTo>
                  <a:lnTo>
                    <a:pt x="82" y="310"/>
                  </a:lnTo>
                  <a:lnTo>
                    <a:pt x="72" y="294"/>
                  </a:lnTo>
                  <a:lnTo>
                    <a:pt x="66" y="296"/>
                  </a:lnTo>
                  <a:lnTo>
                    <a:pt x="62" y="300"/>
                  </a:lnTo>
                  <a:lnTo>
                    <a:pt x="58" y="304"/>
                  </a:lnTo>
                  <a:lnTo>
                    <a:pt x="54" y="306"/>
                  </a:lnTo>
                  <a:lnTo>
                    <a:pt x="50" y="302"/>
                  </a:lnTo>
                  <a:lnTo>
                    <a:pt x="48" y="296"/>
                  </a:lnTo>
                  <a:lnTo>
                    <a:pt x="54" y="294"/>
                  </a:lnTo>
                  <a:lnTo>
                    <a:pt x="56" y="292"/>
                  </a:lnTo>
                  <a:lnTo>
                    <a:pt x="58" y="286"/>
                  </a:lnTo>
                  <a:lnTo>
                    <a:pt x="60" y="280"/>
                  </a:lnTo>
                  <a:lnTo>
                    <a:pt x="56" y="270"/>
                  </a:lnTo>
                  <a:lnTo>
                    <a:pt x="52" y="264"/>
                  </a:lnTo>
                  <a:lnTo>
                    <a:pt x="48" y="262"/>
                  </a:lnTo>
                  <a:lnTo>
                    <a:pt x="44" y="262"/>
                  </a:lnTo>
                  <a:lnTo>
                    <a:pt x="40" y="264"/>
                  </a:lnTo>
                  <a:lnTo>
                    <a:pt x="34" y="270"/>
                  </a:lnTo>
                  <a:lnTo>
                    <a:pt x="36" y="272"/>
                  </a:lnTo>
                  <a:lnTo>
                    <a:pt x="40" y="272"/>
                  </a:lnTo>
                  <a:lnTo>
                    <a:pt x="26" y="274"/>
                  </a:lnTo>
                  <a:lnTo>
                    <a:pt x="14" y="272"/>
                  </a:lnTo>
                  <a:lnTo>
                    <a:pt x="16" y="268"/>
                  </a:lnTo>
                  <a:lnTo>
                    <a:pt x="22" y="262"/>
                  </a:lnTo>
                  <a:lnTo>
                    <a:pt x="36" y="254"/>
                  </a:lnTo>
                  <a:lnTo>
                    <a:pt x="36" y="244"/>
                  </a:lnTo>
                  <a:lnTo>
                    <a:pt x="36" y="232"/>
                  </a:lnTo>
                  <a:lnTo>
                    <a:pt x="34" y="230"/>
                  </a:lnTo>
                  <a:lnTo>
                    <a:pt x="32" y="230"/>
                  </a:lnTo>
                  <a:lnTo>
                    <a:pt x="30" y="230"/>
                  </a:lnTo>
                  <a:lnTo>
                    <a:pt x="30" y="228"/>
                  </a:lnTo>
                  <a:close/>
                </a:path>
              </a:pathLst>
            </a:custGeom>
            <a:solidFill>
              <a:schemeClr val="accent1">
                <a:lumMod val="25000"/>
                <a:lumOff val="75000"/>
              </a:schemeClr>
            </a:solidFill>
            <a:ln w="9525">
              <a:solidFill>
                <a:schemeClr val="accent1">
                  <a:lumMod val="25000"/>
                  <a:lumOff val="75000"/>
                </a:schemeClr>
              </a:solidFill>
              <a:miter lim="800000"/>
            </a:ln>
          </p:spPr>
          <p:txBody>
            <a:bodyPr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endParaRPr kumimoji="0" lang="zh-CN" altLang="en-US" sz="2800" dirty="0">
                <a:solidFill>
                  <a:srgbClr val="002060"/>
                </a:solidFill>
                <a:latin typeface="+mn-lt"/>
                <a:ea typeface="+mn-ea"/>
                <a:sym typeface="Tahoma" panose="020B0604030504040204" pitchFamily="34" charset="0"/>
              </a:endParaRPr>
            </a:p>
          </p:txBody>
        </p:sp>
        <p:sp>
          <p:nvSpPr>
            <p:cNvPr id="26" name="直接连接符 45"/>
            <p:cNvSpPr>
              <a:spLocks noChangeShapeType="1"/>
            </p:cNvSpPr>
            <p:nvPr>
              <p:custDataLst>
                <p:tags r:id="rId3"/>
              </p:custDataLst>
            </p:nvPr>
          </p:nvSpPr>
          <p:spPr bwMode="auto">
            <a:xfrm>
              <a:off x="2959416" y="3440285"/>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7" name="文本框 26"/>
            <p:cNvSpPr txBox="1"/>
            <p:nvPr>
              <p:custDataLst>
                <p:tags r:id="rId4"/>
              </p:custDataLst>
            </p:nvPr>
          </p:nvSpPr>
          <p:spPr>
            <a:xfrm>
              <a:off x="2959416" y="3025779"/>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运用：首页介绍</a:t>
              </a:r>
              <a:r>
                <a:rPr kumimoji="0" lang="en-US" altLang="zh-CN"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2</a:t>
              </a:r>
              <a:endParaRPr kumimoji="0" lang="zh-CN" alt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3555"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988" y="949124"/>
            <a:ext cx="10923949" cy="569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9259747" y="2893670"/>
            <a:ext cx="1863524" cy="461665"/>
          </a:xfrm>
          <a:prstGeom prst="rect">
            <a:avLst/>
          </a:prstGeom>
          <a:noFill/>
        </p:spPr>
        <p:txBody>
          <a:bodyPr wrap="square" rtlCol="0">
            <a:spAutoFit/>
          </a:bodyPr>
          <a:lstStyle/>
          <a:p>
            <a:r>
              <a:rPr lang="zh-CN" altLang="en-US" sz="2400" b="1" dirty="0" smtClean="0">
                <a:solidFill>
                  <a:srgbClr val="FF0000"/>
                </a:solidFill>
              </a:rPr>
              <a:t>使用帮助</a:t>
            </a:r>
            <a:endParaRPr lang="zh-TW" altLang="en-US" sz="2400" b="1" dirty="0">
              <a:solidFill>
                <a:srgbClr val="FF0000"/>
              </a:solidFill>
            </a:endParaRPr>
          </a:p>
        </p:txBody>
      </p:sp>
      <p:sp>
        <p:nvSpPr>
          <p:cNvPr id="3" name="矩形 2"/>
          <p:cNvSpPr/>
          <p:nvPr/>
        </p:nvSpPr>
        <p:spPr>
          <a:xfrm>
            <a:off x="6426200" y="4495800"/>
            <a:ext cx="26289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22"/>
          <p:cNvGrpSpPr/>
          <p:nvPr>
            <p:custDataLst>
              <p:tags r:id="rId1"/>
            </p:custDataLst>
          </p:nvPr>
        </p:nvGrpSpPr>
        <p:grpSpPr bwMode="auto">
          <a:xfrm>
            <a:off x="242888" y="244474"/>
            <a:ext cx="5370512" cy="430213"/>
            <a:chOff x="2959416" y="3179980"/>
            <a:chExt cx="4010536" cy="430808"/>
          </a:xfrm>
        </p:grpSpPr>
        <p:sp>
          <p:nvSpPr>
            <p:cNvPr id="26" name="直接连接符 45"/>
            <p:cNvSpPr>
              <a:spLocks noChangeShapeType="1"/>
            </p:cNvSpPr>
            <p:nvPr>
              <p:custDataLst>
                <p:tags r:id="rId2"/>
              </p:custDataLst>
            </p:nvPr>
          </p:nvSpPr>
          <p:spPr bwMode="auto">
            <a:xfrm>
              <a:off x="2959416" y="3610788"/>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sz="300" b="1">
                <a:latin typeface="+mn-lt"/>
                <a:ea typeface="+mn-ea"/>
              </a:endParaRPr>
            </a:p>
          </p:txBody>
        </p:sp>
        <p:sp>
          <p:nvSpPr>
            <p:cNvPr id="27" name="文本框 26"/>
            <p:cNvSpPr txBox="1"/>
            <p:nvPr>
              <p:custDataLst>
                <p:tags r:id="rId3"/>
              </p:custDataLst>
            </p:nvPr>
          </p:nvSpPr>
          <p:spPr>
            <a:xfrm>
              <a:off x="2983222" y="3179980"/>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32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运用：下载与阅读字体转换</a:t>
              </a:r>
              <a:endParaRPr kumimoji="0" lang="zh-CN" altLang="en-US" sz="32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9699"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213" y="1206500"/>
            <a:ext cx="103647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2437" y="674687"/>
            <a:ext cx="32194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34930" y="2718991"/>
            <a:ext cx="1143635" cy="159956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a:solidFill>
                  <a:schemeClr val="bg1"/>
                </a:solidFill>
                <a:latin typeface="Century Gothic" panose="020B0502020202020204" pitchFamily="34" charset="0"/>
                <a:cs typeface="经典综艺体简" panose="02010609000101010101" pitchFamily="49" charset="-122"/>
              </a:rPr>
              <a:t>06</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501767" y="3127167"/>
            <a:ext cx="4246880" cy="706755"/>
          </a:xfrm>
          <a:prstGeom prst="rect">
            <a:avLst/>
          </a:prstGeom>
          <a:noFill/>
        </p:spPr>
        <p:txBody>
          <a:bodyPr wrap="none" rtlCol="0">
            <a:spAutoFit/>
            <a:scene3d>
              <a:camera prst="orthographicFront"/>
              <a:lightRig rig="threePt" dir="t"/>
            </a:scene3d>
            <a:sp3d contourW="12700"/>
          </a:bodyPr>
          <a:lstStyle/>
          <a:p>
            <a:pPr defTabSz="914400">
              <a:defRPr/>
            </a:pPr>
            <a:r>
              <a:rPr lang="zh-CN" sz="4000" b="1" dirty="0">
                <a:solidFill>
                  <a:schemeClr val="bg1"/>
                </a:solidFill>
                <a:latin typeface="+mj-ea"/>
                <a:cs typeface="经典综艺体简" panose="02010609000101010101" pitchFamily="49" charset="-122"/>
              </a:rPr>
              <a:t>如何投稿台湾刊物</a:t>
            </a:r>
          </a:p>
        </p:txBody>
      </p:sp>
      <p:pic>
        <p:nvPicPr>
          <p:cNvPr id="5" name="图片 4" descr="LOGO无影"/>
          <p:cNvPicPr>
            <a:picLocks noChangeAspect="1"/>
          </p:cNvPicPr>
          <p:nvPr/>
        </p:nvPicPr>
        <p:blipFill>
          <a:blip r:embed="rId3"/>
          <a:stretch>
            <a:fillRect/>
          </a:stretch>
        </p:blipFill>
        <p:spPr>
          <a:xfrm>
            <a:off x="11135360" y="5651500"/>
            <a:ext cx="1056640" cy="1202055"/>
          </a:xfrm>
          <a:prstGeom prst="rect">
            <a:avLst/>
          </a:prstGeom>
        </p:spPr>
      </p:pic>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080000" y="3035300"/>
            <a:ext cx="7111365" cy="706755"/>
          </a:xfrm>
          <a:prstGeom prst="rect">
            <a:avLst/>
          </a:prstGeom>
          <a:noFill/>
        </p:spPr>
        <p:txBody>
          <a:bodyPr wrap="square" rtlCol="0">
            <a:spAutoFit/>
          </a:bodyPr>
          <a:lstStyle/>
          <a:p>
            <a:r>
              <a:rPr lang="en-US" altLang="zh-CN" sz="4000" b="1" dirty="0" smtClean="0"/>
              <a:t>Q1</a:t>
            </a:r>
            <a:r>
              <a:rPr lang="zh-CN" altLang="en-US" sz="4000" b="1" dirty="0" smtClean="0"/>
              <a:t>：为什么要投稿台湾刊物？</a:t>
            </a:r>
            <a:endParaRPr lang="zh-TW" altLang="en-US" sz="4000" b="1"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2040906"/>
            <a:ext cx="4406900" cy="2757460"/>
          </a:xfrm>
          <a:prstGeom prst="rect">
            <a:avLst/>
          </a:prstGeom>
        </p:spPr>
      </p:pic>
      <p:pic>
        <p:nvPicPr>
          <p:cNvPr id="4" name="图片 3" descr="LOGO无影"/>
          <p:cNvPicPr>
            <a:picLocks noChangeAspect="1"/>
          </p:cNvPicPr>
          <p:nvPr/>
        </p:nvPicPr>
        <p:blipFill>
          <a:blip r:embed="rId3"/>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20"/>
          <p:cNvGrpSpPr/>
          <p:nvPr>
            <p:custDataLst>
              <p:tags r:id="rId1"/>
            </p:custDataLst>
          </p:nvPr>
        </p:nvGrpSpPr>
        <p:grpSpPr bwMode="auto">
          <a:xfrm>
            <a:off x="811213" y="522289"/>
            <a:ext cx="3609975" cy="368300"/>
            <a:chOff x="2867395" y="3241979"/>
            <a:chExt cx="3609196" cy="368809"/>
          </a:xfrm>
        </p:grpSpPr>
        <p:sp>
          <p:nvSpPr>
            <p:cNvPr id="23" name="直接连接符 45"/>
            <p:cNvSpPr>
              <a:spLocks noChangeShapeType="1"/>
            </p:cNvSpPr>
            <p:nvPr>
              <p:custDataLst>
                <p:tags r:id="rId2"/>
              </p:custDataLst>
            </p:nvPr>
          </p:nvSpPr>
          <p:spPr bwMode="auto">
            <a:xfrm>
              <a:off x="3111817" y="3610788"/>
              <a:ext cx="3310811"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4" name="文本框 23"/>
            <p:cNvSpPr txBox="1"/>
            <p:nvPr>
              <p:custDataLst>
                <p:tags r:id="rId3"/>
              </p:custDataLst>
            </p:nvPr>
          </p:nvSpPr>
          <p:spPr>
            <a:xfrm>
              <a:off x="2867395" y="3241979"/>
              <a:ext cx="3609196" cy="368809"/>
            </a:xfrm>
            <a:prstGeom prst="rect">
              <a:avLst/>
            </a:prstGeom>
            <a:noFill/>
            <a:ln>
              <a:noFill/>
            </a:ln>
          </p:spPr>
          <p:txBody>
            <a:bodyPr/>
            <a:lstStyle/>
            <a:p>
              <a:pPr fontAlgn="auto">
                <a:lnSpc>
                  <a:spcPts val="2300"/>
                </a:lnSpc>
                <a:spcBef>
                  <a:spcPts val="0"/>
                </a:spcBef>
                <a:spcAft>
                  <a:spcPts val="0"/>
                </a:spcAft>
                <a:defRPr/>
              </a:pPr>
              <a:r>
                <a:rPr kumimoji="0" lang="zh-CN" altLang="en-US"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台湾学术科研特点？</a:t>
              </a:r>
            </a:p>
          </p:txBody>
        </p:sp>
      </p:grpSp>
      <p:sp>
        <p:nvSpPr>
          <p:cNvPr id="9219" name="矩形 1"/>
          <p:cNvSpPr>
            <a:spLocks noChangeArrowheads="1"/>
          </p:cNvSpPr>
          <p:nvPr/>
        </p:nvSpPr>
        <p:spPr bwMode="auto">
          <a:xfrm>
            <a:off x="685801" y="1384421"/>
            <a:ext cx="9944100" cy="321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lnSpc>
                <a:spcPct val="140000"/>
              </a:lnSpc>
              <a:spcBef>
                <a:spcPts val="1200"/>
              </a:spcBef>
              <a:spcAft>
                <a:spcPts val="600"/>
              </a:spcAft>
            </a:pPr>
            <a:r>
              <a:rPr kumimoji="0" lang="en-US" altLang="zh-CN" sz="3200" dirty="0" smtClean="0">
                <a:latin typeface="微软雅黑" panose="020B0503020204020204" pitchFamily="34" charset="-122"/>
                <a:ea typeface="微软雅黑" panose="020B0503020204020204" pitchFamily="34" charset="-122"/>
              </a:rPr>
              <a:t>1</a:t>
            </a:r>
            <a:r>
              <a:rPr kumimoji="0" lang="en-US" altLang="zh-CN" sz="3200" dirty="0">
                <a:latin typeface="微软雅黑" panose="020B0503020204020204" pitchFamily="34" charset="-122"/>
                <a:ea typeface="微软雅黑" panose="020B0503020204020204" pitchFamily="34" charset="-122"/>
              </a:rPr>
              <a:t>.</a:t>
            </a:r>
            <a:r>
              <a:rPr kumimoji="0" lang="zh-CN" altLang="en-US" sz="2800" dirty="0">
                <a:latin typeface="微软雅黑" panose="020B0503020204020204" pitchFamily="34" charset="-122"/>
                <a:ea typeface="微软雅黑" panose="020B0503020204020204" pitchFamily="34" charset="-122"/>
              </a:rPr>
              <a:t>严格的</a:t>
            </a:r>
            <a:r>
              <a:rPr kumimoji="0" lang="zh-CN" altLang="en-US" sz="2800" b="1" dirty="0">
                <a:latin typeface="微软雅黑" panose="020B0503020204020204" pitchFamily="34" charset="-122"/>
                <a:ea typeface="微软雅黑" panose="020B0503020204020204" pitchFamily="34" charset="-122"/>
              </a:rPr>
              <a:t>匿名审稿制</a:t>
            </a:r>
            <a:r>
              <a:rPr kumimoji="0" lang="zh-CN" altLang="en-US" sz="2800" dirty="0">
                <a:latin typeface="微软雅黑" panose="020B0503020204020204" pitchFamily="34" charset="-122"/>
                <a:ea typeface="微软雅黑" panose="020B0503020204020204" pitchFamily="34" charset="-122"/>
              </a:rPr>
              <a:t>度</a:t>
            </a:r>
            <a:r>
              <a:rPr kumimoji="0" lang="en-US" altLang="zh-CN" sz="2800" dirty="0" smtClean="0">
                <a:latin typeface="微软雅黑" panose="020B0503020204020204" pitchFamily="34" charset="-122"/>
                <a:ea typeface="微软雅黑" panose="020B0503020204020204" pitchFamily="34" charset="-122"/>
              </a:rPr>
              <a:t>—</a:t>
            </a:r>
            <a:r>
              <a:rPr kumimoji="0" lang="zh-CN" altLang="en-US" sz="2800" dirty="0" smtClean="0">
                <a:latin typeface="微软雅黑" panose="020B0503020204020204" pitchFamily="34" charset="-122"/>
                <a:ea typeface="微软雅黑" panose="020B0503020204020204" pitchFamily="34" charset="-122"/>
              </a:rPr>
              <a:t>务求学术严谨</a:t>
            </a:r>
            <a:endParaRPr kumimoji="0" lang="zh-CN" altLang="en-US" sz="2800" dirty="0">
              <a:latin typeface="微软雅黑" panose="020B0503020204020204" pitchFamily="34" charset="-122"/>
              <a:ea typeface="微软雅黑" panose="020B0503020204020204" pitchFamily="34" charset="-122"/>
            </a:endParaRPr>
          </a:p>
          <a:p>
            <a:pPr eaLnBrk="1" hangingPunct="1">
              <a:lnSpc>
                <a:spcPct val="140000"/>
              </a:lnSpc>
              <a:spcBef>
                <a:spcPts val="1200"/>
              </a:spcBef>
              <a:spcAft>
                <a:spcPts val="600"/>
              </a:spcAft>
            </a:pPr>
            <a:r>
              <a:rPr kumimoji="0" lang="en-US" altLang="zh-CN" sz="2800" dirty="0">
                <a:latin typeface="微软雅黑" panose="020B0503020204020204" pitchFamily="34" charset="-122"/>
                <a:ea typeface="微软雅黑" panose="020B0503020204020204" pitchFamily="34" charset="-122"/>
              </a:rPr>
              <a:t>2.</a:t>
            </a:r>
            <a:r>
              <a:rPr kumimoji="0" lang="zh-CN" altLang="en-US" sz="2800" b="1" dirty="0">
                <a:latin typeface="微软雅黑" panose="020B0503020204020204" pitchFamily="34" charset="-122"/>
                <a:ea typeface="微软雅黑" panose="020B0503020204020204" pitchFamily="34" charset="-122"/>
              </a:rPr>
              <a:t>高</a:t>
            </a:r>
            <a:r>
              <a:rPr kumimoji="0" lang="zh-CN" altLang="en-US" sz="2800" dirty="0">
                <a:latin typeface="微软雅黑" panose="020B0503020204020204" pitchFamily="34" charset="-122"/>
                <a:ea typeface="微软雅黑" panose="020B0503020204020204" pitchFamily="34" charset="-122"/>
              </a:rPr>
              <a:t>达</a:t>
            </a:r>
            <a:r>
              <a:rPr kumimoji="0" lang="en-US" altLang="zh-CN" sz="2800" dirty="0">
                <a:latin typeface="微软雅黑" panose="020B0503020204020204" pitchFamily="34" charset="-122"/>
                <a:ea typeface="微软雅黑" panose="020B0503020204020204" pitchFamily="34" charset="-122"/>
              </a:rPr>
              <a:t>70%</a:t>
            </a:r>
            <a:r>
              <a:rPr kumimoji="0" lang="zh-CN" altLang="en-US" sz="2800" dirty="0">
                <a:latin typeface="微软雅黑" panose="020B0503020204020204" pitchFamily="34" charset="-122"/>
                <a:ea typeface="微软雅黑" panose="020B0503020204020204" pitchFamily="34" charset="-122"/>
              </a:rPr>
              <a:t>的</a:t>
            </a:r>
            <a:r>
              <a:rPr kumimoji="0" lang="zh-CN" altLang="en-US" sz="2800" b="1" dirty="0">
                <a:latin typeface="微软雅黑" panose="020B0503020204020204" pitchFamily="34" charset="-122"/>
                <a:ea typeface="微软雅黑" panose="020B0503020204020204" pitchFamily="34" charset="-122"/>
              </a:rPr>
              <a:t>退稿率</a:t>
            </a:r>
            <a:r>
              <a:rPr kumimoji="0" lang="en-US" altLang="zh-CN" sz="2800" dirty="0">
                <a:latin typeface="微软雅黑" panose="020B0503020204020204" pitchFamily="34" charset="-122"/>
                <a:ea typeface="微软雅黑" panose="020B0503020204020204" pitchFamily="34" charset="-122"/>
              </a:rPr>
              <a:t>—</a:t>
            </a:r>
            <a:r>
              <a:rPr kumimoji="0" lang="zh-CN" altLang="en-US" sz="2800" dirty="0">
                <a:latin typeface="微软雅黑" panose="020B0503020204020204" pitchFamily="34" charset="-122"/>
                <a:ea typeface="微软雅黑" panose="020B0503020204020204" pitchFamily="34" charset="-122"/>
              </a:rPr>
              <a:t>提高了文章的门槛要求</a:t>
            </a:r>
          </a:p>
          <a:p>
            <a:pPr eaLnBrk="1" hangingPunct="1">
              <a:lnSpc>
                <a:spcPct val="140000"/>
              </a:lnSpc>
              <a:spcBef>
                <a:spcPts val="1200"/>
              </a:spcBef>
              <a:spcAft>
                <a:spcPts val="600"/>
              </a:spcAft>
            </a:pPr>
            <a:r>
              <a:rPr kumimoji="0" lang="en-US" altLang="zh-CN" sz="2800" dirty="0">
                <a:latin typeface="微软雅黑" panose="020B0503020204020204" pitchFamily="34" charset="-122"/>
                <a:ea typeface="微软雅黑" panose="020B0503020204020204" pitchFamily="34" charset="-122"/>
              </a:rPr>
              <a:t>3.</a:t>
            </a:r>
            <a:r>
              <a:rPr kumimoji="0" lang="zh-CN" altLang="en-US" sz="2800" b="1" dirty="0">
                <a:latin typeface="微软雅黑" panose="020B0503020204020204" pitchFamily="34" charset="-122"/>
                <a:ea typeface="微软雅黑" panose="020B0503020204020204" pitchFamily="34" charset="-122"/>
              </a:rPr>
              <a:t>刊物出版周期长</a:t>
            </a:r>
            <a:r>
              <a:rPr kumimoji="0" lang="en-US" altLang="zh-CN" sz="2800" dirty="0">
                <a:latin typeface="微软雅黑" panose="020B0503020204020204" pitchFamily="34" charset="-122"/>
                <a:ea typeface="微软雅黑" panose="020B0503020204020204" pitchFamily="34" charset="-122"/>
              </a:rPr>
              <a:t>—</a:t>
            </a:r>
            <a:r>
              <a:rPr kumimoji="0" lang="zh-CN" altLang="en-US" sz="2800" dirty="0">
                <a:latin typeface="微软雅黑" panose="020B0503020204020204" pitchFamily="34" charset="-122"/>
                <a:ea typeface="微软雅黑" panose="020B0503020204020204" pitchFamily="34" charset="-122"/>
              </a:rPr>
              <a:t>半年刊、年刊</a:t>
            </a:r>
            <a:r>
              <a:rPr kumimoji="0" lang="zh-CN" altLang="en-US" sz="2800" dirty="0" smtClean="0">
                <a:latin typeface="微软雅黑" panose="020B0503020204020204" pitchFamily="34" charset="-122"/>
                <a:ea typeface="微软雅黑" panose="020B0503020204020204" pitchFamily="34" charset="-122"/>
              </a:rPr>
              <a:t>普遍，每期</a:t>
            </a:r>
            <a:r>
              <a:rPr kumimoji="0" lang="zh-CN" altLang="en-US" sz="2800" dirty="0">
                <a:latin typeface="微软雅黑" panose="020B0503020204020204" pitchFamily="34" charset="-122"/>
                <a:ea typeface="微软雅黑" panose="020B0503020204020204" pitchFamily="34" charset="-122"/>
              </a:rPr>
              <a:t>发文数量少</a:t>
            </a:r>
          </a:p>
          <a:p>
            <a:pPr eaLnBrk="1" hangingPunct="1">
              <a:lnSpc>
                <a:spcPct val="140000"/>
              </a:lnSpc>
              <a:spcBef>
                <a:spcPts val="1200"/>
              </a:spcBef>
              <a:spcAft>
                <a:spcPts val="600"/>
              </a:spcAft>
            </a:pPr>
            <a:r>
              <a:rPr kumimoji="0" lang="en-US" altLang="zh-CN" sz="2800" dirty="0">
                <a:latin typeface="微软雅黑" panose="020B0503020204020204" pitchFamily="34" charset="-122"/>
                <a:ea typeface="微软雅黑" panose="020B0503020204020204" pitchFamily="34" charset="-122"/>
              </a:rPr>
              <a:t>4.</a:t>
            </a:r>
            <a:r>
              <a:rPr kumimoji="0" lang="zh-CN" altLang="en-US" sz="2800" dirty="0">
                <a:latin typeface="微软雅黑" panose="020B0503020204020204" pitchFamily="34" charset="-122"/>
                <a:ea typeface="微软雅黑" panose="020B0503020204020204" pitchFamily="34" charset="-122"/>
              </a:rPr>
              <a:t>刊物不收或者</a:t>
            </a:r>
            <a:r>
              <a:rPr kumimoji="0" lang="zh-CN" altLang="en-US" sz="2800" b="1" dirty="0">
                <a:latin typeface="微软雅黑" panose="020B0503020204020204" pitchFamily="34" charset="-122"/>
                <a:ea typeface="微软雅黑" panose="020B0503020204020204" pitchFamily="34" charset="-122"/>
              </a:rPr>
              <a:t>版面费</a:t>
            </a:r>
            <a:r>
              <a:rPr kumimoji="0" lang="zh-CN" altLang="en-US" sz="2800" dirty="0">
                <a:latin typeface="微软雅黑" panose="020B0503020204020204" pitchFamily="34" charset="-122"/>
                <a:ea typeface="微软雅黑" panose="020B0503020204020204" pitchFamily="34" charset="-122"/>
              </a:rPr>
              <a:t>极低</a:t>
            </a:r>
            <a:r>
              <a:rPr kumimoji="0" lang="en-US" altLang="zh-CN" sz="2800" dirty="0">
                <a:latin typeface="微软雅黑" panose="020B0503020204020204" pitchFamily="34" charset="-122"/>
                <a:ea typeface="微软雅黑" panose="020B0503020204020204" pitchFamily="34" charset="-122"/>
              </a:rPr>
              <a:t>—</a:t>
            </a:r>
            <a:r>
              <a:rPr kumimoji="0" lang="zh-CN" altLang="en-US" sz="2800" dirty="0">
                <a:latin typeface="微软雅黑" panose="020B0503020204020204" pitchFamily="34" charset="-122"/>
                <a:ea typeface="微软雅黑" panose="020B0503020204020204" pitchFamily="34" charset="-122"/>
              </a:rPr>
              <a:t>规避了</a:t>
            </a:r>
            <a:r>
              <a:rPr kumimoji="0" lang="zh-CN" altLang="en-US" sz="2800" dirty="0" smtClean="0">
                <a:latin typeface="微软雅黑" panose="020B0503020204020204" pitchFamily="34" charset="-122"/>
                <a:ea typeface="微软雅黑" panose="020B0503020204020204" pitchFamily="34" charset="-122"/>
              </a:rPr>
              <a:t>刊物营利动</a:t>
            </a:r>
            <a:r>
              <a:rPr kumimoji="0" lang="zh-CN" altLang="en-US" sz="2800" dirty="0">
                <a:latin typeface="微软雅黑" panose="020B0503020204020204" pitchFamily="34" charset="-122"/>
                <a:ea typeface="微软雅黑" panose="020B0503020204020204" pitchFamily="34" charset="-122"/>
              </a:rPr>
              <a:t>机</a:t>
            </a:r>
          </a:p>
        </p:txBody>
      </p:sp>
      <p:pic>
        <p:nvPicPr>
          <p:cNvPr id="2" name="图片 1" descr="LOGO无影"/>
          <p:cNvPicPr>
            <a:picLocks noChangeAspect="1"/>
          </p:cNvPicPr>
          <p:nvPr/>
        </p:nvPicPr>
        <p:blipFill>
          <a:blip r:embed="rId5"/>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20"/>
          <p:cNvGrpSpPr/>
          <p:nvPr>
            <p:custDataLst>
              <p:tags r:id="rId1"/>
            </p:custDataLst>
          </p:nvPr>
        </p:nvGrpSpPr>
        <p:grpSpPr bwMode="auto">
          <a:xfrm>
            <a:off x="811213" y="522289"/>
            <a:ext cx="3609975" cy="368300"/>
            <a:chOff x="2867395" y="3241979"/>
            <a:chExt cx="3609196" cy="368809"/>
          </a:xfrm>
        </p:grpSpPr>
        <p:sp>
          <p:nvSpPr>
            <p:cNvPr id="23" name="直接连接符 45"/>
            <p:cNvSpPr>
              <a:spLocks noChangeShapeType="1"/>
            </p:cNvSpPr>
            <p:nvPr>
              <p:custDataLst>
                <p:tags r:id="rId2"/>
              </p:custDataLst>
            </p:nvPr>
          </p:nvSpPr>
          <p:spPr bwMode="auto">
            <a:xfrm>
              <a:off x="3111817" y="3610788"/>
              <a:ext cx="3310811"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4" name="文本框 23"/>
            <p:cNvSpPr txBox="1"/>
            <p:nvPr>
              <p:custDataLst>
                <p:tags r:id="rId3"/>
              </p:custDataLst>
            </p:nvPr>
          </p:nvSpPr>
          <p:spPr>
            <a:xfrm>
              <a:off x="2867395" y="3241979"/>
              <a:ext cx="3609196" cy="368809"/>
            </a:xfrm>
            <a:prstGeom prst="rect">
              <a:avLst/>
            </a:prstGeom>
            <a:noFill/>
            <a:ln>
              <a:noFill/>
            </a:ln>
          </p:spPr>
          <p:txBody>
            <a:bodyPr/>
            <a:lstStyle/>
            <a:p>
              <a:pPr fontAlgn="auto">
                <a:lnSpc>
                  <a:spcPts val="2300"/>
                </a:lnSpc>
                <a:spcBef>
                  <a:spcPts val="0"/>
                </a:spcBef>
                <a:spcAft>
                  <a:spcPts val="0"/>
                </a:spcAft>
                <a:defRPr/>
              </a:pPr>
              <a:r>
                <a:rPr kumimoji="0" lang="en-US" altLang="zh-CN"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a:t>
              </a:r>
              <a:r>
                <a:rPr kumimoji="0" lang="zh-CN" altLang="en-US"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数据对比</a:t>
              </a:r>
            </a:p>
          </p:txBody>
        </p:sp>
      </p:grpSp>
      <p:sp>
        <p:nvSpPr>
          <p:cNvPr id="9219" name="矩形 1"/>
          <p:cNvSpPr>
            <a:spLocks noChangeArrowheads="1"/>
          </p:cNvSpPr>
          <p:nvPr/>
        </p:nvSpPr>
        <p:spPr bwMode="auto">
          <a:xfrm>
            <a:off x="685801" y="1384421"/>
            <a:ext cx="9944100"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lnSpc>
                <a:spcPct val="140000"/>
              </a:lnSpc>
              <a:spcBef>
                <a:spcPts val="1200"/>
              </a:spcBef>
              <a:spcAft>
                <a:spcPts val="600"/>
              </a:spcAft>
            </a:pPr>
            <a:r>
              <a:rPr kumimoji="0" lang="zh-CN" sz="2800" dirty="0">
                <a:latin typeface="微软雅黑" panose="020B0503020204020204" pitchFamily="34" charset="-122"/>
                <a:ea typeface="微软雅黑" panose="020B0503020204020204" pitchFamily="34" charset="-122"/>
              </a:rPr>
              <a:t>1.大陆期刊数量，以知网为例，约</a:t>
            </a:r>
            <a:r>
              <a:rPr kumimoji="0" lang="en-US" altLang="zh-CN" sz="2800" dirty="0">
                <a:latin typeface="微软雅黑" panose="020B0503020204020204" pitchFamily="34" charset="-122"/>
                <a:ea typeface="微软雅黑" panose="020B0503020204020204" pitchFamily="34" charset="-122"/>
              </a:rPr>
              <a:t>8200</a:t>
            </a:r>
            <a:r>
              <a:rPr kumimoji="0" lang="zh-CN" altLang="en-US" sz="2800" dirty="0">
                <a:latin typeface="微软雅黑" panose="020B0503020204020204" pitchFamily="34" charset="-122"/>
                <a:ea typeface="微软雅黑" panose="020B0503020204020204" pitchFamily="34" charset="-122"/>
              </a:rPr>
              <a:t>种。但文章数量约</a:t>
            </a:r>
            <a:r>
              <a:rPr kumimoji="0" lang="en-US" altLang="zh-CN" sz="2800" dirty="0">
                <a:latin typeface="微软雅黑" panose="020B0503020204020204" pitchFamily="34" charset="-122"/>
                <a:ea typeface="微软雅黑" panose="020B0503020204020204" pitchFamily="34" charset="-122"/>
              </a:rPr>
              <a:t>5000</a:t>
            </a:r>
            <a:r>
              <a:rPr kumimoji="0" lang="zh-CN" altLang="en-US" sz="2800" dirty="0">
                <a:latin typeface="微软雅黑" panose="020B0503020204020204" pitchFamily="34" charset="-122"/>
                <a:ea typeface="微软雅黑" panose="020B0503020204020204" pitchFamily="34" charset="-122"/>
              </a:rPr>
              <a:t>万篇。</a:t>
            </a:r>
            <a:endParaRPr kumimoji="0" lang="zh-CN" sz="2800" dirty="0">
              <a:latin typeface="微软雅黑" panose="020B0503020204020204" pitchFamily="34" charset="-122"/>
              <a:ea typeface="微软雅黑" panose="020B0503020204020204" pitchFamily="34" charset="-122"/>
            </a:endParaRPr>
          </a:p>
          <a:p>
            <a:pPr eaLnBrk="1" hangingPunct="1">
              <a:lnSpc>
                <a:spcPct val="140000"/>
              </a:lnSpc>
              <a:spcBef>
                <a:spcPts val="1200"/>
              </a:spcBef>
              <a:spcAft>
                <a:spcPts val="600"/>
              </a:spcAft>
            </a:pPr>
            <a:r>
              <a:rPr kumimoji="0" lang="en-US" altLang="zh-CN" sz="2800" dirty="0">
                <a:latin typeface="微软雅黑" panose="020B0503020204020204" pitchFamily="34" charset="-122"/>
                <a:ea typeface="微软雅黑" panose="020B0503020204020204" pitchFamily="34" charset="-122"/>
              </a:rPr>
              <a:t>2</a:t>
            </a:r>
            <a:r>
              <a:rPr kumimoji="0" lang="zh-CN" sz="2800" dirty="0">
                <a:latin typeface="微软雅黑" panose="020B0503020204020204" pitchFamily="34" charset="-122"/>
                <a:ea typeface="微软雅黑" panose="020B0503020204020204" pitchFamily="34" charset="-122"/>
              </a:rPr>
              <a:t>.台湾期刊数量，以华艺为例，约2000种。但文章数量约为60万篇。</a:t>
            </a:r>
            <a:endParaRPr kumimoji="0" lang="zh-CN" altLang="en-US" sz="2800" dirty="0">
              <a:latin typeface="微软雅黑" panose="020B0503020204020204" pitchFamily="34" charset="-122"/>
              <a:ea typeface="微软雅黑" panose="020B0503020204020204" pitchFamily="34" charset="-122"/>
            </a:endParaRPr>
          </a:p>
          <a:p>
            <a:pPr eaLnBrk="1" hangingPunct="1">
              <a:lnSpc>
                <a:spcPct val="140000"/>
              </a:lnSpc>
              <a:spcBef>
                <a:spcPts val="1200"/>
              </a:spcBef>
              <a:spcAft>
                <a:spcPts val="600"/>
              </a:spcAft>
            </a:pPr>
            <a:r>
              <a:rPr kumimoji="0" lang="en-US" altLang="zh-CN" sz="2800" dirty="0">
                <a:latin typeface="微软雅黑" panose="020B0503020204020204" pitchFamily="34" charset="-122"/>
                <a:ea typeface="微软雅黑" panose="020B0503020204020204" pitchFamily="34" charset="-122"/>
              </a:rPr>
              <a:t>3.</a:t>
            </a:r>
            <a:r>
              <a:rPr kumimoji="0" lang="zh-CN" sz="2800" b="1" dirty="0">
                <a:latin typeface="微软雅黑" panose="020B0503020204020204" pitchFamily="34" charset="-122"/>
                <a:ea typeface="微软雅黑" panose="020B0503020204020204" pitchFamily="34" charset="-122"/>
              </a:rPr>
              <a:t>数据对比</a:t>
            </a:r>
            <a:r>
              <a:rPr kumimoji="0" lang="zh-CN" sz="2800" b="1" dirty="0">
                <a:ea typeface="微软雅黑" panose="020B0503020204020204" pitchFamily="34" charset="-122"/>
                <a:cs typeface="Arial" panose="020B0604020202020204" pitchFamily="34" charset="0"/>
              </a:rPr>
              <a:t>→研究深度？学术严谨性？发文缘由？</a:t>
            </a:r>
            <a:endParaRPr kumimoji="0" lang="zh-CN" sz="2800" b="1" dirty="0">
              <a:latin typeface="微软雅黑" panose="020B0503020204020204" pitchFamily="34" charset="-122"/>
              <a:ea typeface="微软雅黑" panose="020B0503020204020204" pitchFamily="34" charset="-122"/>
            </a:endParaRPr>
          </a:p>
          <a:p>
            <a:pPr eaLnBrk="1" hangingPunct="1">
              <a:lnSpc>
                <a:spcPct val="140000"/>
              </a:lnSpc>
              <a:spcBef>
                <a:spcPts val="1200"/>
              </a:spcBef>
              <a:spcAft>
                <a:spcPts val="600"/>
              </a:spcAft>
            </a:pPr>
            <a:endParaRPr kumimoji="0" lang="zh-CN" altLang="en-US" sz="2800" dirty="0">
              <a:latin typeface="微软雅黑" panose="020B0503020204020204" pitchFamily="34" charset="-122"/>
              <a:ea typeface="微软雅黑" panose="020B0503020204020204" pitchFamily="34" charset="-122"/>
            </a:endParaRPr>
          </a:p>
        </p:txBody>
      </p:sp>
      <p:pic>
        <p:nvPicPr>
          <p:cNvPr id="2" name="图片 1" descr="LOGO无影"/>
          <p:cNvPicPr>
            <a:picLocks noChangeAspect="1"/>
          </p:cNvPicPr>
          <p:nvPr/>
        </p:nvPicPr>
        <p:blipFill>
          <a:blip r:embed="rId5"/>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20"/>
          <p:cNvGrpSpPr/>
          <p:nvPr>
            <p:custDataLst>
              <p:tags r:id="rId1"/>
            </p:custDataLst>
          </p:nvPr>
        </p:nvGrpSpPr>
        <p:grpSpPr bwMode="auto">
          <a:xfrm>
            <a:off x="357188" y="238125"/>
            <a:ext cx="4433887" cy="652463"/>
            <a:chOff x="2413463" y="2957423"/>
            <a:chExt cx="4432697" cy="653365"/>
          </a:xfrm>
        </p:grpSpPr>
        <p:sp>
          <p:nvSpPr>
            <p:cNvPr id="23" name="直接连接符 45"/>
            <p:cNvSpPr>
              <a:spLocks noChangeShapeType="1"/>
            </p:cNvSpPr>
            <p:nvPr>
              <p:custDataLst>
                <p:tags r:id="rId3"/>
              </p:custDataLst>
            </p:nvPr>
          </p:nvSpPr>
          <p:spPr bwMode="auto">
            <a:xfrm>
              <a:off x="2959416" y="3610788"/>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4" name="文本框 23"/>
            <p:cNvSpPr txBox="1"/>
            <p:nvPr>
              <p:custDataLst>
                <p:tags r:id="rId4"/>
              </p:custDataLst>
            </p:nvPr>
          </p:nvSpPr>
          <p:spPr>
            <a:xfrm>
              <a:off x="2413463" y="2957423"/>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28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各学科收录介</a:t>
              </a:r>
              <a:r>
                <a:rPr kumimoji="0" lang="zh-CN" altLang="en-US" sz="28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绍</a:t>
              </a:r>
            </a:p>
          </p:txBody>
        </p:sp>
      </p:grpSp>
      <p:graphicFrame>
        <p:nvGraphicFramePr>
          <p:cNvPr id="3" name="表格 2"/>
          <p:cNvGraphicFramePr>
            <a:graphicFrameLocks noGrp="1"/>
          </p:cNvGraphicFramePr>
          <p:nvPr>
            <p:custDataLst>
              <p:tags r:id="rId2"/>
            </p:custDataLst>
            <p:extLst>
              <p:ext uri="{D42A27DB-BD31-4B8C-83A1-F6EECF244321}">
                <p14:modId xmlns:p14="http://schemas.microsoft.com/office/powerpoint/2010/main" val="1615125360"/>
              </p:ext>
            </p:extLst>
          </p:nvPr>
        </p:nvGraphicFramePr>
        <p:xfrm>
          <a:off x="138112" y="879476"/>
          <a:ext cx="12053888" cy="5655555"/>
        </p:xfrm>
        <a:graphic>
          <a:graphicData uri="http://schemas.openxmlformats.org/drawingml/2006/table">
            <a:tbl>
              <a:tblPr firstRow="1" firstCol="1" bandRow="1">
                <a:tableStyleId>{F5AB1C69-6EDB-4FF4-983F-18BD219EF322}</a:tableStyleId>
              </a:tblPr>
              <a:tblGrid>
                <a:gridCol w="2908300"/>
                <a:gridCol w="9145588"/>
              </a:tblGrid>
              <a:tr h="423907">
                <a:tc>
                  <a:txBody>
                    <a:bodyPr/>
                    <a:lstStyle/>
                    <a:p>
                      <a:pPr algn="ctr">
                        <a:spcAft>
                          <a:spcPts val="0"/>
                        </a:spcAft>
                      </a:pPr>
                      <a:r>
                        <a:rPr lang="zh-CN" sz="2400" kern="0" dirty="0" smtClean="0">
                          <a:solidFill>
                            <a:schemeClr val="tx1"/>
                          </a:solidFill>
                          <a:effectLst/>
                        </a:rPr>
                        <a:t>学</a:t>
                      </a:r>
                      <a:r>
                        <a:rPr lang="zh-CN" altLang="en-US" sz="2400" kern="0" dirty="0" smtClean="0">
                          <a:solidFill>
                            <a:schemeClr val="tx1"/>
                          </a:solidFill>
                          <a:effectLst/>
                        </a:rPr>
                        <a:t>科分类</a:t>
                      </a:r>
                      <a:endParaRPr lang="zh-CN" sz="1600" kern="100" dirty="0">
                        <a:solidFill>
                          <a:schemeClr val="tx1"/>
                        </a:solidFill>
                        <a:effectLst/>
                        <a:latin typeface="Calibri" panose="020F0502020204030204" pitchFamily="34" charset="0"/>
                        <a:ea typeface="PMingLiU" panose="02020500000000000000" pitchFamily="18" charset="-120"/>
                        <a:cs typeface="Times New Roman" panose="02020603050405020304" charset="0"/>
                      </a:endParaRPr>
                    </a:p>
                  </a:txBody>
                  <a:tcPr marL="66929" marR="66929" marT="0" marB="0" anchor="ctr"/>
                </a:tc>
                <a:tc>
                  <a:txBody>
                    <a:bodyPr/>
                    <a:lstStyle/>
                    <a:p>
                      <a:pPr algn="ctr">
                        <a:spcAft>
                          <a:spcPts val="0"/>
                        </a:spcAft>
                      </a:pPr>
                      <a:r>
                        <a:rPr lang="zh-CN" sz="2400" kern="0" dirty="0">
                          <a:solidFill>
                            <a:schemeClr val="tx1"/>
                          </a:solidFill>
                          <a:effectLst/>
                        </a:rPr>
                        <a:t>研究领域</a:t>
                      </a:r>
                      <a:endParaRPr lang="zh-CN" sz="1600" kern="100" dirty="0">
                        <a:solidFill>
                          <a:schemeClr val="tx1"/>
                        </a:solidFill>
                        <a:effectLst/>
                        <a:latin typeface="Calibri" panose="020F0502020204030204" pitchFamily="34" charset="0"/>
                        <a:ea typeface="PMingLiU" panose="02020500000000000000" pitchFamily="18" charset="-120"/>
                        <a:cs typeface="Times New Roman" panose="02020603050405020304" charset="0"/>
                      </a:endParaRPr>
                    </a:p>
                  </a:txBody>
                  <a:tcPr marL="66929" marR="66929" marT="0" marB="0" anchor="ctr"/>
                </a:tc>
              </a:tr>
              <a:tr h="73860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zh-CN" altLang="zh-CN" sz="2800" kern="0" dirty="0" smtClean="0">
                          <a:solidFill>
                            <a:schemeClr val="tx1"/>
                          </a:solidFill>
                          <a:effectLst/>
                          <a:sym typeface="+mn-ea"/>
                        </a:rPr>
                        <a:t>人文学</a:t>
                      </a:r>
                      <a:endParaRPr lang="zh-CN" altLang="zh-TW" sz="4000" b="1" kern="0" dirty="0" smtClean="0">
                        <a:solidFill>
                          <a:schemeClr val="tx1"/>
                        </a:solidFill>
                        <a:effectLst/>
                        <a:latin typeface="+mn-lt"/>
                        <a:ea typeface="+mn-ea"/>
                        <a:cs typeface="+mn-cs"/>
                        <a:sym typeface="+mn-ea"/>
                      </a:endParaRPr>
                    </a:p>
                  </a:txBody>
                  <a:tcPr marL="66929" marR="66929" marT="0" marB="0" anchor="ctr">
                    <a:solidFill>
                      <a:schemeClr val="accent4">
                        <a:lumMod val="60000"/>
                        <a:lumOff val="4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zh-CN" altLang="zh-CN" sz="2000" kern="0" dirty="0" smtClean="0">
                          <a:solidFill>
                            <a:schemeClr val="tx1"/>
                          </a:solidFill>
                          <a:effectLst/>
                          <a:sym typeface="+mn-ea"/>
                        </a:rPr>
                        <a:t>人文学综合、历史学、艺术、中国文学、语言学、地理学及区域研究、哲学、人类学及族群研究、外国文学、宗教学、图书情报学，共11个研究领域。</a:t>
                      </a:r>
                      <a:endParaRPr lang="zh-CN" altLang="zh-CN" sz="2000" kern="0" dirty="0" smtClean="0">
                        <a:solidFill>
                          <a:schemeClr val="tx1"/>
                        </a:solidFill>
                        <a:effectLst/>
                        <a:latin typeface="+mn-lt"/>
                        <a:ea typeface="+mn-ea"/>
                        <a:cs typeface="+mn-cs"/>
                        <a:sym typeface="+mn-ea"/>
                      </a:endParaRPr>
                    </a:p>
                  </a:txBody>
                  <a:tcPr marL="66929" marR="66929" marT="0" marB="0" anchor="ctr">
                    <a:solidFill>
                      <a:schemeClr val="accent4">
                        <a:lumMod val="60000"/>
                        <a:lumOff val="40000"/>
                      </a:schemeClr>
                    </a:solidFill>
                  </a:tcPr>
                </a:tc>
              </a:tr>
              <a:tr h="1107912">
                <a:tc>
                  <a:txBody>
                    <a:bodyPr/>
                    <a:lstStyle/>
                    <a:p>
                      <a:pPr marL="0" marR="0" algn="ctr" defTabSz="914400" rtl="0" eaLnBrk="1" fontAlgn="auto" latinLnBrk="0" hangingPunct="1">
                        <a:lnSpc>
                          <a:spcPct val="115000"/>
                        </a:lnSpc>
                        <a:spcBef>
                          <a:spcPts val="0"/>
                        </a:spcBef>
                        <a:spcAft>
                          <a:spcPts val="0"/>
                        </a:spcAft>
                        <a:buClrTx/>
                        <a:buSzTx/>
                        <a:buFontTx/>
                        <a:buNone/>
                        <a:defRPr/>
                      </a:pPr>
                      <a:r>
                        <a:rPr lang="zh-CN" altLang="zh-CN" sz="2800" kern="0" dirty="0" smtClean="0">
                          <a:solidFill>
                            <a:schemeClr val="tx1"/>
                          </a:solidFill>
                          <a:effectLst/>
                          <a:sym typeface="+mn-ea"/>
                        </a:rPr>
                        <a:t>社会科学</a:t>
                      </a:r>
                      <a:endParaRPr lang="zh-CN" altLang="zh-TW" sz="2800" b="1" kern="0" dirty="0" smtClean="0">
                        <a:solidFill>
                          <a:schemeClr val="tx1"/>
                        </a:solidFill>
                        <a:effectLst/>
                        <a:latin typeface="+mn-lt"/>
                        <a:ea typeface="+mn-ea"/>
                        <a:cs typeface="+mn-cs"/>
                        <a:sym typeface="+mn-ea"/>
                      </a:endParaRPr>
                    </a:p>
                  </a:txBody>
                  <a:tcPr marL="66929" marR="66929" marT="0" marB="0" anchor="ctr">
                    <a:solidFill>
                      <a:schemeClr val="accent4">
                        <a:lumMod val="60000"/>
                        <a:lumOff val="4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zh-CN" altLang="zh-CN" sz="1600" kern="0" dirty="0" smtClean="0">
                          <a:solidFill>
                            <a:schemeClr val="tx1"/>
                          </a:solidFill>
                          <a:effectLst/>
                          <a:sym typeface="+mn-ea"/>
                        </a:rPr>
                        <a:t>教育学、社会科学综合、管理学、体育学、社会学、经济学、政治学、心理学、法律学、财经及会计学、传播学、军事学，共12个研究领域。</a:t>
                      </a:r>
                      <a:endParaRPr lang="zh-CN" altLang="zh-CN" sz="1600" kern="0" dirty="0" smtClean="0">
                        <a:solidFill>
                          <a:schemeClr val="tx1"/>
                        </a:solidFill>
                        <a:effectLst/>
                        <a:latin typeface="+mn-lt"/>
                        <a:ea typeface="+mn-ea"/>
                        <a:cs typeface="+mn-cs"/>
                        <a:sym typeface="+mn-ea"/>
                      </a:endParaRPr>
                    </a:p>
                  </a:txBody>
                  <a:tcPr marL="66929" marR="66929" marT="0" marB="0" anchor="ctr">
                    <a:solidFill>
                      <a:schemeClr val="accent4">
                        <a:lumMod val="60000"/>
                        <a:lumOff val="40000"/>
                      </a:schemeClr>
                    </a:solidFill>
                  </a:tcPr>
                </a:tc>
              </a:tr>
              <a:tr h="96935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zh-CN" altLang="zh-TW" sz="1800" kern="0" dirty="0" smtClean="0">
                          <a:solidFill>
                            <a:schemeClr val="bg1"/>
                          </a:solidFill>
                          <a:effectLst/>
                          <a:sym typeface="+mn-ea"/>
                        </a:rPr>
                        <a:t>医学生命科学</a:t>
                      </a:r>
                      <a:endParaRPr lang="zh-CN" altLang="zh-TW" sz="1800" b="1" kern="0" dirty="0" smtClean="0">
                        <a:solidFill>
                          <a:schemeClr val="bg1"/>
                        </a:solidFill>
                        <a:effectLst/>
                        <a:sym typeface="+mn-ea"/>
                      </a:endParaRPr>
                    </a:p>
                    <a:p>
                      <a:pPr algn="ctr">
                        <a:lnSpc>
                          <a:spcPct val="115000"/>
                        </a:lnSpc>
                        <a:spcAft>
                          <a:spcPts val="0"/>
                        </a:spcAft>
                      </a:pPr>
                      <a:endParaRPr lang="zh-CN" sz="1800" b="1" kern="0" dirty="0">
                        <a:solidFill>
                          <a:schemeClr val="tx1"/>
                        </a:solidFill>
                        <a:effectLst/>
                        <a:sym typeface="+mn-ea"/>
                      </a:endParaRPr>
                    </a:p>
                  </a:txBody>
                  <a:tcPr marL="66929" marR="66929" marT="0" marB="0" anchor="ctr">
                    <a:solidFill>
                      <a:schemeClr val="accent4">
                        <a:lumMod val="60000"/>
                        <a:lumOff val="4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zh-CN" altLang="zh-TW" sz="1600" b="1" kern="0" dirty="0" smtClean="0">
                          <a:solidFill>
                            <a:schemeClr val="bg1"/>
                          </a:solidFill>
                          <a:effectLst/>
                          <a:sym typeface="+mn-ea"/>
                        </a:rPr>
                        <a:t>护理、基础医学、药理医学、中医药学、牙科与口腔科、妇产科与老幼科、预防保健与卫生学、社会医学、内科、医药卫生综合、医药总论、外科、医院管理与医事行政，共1</a:t>
                      </a:r>
                      <a:r>
                        <a:rPr lang="en-US" altLang="zh-CN" sz="1600" b="1" kern="0" dirty="0" smtClean="0">
                          <a:solidFill>
                            <a:schemeClr val="bg1"/>
                          </a:solidFill>
                          <a:effectLst/>
                          <a:sym typeface="+mn-ea"/>
                        </a:rPr>
                        <a:t>3</a:t>
                      </a:r>
                      <a:r>
                        <a:rPr lang="zh-CN" altLang="zh-TW" sz="1600" b="1" kern="0" dirty="0" smtClean="0">
                          <a:solidFill>
                            <a:schemeClr val="bg1"/>
                          </a:solidFill>
                          <a:effectLst/>
                          <a:sym typeface="+mn-ea"/>
                        </a:rPr>
                        <a:t>个研究领域。</a:t>
                      </a:r>
                      <a:endParaRPr lang="zh-CN" altLang="zh-TW" sz="1600" b="1" kern="0" dirty="0" smtClean="0">
                        <a:solidFill>
                          <a:schemeClr val="bg1"/>
                        </a:solidFill>
                        <a:effectLst/>
                        <a:latin typeface="+mn-lt"/>
                        <a:ea typeface="+mn-ea"/>
                        <a:cs typeface="+mn-cs"/>
                        <a:sym typeface="+mn-ea"/>
                      </a:endParaRPr>
                    </a:p>
                  </a:txBody>
                  <a:tcPr marL="66929" marR="66929" marT="0" marB="0" anchor="ctr">
                    <a:solidFill>
                      <a:schemeClr val="accent4">
                        <a:lumMod val="60000"/>
                        <a:lumOff val="40000"/>
                      </a:schemeClr>
                    </a:solidFill>
                  </a:tcPr>
                </a:tc>
              </a:tr>
              <a:tr h="723265">
                <a:tc>
                  <a:txBody>
                    <a:bodyPr/>
                    <a:lstStyle/>
                    <a:p>
                      <a:pPr algn="ctr">
                        <a:lnSpc>
                          <a:spcPct val="115000"/>
                        </a:lnSpc>
                        <a:spcAft>
                          <a:spcPts val="0"/>
                        </a:spcAft>
                      </a:pPr>
                      <a:r>
                        <a:rPr lang="zh-CN" sz="1800" kern="0" dirty="0">
                          <a:solidFill>
                            <a:schemeClr val="tx1"/>
                          </a:solidFill>
                          <a:effectLst/>
                        </a:rPr>
                        <a:t>生物农学</a:t>
                      </a:r>
                      <a:endParaRPr lang="zh-CN" sz="1200" kern="100" dirty="0">
                        <a:solidFill>
                          <a:schemeClr val="tx1"/>
                        </a:solidFill>
                        <a:effectLst/>
                        <a:latin typeface="Calibri" panose="020F0502020204030204" pitchFamily="34" charset="0"/>
                        <a:ea typeface="PMingLiU" panose="02020500000000000000" pitchFamily="18" charset="-120"/>
                        <a:cs typeface="Times New Roman" panose="02020603050405020304" charset="0"/>
                      </a:endParaRPr>
                    </a:p>
                  </a:txBody>
                  <a:tcPr marL="66929" marR="66929" marT="0" marB="0" anchor="ctr">
                    <a:solidFill>
                      <a:schemeClr val="accent4">
                        <a:lumMod val="60000"/>
                        <a:lumOff val="40000"/>
                      </a:schemeClr>
                    </a:solidFill>
                  </a:tcPr>
                </a:tc>
                <a:tc>
                  <a:txBody>
                    <a:bodyPr/>
                    <a:lstStyle/>
                    <a:p>
                      <a:pPr algn="just">
                        <a:lnSpc>
                          <a:spcPct val="115000"/>
                        </a:lnSpc>
                        <a:spcAft>
                          <a:spcPts val="0"/>
                        </a:spcAft>
                      </a:pPr>
                      <a:r>
                        <a:rPr lang="zh-CN" sz="1600" kern="0" dirty="0">
                          <a:solidFill>
                            <a:schemeClr val="tx1"/>
                          </a:solidFill>
                          <a:effectLst/>
                        </a:rPr>
                        <a:t>农业、渔业、畜牧、森林、生物科学、生物农学综合、动物学、植物学、农产品加工、生物环境与多样性、兽医，共</a:t>
                      </a:r>
                      <a:r>
                        <a:rPr lang="en-US" sz="2000" kern="0" dirty="0">
                          <a:solidFill>
                            <a:schemeClr val="tx1"/>
                          </a:solidFill>
                          <a:effectLst/>
                        </a:rPr>
                        <a:t>11</a:t>
                      </a:r>
                      <a:r>
                        <a:rPr lang="zh-CN" sz="1600" kern="0" dirty="0">
                          <a:solidFill>
                            <a:schemeClr val="tx1"/>
                          </a:solidFill>
                          <a:effectLst/>
                        </a:rPr>
                        <a:t>个研究领域。</a:t>
                      </a:r>
                      <a:endParaRPr lang="zh-CN" sz="1600" kern="0" dirty="0">
                        <a:solidFill>
                          <a:schemeClr val="tx1"/>
                        </a:solidFill>
                        <a:effectLst/>
                        <a:latin typeface="Calibri" panose="020F0502020204030204" pitchFamily="34" charset="0"/>
                        <a:ea typeface="PMingLiU" panose="02020500000000000000" pitchFamily="18" charset="-120"/>
                        <a:cs typeface="Times New Roman" panose="02020603050405020304" charset="0"/>
                      </a:endParaRPr>
                    </a:p>
                  </a:txBody>
                  <a:tcPr marL="66929" marR="66929" marT="0" marB="0" anchor="ctr">
                    <a:solidFill>
                      <a:schemeClr val="accent4">
                        <a:lumMod val="60000"/>
                        <a:lumOff val="40000"/>
                      </a:schemeClr>
                    </a:solidFill>
                  </a:tcPr>
                </a:tc>
              </a:tr>
              <a:tr h="969356">
                <a:tc>
                  <a:txBody>
                    <a:bodyPr/>
                    <a:lstStyle/>
                    <a:p>
                      <a:pPr marL="0" marR="0" algn="ctr" defTabSz="914400" rtl="0" eaLnBrk="1" fontAlgn="auto" latinLnBrk="0" hangingPunct="1">
                        <a:lnSpc>
                          <a:spcPct val="115000"/>
                        </a:lnSpc>
                        <a:spcBef>
                          <a:spcPts val="0"/>
                        </a:spcBef>
                        <a:spcAft>
                          <a:spcPts val="0"/>
                        </a:spcAft>
                        <a:buClrTx/>
                        <a:buSzTx/>
                        <a:buFontTx/>
                        <a:buNone/>
                      </a:pPr>
                      <a:r>
                        <a:rPr lang="zh-CN" sz="1800" kern="0" dirty="0">
                          <a:solidFill>
                            <a:schemeClr val="tx1"/>
                          </a:solidFill>
                          <a:effectLst/>
                          <a:sym typeface="+mn-ea"/>
                        </a:rPr>
                        <a:t>工程学</a:t>
                      </a:r>
                      <a:endParaRPr lang="zh-CN" altLang="zh-TW" sz="2800" b="1" kern="0" dirty="0" smtClean="0">
                        <a:solidFill>
                          <a:srgbClr val="FF0000"/>
                        </a:solidFill>
                        <a:effectLst/>
                        <a:latin typeface="+mn-lt"/>
                        <a:ea typeface="+mn-ea"/>
                        <a:cs typeface="+mn-cs"/>
                      </a:endParaRPr>
                    </a:p>
                    <a:p>
                      <a:pPr algn="ctr">
                        <a:lnSpc>
                          <a:spcPct val="115000"/>
                        </a:lnSpc>
                        <a:spcAft>
                          <a:spcPts val="0"/>
                        </a:spcAft>
                      </a:pPr>
                      <a:endParaRPr lang="zh-CN" sz="1200" kern="100" dirty="0">
                        <a:solidFill>
                          <a:schemeClr val="tx1"/>
                        </a:solidFill>
                        <a:effectLst/>
                        <a:latin typeface="Calibri" panose="020F0502020204030204" pitchFamily="34" charset="0"/>
                        <a:ea typeface="PMingLiU" panose="02020500000000000000" pitchFamily="18" charset="-120"/>
                        <a:cs typeface="Times New Roman" panose="02020603050405020304" charset="0"/>
                      </a:endParaRPr>
                    </a:p>
                  </a:txBody>
                  <a:tcPr marL="66929" marR="66929" marT="0" marB="0" anchor="ctr"/>
                </a:tc>
                <a:tc>
                  <a:txBody>
                    <a:bodyPr/>
                    <a:lstStyle/>
                    <a:p>
                      <a:pPr marL="0" marR="0" algn="just" defTabSz="914400" rtl="0" eaLnBrk="1" fontAlgn="auto" latinLnBrk="0" hangingPunct="1">
                        <a:lnSpc>
                          <a:spcPct val="115000"/>
                        </a:lnSpc>
                        <a:spcBef>
                          <a:spcPts val="0"/>
                        </a:spcBef>
                        <a:spcAft>
                          <a:spcPts val="0"/>
                        </a:spcAft>
                        <a:buClrTx/>
                        <a:buSzTx/>
                        <a:buFontTx/>
                        <a:buNone/>
                      </a:pPr>
                      <a:r>
                        <a:rPr lang="zh-CN" sz="1600" kern="0" dirty="0">
                          <a:solidFill>
                            <a:schemeClr val="tx1"/>
                          </a:solidFill>
                          <a:effectLst/>
                          <a:sym typeface="+mn-ea"/>
                        </a:rPr>
                        <a:t>工程学综合、市政与环境工程、工程学总论、土木与建筑工程、电机工程、机械工程、化学工业、交通运输工程、水利工程、核子工程、矿冶与冶金工程、</a:t>
                      </a:r>
                      <a:endParaRPr lang="zh-CN" sz="1600" kern="0" dirty="0">
                        <a:solidFill>
                          <a:schemeClr val="tx1"/>
                        </a:solidFill>
                        <a:effectLst/>
                        <a:latin typeface="+mn-lt"/>
                        <a:ea typeface="+mn-ea"/>
                        <a:cs typeface="+mn-cs"/>
                        <a:sym typeface="+mn-ea"/>
                      </a:endParaRPr>
                    </a:p>
                    <a:p>
                      <a:pPr marL="0" marR="0" algn="just" defTabSz="914400" rtl="0" eaLnBrk="1" fontAlgn="auto" latinLnBrk="0" hangingPunct="1">
                        <a:lnSpc>
                          <a:spcPct val="115000"/>
                        </a:lnSpc>
                        <a:spcBef>
                          <a:spcPts val="0"/>
                        </a:spcBef>
                        <a:spcAft>
                          <a:spcPts val="0"/>
                        </a:spcAft>
                        <a:buClrTx/>
                        <a:buSzTx/>
                        <a:buFontTx/>
                        <a:buNone/>
                      </a:pPr>
                      <a:r>
                        <a:rPr lang="zh-CN" sz="1600" kern="0" dirty="0">
                          <a:solidFill>
                            <a:schemeClr val="tx1"/>
                          </a:solidFill>
                          <a:effectLst/>
                          <a:sym typeface="+mn-ea"/>
                        </a:rPr>
                        <a:t>道路与铁道工程，共12个研究领域。</a:t>
                      </a:r>
                      <a:endParaRPr lang="zh-CN" altLang="zh-TW" sz="2000" b="1" kern="0" dirty="0" smtClean="0">
                        <a:solidFill>
                          <a:schemeClr val="tx1"/>
                        </a:solidFill>
                        <a:effectLst/>
                        <a:latin typeface="+mn-lt"/>
                        <a:ea typeface="+mn-ea"/>
                        <a:cs typeface="+mn-cs"/>
                        <a:sym typeface="+mn-ea"/>
                      </a:endParaRPr>
                    </a:p>
                  </a:txBody>
                  <a:tcPr marL="66929" marR="66929" marT="0" marB="0" anchor="ctr"/>
                </a:tc>
              </a:tr>
              <a:tr h="723151">
                <a:tc>
                  <a:txBody>
                    <a:bodyPr/>
                    <a:lstStyle/>
                    <a:p>
                      <a:pPr algn="ctr">
                        <a:lnSpc>
                          <a:spcPct val="115000"/>
                        </a:lnSpc>
                        <a:spcAft>
                          <a:spcPts val="0"/>
                        </a:spcAft>
                      </a:pPr>
                      <a:r>
                        <a:rPr lang="zh-CN" sz="1800" kern="0" dirty="0">
                          <a:solidFill>
                            <a:schemeClr val="tx1"/>
                          </a:solidFill>
                          <a:effectLst/>
                          <a:sym typeface="+mn-ea"/>
                        </a:rPr>
                        <a:t>基础与应用科学</a:t>
                      </a:r>
                      <a:endParaRPr lang="zh-CN" sz="1800" b="1" kern="0" dirty="0">
                        <a:solidFill>
                          <a:schemeClr val="tx1"/>
                        </a:solidFill>
                        <a:effectLst/>
                        <a:sym typeface="+mn-ea"/>
                      </a:endParaRPr>
                    </a:p>
                  </a:txBody>
                  <a:tcPr marL="66929" marR="66929" marT="0" marB="0" anchor="ctr"/>
                </a:tc>
                <a:tc>
                  <a:txBody>
                    <a:bodyPr/>
                    <a:lstStyle/>
                    <a:p>
                      <a:pPr marL="0" algn="just" defTabSz="914400" rtl="0" eaLnBrk="1" latinLnBrk="0" hangingPunct="1">
                        <a:lnSpc>
                          <a:spcPct val="115000"/>
                        </a:lnSpc>
                        <a:spcAft>
                          <a:spcPts val="0"/>
                        </a:spcAft>
                        <a:buClrTx/>
                        <a:buSzTx/>
                        <a:buFontTx/>
                      </a:pPr>
                      <a:r>
                        <a:rPr lang="zh-CN" sz="1600" kern="0" dirty="0">
                          <a:solidFill>
                            <a:schemeClr val="tx1"/>
                          </a:solidFill>
                          <a:effectLst/>
                          <a:sym typeface="+mn-ea"/>
                        </a:rPr>
                        <a:t>信息科学、基础与应用科学综合、物理、统计、数学、化学、永续发展研究、</a:t>
                      </a:r>
                      <a:endParaRPr lang="zh-CN" sz="1600" kern="0" dirty="0">
                        <a:solidFill>
                          <a:schemeClr val="tx1"/>
                        </a:solidFill>
                        <a:effectLst/>
                        <a:latin typeface="+mn-lt"/>
                        <a:ea typeface="+mn-ea"/>
                        <a:cs typeface="+mn-cs"/>
                        <a:sym typeface="+mn-ea"/>
                      </a:endParaRPr>
                    </a:p>
                    <a:p>
                      <a:pPr marL="0" algn="just" defTabSz="914400" rtl="0" eaLnBrk="1" latinLnBrk="0" hangingPunct="1">
                        <a:lnSpc>
                          <a:spcPct val="115000"/>
                        </a:lnSpc>
                        <a:spcAft>
                          <a:spcPts val="0"/>
                        </a:spcAft>
                        <a:buClrTx/>
                        <a:buSzTx/>
                        <a:buFontTx/>
                      </a:pPr>
                      <a:r>
                        <a:rPr lang="zh-CN" sz="1600" kern="0" dirty="0">
                          <a:solidFill>
                            <a:schemeClr val="tx1"/>
                          </a:solidFill>
                          <a:effectLst/>
                          <a:sym typeface="+mn-ea"/>
                        </a:rPr>
                        <a:t>地球科学与地质学、海洋科学、大气科学、天文学，共11个研究领域。</a:t>
                      </a:r>
                      <a:endParaRPr lang="zh-CN" sz="1600" kern="0" dirty="0">
                        <a:solidFill>
                          <a:schemeClr val="tx1"/>
                        </a:solidFill>
                        <a:effectLst/>
                        <a:latin typeface="+mn-lt"/>
                        <a:ea typeface="+mn-ea"/>
                        <a:cs typeface="+mn-cs"/>
                        <a:sym typeface="+mn-ea"/>
                      </a:endParaRPr>
                    </a:p>
                  </a:txBody>
                  <a:tcPr marL="66929" marR="66929" marT="0" marB="0" anchor="ctr"/>
                </a:tc>
              </a:tr>
            </a:tbl>
          </a:graphicData>
        </a:graphic>
      </p:graphicFrame>
      <p:pic>
        <p:nvPicPr>
          <p:cNvPr id="2" name="图片 1" descr="LOGO无影"/>
          <p:cNvPicPr>
            <a:picLocks noChangeAspect="1"/>
          </p:cNvPicPr>
          <p:nvPr/>
        </p:nvPicPr>
        <p:blipFill>
          <a:blip r:embed="rId6"/>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OGO无影"/>
          <p:cNvPicPr>
            <a:picLocks noChangeAspect="1"/>
          </p:cNvPicPr>
          <p:nvPr/>
        </p:nvPicPr>
        <p:blipFill>
          <a:blip r:embed="rId2"/>
          <a:stretch>
            <a:fillRect/>
          </a:stretch>
        </p:blipFill>
        <p:spPr>
          <a:xfrm>
            <a:off x="11135360" y="5661025"/>
            <a:ext cx="1056640" cy="1202055"/>
          </a:xfrm>
          <a:prstGeom prst="rect">
            <a:avLst/>
          </a:prstGeom>
        </p:spPr>
      </p:pic>
      <p:pic>
        <p:nvPicPr>
          <p:cNvPr id="6" name="图片 5"/>
          <p:cNvPicPr>
            <a:picLocks noChangeAspect="1"/>
          </p:cNvPicPr>
          <p:nvPr/>
        </p:nvPicPr>
        <p:blipFill>
          <a:blip r:embed="rId3"/>
          <a:stretch>
            <a:fillRect/>
          </a:stretch>
        </p:blipFill>
        <p:spPr>
          <a:xfrm>
            <a:off x="2526030" y="1828800"/>
            <a:ext cx="7499350" cy="3211830"/>
          </a:xfrm>
          <a:prstGeom prst="rect">
            <a:avLst/>
          </a:prstGeom>
        </p:spPr>
      </p:pic>
      <p:sp>
        <p:nvSpPr>
          <p:cNvPr id="8" name="標題 1"/>
          <p:cNvSpPr>
            <a:spLocks noGrp="1"/>
          </p:cNvSpPr>
          <p:nvPr/>
        </p:nvSpPr>
        <p:spPr>
          <a:xfrm>
            <a:off x="838200" y="365126"/>
            <a:ext cx="10515600" cy="1325563"/>
          </a:xfrm>
        </p:spPr>
        <p:txBody>
          <a:bodyPr/>
          <a:lstStyle>
            <a:lvl1pPr algn="l" defTabSz="913130"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a:lstStyle>
          <a:p>
            <a:endParaRPr kumimoji="1" lang="zh-TW" altLang="en-US" dirty="0"/>
          </a:p>
        </p:txBody>
      </p:sp>
      <p:sp>
        <p:nvSpPr>
          <p:cNvPr id="9" name="文本框 8"/>
          <p:cNvSpPr txBox="1"/>
          <p:nvPr/>
        </p:nvSpPr>
        <p:spPr>
          <a:xfrm>
            <a:off x="1387475" y="452120"/>
            <a:ext cx="9416415" cy="521970"/>
          </a:xfrm>
          <a:prstGeom prst="rect">
            <a:avLst/>
          </a:prstGeom>
          <a:noFill/>
        </p:spPr>
        <p:txBody>
          <a:bodyPr wrap="square" rtlCol="0" anchor="t">
            <a:spAutoFit/>
          </a:bodyPr>
          <a:lstStyle/>
          <a:p>
            <a:r>
              <a:rPr lang="en-US" altLang="zh-CN" sz="2800"/>
              <a:t>2019</a:t>
            </a:r>
            <a:r>
              <a:rPr lang="zh-CN" altLang="en-US" sz="2800">
                <a:ea typeface="宋体" panose="02010600030101010101" pitchFamily="2" charset="-122"/>
              </a:rPr>
              <a:t>年</a:t>
            </a:r>
            <a:r>
              <a:rPr lang="en-US" altLang="zh-CN" sz="2800">
                <a:ea typeface="宋体" panose="02010600030101010101" pitchFamily="2" charset="-122"/>
              </a:rPr>
              <a:t>7</a:t>
            </a:r>
            <a:r>
              <a:rPr lang="zh-CN" altLang="en-US" sz="2800">
                <a:ea typeface="宋体" panose="02010600030101010101" pitchFamily="2" charset="-122"/>
              </a:rPr>
              <a:t>月</a:t>
            </a:r>
            <a:r>
              <a:rPr lang="en-US" altLang="zh-CN" sz="2800">
                <a:ea typeface="宋体" panose="02010600030101010101" pitchFamily="2" charset="-122"/>
              </a:rPr>
              <a:t>---</a:t>
            </a:r>
            <a:r>
              <a:rPr lang="zh-CN" altLang="en-US" sz="2800"/>
              <a:t>CSSCI核心目录变动！新增30种台湾学术期刊！</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OGO无影"/>
          <p:cNvPicPr>
            <a:picLocks noChangeAspect="1"/>
          </p:cNvPicPr>
          <p:nvPr/>
        </p:nvPicPr>
        <p:blipFill>
          <a:blip r:embed="rId2"/>
          <a:stretch>
            <a:fillRect/>
          </a:stretch>
        </p:blipFill>
        <p:spPr>
          <a:xfrm>
            <a:off x="11135360" y="5661025"/>
            <a:ext cx="1056640" cy="1202055"/>
          </a:xfrm>
          <a:prstGeom prst="rect">
            <a:avLst/>
          </a:prstGeom>
        </p:spPr>
      </p:pic>
      <p:sp>
        <p:nvSpPr>
          <p:cNvPr id="8" name="標題 1"/>
          <p:cNvSpPr>
            <a:spLocks noGrp="1"/>
          </p:cNvSpPr>
          <p:nvPr/>
        </p:nvSpPr>
        <p:spPr>
          <a:xfrm>
            <a:off x="838200" y="365126"/>
            <a:ext cx="10515600" cy="1325563"/>
          </a:xfrm>
        </p:spPr>
        <p:txBody>
          <a:bodyPr/>
          <a:lstStyle>
            <a:lvl1pPr algn="l" defTabSz="913130"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a:lstStyle>
          <a:p>
            <a:endParaRPr kumimoji="1" lang="zh-TW" altLang="en-US" dirty="0"/>
          </a:p>
        </p:txBody>
      </p:sp>
      <p:sp>
        <p:nvSpPr>
          <p:cNvPr id="9" name="文本框 8"/>
          <p:cNvSpPr txBox="1"/>
          <p:nvPr/>
        </p:nvSpPr>
        <p:spPr>
          <a:xfrm>
            <a:off x="74295" y="2979420"/>
            <a:ext cx="9416415" cy="953135"/>
          </a:xfrm>
          <a:prstGeom prst="rect">
            <a:avLst/>
          </a:prstGeom>
          <a:noFill/>
        </p:spPr>
        <p:txBody>
          <a:bodyPr wrap="square" rtlCol="0" anchor="t">
            <a:spAutoFit/>
          </a:bodyPr>
          <a:lstStyle/>
          <a:p>
            <a:r>
              <a:rPr lang="en-US" altLang="zh-CN" sz="2800">
                <a:ea typeface="宋体" panose="02010600030101010101" pitchFamily="2" charset="-122"/>
              </a:rPr>
              <a:t>CSSCI</a:t>
            </a:r>
            <a:r>
              <a:rPr lang="zh-CN" sz="2800">
                <a:ea typeface="宋体" panose="02010600030101010101" pitchFamily="2" charset="-122"/>
              </a:rPr>
              <a:t>台湾期刊</a:t>
            </a:r>
          </a:p>
          <a:p>
            <a:r>
              <a:rPr lang="zh-CN" sz="2800">
                <a:ea typeface="宋体" panose="02010600030101010101" pitchFamily="2" charset="-122"/>
              </a:rPr>
              <a:t>     收录目录</a:t>
            </a:r>
            <a:endParaRPr lang="zh-CN" altLang="en-US" sz="2800"/>
          </a:p>
        </p:txBody>
      </p:sp>
      <p:pic>
        <p:nvPicPr>
          <p:cNvPr id="2" name="图片 1"/>
          <p:cNvPicPr>
            <a:picLocks noChangeAspect="1"/>
          </p:cNvPicPr>
          <p:nvPr/>
        </p:nvPicPr>
        <p:blipFill>
          <a:blip r:embed="rId3"/>
          <a:stretch>
            <a:fillRect/>
          </a:stretch>
        </p:blipFill>
        <p:spPr>
          <a:xfrm>
            <a:off x="3624580" y="15240"/>
            <a:ext cx="6120130" cy="684784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713990" y="3810"/>
            <a:ext cx="6403340" cy="6850380"/>
          </a:xfrm>
          <a:prstGeom prst="rect">
            <a:avLst/>
          </a:prstGeom>
        </p:spPr>
      </p:pic>
    </p:spTree>
    <p:extLst>
      <p:ext uri="{BB962C8B-B14F-4D97-AF65-F5344CB8AC3E}">
        <p14:creationId xmlns:p14="http://schemas.microsoft.com/office/powerpoint/2010/main" val="283181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1312" y="692696"/>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81200" y="2060575"/>
            <a:ext cx="8551545" cy="4526280"/>
          </a:xfrm>
        </p:spPr>
        <p:txBody>
          <a:bodyPr/>
          <a:lstStyle/>
          <a:p>
            <a:r>
              <a:rPr lang="zh-TW" altLang="en-US" dirty="0" smtClean="0">
                <a:latin typeface="华文行楷" panose="02010800040101010101" pitchFamily="2" charset="-122"/>
                <a:ea typeface="华文行楷" panose="02010800040101010101" pitchFamily="2" charset="-122"/>
              </a:rPr>
              <a:t>生活台湾篇</a:t>
            </a:r>
            <a:r>
              <a:rPr lang="en-US" altLang="zh-TW" dirty="0" smtClean="0">
                <a:latin typeface="华文行楷" panose="02010800040101010101" pitchFamily="2" charset="-122"/>
                <a:ea typeface="华文行楷" panose="02010800040101010101" pitchFamily="2" charset="-122"/>
              </a:rPr>
              <a:t>—</a:t>
            </a:r>
          </a:p>
          <a:p>
            <a:pPr lvl="1"/>
            <a:r>
              <a:rPr lang="zh-CN" altLang="en-US" dirty="0" smtClean="0">
                <a:latin typeface="华文行楷" panose="02010800040101010101" pitchFamily="2" charset="-122"/>
                <a:ea typeface="华文行楷" panose="02010800040101010101" pitchFamily="2" charset="-122"/>
              </a:rPr>
              <a:t>中秋节从吃月饼及柚子，变成烤肉节，台风天照烤不误。</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电视新闻很少有国际新闻。</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台湾人民常把谢谢、对不起、不好意思挂在嘴边。</a:t>
            </a:r>
            <a:endParaRPr lang="en-US" altLang="zh-TW"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对外地人友善、亲切。</a:t>
            </a:r>
            <a:r>
              <a:rPr lang="zh-CN" altLang="en-US" dirty="0" smtClean="0"/>
              <a:t/>
            </a:r>
            <a:br>
              <a:rPr lang="zh-CN" altLang="en-US" dirty="0" smtClean="0"/>
            </a:br>
            <a:endParaRPr lang="zh-TW" altLang="en-US" dirty="0" smtClean="0"/>
          </a:p>
          <a:p>
            <a:endParaRPr lang="zh-TW" altLang="en-US" dirty="0"/>
          </a:p>
        </p:txBody>
      </p:sp>
      <p:pic>
        <p:nvPicPr>
          <p:cNvPr id="5" name="图片 4" descr="LOGO无影"/>
          <p:cNvPicPr>
            <a:picLocks noChangeAspect="1"/>
          </p:cNvPicPr>
          <p:nvPr/>
        </p:nvPicPr>
        <p:blipFill>
          <a:blip r:embed="rId3"/>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11806481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521325" y="3810"/>
            <a:ext cx="6657975" cy="3886200"/>
          </a:xfrm>
          <a:prstGeom prst="rect">
            <a:avLst/>
          </a:prstGeom>
        </p:spPr>
      </p:pic>
      <p:pic>
        <p:nvPicPr>
          <p:cNvPr id="4" name="图片 3"/>
          <p:cNvPicPr>
            <a:picLocks noChangeAspect="1"/>
          </p:cNvPicPr>
          <p:nvPr/>
        </p:nvPicPr>
        <p:blipFill>
          <a:blip r:embed="rId3"/>
          <a:stretch>
            <a:fillRect/>
          </a:stretch>
        </p:blipFill>
        <p:spPr>
          <a:xfrm>
            <a:off x="10795" y="3810"/>
            <a:ext cx="5509895" cy="6850380"/>
          </a:xfrm>
          <a:prstGeom prst="rect">
            <a:avLst/>
          </a:prstGeom>
        </p:spPr>
      </p:pic>
      <p:pic>
        <p:nvPicPr>
          <p:cNvPr id="5" name="图片 4"/>
          <p:cNvPicPr>
            <a:picLocks noChangeAspect="1"/>
          </p:cNvPicPr>
          <p:nvPr/>
        </p:nvPicPr>
        <p:blipFill>
          <a:blip r:embed="rId4"/>
          <a:stretch>
            <a:fillRect/>
          </a:stretch>
        </p:blipFill>
        <p:spPr>
          <a:xfrm>
            <a:off x="5520690" y="3890645"/>
            <a:ext cx="6658610" cy="2963545"/>
          </a:xfrm>
          <a:prstGeom prst="rect">
            <a:avLst/>
          </a:prstGeom>
        </p:spPr>
      </p:pic>
    </p:spTree>
    <p:extLst>
      <p:ext uri="{BB962C8B-B14F-4D97-AF65-F5344CB8AC3E}">
        <p14:creationId xmlns:p14="http://schemas.microsoft.com/office/powerpoint/2010/main" val="1984599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905500" y="2995183"/>
            <a:ext cx="7747000" cy="768350"/>
          </a:xfrm>
          <a:prstGeom prst="rect">
            <a:avLst/>
          </a:prstGeom>
          <a:noFill/>
        </p:spPr>
        <p:txBody>
          <a:bodyPr wrap="square" rtlCol="0">
            <a:spAutoFit/>
          </a:bodyPr>
          <a:lstStyle/>
          <a:p>
            <a:r>
              <a:rPr lang="en-US" altLang="zh-CN" sz="4400" b="1" dirty="0" smtClean="0"/>
              <a:t>Q2</a:t>
            </a:r>
            <a:r>
              <a:rPr lang="zh-CN" altLang="en-US" sz="4400" b="1" dirty="0" smtClean="0"/>
              <a:t>：哪些刊值得投？</a:t>
            </a:r>
            <a:endParaRPr lang="zh-TW" altLang="en-US" sz="4400" b="1"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2040906"/>
            <a:ext cx="4406900" cy="2757460"/>
          </a:xfrm>
          <a:prstGeom prst="rect">
            <a:avLst/>
          </a:prstGeom>
        </p:spPr>
      </p:pic>
      <p:pic>
        <p:nvPicPr>
          <p:cNvPr id="4" name="图片 3" descr="LOGO无影"/>
          <p:cNvPicPr>
            <a:picLocks noChangeAspect="1"/>
          </p:cNvPicPr>
          <p:nvPr/>
        </p:nvPicPr>
        <p:blipFill>
          <a:blip r:embed="rId3"/>
          <a:stretch>
            <a:fillRect/>
          </a:stretch>
        </p:blipFill>
        <p:spPr>
          <a:xfrm>
            <a:off x="11135360" y="5661025"/>
            <a:ext cx="1056640" cy="1202055"/>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984500" y="405159"/>
            <a:ext cx="8953500" cy="6156285"/>
            <a:chOff x="3607640" y="811873"/>
            <a:chExt cx="7608489" cy="6156285"/>
          </a:xfrm>
        </p:grpSpPr>
        <p:pic>
          <p:nvPicPr>
            <p:cNvPr id="3" name="圖片 2"/>
            <p:cNvPicPr>
              <a:picLocks noChangeAspect="1"/>
            </p:cNvPicPr>
            <p:nvPr/>
          </p:nvPicPr>
          <p:blipFill>
            <a:blip r:embed="rId2"/>
            <a:stretch>
              <a:fillRect/>
            </a:stretch>
          </p:blipFill>
          <p:spPr>
            <a:xfrm>
              <a:off x="3607640" y="811873"/>
              <a:ext cx="7608489" cy="6041985"/>
            </a:xfrm>
            <a:prstGeom prst="rect">
              <a:avLst/>
            </a:prstGeom>
          </p:spPr>
        </p:pic>
        <p:sp>
          <p:nvSpPr>
            <p:cNvPr id="4" name="矩形 3"/>
            <p:cNvSpPr/>
            <p:nvPr/>
          </p:nvSpPr>
          <p:spPr>
            <a:xfrm>
              <a:off x="9348431" y="5011516"/>
              <a:ext cx="1392843" cy="19566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grpSp>
      <p:sp>
        <p:nvSpPr>
          <p:cNvPr id="5" name="文字方塊 4"/>
          <p:cNvSpPr txBox="1"/>
          <p:nvPr/>
        </p:nvSpPr>
        <p:spPr>
          <a:xfrm>
            <a:off x="203200" y="1041400"/>
            <a:ext cx="596900" cy="3539430"/>
          </a:xfrm>
          <a:prstGeom prst="rect">
            <a:avLst/>
          </a:prstGeom>
          <a:noFill/>
        </p:spPr>
        <p:txBody>
          <a:bodyPr wrap="square" rtlCol="0">
            <a:spAutoFit/>
          </a:bodyPr>
          <a:lstStyle/>
          <a:p>
            <a:r>
              <a:rPr lang="zh-CN" altLang="en-US" sz="3200" b="1" dirty="0" smtClean="0"/>
              <a:t>当然是核心刊</a:t>
            </a:r>
            <a:endParaRPr lang="en-US" altLang="zh-CN" sz="3200" b="1" dirty="0" smtClean="0"/>
          </a:p>
          <a:p>
            <a:r>
              <a:rPr lang="zh-CN" altLang="en-US" sz="3200" b="1" dirty="0" smtClean="0"/>
              <a:t>！</a:t>
            </a:r>
            <a:endParaRPr lang="zh-TW" altLang="en-US" sz="3200" b="1" dirty="0"/>
          </a:p>
        </p:txBody>
      </p:sp>
      <p:sp>
        <p:nvSpPr>
          <p:cNvPr id="6" name="文字方塊 5"/>
          <p:cNvSpPr txBox="1"/>
          <p:nvPr/>
        </p:nvSpPr>
        <p:spPr>
          <a:xfrm>
            <a:off x="977900" y="1041400"/>
            <a:ext cx="596900" cy="3970318"/>
          </a:xfrm>
          <a:prstGeom prst="rect">
            <a:avLst/>
          </a:prstGeom>
          <a:noFill/>
        </p:spPr>
        <p:txBody>
          <a:bodyPr wrap="square" rtlCol="0">
            <a:spAutoFit/>
          </a:bodyPr>
          <a:lstStyle/>
          <a:p>
            <a:r>
              <a:rPr lang="zh-CN" altLang="en-US" sz="3600" b="1" dirty="0" smtClean="0"/>
              <a:t>当然是核心刊</a:t>
            </a:r>
            <a:endParaRPr lang="en-US" altLang="zh-CN" sz="3600" b="1" dirty="0" smtClean="0"/>
          </a:p>
          <a:p>
            <a:r>
              <a:rPr lang="zh-CN" altLang="en-US" sz="3600" b="1" dirty="0" smtClean="0"/>
              <a:t>！</a:t>
            </a:r>
            <a:endParaRPr lang="zh-TW" altLang="en-US" sz="3600" b="1" dirty="0"/>
          </a:p>
        </p:txBody>
      </p:sp>
      <p:sp>
        <p:nvSpPr>
          <p:cNvPr id="7" name="文字方塊 6"/>
          <p:cNvSpPr txBox="1"/>
          <p:nvPr/>
        </p:nvSpPr>
        <p:spPr>
          <a:xfrm>
            <a:off x="1803402" y="1041400"/>
            <a:ext cx="596900" cy="4401205"/>
          </a:xfrm>
          <a:prstGeom prst="rect">
            <a:avLst/>
          </a:prstGeom>
          <a:noFill/>
        </p:spPr>
        <p:txBody>
          <a:bodyPr wrap="square" rtlCol="0">
            <a:spAutoFit/>
          </a:bodyPr>
          <a:lstStyle/>
          <a:p>
            <a:r>
              <a:rPr lang="zh-CN" altLang="en-US" sz="4000" b="1" dirty="0" smtClean="0"/>
              <a:t>当然是核心刊</a:t>
            </a:r>
            <a:endParaRPr lang="en-US" altLang="zh-CN" sz="4000" b="1" dirty="0" smtClean="0"/>
          </a:p>
          <a:p>
            <a:r>
              <a:rPr lang="zh-CN" altLang="en-US" sz="4000" b="1" dirty="0" smtClean="0"/>
              <a:t>！</a:t>
            </a:r>
            <a:endParaRPr lang="zh-TW" altLang="en-US" sz="4000" b="1" dirty="0"/>
          </a:p>
        </p:txBody>
      </p:sp>
      <p:sp>
        <p:nvSpPr>
          <p:cNvPr id="8" name="文字方塊 7"/>
          <p:cNvSpPr txBox="1"/>
          <p:nvPr/>
        </p:nvSpPr>
        <p:spPr>
          <a:xfrm>
            <a:off x="8180828" y="5187434"/>
            <a:ext cx="1708915" cy="954107"/>
          </a:xfrm>
          <a:prstGeom prst="rect">
            <a:avLst/>
          </a:prstGeom>
          <a:noFill/>
        </p:spPr>
        <p:txBody>
          <a:bodyPr wrap="square" rtlCol="0">
            <a:spAutoFit/>
          </a:bodyPr>
          <a:lstStyle/>
          <a:p>
            <a:r>
              <a:rPr lang="zh-CN" altLang="en-US" sz="2800" dirty="0" smtClean="0">
                <a:solidFill>
                  <a:srgbClr val="FF0000"/>
                </a:solidFill>
              </a:rPr>
              <a:t>国际核心期刊</a:t>
            </a:r>
            <a:endParaRPr lang="zh-TW" altLang="en-US" sz="2800"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直接连接符 45"/>
          <p:cNvSpPr>
            <a:spLocks noChangeShapeType="1"/>
          </p:cNvSpPr>
          <p:nvPr>
            <p:custDataLst>
              <p:tags r:id="rId1"/>
            </p:custDataLst>
          </p:nvPr>
        </p:nvSpPr>
        <p:spPr bwMode="auto">
          <a:xfrm>
            <a:off x="136402" y="1330710"/>
            <a:ext cx="3887787"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 name="文字方塊 1"/>
          <p:cNvSpPr txBox="1"/>
          <p:nvPr/>
        </p:nvSpPr>
        <p:spPr>
          <a:xfrm>
            <a:off x="136402" y="208819"/>
            <a:ext cx="6808787" cy="3046988"/>
          </a:xfrm>
          <a:prstGeom prst="rect">
            <a:avLst/>
          </a:prstGeom>
          <a:noFill/>
        </p:spPr>
        <p:txBody>
          <a:bodyPr wrap="square" rtlCol="0">
            <a:spAutoFit/>
          </a:bodyPr>
          <a:lstStyle/>
          <a:p>
            <a:r>
              <a:rPr lang="en-US" altLang="zh-CN" sz="3200" b="1" dirty="0" smtClean="0"/>
              <a:t>Q. </a:t>
            </a:r>
            <a:r>
              <a:rPr lang="zh-CN" altLang="en-US" sz="3200" b="1" dirty="0" smtClean="0"/>
              <a:t>如何在库内</a:t>
            </a:r>
            <a:endParaRPr lang="en-US" altLang="zh-CN" sz="3200" b="1" dirty="0" smtClean="0"/>
          </a:p>
          <a:p>
            <a:r>
              <a:rPr lang="zh-CN" altLang="en-US" sz="3200" b="1" dirty="0" smtClean="0"/>
              <a:t>查找投稿消息？</a:t>
            </a:r>
            <a:endParaRPr lang="en-US" altLang="zh-CN" sz="3200" b="1" dirty="0" smtClean="0"/>
          </a:p>
          <a:p>
            <a:endParaRPr lang="en-US" altLang="zh-TW" sz="3200" b="1" dirty="0"/>
          </a:p>
          <a:p>
            <a:r>
              <a:rPr lang="en-US" altLang="zh-CN" sz="3200" b="1" dirty="0" smtClean="0">
                <a:solidFill>
                  <a:schemeClr val="accent4">
                    <a:lumMod val="75000"/>
                  </a:schemeClr>
                </a:solidFill>
              </a:rPr>
              <a:t>=&gt;</a:t>
            </a:r>
            <a:r>
              <a:rPr lang="zh-CN" altLang="en-US" sz="3200" b="1" dirty="0" smtClean="0">
                <a:solidFill>
                  <a:schemeClr val="accent4">
                    <a:lumMod val="75000"/>
                  </a:schemeClr>
                </a:solidFill>
              </a:rPr>
              <a:t>在期刊</a:t>
            </a:r>
            <a:r>
              <a:rPr lang="zh-CN" altLang="en-US" sz="3200" b="1" dirty="0">
                <a:solidFill>
                  <a:schemeClr val="accent4">
                    <a:lumMod val="75000"/>
                  </a:schemeClr>
                </a:solidFill>
              </a:rPr>
              <a:t>列表</a:t>
            </a:r>
            <a:endParaRPr lang="en-US" altLang="zh-CN" sz="3200" b="1" dirty="0" smtClean="0">
              <a:solidFill>
                <a:schemeClr val="accent4">
                  <a:lumMod val="75000"/>
                </a:schemeClr>
              </a:solidFill>
            </a:endParaRPr>
          </a:p>
          <a:p>
            <a:r>
              <a:rPr lang="en-US" altLang="zh-CN" sz="3200" b="1" dirty="0">
                <a:solidFill>
                  <a:schemeClr val="accent4">
                    <a:lumMod val="75000"/>
                  </a:schemeClr>
                </a:solidFill>
              </a:rPr>
              <a:t> </a:t>
            </a:r>
            <a:r>
              <a:rPr lang="en-US" altLang="zh-CN" sz="3200" b="1" dirty="0" smtClean="0">
                <a:solidFill>
                  <a:schemeClr val="accent4">
                    <a:lumMod val="75000"/>
                  </a:schemeClr>
                </a:solidFill>
              </a:rPr>
              <a:t>   </a:t>
            </a:r>
            <a:r>
              <a:rPr lang="zh-CN" altLang="en-US" sz="3200" b="1" dirty="0" smtClean="0">
                <a:solidFill>
                  <a:schemeClr val="accent4">
                    <a:lumMod val="75000"/>
                  </a:schemeClr>
                </a:solidFill>
              </a:rPr>
              <a:t>点击想投的刊，</a:t>
            </a:r>
            <a:endParaRPr lang="en-US" altLang="zh-CN" sz="3200" b="1" dirty="0" smtClean="0">
              <a:solidFill>
                <a:schemeClr val="accent4">
                  <a:lumMod val="75000"/>
                </a:schemeClr>
              </a:solidFill>
            </a:endParaRPr>
          </a:p>
          <a:p>
            <a:r>
              <a:rPr lang="en-US" altLang="zh-CN" sz="3200" b="1" dirty="0">
                <a:solidFill>
                  <a:schemeClr val="accent4">
                    <a:lumMod val="75000"/>
                  </a:schemeClr>
                </a:solidFill>
              </a:rPr>
              <a:t> </a:t>
            </a:r>
            <a:r>
              <a:rPr lang="en-US" altLang="zh-CN" sz="3200" b="1" dirty="0" smtClean="0">
                <a:solidFill>
                  <a:schemeClr val="accent4">
                    <a:lumMod val="75000"/>
                  </a:schemeClr>
                </a:solidFill>
              </a:rPr>
              <a:t>   </a:t>
            </a:r>
            <a:r>
              <a:rPr lang="zh-CN" altLang="en-US" sz="3200" b="1" dirty="0" smtClean="0">
                <a:solidFill>
                  <a:schemeClr val="accent4">
                    <a:lumMod val="75000"/>
                  </a:schemeClr>
                </a:solidFill>
              </a:rPr>
              <a:t>进入期刊详目页</a:t>
            </a:r>
            <a:endParaRPr lang="zh-TW" altLang="en-US" sz="3200" b="1" dirty="0">
              <a:solidFill>
                <a:schemeClr val="accent4">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90488"/>
            <a:ext cx="8543924" cy="667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136402" y="208819"/>
            <a:ext cx="6808787" cy="2554545"/>
          </a:xfrm>
          <a:prstGeom prst="rect">
            <a:avLst/>
          </a:prstGeom>
          <a:noFill/>
        </p:spPr>
        <p:txBody>
          <a:bodyPr wrap="square" rtlCol="0">
            <a:spAutoFit/>
          </a:bodyPr>
          <a:lstStyle/>
          <a:p>
            <a:r>
              <a:rPr lang="en-US" altLang="zh-CN" sz="3200" b="1" dirty="0" smtClean="0"/>
              <a:t>Q. </a:t>
            </a:r>
            <a:r>
              <a:rPr lang="zh-CN" altLang="en-US" sz="3200" b="1" dirty="0" smtClean="0"/>
              <a:t>如何在库内</a:t>
            </a:r>
            <a:endParaRPr lang="en-US" altLang="zh-CN" sz="3200" b="1" dirty="0" smtClean="0"/>
          </a:p>
          <a:p>
            <a:r>
              <a:rPr lang="zh-CN" altLang="en-US" sz="3200" b="1" dirty="0" smtClean="0"/>
              <a:t>查找投稿消息？</a:t>
            </a:r>
            <a:endParaRPr lang="en-US" altLang="zh-CN" sz="3200" b="1" dirty="0" smtClean="0"/>
          </a:p>
          <a:p>
            <a:endParaRPr lang="en-US" altLang="zh-TW" sz="3200" b="1" dirty="0"/>
          </a:p>
          <a:p>
            <a:r>
              <a:rPr lang="en-US" altLang="zh-CN" sz="3200" b="1" dirty="0" smtClean="0">
                <a:solidFill>
                  <a:schemeClr val="accent4">
                    <a:lumMod val="75000"/>
                  </a:schemeClr>
                </a:solidFill>
              </a:rPr>
              <a:t>=&gt;</a:t>
            </a:r>
            <a:r>
              <a:rPr lang="zh-CN" altLang="en-US" sz="3200" b="1" dirty="0" smtClean="0">
                <a:solidFill>
                  <a:schemeClr val="accent4">
                    <a:lumMod val="75000"/>
                  </a:schemeClr>
                </a:solidFill>
              </a:rPr>
              <a:t>看详目页左下方</a:t>
            </a:r>
            <a:endParaRPr lang="en-US" altLang="zh-CN" sz="3200" b="1" dirty="0" smtClean="0">
              <a:solidFill>
                <a:schemeClr val="accent4">
                  <a:lumMod val="75000"/>
                </a:schemeClr>
              </a:solidFill>
            </a:endParaRPr>
          </a:p>
          <a:p>
            <a:r>
              <a:rPr lang="zh-CN" altLang="en-US" sz="3200" b="1" dirty="0" smtClean="0">
                <a:solidFill>
                  <a:schemeClr val="accent4">
                    <a:lumMod val="75000"/>
                  </a:schemeClr>
                </a:solidFill>
              </a:rPr>
              <a:t>  “基本信息</a:t>
            </a:r>
            <a:r>
              <a:rPr lang="en-US" altLang="zh-CN" sz="3200" b="1" dirty="0" smtClean="0">
                <a:solidFill>
                  <a:schemeClr val="accent4">
                    <a:lumMod val="75000"/>
                  </a:schemeClr>
                </a:solidFill>
              </a:rPr>
              <a:t>”</a:t>
            </a:r>
            <a:endParaRPr lang="zh-TW" altLang="en-US" sz="3200" b="1" dirty="0">
              <a:solidFill>
                <a:schemeClr val="accent4">
                  <a:lumMod val="75000"/>
                </a:schemeClr>
              </a:solidFill>
            </a:endParaRPr>
          </a:p>
        </p:txBody>
      </p:sp>
      <p:sp>
        <p:nvSpPr>
          <p:cNvPr id="12" name="矩形 11"/>
          <p:cNvSpPr/>
          <p:nvPr/>
        </p:nvSpPr>
        <p:spPr>
          <a:xfrm>
            <a:off x="2730698" y="5378072"/>
            <a:ext cx="1620957" cy="523220"/>
          </a:xfrm>
          <a:prstGeom prst="rect">
            <a:avLst/>
          </a:prstGeom>
        </p:spPr>
        <p:txBody>
          <a:bodyPr wrap="none">
            <a:spAutoFit/>
          </a:bodyPr>
          <a:lstStyle/>
          <a:p>
            <a:r>
              <a:rPr lang="zh-CN" altLang="en-US" sz="2800" b="1" dirty="0">
                <a:solidFill>
                  <a:schemeClr val="accent2"/>
                </a:solidFill>
              </a:rPr>
              <a:t>基本信息</a:t>
            </a:r>
            <a:endParaRPr lang="zh-TW" altLang="en-US" sz="2800" b="1" dirty="0">
              <a:solidFill>
                <a:schemeClr val="accent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655" y="516348"/>
            <a:ext cx="7813040" cy="338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273" y="3905250"/>
            <a:ext cx="7861241" cy="295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3639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002" y="152496"/>
            <a:ext cx="6808787" cy="1569660"/>
          </a:xfrm>
          <a:prstGeom prst="rect">
            <a:avLst/>
          </a:prstGeom>
          <a:noFill/>
        </p:spPr>
        <p:txBody>
          <a:bodyPr wrap="square" rtlCol="0">
            <a:spAutoFit/>
          </a:bodyPr>
          <a:lstStyle/>
          <a:p>
            <a:r>
              <a:rPr lang="en-US" altLang="zh-CN" sz="3200" b="1" dirty="0" smtClean="0"/>
              <a:t>Q. </a:t>
            </a:r>
            <a:r>
              <a:rPr lang="zh-CN" altLang="en-US" sz="3200" b="1" dirty="0" smtClean="0"/>
              <a:t>如何在库内查找投稿消息？</a:t>
            </a:r>
            <a:endParaRPr lang="en-US" altLang="zh-CN" sz="3200" b="1" dirty="0" smtClean="0"/>
          </a:p>
          <a:p>
            <a:r>
              <a:rPr lang="en-US" altLang="zh-TW" sz="3200" b="1" dirty="0">
                <a:solidFill>
                  <a:schemeClr val="accent4">
                    <a:lumMod val="75000"/>
                  </a:schemeClr>
                </a:solidFill>
              </a:rPr>
              <a:t> </a:t>
            </a:r>
            <a:r>
              <a:rPr lang="en-US" altLang="zh-TW" sz="3200" b="1" dirty="0" smtClean="0">
                <a:solidFill>
                  <a:schemeClr val="accent4">
                    <a:lumMod val="75000"/>
                  </a:schemeClr>
                </a:solidFill>
              </a:rPr>
              <a:t>    </a:t>
            </a:r>
          </a:p>
          <a:p>
            <a:r>
              <a:rPr lang="en-US" altLang="zh-CN" sz="3200" b="1" dirty="0">
                <a:solidFill>
                  <a:schemeClr val="accent4">
                    <a:lumMod val="75000"/>
                  </a:schemeClr>
                </a:solidFill>
              </a:rPr>
              <a:t> </a:t>
            </a:r>
            <a:r>
              <a:rPr lang="en-US" altLang="zh-CN" sz="3200" b="1" dirty="0" smtClean="0">
                <a:solidFill>
                  <a:schemeClr val="accent4">
                    <a:lumMod val="75000"/>
                  </a:schemeClr>
                </a:solidFill>
              </a:rPr>
              <a:t>     =》</a:t>
            </a:r>
            <a:r>
              <a:rPr lang="zh-CN" altLang="en-US" sz="3200" b="1" dirty="0" smtClean="0">
                <a:solidFill>
                  <a:schemeClr val="accent4">
                    <a:lumMod val="75000"/>
                  </a:schemeClr>
                </a:solidFill>
              </a:rPr>
              <a:t>点击下载投稿信息</a:t>
            </a:r>
            <a:endParaRPr lang="zh-TW" altLang="en-US" sz="3200" b="1" dirty="0">
              <a:solidFill>
                <a:schemeClr val="accent4">
                  <a:lumMod val="75000"/>
                </a:schemeClr>
              </a:solidFill>
            </a:endParaRPr>
          </a:p>
        </p:txBody>
      </p:sp>
      <p:pic>
        <p:nvPicPr>
          <p:cNvPr id="3" name="图片 2"/>
          <p:cNvPicPr>
            <a:picLocks noChangeAspect="1"/>
          </p:cNvPicPr>
          <p:nvPr/>
        </p:nvPicPr>
        <p:blipFill>
          <a:blip r:embed="rId2"/>
          <a:stretch>
            <a:fillRect/>
          </a:stretch>
        </p:blipFill>
        <p:spPr>
          <a:xfrm>
            <a:off x="354965" y="3098800"/>
            <a:ext cx="4076700" cy="3290570"/>
          </a:xfrm>
          <a:prstGeom prst="rect">
            <a:avLst/>
          </a:prstGeom>
        </p:spPr>
      </p:pic>
      <p:sp>
        <p:nvSpPr>
          <p:cNvPr id="8" name="文字方塊 7"/>
          <p:cNvSpPr txBox="1"/>
          <p:nvPr/>
        </p:nvSpPr>
        <p:spPr>
          <a:xfrm>
            <a:off x="4008987" y="4574002"/>
            <a:ext cx="2271589" cy="523220"/>
          </a:xfrm>
          <a:prstGeom prst="rect">
            <a:avLst/>
          </a:prstGeom>
          <a:noFill/>
        </p:spPr>
        <p:txBody>
          <a:bodyPr wrap="square" rtlCol="0">
            <a:spAutoFit/>
          </a:bodyPr>
          <a:lstStyle/>
          <a:p>
            <a:r>
              <a:rPr lang="zh-CN" altLang="en-US" sz="2800" b="1" dirty="0" smtClean="0">
                <a:solidFill>
                  <a:srgbClr val="FF0000"/>
                </a:solidFill>
              </a:rPr>
              <a:t>投稿信息</a:t>
            </a:r>
            <a:endParaRPr lang="zh-TW" altLang="en-US" sz="2800" b="1" dirty="0">
              <a:solidFill>
                <a:srgbClr val="FF0000"/>
              </a:solidFill>
            </a:endParaRPr>
          </a:p>
        </p:txBody>
      </p:sp>
      <p:sp>
        <p:nvSpPr>
          <p:cNvPr id="6" name="橢圓 5"/>
          <p:cNvSpPr/>
          <p:nvPr/>
        </p:nvSpPr>
        <p:spPr>
          <a:xfrm>
            <a:off x="2669540" y="4396105"/>
            <a:ext cx="1336675" cy="8788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8532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27455" y="-15240"/>
            <a:ext cx="9934575" cy="6866890"/>
          </a:xfrm>
          <a:prstGeom prst="rect">
            <a:avLst/>
          </a:prstGeom>
        </p:spPr>
      </p:pic>
    </p:spTree>
    <p:extLst>
      <p:ext uri="{BB962C8B-B14F-4D97-AF65-F5344CB8AC3E}">
        <p14:creationId xmlns:p14="http://schemas.microsoft.com/office/powerpoint/2010/main" val="4059538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3501008"/>
            <a:ext cx="12192000" cy="3356992"/>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11"/>
          <p:cNvSpPr txBox="1"/>
          <p:nvPr/>
        </p:nvSpPr>
        <p:spPr>
          <a:xfrm>
            <a:off x="551384" y="5178781"/>
            <a:ext cx="1620957" cy="338554"/>
          </a:xfrm>
          <a:prstGeom prst="rect">
            <a:avLst/>
          </a:prstGeom>
          <a:noFill/>
        </p:spPr>
        <p:txBody>
          <a:bodyPr wrap="none" rtlCol="0">
            <a:spAutoFit/>
          </a:bodyPr>
          <a:lstStyle/>
          <a:p>
            <a:r>
              <a:rPr lang="zh-CN" altLang="en-US" sz="1600" b="1" dirty="0" smtClean="0">
                <a:solidFill>
                  <a:schemeClr val="bg1"/>
                </a:solidFill>
                <a:latin typeface="Adobe 宋体 Std L" pitchFamily="18" charset="-128"/>
                <a:ea typeface="微软雅黑 Light" panose="020B0502040204020203" pitchFamily="34" charset="-122"/>
                <a:cs typeface="Arial" panose="020B0604020202020204" pitchFamily="34" charset="0"/>
              </a:rPr>
              <a:t>了解文献影响力</a:t>
            </a:r>
            <a:endParaRPr lang="en-US" altLang="zh-CN" sz="1600" b="1" dirty="0">
              <a:solidFill>
                <a:schemeClr val="bg1"/>
              </a:solidFill>
              <a:latin typeface="Adobe 宋体 Std L" pitchFamily="18" charset="-128"/>
              <a:ea typeface="微软雅黑 Light" panose="020B0502040204020203" pitchFamily="34" charset="-122"/>
              <a:cs typeface="Arial" panose="020B0604020202020204" pitchFamily="34" charset="0"/>
            </a:endParaRPr>
          </a:p>
        </p:txBody>
      </p:sp>
      <p:sp>
        <p:nvSpPr>
          <p:cNvPr id="40" name="矩形 39"/>
          <p:cNvSpPr/>
          <p:nvPr/>
        </p:nvSpPr>
        <p:spPr>
          <a:xfrm>
            <a:off x="551385" y="5571340"/>
            <a:ext cx="2520279" cy="1200329"/>
          </a:xfrm>
          <a:prstGeom prst="rect">
            <a:avLst/>
          </a:prstGeom>
        </p:spPr>
        <p:txBody>
          <a:bodyPr wrap="square">
            <a:spAutoFit/>
          </a:bodyPr>
          <a:lstStyle/>
          <a:p>
            <a:pPr>
              <a:lnSpc>
                <a:spcPct val="150000"/>
              </a:lnSpc>
            </a:pPr>
            <a:r>
              <a:rPr lang="zh-TW" altLang="en-US" sz="1400" dirty="0" smtClean="0">
                <a:solidFill>
                  <a:schemeClr val="bg1">
                    <a:lumMod val="95000"/>
                  </a:schemeClr>
                </a:solidFill>
                <a:latin typeface="Dotum" pitchFamily="34" charset="-127"/>
                <a:ea typeface="微软雅黑 Light" panose="020B0502040204020203" pitchFamily="34" charset="-122"/>
              </a:rPr>
              <a:t>不只能查得到，</a:t>
            </a:r>
            <a:r>
              <a:rPr lang="zh-TW" altLang="en-US" sz="1400" smtClean="0">
                <a:solidFill>
                  <a:schemeClr val="bg1">
                    <a:lumMod val="95000"/>
                  </a:schemeClr>
                </a:solidFill>
                <a:latin typeface="Dotum" pitchFamily="34" charset="-127"/>
                <a:ea typeface="微软雅黑 Light" panose="020B0502040204020203" pitchFamily="34" charset="-122"/>
              </a:rPr>
              <a:t>更能</a:t>
            </a:r>
            <a:r>
              <a:rPr lang="zh-TW" altLang="en-US" sz="1600" b="1" smtClean="0">
                <a:solidFill>
                  <a:schemeClr val="accent6">
                    <a:lumMod val="75000"/>
                  </a:schemeClr>
                </a:solidFill>
                <a:latin typeface="Dotum" pitchFamily="34" charset="-127"/>
                <a:ea typeface="微软雅黑 Light" panose="020B0502040204020203" pitchFamily="34" charset="-122"/>
              </a:rPr>
              <a:t>透过计量</a:t>
            </a:r>
            <a:r>
              <a:rPr lang="zh-CN" altLang="en-US" sz="1400" smtClean="0">
                <a:solidFill>
                  <a:schemeClr val="bg1">
                    <a:lumMod val="95000"/>
                  </a:schemeClr>
                </a:solidFill>
                <a:latin typeface="Dotum" pitchFamily="34" charset="-127"/>
                <a:ea typeface="微软雅黑 Light" panose="020B0502040204020203" pitchFamily="34" charset="-122"/>
              </a:rPr>
              <a:t>，了解文献的影响力，</a:t>
            </a:r>
            <a:r>
              <a:rPr lang="zh-TW" altLang="en-US" sz="1600" b="1" smtClean="0">
                <a:solidFill>
                  <a:schemeClr val="accent6">
                    <a:lumMod val="75000"/>
                  </a:schemeClr>
                </a:solidFill>
                <a:latin typeface="Dotum" pitchFamily="34" charset="-127"/>
                <a:ea typeface="微软雅黑 Light" panose="020B0502040204020203" pitchFamily="34" charset="-122"/>
              </a:rPr>
              <a:t>找出</a:t>
            </a:r>
            <a:r>
              <a:rPr lang="zh-TW" altLang="en-US" sz="1600" b="1" dirty="0" smtClean="0">
                <a:solidFill>
                  <a:schemeClr val="accent6">
                    <a:lumMod val="75000"/>
                  </a:schemeClr>
                </a:solidFill>
                <a:latin typeface="Dotum" pitchFamily="34" charset="-127"/>
                <a:ea typeface="微软雅黑 Light" panose="020B0502040204020203" pitchFamily="34" charset="-122"/>
              </a:rPr>
              <a:t>重要的</a:t>
            </a:r>
            <a:r>
              <a:rPr lang="zh-CN" altLang="en-US" sz="1600" b="1" dirty="0" smtClean="0">
                <a:solidFill>
                  <a:schemeClr val="accent6">
                    <a:lumMod val="75000"/>
                  </a:schemeClr>
                </a:solidFill>
                <a:latin typeface="Dotum" pitchFamily="34" charset="-127"/>
                <a:ea typeface="微软雅黑 Light" panose="020B0502040204020203" pitchFamily="34" charset="-122"/>
              </a:rPr>
              <a:t>论文</a:t>
            </a:r>
            <a:r>
              <a:rPr lang="zh-TW" altLang="en-US" sz="1400" dirty="0" smtClean="0">
                <a:solidFill>
                  <a:schemeClr val="bg1">
                    <a:lumMod val="95000"/>
                  </a:schemeClr>
                </a:solidFill>
                <a:latin typeface="Dotum" pitchFamily="34" charset="-127"/>
                <a:ea typeface="微软雅黑 Light" panose="020B0502040204020203" pitchFamily="34" charset="-122"/>
              </a:rPr>
              <a:t>。</a:t>
            </a:r>
            <a:endParaRPr lang="en-US" altLang="zh-TW" sz="1400" dirty="0" smtClean="0">
              <a:solidFill>
                <a:schemeClr val="bg1">
                  <a:lumMod val="95000"/>
                </a:schemeClr>
              </a:solidFill>
              <a:latin typeface="Dotum" pitchFamily="34" charset="-127"/>
              <a:ea typeface="微软雅黑 Light" panose="020B0502040204020203" pitchFamily="34" charset="-122"/>
            </a:endParaRPr>
          </a:p>
        </p:txBody>
      </p:sp>
      <p:sp>
        <p:nvSpPr>
          <p:cNvPr id="41" name="文本框 13"/>
          <p:cNvSpPr txBox="1"/>
          <p:nvPr/>
        </p:nvSpPr>
        <p:spPr>
          <a:xfrm>
            <a:off x="3359696" y="5158481"/>
            <a:ext cx="1415772" cy="338554"/>
          </a:xfrm>
          <a:prstGeom prst="rect">
            <a:avLst/>
          </a:prstGeom>
          <a:noFill/>
        </p:spPr>
        <p:txBody>
          <a:bodyPr wrap="none" rtlCol="0">
            <a:spAutoFit/>
          </a:bodyPr>
          <a:lstStyle/>
          <a:p>
            <a:r>
              <a:rPr lang="zh-CN" altLang="en-US" sz="1600" b="1" dirty="0" smtClean="0">
                <a:solidFill>
                  <a:schemeClr val="bg1"/>
                </a:solidFill>
                <a:latin typeface="Arial" panose="020B0604020202020204" pitchFamily="34" charset="0"/>
                <a:ea typeface="微软雅黑 Light" panose="020B0502040204020203" pitchFamily="34" charset="-122"/>
                <a:cs typeface="Arial" panose="020B0604020202020204" pitchFamily="34" charset="0"/>
              </a:rPr>
              <a:t>接轨国际平台</a:t>
            </a:r>
            <a:endParaRPr lang="en-US" altLang="zh-CN" sz="1600" b="1" dirty="0">
              <a:solidFill>
                <a:schemeClr val="bg1"/>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42" name="矩形 41"/>
          <p:cNvSpPr/>
          <p:nvPr/>
        </p:nvSpPr>
        <p:spPr>
          <a:xfrm>
            <a:off x="3359697" y="5551040"/>
            <a:ext cx="2520279" cy="1107996"/>
          </a:xfrm>
          <a:prstGeom prst="rect">
            <a:avLst/>
          </a:prstGeom>
        </p:spPr>
        <p:txBody>
          <a:bodyPr wrap="square">
            <a:spAutoFit/>
          </a:bodyPr>
          <a:lstStyle/>
          <a:p>
            <a:pPr>
              <a:lnSpc>
                <a:spcPct val="150000"/>
              </a:lnSpc>
            </a:pPr>
            <a:r>
              <a:rPr lang="zh-CN" altLang="en-US" sz="1400" smtClean="0">
                <a:solidFill>
                  <a:schemeClr val="bg1">
                    <a:lumMod val="95000"/>
                  </a:schemeClr>
                </a:solidFill>
                <a:latin typeface="等线" panose="02010600030101010101" pitchFamily="2" charset="-122"/>
                <a:ea typeface="微软雅黑 Light" panose="020B0502040204020203" pitchFamily="34" charset="-122"/>
              </a:rPr>
              <a:t>不只能看到华艺的计量，更能藉由国际合作，一次掌握文献在</a:t>
            </a:r>
            <a:r>
              <a:rPr lang="zh-CN" altLang="en-US" sz="1600" b="1" smtClean="0">
                <a:solidFill>
                  <a:schemeClr val="accent6">
                    <a:lumMod val="75000"/>
                  </a:schemeClr>
                </a:solidFill>
                <a:latin typeface="Dotum" pitchFamily="34" charset="-127"/>
                <a:ea typeface="微软雅黑 Light" panose="020B0502040204020203" pitchFamily="34" charset="-122"/>
              </a:rPr>
              <a:t>全世界的曝光状况</a:t>
            </a:r>
            <a:r>
              <a:rPr lang="zh-TW" altLang="en-US" sz="1400" smtClean="0">
                <a:solidFill>
                  <a:schemeClr val="bg1">
                    <a:lumMod val="95000"/>
                  </a:schemeClr>
                </a:solidFill>
                <a:latin typeface="等线" panose="02010600030101010101" pitchFamily="2" charset="-122"/>
                <a:ea typeface="微软雅黑 Light" panose="020B0502040204020203" pitchFamily="34" charset="-122"/>
              </a:rPr>
              <a:t>！</a:t>
            </a:r>
            <a:endParaRPr lang="zh-CN" altLang="en-US" sz="1400" dirty="0">
              <a:solidFill>
                <a:schemeClr val="bg1">
                  <a:lumMod val="95000"/>
                </a:schemeClr>
              </a:solidFill>
              <a:ea typeface="微软雅黑 Light" panose="020B0502040204020203" pitchFamily="34" charset="-122"/>
            </a:endParaRPr>
          </a:p>
        </p:txBody>
      </p:sp>
      <p:grpSp>
        <p:nvGrpSpPr>
          <p:cNvPr id="3" name="组合 1"/>
          <p:cNvGrpSpPr/>
          <p:nvPr/>
        </p:nvGrpSpPr>
        <p:grpSpPr>
          <a:xfrm>
            <a:off x="695400" y="4029244"/>
            <a:ext cx="959855" cy="959855"/>
            <a:chOff x="839416" y="4029244"/>
            <a:chExt cx="959855" cy="959855"/>
          </a:xfrm>
        </p:grpSpPr>
        <p:sp>
          <p:nvSpPr>
            <p:cNvPr id="44" name="椭圆 9"/>
            <p:cNvSpPr/>
            <p:nvPr/>
          </p:nvSpPr>
          <p:spPr>
            <a:xfrm>
              <a:off x="839416" y="4029244"/>
              <a:ext cx="959855" cy="959855"/>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991" y="4110033"/>
              <a:ext cx="746733" cy="746733"/>
            </a:xfrm>
            <a:prstGeom prst="rect">
              <a:avLst/>
            </a:prstGeom>
            <a:ln>
              <a:noFill/>
            </a:ln>
          </p:spPr>
        </p:pic>
      </p:grpSp>
      <p:grpSp>
        <p:nvGrpSpPr>
          <p:cNvPr id="4" name="组合 2"/>
          <p:cNvGrpSpPr/>
          <p:nvPr/>
        </p:nvGrpSpPr>
        <p:grpSpPr>
          <a:xfrm>
            <a:off x="3431704" y="4053321"/>
            <a:ext cx="959855" cy="959855"/>
            <a:chOff x="3863752" y="4053321"/>
            <a:chExt cx="959855" cy="959855"/>
          </a:xfrm>
        </p:grpSpPr>
        <p:sp>
          <p:nvSpPr>
            <p:cNvPr id="47" name="椭圆 10"/>
            <p:cNvSpPr/>
            <p:nvPr/>
          </p:nvSpPr>
          <p:spPr>
            <a:xfrm>
              <a:off x="3863752" y="4053321"/>
              <a:ext cx="959855" cy="959855"/>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841" y="4205942"/>
              <a:ext cx="680399" cy="680399"/>
            </a:xfrm>
            <a:prstGeom prst="rect">
              <a:avLst/>
            </a:prstGeom>
            <a:ln>
              <a:noFill/>
            </a:ln>
          </p:spPr>
        </p:pic>
      </p:grpSp>
      <p:sp>
        <p:nvSpPr>
          <p:cNvPr id="49" name="等腰三角形 48"/>
          <p:cNvSpPr/>
          <p:nvPr/>
        </p:nvSpPr>
        <p:spPr>
          <a:xfrm rot="10800000">
            <a:off x="8869637" y="4870090"/>
            <a:ext cx="216024" cy="186228"/>
          </a:xfrm>
          <a:prstGeom prst="triangl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536160" y="5199583"/>
            <a:ext cx="3039615" cy="461665"/>
          </a:xfrm>
          <a:prstGeom prst="rect">
            <a:avLst/>
          </a:prstGeom>
        </p:spPr>
        <p:txBody>
          <a:bodyPr wrap="none">
            <a:spAutoFit/>
          </a:bodyPr>
          <a:lstStyle/>
          <a:p>
            <a:r>
              <a:rPr lang="zh-CN" altLang="en-US" sz="2400" b="1" dirty="0" smtClean="0">
                <a:solidFill>
                  <a:schemeClr val="bg1"/>
                </a:solidFill>
                <a:latin typeface="Arial" panose="020B0604020202020204" pitchFamily="34" charset="0"/>
                <a:ea typeface="微软雅黑 Light" panose="020B0502040204020203" pitchFamily="34" charset="-122"/>
                <a:cs typeface="Arial" panose="020B0604020202020204" pitchFamily="34" charset="0"/>
              </a:rPr>
              <a:t>替代计量，接轨国际</a:t>
            </a:r>
            <a:endParaRPr lang="zh-CN" altLang="en-US" sz="2400" b="1" dirty="0">
              <a:solidFill>
                <a:schemeClr val="bg1"/>
              </a:solidFill>
            </a:endParaRPr>
          </a:p>
        </p:txBody>
      </p:sp>
      <p:sp>
        <p:nvSpPr>
          <p:cNvPr id="51" name="矩形 50"/>
          <p:cNvSpPr/>
          <p:nvPr/>
        </p:nvSpPr>
        <p:spPr>
          <a:xfrm>
            <a:off x="7608167" y="5733256"/>
            <a:ext cx="4104457" cy="584775"/>
          </a:xfrm>
          <a:prstGeom prst="rect">
            <a:avLst/>
          </a:prstGeom>
        </p:spPr>
        <p:txBody>
          <a:bodyPr wrap="square">
            <a:spAutoFit/>
          </a:bodyPr>
          <a:lstStyle/>
          <a:p>
            <a:pPr>
              <a:buFont typeface="Arial" panose="020B0604020202020204" pitchFamily="34" charset="0"/>
              <a:buChar char="•"/>
            </a:pPr>
            <a:r>
              <a:rPr lang="zh-CN" altLang="en-US" sz="1600" smtClean="0">
                <a:solidFill>
                  <a:schemeClr val="bg1">
                    <a:lumMod val="85000"/>
                  </a:schemeClr>
                </a:solidFill>
                <a:ea typeface="微软雅黑 Light" panose="020B0502040204020203" pitchFamily="34" charset="-122"/>
              </a:rPr>
              <a:t>  与替代计量领头羊</a:t>
            </a:r>
            <a:r>
              <a:rPr lang="en-US" altLang="zh-TW" sz="1600" smtClean="0">
                <a:solidFill>
                  <a:schemeClr val="bg1">
                    <a:lumMod val="85000"/>
                  </a:schemeClr>
                </a:solidFill>
                <a:ea typeface="微软雅黑 Light" panose="020B0502040204020203" pitchFamily="34" charset="-122"/>
              </a:rPr>
              <a:t>PlumX</a:t>
            </a:r>
            <a:r>
              <a:rPr lang="zh-TW" altLang="en-US" sz="1600" dirty="0" smtClean="0">
                <a:solidFill>
                  <a:schemeClr val="bg1">
                    <a:lumMod val="85000"/>
                  </a:schemeClr>
                </a:solidFill>
                <a:ea typeface="微软雅黑 Light" panose="020B0502040204020203" pitchFamily="34" charset="-122"/>
              </a:rPr>
              <a:t>合作</a:t>
            </a:r>
            <a:endParaRPr lang="en-US" altLang="zh-TW" sz="1600" dirty="0" smtClean="0">
              <a:solidFill>
                <a:schemeClr val="bg1">
                  <a:lumMod val="85000"/>
                </a:schemeClr>
              </a:solidFill>
              <a:ea typeface="微软雅黑 Light" panose="020B0502040204020203" pitchFamily="34" charset="-122"/>
            </a:endParaRPr>
          </a:p>
          <a:p>
            <a:pPr>
              <a:buFont typeface="Arial" panose="020B0604020202020204" pitchFamily="34" charset="0"/>
              <a:buChar char="•"/>
            </a:pPr>
            <a:r>
              <a:rPr lang="zh-CN" altLang="en-US" sz="1600" smtClean="0">
                <a:solidFill>
                  <a:schemeClr val="bg1">
                    <a:lumMod val="85000"/>
                  </a:schemeClr>
                </a:solidFill>
                <a:ea typeface="微软雅黑 Light" panose="020B0502040204020203" pitchFamily="34" charset="-122"/>
              </a:rPr>
              <a:t>  从多面向的计量信息，了解文章的影响力</a:t>
            </a:r>
            <a:endParaRPr lang="en-US" altLang="zh-TW" sz="1600" dirty="0" smtClean="0">
              <a:solidFill>
                <a:schemeClr val="bg1">
                  <a:lumMod val="85000"/>
                </a:schemeClr>
              </a:solidFill>
              <a:ea typeface="微软雅黑 Light" panose="020B0502040204020203" pitchFamily="34" charset="-122"/>
            </a:endParaRPr>
          </a:p>
        </p:txBody>
      </p:sp>
      <p:pic>
        <p:nvPicPr>
          <p:cNvPr id="5" name="图片 4"/>
          <p:cNvPicPr>
            <a:picLocks noChangeAspect="1"/>
          </p:cNvPicPr>
          <p:nvPr/>
        </p:nvPicPr>
        <p:blipFill>
          <a:blip r:embed="rId5"/>
          <a:stretch>
            <a:fillRect/>
          </a:stretch>
        </p:blipFill>
        <p:spPr>
          <a:xfrm>
            <a:off x="0" y="-3175"/>
            <a:ext cx="7715250" cy="3901440"/>
          </a:xfrm>
          <a:prstGeom prst="rect">
            <a:avLst/>
          </a:prstGeom>
        </p:spPr>
      </p:pic>
      <p:pic>
        <p:nvPicPr>
          <p:cNvPr id="6" name="图片 5"/>
          <p:cNvPicPr>
            <a:picLocks noChangeAspect="1"/>
          </p:cNvPicPr>
          <p:nvPr/>
        </p:nvPicPr>
        <p:blipFill>
          <a:blip r:embed="rId6"/>
          <a:stretch>
            <a:fillRect/>
          </a:stretch>
        </p:blipFill>
        <p:spPr>
          <a:xfrm>
            <a:off x="7715885" y="-3175"/>
            <a:ext cx="4476115" cy="3504565"/>
          </a:xfrm>
          <a:prstGeom prst="rect">
            <a:avLst/>
          </a:prstGeom>
        </p:spPr>
      </p:pic>
    </p:spTree>
    <p:extLst>
      <p:ext uri="{BB962C8B-B14F-4D97-AF65-F5344CB8AC3E}">
        <p14:creationId xmlns:p14="http://schemas.microsoft.com/office/powerpoint/2010/main" val="36267821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9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1000"/>
                                        <p:tgtEl>
                                          <p:spTgt spid="50"/>
                                        </p:tgtEl>
                                      </p:cBhvr>
                                    </p:animEffect>
                                  </p:childTnLst>
                                </p:cTn>
                              </p:par>
                              <p:par>
                                <p:cTn id="13" presetID="16" presetClass="entr" presetSubtype="37" fill="hold" nodeType="withEffect">
                                  <p:stCondLst>
                                    <p:cond delay="2300"/>
                                  </p:stCondLst>
                                  <p:childTnLst>
                                    <p:set>
                                      <p:cBhvr>
                                        <p:cTn id="14" dur="1" fill="hold">
                                          <p:stCondLst>
                                            <p:cond delay="0"/>
                                          </p:stCondLst>
                                        </p:cTn>
                                        <p:tgtEl>
                                          <p:spTgt spid="51"/>
                                        </p:tgtEl>
                                        <p:attrNameLst>
                                          <p:attrName>style.visibility</p:attrName>
                                        </p:attrNameLst>
                                      </p:cBhvr>
                                      <p:to>
                                        <p:strVal val="visible"/>
                                      </p:to>
                                    </p:set>
                                    <p:animEffect transition="in" filter="barn(outVertical)">
                                      <p:cBhvr>
                                        <p:cTn id="15" dur="1000"/>
                                        <p:tgtEl>
                                          <p:spTgt spid="51"/>
                                        </p:tgtEl>
                                      </p:cBhvr>
                                    </p:animEffect>
                                  </p:childTnLst>
                                </p:cTn>
                              </p:par>
                              <p:par>
                                <p:cTn id="16" presetID="47" presetClass="entr" presetSubtype="0" fill="hold" nodeType="withEffect">
                                  <p:stCondLst>
                                    <p:cond delay="33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33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3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4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44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44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22"/>
          <p:cNvGrpSpPr/>
          <p:nvPr>
            <p:custDataLst>
              <p:tags r:id="rId1"/>
            </p:custDataLst>
          </p:nvPr>
        </p:nvGrpSpPr>
        <p:grpSpPr bwMode="auto">
          <a:xfrm>
            <a:off x="258763" y="409575"/>
            <a:ext cx="4656137" cy="530225"/>
            <a:chOff x="2315064" y="3129110"/>
            <a:chExt cx="4654888" cy="530958"/>
          </a:xfrm>
        </p:grpSpPr>
        <p:sp>
          <p:nvSpPr>
            <p:cNvPr id="24" name="Freeform 5"/>
            <p:cNvSpPr>
              <a:spLocks noChangeArrowheads="1"/>
            </p:cNvSpPr>
            <p:nvPr>
              <p:custDataLst>
                <p:tags r:id="rId2"/>
              </p:custDataLst>
            </p:nvPr>
          </p:nvSpPr>
          <p:spPr bwMode="auto">
            <a:xfrm>
              <a:off x="2315064" y="3129110"/>
              <a:ext cx="552302" cy="530958"/>
            </a:xfrm>
            <a:custGeom>
              <a:avLst/>
              <a:gdLst>
                <a:gd name="T0" fmla="*/ 48528406 w 376"/>
                <a:gd name="T1" fmla="*/ 953213401 h 362"/>
                <a:gd name="T2" fmla="*/ 113230937 w 376"/>
                <a:gd name="T3" fmla="*/ 832042938 h 362"/>
                <a:gd name="T4" fmla="*/ 32352270 w 376"/>
                <a:gd name="T5" fmla="*/ 751261290 h 362"/>
                <a:gd name="T6" fmla="*/ 129407072 w 376"/>
                <a:gd name="T7" fmla="*/ 638168992 h 362"/>
                <a:gd name="T8" fmla="*/ 8087063 w 376"/>
                <a:gd name="T9" fmla="*/ 533152850 h 362"/>
                <a:gd name="T10" fmla="*/ 153670270 w 376"/>
                <a:gd name="T11" fmla="*/ 452373211 h 362"/>
                <a:gd name="T12" fmla="*/ 113230937 w 376"/>
                <a:gd name="T13" fmla="*/ 355435233 h 362"/>
                <a:gd name="T14" fmla="*/ 194111613 w 376"/>
                <a:gd name="T15" fmla="*/ 379669728 h 362"/>
                <a:gd name="T16" fmla="*/ 202198676 w 376"/>
                <a:gd name="T17" fmla="*/ 298890088 h 362"/>
                <a:gd name="T18" fmla="*/ 299255487 w 376"/>
                <a:gd name="T19" fmla="*/ 250421100 h 362"/>
                <a:gd name="T20" fmla="*/ 250727082 w 376"/>
                <a:gd name="T21" fmla="*/ 145404958 h 362"/>
                <a:gd name="T22" fmla="*/ 420573487 w 376"/>
                <a:gd name="T23" fmla="*/ 161561287 h 362"/>
                <a:gd name="T24" fmla="*/ 493365091 w 376"/>
                <a:gd name="T25" fmla="*/ 80781648 h 362"/>
                <a:gd name="T26" fmla="*/ 582332830 w 376"/>
                <a:gd name="T27" fmla="*/ 88859813 h 362"/>
                <a:gd name="T28" fmla="*/ 687476704 w 376"/>
                <a:gd name="T29" fmla="*/ 48468989 h 362"/>
                <a:gd name="T30" fmla="*/ 808796713 w 376"/>
                <a:gd name="T31" fmla="*/ 16156330 h 362"/>
                <a:gd name="T32" fmla="*/ 897764452 w 376"/>
                <a:gd name="T33" fmla="*/ 64625318 h 362"/>
                <a:gd name="T34" fmla="*/ 946290848 w 376"/>
                <a:gd name="T35" fmla="*/ 48468989 h 362"/>
                <a:gd name="T36" fmla="*/ 1027171525 w 376"/>
                <a:gd name="T37" fmla="*/ 72703483 h 362"/>
                <a:gd name="T38" fmla="*/ 1059523795 w 376"/>
                <a:gd name="T39" fmla="*/ 129248628 h 362"/>
                <a:gd name="T40" fmla="*/ 1140402462 w 376"/>
                <a:gd name="T41" fmla="*/ 96937977 h 362"/>
                <a:gd name="T42" fmla="*/ 1140402462 w 376"/>
                <a:gd name="T43" fmla="*/ 169639452 h 362"/>
                <a:gd name="T44" fmla="*/ 1221281128 w 376"/>
                <a:gd name="T45" fmla="*/ 250421100 h 362"/>
                <a:gd name="T46" fmla="*/ 1277898606 w 376"/>
                <a:gd name="T47" fmla="*/ 258499264 h 362"/>
                <a:gd name="T48" fmla="*/ 1285985669 w 376"/>
                <a:gd name="T49" fmla="*/ 274655594 h 362"/>
                <a:gd name="T50" fmla="*/ 1439657949 w 376"/>
                <a:gd name="T51" fmla="*/ 395826057 h 362"/>
                <a:gd name="T52" fmla="*/ 1366866345 w 376"/>
                <a:gd name="T53" fmla="*/ 460451375 h 362"/>
                <a:gd name="T54" fmla="*/ 1472008210 w 376"/>
                <a:gd name="T55" fmla="*/ 597778168 h 362"/>
                <a:gd name="T56" fmla="*/ 1415392741 w 376"/>
                <a:gd name="T57" fmla="*/ 662403486 h 362"/>
                <a:gd name="T58" fmla="*/ 1496273417 w 376"/>
                <a:gd name="T59" fmla="*/ 710872475 h 362"/>
                <a:gd name="T60" fmla="*/ 1480097282 w 376"/>
                <a:gd name="T61" fmla="*/ 751261290 h 362"/>
                <a:gd name="T62" fmla="*/ 1399216606 w 376"/>
                <a:gd name="T63" fmla="*/ 848199268 h 362"/>
                <a:gd name="T64" fmla="*/ 1447745012 w 376"/>
                <a:gd name="T65" fmla="*/ 945135237 h 362"/>
                <a:gd name="T66" fmla="*/ 1383040471 w 376"/>
                <a:gd name="T67" fmla="*/ 961291566 h 362"/>
                <a:gd name="T68" fmla="*/ 1383040471 w 376"/>
                <a:gd name="T69" fmla="*/ 1009760555 h 362"/>
                <a:gd name="T70" fmla="*/ 1407305678 w 376"/>
                <a:gd name="T71" fmla="*/ 1122854862 h 362"/>
                <a:gd name="T72" fmla="*/ 1294072732 w 376"/>
                <a:gd name="T73" fmla="*/ 1114776697 h 362"/>
                <a:gd name="T74" fmla="*/ 1269809534 w 376"/>
                <a:gd name="T75" fmla="*/ 1211712666 h 362"/>
                <a:gd name="T76" fmla="*/ 1172754732 w 376"/>
                <a:gd name="T77" fmla="*/ 1235947160 h 362"/>
                <a:gd name="T78" fmla="*/ 1205107003 w 376"/>
                <a:gd name="T79" fmla="*/ 1332885138 h 362"/>
                <a:gd name="T80" fmla="*/ 1091874056 w 376"/>
                <a:gd name="T81" fmla="*/ 1300572478 h 362"/>
                <a:gd name="T82" fmla="*/ 1116139264 w 376"/>
                <a:gd name="T83" fmla="*/ 1421742942 h 362"/>
                <a:gd name="T84" fmla="*/ 1059523795 w 376"/>
                <a:gd name="T85" fmla="*/ 1373273953 h 362"/>
                <a:gd name="T86" fmla="*/ 938203786 w 376"/>
                <a:gd name="T87" fmla="*/ 1373273953 h 362"/>
                <a:gd name="T88" fmla="*/ 857323109 w 376"/>
                <a:gd name="T89" fmla="*/ 1413664777 h 362"/>
                <a:gd name="T90" fmla="*/ 768355370 w 376"/>
                <a:gd name="T91" fmla="*/ 1381352118 h 362"/>
                <a:gd name="T92" fmla="*/ 687476704 w 376"/>
                <a:gd name="T93" fmla="*/ 1437899271 h 362"/>
                <a:gd name="T94" fmla="*/ 663213506 w 376"/>
                <a:gd name="T95" fmla="*/ 1397508447 h 362"/>
                <a:gd name="T96" fmla="*/ 622772163 w 376"/>
                <a:gd name="T97" fmla="*/ 1365195788 h 362"/>
                <a:gd name="T98" fmla="*/ 590421902 w 376"/>
                <a:gd name="T99" fmla="*/ 1454055601 h 362"/>
                <a:gd name="T100" fmla="*/ 525717361 w 376"/>
                <a:gd name="T101" fmla="*/ 1340963302 h 362"/>
                <a:gd name="T102" fmla="*/ 469101893 w 376"/>
                <a:gd name="T103" fmla="*/ 1389430283 h 362"/>
                <a:gd name="T104" fmla="*/ 428662560 w 376"/>
                <a:gd name="T105" fmla="*/ 1308650643 h 362"/>
                <a:gd name="T106" fmla="*/ 380134154 w 376"/>
                <a:gd name="T107" fmla="*/ 1324806973 h 362"/>
                <a:gd name="T108" fmla="*/ 234550946 w 376"/>
                <a:gd name="T109" fmla="*/ 1227868995 h 362"/>
                <a:gd name="T110" fmla="*/ 226463884 w 376"/>
                <a:gd name="T111" fmla="*/ 1179400007 h 362"/>
                <a:gd name="T112" fmla="*/ 177935478 w 376"/>
                <a:gd name="T113" fmla="*/ 1058229544 h 362"/>
                <a:gd name="T114" fmla="*/ 105143874 w 376"/>
                <a:gd name="T115" fmla="*/ 1106698532 h 362"/>
                <a:gd name="T116" fmla="*/ 145583207 w 376"/>
                <a:gd name="T117" fmla="*/ 985526061 h 362"/>
                <a:gd name="T118" fmla="*/ 121320009 w 376"/>
                <a:gd name="T119" fmla="*/ 920902751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362"/>
                <a:gd name="T182" fmla="*/ 376 w 376"/>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362">
                  <a:moveTo>
                    <a:pt x="30" y="228"/>
                  </a:moveTo>
                  <a:lnTo>
                    <a:pt x="30" y="228"/>
                  </a:lnTo>
                  <a:lnTo>
                    <a:pt x="24" y="230"/>
                  </a:lnTo>
                  <a:lnTo>
                    <a:pt x="20" y="232"/>
                  </a:lnTo>
                  <a:lnTo>
                    <a:pt x="18" y="234"/>
                  </a:lnTo>
                  <a:lnTo>
                    <a:pt x="12" y="236"/>
                  </a:lnTo>
                  <a:lnTo>
                    <a:pt x="10" y="232"/>
                  </a:lnTo>
                  <a:lnTo>
                    <a:pt x="12" y="230"/>
                  </a:lnTo>
                  <a:lnTo>
                    <a:pt x="16" y="226"/>
                  </a:lnTo>
                  <a:lnTo>
                    <a:pt x="28" y="220"/>
                  </a:lnTo>
                  <a:lnTo>
                    <a:pt x="28" y="212"/>
                  </a:lnTo>
                  <a:lnTo>
                    <a:pt x="28" y="206"/>
                  </a:lnTo>
                  <a:lnTo>
                    <a:pt x="28" y="198"/>
                  </a:lnTo>
                  <a:lnTo>
                    <a:pt x="30" y="192"/>
                  </a:lnTo>
                  <a:lnTo>
                    <a:pt x="28" y="190"/>
                  </a:lnTo>
                  <a:lnTo>
                    <a:pt x="26" y="188"/>
                  </a:lnTo>
                  <a:lnTo>
                    <a:pt x="18" y="186"/>
                  </a:lnTo>
                  <a:lnTo>
                    <a:pt x="8" y="186"/>
                  </a:lnTo>
                  <a:lnTo>
                    <a:pt x="0" y="184"/>
                  </a:lnTo>
                  <a:lnTo>
                    <a:pt x="10" y="178"/>
                  </a:lnTo>
                  <a:lnTo>
                    <a:pt x="18" y="172"/>
                  </a:lnTo>
                  <a:lnTo>
                    <a:pt x="26" y="168"/>
                  </a:lnTo>
                  <a:lnTo>
                    <a:pt x="30" y="164"/>
                  </a:lnTo>
                  <a:lnTo>
                    <a:pt x="32" y="158"/>
                  </a:lnTo>
                  <a:lnTo>
                    <a:pt x="32" y="154"/>
                  </a:lnTo>
                  <a:lnTo>
                    <a:pt x="30" y="148"/>
                  </a:lnTo>
                  <a:lnTo>
                    <a:pt x="28" y="146"/>
                  </a:lnTo>
                  <a:lnTo>
                    <a:pt x="24" y="142"/>
                  </a:lnTo>
                  <a:lnTo>
                    <a:pt x="14" y="138"/>
                  </a:lnTo>
                  <a:lnTo>
                    <a:pt x="2" y="132"/>
                  </a:lnTo>
                  <a:lnTo>
                    <a:pt x="10" y="132"/>
                  </a:lnTo>
                  <a:lnTo>
                    <a:pt x="18" y="132"/>
                  </a:lnTo>
                  <a:lnTo>
                    <a:pt x="30" y="136"/>
                  </a:lnTo>
                  <a:lnTo>
                    <a:pt x="36" y="120"/>
                  </a:lnTo>
                  <a:lnTo>
                    <a:pt x="38" y="112"/>
                  </a:lnTo>
                  <a:lnTo>
                    <a:pt x="40" y="100"/>
                  </a:lnTo>
                  <a:lnTo>
                    <a:pt x="36" y="98"/>
                  </a:lnTo>
                  <a:lnTo>
                    <a:pt x="32" y="96"/>
                  </a:lnTo>
                  <a:lnTo>
                    <a:pt x="28" y="92"/>
                  </a:lnTo>
                  <a:lnTo>
                    <a:pt x="28" y="88"/>
                  </a:lnTo>
                  <a:lnTo>
                    <a:pt x="34" y="88"/>
                  </a:lnTo>
                  <a:lnTo>
                    <a:pt x="38" y="92"/>
                  </a:lnTo>
                  <a:lnTo>
                    <a:pt x="40" y="96"/>
                  </a:lnTo>
                  <a:lnTo>
                    <a:pt x="46" y="98"/>
                  </a:lnTo>
                  <a:lnTo>
                    <a:pt x="48" y="96"/>
                  </a:lnTo>
                  <a:lnTo>
                    <a:pt x="48" y="94"/>
                  </a:lnTo>
                  <a:lnTo>
                    <a:pt x="50" y="90"/>
                  </a:lnTo>
                  <a:lnTo>
                    <a:pt x="44" y="82"/>
                  </a:lnTo>
                  <a:lnTo>
                    <a:pt x="44" y="78"/>
                  </a:lnTo>
                  <a:lnTo>
                    <a:pt x="48" y="74"/>
                  </a:lnTo>
                  <a:lnTo>
                    <a:pt x="50" y="74"/>
                  </a:lnTo>
                  <a:lnTo>
                    <a:pt x="54" y="76"/>
                  </a:lnTo>
                  <a:lnTo>
                    <a:pt x="56" y="78"/>
                  </a:lnTo>
                  <a:lnTo>
                    <a:pt x="60" y="78"/>
                  </a:lnTo>
                  <a:lnTo>
                    <a:pt x="70" y="70"/>
                  </a:lnTo>
                  <a:lnTo>
                    <a:pt x="72" y="66"/>
                  </a:lnTo>
                  <a:lnTo>
                    <a:pt x="74" y="62"/>
                  </a:lnTo>
                  <a:lnTo>
                    <a:pt x="74" y="58"/>
                  </a:lnTo>
                  <a:lnTo>
                    <a:pt x="72" y="54"/>
                  </a:lnTo>
                  <a:lnTo>
                    <a:pt x="68" y="48"/>
                  </a:lnTo>
                  <a:lnTo>
                    <a:pt x="64" y="44"/>
                  </a:lnTo>
                  <a:lnTo>
                    <a:pt x="62" y="40"/>
                  </a:lnTo>
                  <a:lnTo>
                    <a:pt x="62" y="36"/>
                  </a:lnTo>
                  <a:lnTo>
                    <a:pt x="68" y="40"/>
                  </a:lnTo>
                  <a:lnTo>
                    <a:pt x="72" y="44"/>
                  </a:lnTo>
                  <a:lnTo>
                    <a:pt x="76" y="48"/>
                  </a:lnTo>
                  <a:lnTo>
                    <a:pt x="82" y="50"/>
                  </a:lnTo>
                  <a:lnTo>
                    <a:pt x="104" y="40"/>
                  </a:lnTo>
                  <a:lnTo>
                    <a:pt x="104" y="30"/>
                  </a:lnTo>
                  <a:lnTo>
                    <a:pt x="106" y="26"/>
                  </a:lnTo>
                  <a:lnTo>
                    <a:pt x="108" y="24"/>
                  </a:lnTo>
                  <a:lnTo>
                    <a:pt x="114" y="22"/>
                  </a:lnTo>
                  <a:lnTo>
                    <a:pt x="122" y="20"/>
                  </a:lnTo>
                  <a:lnTo>
                    <a:pt x="124" y="24"/>
                  </a:lnTo>
                  <a:lnTo>
                    <a:pt x="126" y="26"/>
                  </a:lnTo>
                  <a:lnTo>
                    <a:pt x="128" y="26"/>
                  </a:lnTo>
                  <a:lnTo>
                    <a:pt x="134" y="26"/>
                  </a:lnTo>
                  <a:lnTo>
                    <a:pt x="140" y="24"/>
                  </a:lnTo>
                  <a:lnTo>
                    <a:pt x="144" y="22"/>
                  </a:lnTo>
                  <a:lnTo>
                    <a:pt x="146" y="18"/>
                  </a:lnTo>
                  <a:lnTo>
                    <a:pt x="152" y="10"/>
                  </a:lnTo>
                  <a:lnTo>
                    <a:pt x="156" y="0"/>
                  </a:lnTo>
                  <a:lnTo>
                    <a:pt x="162" y="2"/>
                  </a:lnTo>
                  <a:lnTo>
                    <a:pt x="166" y="6"/>
                  </a:lnTo>
                  <a:lnTo>
                    <a:pt x="170" y="12"/>
                  </a:lnTo>
                  <a:lnTo>
                    <a:pt x="172" y="18"/>
                  </a:lnTo>
                  <a:lnTo>
                    <a:pt x="182" y="16"/>
                  </a:lnTo>
                  <a:lnTo>
                    <a:pt x="188" y="14"/>
                  </a:lnTo>
                  <a:lnTo>
                    <a:pt x="194" y="10"/>
                  </a:lnTo>
                  <a:lnTo>
                    <a:pt x="200" y="4"/>
                  </a:lnTo>
                  <a:lnTo>
                    <a:pt x="204" y="6"/>
                  </a:lnTo>
                  <a:lnTo>
                    <a:pt x="208" y="10"/>
                  </a:lnTo>
                  <a:lnTo>
                    <a:pt x="212" y="14"/>
                  </a:lnTo>
                  <a:lnTo>
                    <a:pt x="216" y="18"/>
                  </a:lnTo>
                  <a:lnTo>
                    <a:pt x="220" y="18"/>
                  </a:lnTo>
                  <a:lnTo>
                    <a:pt x="222" y="16"/>
                  </a:lnTo>
                  <a:lnTo>
                    <a:pt x="224" y="12"/>
                  </a:lnTo>
                  <a:lnTo>
                    <a:pt x="226" y="8"/>
                  </a:lnTo>
                  <a:lnTo>
                    <a:pt x="228" y="6"/>
                  </a:lnTo>
                  <a:lnTo>
                    <a:pt x="232" y="6"/>
                  </a:lnTo>
                  <a:lnTo>
                    <a:pt x="234" y="10"/>
                  </a:lnTo>
                  <a:lnTo>
                    <a:pt x="234" y="12"/>
                  </a:lnTo>
                  <a:lnTo>
                    <a:pt x="232" y="16"/>
                  </a:lnTo>
                  <a:lnTo>
                    <a:pt x="232" y="20"/>
                  </a:lnTo>
                  <a:lnTo>
                    <a:pt x="236" y="24"/>
                  </a:lnTo>
                  <a:lnTo>
                    <a:pt x="240" y="24"/>
                  </a:lnTo>
                  <a:lnTo>
                    <a:pt x="248" y="22"/>
                  </a:lnTo>
                  <a:lnTo>
                    <a:pt x="254" y="18"/>
                  </a:lnTo>
                  <a:lnTo>
                    <a:pt x="260" y="14"/>
                  </a:lnTo>
                  <a:lnTo>
                    <a:pt x="262" y="16"/>
                  </a:lnTo>
                  <a:lnTo>
                    <a:pt x="262" y="20"/>
                  </a:lnTo>
                  <a:lnTo>
                    <a:pt x="260" y="26"/>
                  </a:lnTo>
                  <a:lnTo>
                    <a:pt x="260" y="30"/>
                  </a:lnTo>
                  <a:lnTo>
                    <a:pt x="262" y="32"/>
                  </a:lnTo>
                  <a:lnTo>
                    <a:pt x="264" y="34"/>
                  </a:lnTo>
                  <a:lnTo>
                    <a:pt x="268" y="34"/>
                  </a:lnTo>
                  <a:lnTo>
                    <a:pt x="274" y="32"/>
                  </a:lnTo>
                  <a:lnTo>
                    <a:pt x="276" y="28"/>
                  </a:lnTo>
                  <a:lnTo>
                    <a:pt x="280" y="24"/>
                  </a:lnTo>
                  <a:lnTo>
                    <a:pt x="282" y="24"/>
                  </a:lnTo>
                  <a:lnTo>
                    <a:pt x="284" y="24"/>
                  </a:lnTo>
                  <a:lnTo>
                    <a:pt x="284" y="30"/>
                  </a:lnTo>
                  <a:lnTo>
                    <a:pt x="282" y="34"/>
                  </a:lnTo>
                  <a:lnTo>
                    <a:pt x="282" y="38"/>
                  </a:lnTo>
                  <a:lnTo>
                    <a:pt x="282" y="42"/>
                  </a:lnTo>
                  <a:lnTo>
                    <a:pt x="288" y="46"/>
                  </a:lnTo>
                  <a:lnTo>
                    <a:pt x="294" y="48"/>
                  </a:lnTo>
                  <a:lnTo>
                    <a:pt x="300" y="50"/>
                  </a:lnTo>
                  <a:lnTo>
                    <a:pt x="304" y="54"/>
                  </a:lnTo>
                  <a:lnTo>
                    <a:pt x="304" y="58"/>
                  </a:lnTo>
                  <a:lnTo>
                    <a:pt x="302" y="62"/>
                  </a:lnTo>
                  <a:lnTo>
                    <a:pt x="304" y="64"/>
                  </a:lnTo>
                  <a:lnTo>
                    <a:pt x="306" y="66"/>
                  </a:lnTo>
                  <a:lnTo>
                    <a:pt x="308" y="66"/>
                  </a:lnTo>
                  <a:lnTo>
                    <a:pt x="316" y="64"/>
                  </a:lnTo>
                  <a:lnTo>
                    <a:pt x="322" y="60"/>
                  </a:lnTo>
                  <a:lnTo>
                    <a:pt x="328" y="56"/>
                  </a:lnTo>
                  <a:lnTo>
                    <a:pt x="336" y="54"/>
                  </a:lnTo>
                  <a:lnTo>
                    <a:pt x="334" y="60"/>
                  </a:lnTo>
                  <a:lnTo>
                    <a:pt x="330" y="64"/>
                  </a:lnTo>
                  <a:lnTo>
                    <a:pt x="318" y="68"/>
                  </a:lnTo>
                  <a:lnTo>
                    <a:pt x="324" y="86"/>
                  </a:lnTo>
                  <a:lnTo>
                    <a:pt x="328" y="102"/>
                  </a:lnTo>
                  <a:lnTo>
                    <a:pt x="336" y="102"/>
                  </a:lnTo>
                  <a:lnTo>
                    <a:pt x="342" y="100"/>
                  </a:lnTo>
                  <a:lnTo>
                    <a:pt x="356" y="98"/>
                  </a:lnTo>
                  <a:lnTo>
                    <a:pt x="356" y="102"/>
                  </a:lnTo>
                  <a:lnTo>
                    <a:pt x="356" y="108"/>
                  </a:lnTo>
                  <a:lnTo>
                    <a:pt x="346" y="110"/>
                  </a:lnTo>
                  <a:lnTo>
                    <a:pt x="342" y="110"/>
                  </a:lnTo>
                  <a:lnTo>
                    <a:pt x="338" y="114"/>
                  </a:lnTo>
                  <a:lnTo>
                    <a:pt x="342" y="126"/>
                  </a:lnTo>
                  <a:lnTo>
                    <a:pt x="344" y="138"/>
                  </a:lnTo>
                  <a:lnTo>
                    <a:pt x="348" y="142"/>
                  </a:lnTo>
                  <a:lnTo>
                    <a:pt x="350" y="144"/>
                  </a:lnTo>
                  <a:lnTo>
                    <a:pt x="356" y="148"/>
                  </a:lnTo>
                  <a:lnTo>
                    <a:pt x="364" y="148"/>
                  </a:lnTo>
                  <a:lnTo>
                    <a:pt x="364" y="152"/>
                  </a:lnTo>
                  <a:lnTo>
                    <a:pt x="362" y="154"/>
                  </a:lnTo>
                  <a:lnTo>
                    <a:pt x="358" y="158"/>
                  </a:lnTo>
                  <a:lnTo>
                    <a:pt x="354" y="160"/>
                  </a:lnTo>
                  <a:lnTo>
                    <a:pt x="350" y="164"/>
                  </a:lnTo>
                  <a:lnTo>
                    <a:pt x="356" y="166"/>
                  </a:lnTo>
                  <a:lnTo>
                    <a:pt x="364" y="166"/>
                  </a:lnTo>
                  <a:lnTo>
                    <a:pt x="370" y="168"/>
                  </a:lnTo>
                  <a:lnTo>
                    <a:pt x="372" y="172"/>
                  </a:lnTo>
                  <a:lnTo>
                    <a:pt x="372" y="174"/>
                  </a:lnTo>
                  <a:lnTo>
                    <a:pt x="370" y="176"/>
                  </a:lnTo>
                  <a:lnTo>
                    <a:pt x="366" y="178"/>
                  </a:lnTo>
                  <a:lnTo>
                    <a:pt x="358" y="178"/>
                  </a:lnTo>
                  <a:lnTo>
                    <a:pt x="354" y="178"/>
                  </a:lnTo>
                  <a:lnTo>
                    <a:pt x="352" y="180"/>
                  </a:lnTo>
                  <a:lnTo>
                    <a:pt x="352" y="182"/>
                  </a:lnTo>
                  <a:lnTo>
                    <a:pt x="366" y="186"/>
                  </a:lnTo>
                  <a:lnTo>
                    <a:pt x="376" y="190"/>
                  </a:lnTo>
                  <a:lnTo>
                    <a:pt x="364" y="194"/>
                  </a:lnTo>
                  <a:lnTo>
                    <a:pt x="354" y="196"/>
                  </a:lnTo>
                  <a:lnTo>
                    <a:pt x="350" y="200"/>
                  </a:lnTo>
                  <a:lnTo>
                    <a:pt x="348" y="204"/>
                  </a:lnTo>
                  <a:lnTo>
                    <a:pt x="346" y="210"/>
                  </a:lnTo>
                  <a:lnTo>
                    <a:pt x="348" y="220"/>
                  </a:lnTo>
                  <a:lnTo>
                    <a:pt x="352" y="222"/>
                  </a:lnTo>
                  <a:lnTo>
                    <a:pt x="356" y="222"/>
                  </a:lnTo>
                  <a:lnTo>
                    <a:pt x="356" y="230"/>
                  </a:lnTo>
                  <a:lnTo>
                    <a:pt x="358" y="234"/>
                  </a:lnTo>
                  <a:lnTo>
                    <a:pt x="360" y="240"/>
                  </a:lnTo>
                  <a:lnTo>
                    <a:pt x="358" y="246"/>
                  </a:lnTo>
                  <a:lnTo>
                    <a:pt x="354" y="244"/>
                  </a:lnTo>
                  <a:lnTo>
                    <a:pt x="352" y="242"/>
                  </a:lnTo>
                  <a:lnTo>
                    <a:pt x="348" y="240"/>
                  </a:lnTo>
                  <a:lnTo>
                    <a:pt x="342" y="238"/>
                  </a:lnTo>
                  <a:lnTo>
                    <a:pt x="340" y="240"/>
                  </a:lnTo>
                  <a:lnTo>
                    <a:pt x="338" y="242"/>
                  </a:lnTo>
                  <a:lnTo>
                    <a:pt x="338" y="246"/>
                  </a:lnTo>
                  <a:lnTo>
                    <a:pt x="340" y="248"/>
                  </a:lnTo>
                  <a:lnTo>
                    <a:pt x="342" y="250"/>
                  </a:lnTo>
                  <a:lnTo>
                    <a:pt x="342" y="254"/>
                  </a:lnTo>
                  <a:lnTo>
                    <a:pt x="334" y="264"/>
                  </a:lnTo>
                  <a:lnTo>
                    <a:pt x="336" y="270"/>
                  </a:lnTo>
                  <a:lnTo>
                    <a:pt x="342" y="274"/>
                  </a:lnTo>
                  <a:lnTo>
                    <a:pt x="348" y="278"/>
                  </a:lnTo>
                  <a:lnTo>
                    <a:pt x="352" y="282"/>
                  </a:lnTo>
                  <a:lnTo>
                    <a:pt x="346" y="282"/>
                  </a:lnTo>
                  <a:lnTo>
                    <a:pt x="338" y="280"/>
                  </a:lnTo>
                  <a:lnTo>
                    <a:pt x="326" y="272"/>
                  </a:lnTo>
                  <a:lnTo>
                    <a:pt x="320" y="276"/>
                  </a:lnTo>
                  <a:lnTo>
                    <a:pt x="316" y="282"/>
                  </a:lnTo>
                  <a:lnTo>
                    <a:pt x="320" y="292"/>
                  </a:lnTo>
                  <a:lnTo>
                    <a:pt x="320" y="296"/>
                  </a:lnTo>
                  <a:lnTo>
                    <a:pt x="318" y="300"/>
                  </a:lnTo>
                  <a:lnTo>
                    <a:pt x="314" y="300"/>
                  </a:lnTo>
                  <a:lnTo>
                    <a:pt x="310" y="298"/>
                  </a:lnTo>
                  <a:lnTo>
                    <a:pt x="308" y="296"/>
                  </a:lnTo>
                  <a:lnTo>
                    <a:pt x="304" y="296"/>
                  </a:lnTo>
                  <a:lnTo>
                    <a:pt x="300" y="296"/>
                  </a:lnTo>
                  <a:lnTo>
                    <a:pt x="296" y="300"/>
                  </a:lnTo>
                  <a:lnTo>
                    <a:pt x="290" y="306"/>
                  </a:lnTo>
                  <a:lnTo>
                    <a:pt x="292" y="312"/>
                  </a:lnTo>
                  <a:lnTo>
                    <a:pt x="298" y="318"/>
                  </a:lnTo>
                  <a:lnTo>
                    <a:pt x="300" y="324"/>
                  </a:lnTo>
                  <a:lnTo>
                    <a:pt x="300" y="328"/>
                  </a:lnTo>
                  <a:lnTo>
                    <a:pt x="298" y="330"/>
                  </a:lnTo>
                  <a:lnTo>
                    <a:pt x="292" y="328"/>
                  </a:lnTo>
                  <a:lnTo>
                    <a:pt x="288" y="324"/>
                  </a:lnTo>
                  <a:lnTo>
                    <a:pt x="286" y="320"/>
                  </a:lnTo>
                  <a:lnTo>
                    <a:pt x="282" y="318"/>
                  </a:lnTo>
                  <a:lnTo>
                    <a:pt x="274" y="318"/>
                  </a:lnTo>
                  <a:lnTo>
                    <a:pt x="270" y="322"/>
                  </a:lnTo>
                  <a:lnTo>
                    <a:pt x="268" y="326"/>
                  </a:lnTo>
                  <a:lnTo>
                    <a:pt x="266" y="332"/>
                  </a:lnTo>
                  <a:lnTo>
                    <a:pt x="268" y="338"/>
                  </a:lnTo>
                  <a:lnTo>
                    <a:pt x="270" y="344"/>
                  </a:lnTo>
                  <a:lnTo>
                    <a:pt x="272" y="348"/>
                  </a:lnTo>
                  <a:lnTo>
                    <a:pt x="276" y="352"/>
                  </a:lnTo>
                  <a:lnTo>
                    <a:pt x="276" y="356"/>
                  </a:lnTo>
                  <a:lnTo>
                    <a:pt x="274" y="360"/>
                  </a:lnTo>
                  <a:lnTo>
                    <a:pt x="270" y="360"/>
                  </a:lnTo>
                  <a:lnTo>
                    <a:pt x="268" y="358"/>
                  </a:lnTo>
                  <a:lnTo>
                    <a:pt x="264" y="354"/>
                  </a:lnTo>
                  <a:lnTo>
                    <a:pt x="262" y="340"/>
                  </a:lnTo>
                  <a:lnTo>
                    <a:pt x="260" y="336"/>
                  </a:lnTo>
                  <a:lnTo>
                    <a:pt x="256" y="334"/>
                  </a:lnTo>
                  <a:lnTo>
                    <a:pt x="252" y="332"/>
                  </a:lnTo>
                  <a:lnTo>
                    <a:pt x="248" y="332"/>
                  </a:lnTo>
                  <a:lnTo>
                    <a:pt x="238" y="334"/>
                  </a:lnTo>
                  <a:lnTo>
                    <a:pt x="232" y="340"/>
                  </a:lnTo>
                  <a:lnTo>
                    <a:pt x="234" y="348"/>
                  </a:lnTo>
                  <a:lnTo>
                    <a:pt x="234" y="356"/>
                  </a:lnTo>
                  <a:lnTo>
                    <a:pt x="228" y="352"/>
                  </a:lnTo>
                  <a:lnTo>
                    <a:pt x="220" y="350"/>
                  </a:lnTo>
                  <a:lnTo>
                    <a:pt x="212" y="350"/>
                  </a:lnTo>
                  <a:lnTo>
                    <a:pt x="204" y="352"/>
                  </a:lnTo>
                  <a:lnTo>
                    <a:pt x="202" y="346"/>
                  </a:lnTo>
                  <a:lnTo>
                    <a:pt x="200" y="342"/>
                  </a:lnTo>
                  <a:lnTo>
                    <a:pt x="194" y="342"/>
                  </a:lnTo>
                  <a:lnTo>
                    <a:pt x="190" y="342"/>
                  </a:lnTo>
                  <a:lnTo>
                    <a:pt x="186" y="344"/>
                  </a:lnTo>
                  <a:lnTo>
                    <a:pt x="184" y="346"/>
                  </a:lnTo>
                  <a:lnTo>
                    <a:pt x="178" y="362"/>
                  </a:lnTo>
                  <a:lnTo>
                    <a:pt x="174" y="360"/>
                  </a:lnTo>
                  <a:lnTo>
                    <a:pt x="172" y="360"/>
                  </a:lnTo>
                  <a:lnTo>
                    <a:pt x="170" y="356"/>
                  </a:lnTo>
                  <a:lnTo>
                    <a:pt x="168" y="352"/>
                  </a:lnTo>
                  <a:lnTo>
                    <a:pt x="166" y="350"/>
                  </a:lnTo>
                  <a:lnTo>
                    <a:pt x="162" y="352"/>
                  </a:lnTo>
                  <a:lnTo>
                    <a:pt x="162" y="348"/>
                  </a:lnTo>
                  <a:lnTo>
                    <a:pt x="164" y="348"/>
                  </a:lnTo>
                  <a:lnTo>
                    <a:pt x="164" y="346"/>
                  </a:lnTo>
                  <a:lnTo>
                    <a:pt x="164" y="344"/>
                  </a:lnTo>
                  <a:lnTo>
                    <a:pt x="164" y="340"/>
                  </a:lnTo>
                  <a:lnTo>
                    <a:pt x="160" y="340"/>
                  </a:lnTo>
                  <a:lnTo>
                    <a:pt x="158" y="340"/>
                  </a:lnTo>
                  <a:lnTo>
                    <a:pt x="154" y="338"/>
                  </a:lnTo>
                  <a:lnTo>
                    <a:pt x="152" y="340"/>
                  </a:lnTo>
                  <a:lnTo>
                    <a:pt x="150" y="344"/>
                  </a:lnTo>
                  <a:lnTo>
                    <a:pt x="150" y="350"/>
                  </a:lnTo>
                  <a:lnTo>
                    <a:pt x="148" y="356"/>
                  </a:lnTo>
                  <a:lnTo>
                    <a:pt x="148" y="358"/>
                  </a:lnTo>
                  <a:lnTo>
                    <a:pt x="146" y="360"/>
                  </a:lnTo>
                  <a:lnTo>
                    <a:pt x="142" y="356"/>
                  </a:lnTo>
                  <a:lnTo>
                    <a:pt x="142" y="352"/>
                  </a:lnTo>
                  <a:lnTo>
                    <a:pt x="140" y="344"/>
                  </a:lnTo>
                  <a:lnTo>
                    <a:pt x="140" y="338"/>
                  </a:lnTo>
                  <a:lnTo>
                    <a:pt x="138" y="336"/>
                  </a:lnTo>
                  <a:lnTo>
                    <a:pt x="134" y="332"/>
                  </a:lnTo>
                  <a:lnTo>
                    <a:pt x="130" y="332"/>
                  </a:lnTo>
                  <a:lnTo>
                    <a:pt x="124" y="340"/>
                  </a:lnTo>
                  <a:lnTo>
                    <a:pt x="122" y="344"/>
                  </a:lnTo>
                  <a:lnTo>
                    <a:pt x="120" y="348"/>
                  </a:lnTo>
                  <a:lnTo>
                    <a:pt x="118" y="346"/>
                  </a:lnTo>
                  <a:lnTo>
                    <a:pt x="116" y="344"/>
                  </a:lnTo>
                  <a:lnTo>
                    <a:pt x="116" y="338"/>
                  </a:lnTo>
                  <a:lnTo>
                    <a:pt x="116" y="332"/>
                  </a:lnTo>
                  <a:lnTo>
                    <a:pt x="116" y="328"/>
                  </a:lnTo>
                  <a:lnTo>
                    <a:pt x="112" y="324"/>
                  </a:lnTo>
                  <a:lnTo>
                    <a:pt x="108" y="324"/>
                  </a:lnTo>
                  <a:lnTo>
                    <a:pt x="106" y="324"/>
                  </a:lnTo>
                  <a:lnTo>
                    <a:pt x="104" y="328"/>
                  </a:lnTo>
                  <a:lnTo>
                    <a:pt x="96" y="344"/>
                  </a:lnTo>
                  <a:lnTo>
                    <a:pt x="92" y="342"/>
                  </a:lnTo>
                  <a:lnTo>
                    <a:pt x="90" y="336"/>
                  </a:lnTo>
                  <a:lnTo>
                    <a:pt x="94" y="328"/>
                  </a:lnTo>
                  <a:lnTo>
                    <a:pt x="82" y="310"/>
                  </a:lnTo>
                  <a:lnTo>
                    <a:pt x="72" y="294"/>
                  </a:lnTo>
                  <a:lnTo>
                    <a:pt x="66" y="296"/>
                  </a:lnTo>
                  <a:lnTo>
                    <a:pt x="62" y="300"/>
                  </a:lnTo>
                  <a:lnTo>
                    <a:pt x="58" y="304"/>
                  </a:lnTo>
                  <a:lnTo>
                    <a:pt x="54" y="306"/>
                  </a:lnTo>
                  <a:lnTo>
                    <a:pt x="50" y="302"/>
                  </a:lnTo>
                  <a:lnTo>
                    <a:pt x="48" y="296"/>
                  </a:lnTo>
                  <a:lnTo>
                    <a:pt x="54" y="294"/>
                  </a:lnTo>
                  <a:lnTo>
                    <a:pt x="56" y="292"/>
                  </a:lnTo>
                  <a:lnTo>
                    <a:pt x="58" y="286"/>
                  </a:lnTo>
                  <a:lnTo>
                    <a:pt x="60" y="280"/>
                  </a:lnTo>
                  <a:lnTo>
                    <a:pt x="56" y="270"/>
                  </a:lnTo>
                  <a:lnTo>
                    <a:pt x="52" y="264"/>
                  </a:lnTo>
                  <a:lnTo>
                    <a:pt x="48" y="262"/>
                  </a:lnTo>
                  <a:lnTo>
                    <a:pt x="44" y="262"/>
                  </a:lnTo>
                  <a:lnTo>
                    <a:pt x="40" y="264"/>
                  </a:lnTo>
                  <a:lnTo>
                    <a:pt x="34" y="270"/>
                  </a:lnTo>
                  <a:lnTo>
                    <a:pt x="36" y="272"/>
                  </a:lnTo>
                  <a:lnTo>
                    <a:pt x="40" y="272"/>
                  </a:lnTo>
                  <a:lnTo>
                    <a:pt x="26" y="274"/>
                  </a:lnTo>
                  <a:lnTo>
                    <a:pt x="14" y="272"/>
                  </a:lnTo>
                  <a:lnTo>
                    <a:pt x="16" y="268"/>
                  </a:lnTo>
                  <a:lnTo>
                    <a:pt x="22" y="262"/>
                  </a:lnTo>
                  <a:lnTo>
                    <a:pt x="36" y="254"/>
                  </a:lnTo>
                  <a:lnTo>
                    <a:pt x="36" y="244"/>
                  </a:lnTo>
                  <a:lnTo>
                    <a:pt x="36" y="232"/>
                  </a:lnTo>
                  <a:lnTo>
                    <a:pt x="34" y="230"/>
                  </a:lnTo>
                  <a:lnTo>
                    <a:pt x="32" y="230"/>
                  </a:lnTo>
                  <a:lnTo>
                    <a:pt x="30" y="230"/>
                  </a:lnTo>
                  <a:lnTo>
                    <a:pt x="30" y="228"/>
                  </a:lnTo>
                  <a:close/>
                </a:path>
              </a:pathLst>
            </a:custGeom>
            <a:solidFill>
              <a:schemeClr val="accent1">
                <a:lumMod val="25000"/>
                <a:lumOff val="75000"/>
              </a:schemeClr>
            </a:solidFill>
            <a:ln w="9525">
              <a:solidFill>
                <a:schemeClr val="accent1">
                  <a:lumMod val="25000"/>
                  <a:lumOff val="75000"/>
                </a:schemeClr>
              </a:solidFill>
              <a:miter lim="800000"/>
            </a:ln>
          </p:spPr>
          <p:txBody>
            <a:bodyPr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kumimoji="0" lang="en-US" altLang="zh-CN" sz="2800" dirty="0" smtClean="0">
                  <a:solidFill>
                    <a:srgbClr val="002060"/>
                  </a:solidFill>
                  <a:latin typeface="+mn-lt"/>
                  <a:ea typeface="+mn-ea"/>
                  <a:sym typeface="Tahoma" panose="020B0604030504040204" pitchFamily="34" charset="0"/>
                </a:rPr>
                <a:t>3</a:t>
              </a:r>
              <a:endParaRPr kumimoji="0" lang="zh-CN" altLang="en-US" sz="2800" dirty="0">
                <a:solidFill>
                  <a:srgbClr val="002060"/>
                </a:solidFill>
                <a:latin typeface="+mn-lt"/>
                <a:ea typeface="+mn-ea"/>
                <a:sym typeface="Tahoma" panose="020B0604030504040204" pitchFamily="34" charset="0"/>
              </a:endParaRPr>
            </a:p>
          </p:txBody>
        </p:sp>
        <p:sp>
          <p:nvSpPr>
            <p:cNvPr id="26" name="直接连接符 45"/>
            <p:cNvSpPr>
              <a:spLocks noChangeShapeType="1"/>
            </p:cNvSpPr>
            <p:nvPr>
              <p:custDataLst>
                <p:tags r:id="rId3"/>
              </p:custDataLst>
            </p:nvPr>
          </p:nvSpPr>
          <p:spPr bwMode="auto">
            <a:xfrm>
              <a:off x="2959416" y="3610788"/>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7" name="文本框 26"/>
            <p:cNvSpPr txBox="1"/>
            <p:nvPr>
              <p:custDataLst>
                <p:tags r:id="rId4"/>
              </p:custDataLst>
            </p:nvPr>
          </p:nvSpPr>
          <p:spPr>
            <a:xfrm>
              <a:off x="2983222" y="3179980"/>
              <a:ext cx="3986730" cy="368809"/>
            </a:xfrm>
            <a:prstGeom prst="rect">
              <a:avLst/>
            </a:prstGeom>
            <a:noFill/>
            <a:ln>
              <a:noFill/>
            </a:ln>
          </p:spPr>
          <p:txBody>
            <a:bodyPr/>
            <a:lstStyle/>
            <a:p>
              <a:pPr fontAlgn="auto">
                <a:lnSpc>
                  <a:spcPts val="2300"/>
                </a:lnSpc>
                <a:spcBef>
                  <a:spcPts val="0"/>
                </a:spcBef>
                <a:spcAft>
                  <a:spcPts val="0"/>
                </a:spcAft>
                <a:defRPr/>
              </a:pPr>
              <a:r>
                <a:rPr lang="zh-CN" altLang="en-US" sz="2000" dirty="0" smtClean="0"/>
                <a:t>台</a:t>
              </a:r>
              <a:r>
                <a:rPr lang="zh-CN" altLang="en-US" sz="2000" dirty="0"/>
                <a:t>湾学界的的投稿与流程</a:t>
              </a:r>
              <a:endParaRPr lang="en-US" altLang="zh-CN" sz="2000" dirty="0"/>
            </a:p>
            <a:p>
              <a:pPr fontAlgn="auto">
                <a:lnSpc>
                  <a:spcPts val="2300"/>
                </a:lnSpc>
                <a:spcBef>
                  <a:spcPts val="0"/>
                </a:spcBef>
                <a:spcAft>
                  <a:spcPts val="0"/>
                </a:spcAft>
                <a:defRPr/>
              </a:pPr>
              <a:endParaRPr kumimoji="0" lang="zh-CN" alt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 name="群組 29"/>
          <p:cNvGrpSpPr/>
          <p:nvPr/>
        </p:nvGrpSpPr>
        <p:grpSpPr>
          <a:xfrm>
            <a:off x="366821" y="1115523"/>
            <a:ext cx="8002764" cy="1005404"/>
            <a:chOff x="258763" y="2276080"/>
            <a:chExt cx="8002764" cy="1005404"/>
          </a:xfrm>
        </p:grpSpPr>
        <p:sp>
          <p:nvSpPr>
            <p:cNvPr id="7" name="文字方塊 6"/>
            <p:cNvSpPr txBox="1"/>
            <p:nvPr/>
          </p:nvSpPr>
          <p:spPr>
            <a:xfrm>
              <a:off x="258763" y="2276080"/>
              <a:ext cx="1477108" cy="954107"/>
            </a:xfrm>
            <a:prstGeom prst="rect">
              <a:avLst/>
            </a:prstGeom>
            <a:noFill/>
          </p:spPr>
          <p:txBody>
            <a:bodyPr wrap="square" rtlCol="0">
              <a:spAutoFit/>
            </a:bodyPr>
            <a:lstStyle/>
            <a:p>
              <a:pPr algn="ctr"/>
              <a:r>
                <a:rPr lang="zh-CN" altLang="en-US" sz="2400" b="1" dirty="0" smtClean="0"/>
                <a:t>投稿</a:t>
              </a:r>
              <a:endParaRPr lang="en-US" altLang="zh-CN" sz="2400" b="1" dirty="0" smtClean="0"/>
            </a:p>
            <a:p>
              <a:r>
                <a:rPr lang="zh-CN" altLang="en-US" sz="1600" dirty="0" smtClean="0"/>
                <a:t>注意：</a:t>
              </a:r>
              <a:endParaRPr lang="en-US" altLang="zh-CN" sz="1600" dirty="0" smtClean="0"/>
            </a:p>
            <a:p>
              <a:r>
                <a:rPr lang="zh-CN" altLang="en-US" sz="1600" dirty="0" smtClean="0"/>
                <a:t>不可一稿多投</a:t>
              </a:r>
              <a:endParaRPr lang="zh-TW" altLang="en-US" sz="1600" dirty="0"/>
            </a:p>
          </p:txBody>
        </p:sp>
        <p:cxnSp>
          <p:nvCxnSpPr>
            <p:cNvPr id="9" name="直線單箭頭接點 8"/>
            <p:cNvCxnSpPr/>
            <p:nvPr/>
          </p:nvCxnSpPr>
          <p:spPr>
            <a:xfrm>
              <a:off x="1560025" y="2719096"/>
              <a:ext cx="5677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112479" y="2389328"/>
              <a:ext cx="1587374" cy="707886"/>
            </a:xfrm>
            <a:prstGeom prst="rect">
              <a:avLst/>
            </a:prstGeom>
            <a:noFill/>
          </p:spPr>
          <p:txBody>
            <a:bodyPr wrap="square" rtlCol="0">
              <a:spAutoFit/>
            </a:bodyPr>
            <a:lstStyle/>
            <a:p>
              <a:r>
                <a:rPr lang="zh-CN" altLang="en-US" sz="2000" b="1" dirty="0" smtClean="0"/>
                <a:t>接获已收到稿件通知</a:t>
              </a:r>
              <a:endParaRPr lang="zh-TW" altLang="en-US" sz="2000" b="1" dirty="0"/>
            </a:p>
          </p:txBody>
        </p:sp>
        <p:cxnSp>
          <p:nvCxnSpPr>
            <p:cNvPr id="15" name="直線單箭頭接點 14"/>
            <p:cNvCxnSpPr/>
            <p:nvPr/>
          </p:nvCxnSpPr>
          <p:spPr>
            <a:xfrm>
              <a:off x="3583974" y="2701836"/>
              <a:ext cx="5677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141548" y="2296599"/>
              <a:ext cx="1849484" cy="984885"/>
            </a:xfrm>
            <a:prstGeom prst="rect">
              <a:avLst/>
            </a:prstGeom>
            <a:noFill/>
          </p:spPr>
          <p:txBody>
            <a:bodyPr wrap="square" rtlCol="0">
              <a:spAutoFit/>
            </a:bodyPr>
            <a:lstStyle/>
            <a:p>
              <a:r>
                <a:rPr lang="zh-CN" altLang="en-US" sz="2000" b="1" dirty="0" smtClean="0"/>
                <a:t>期刊送出稿件进行同侪审查</a:t>
              </a:r>
              <a:endParaRPr lang="en-US" altLang="zh-CN" sz="2000" b="1" dirty="0" smtClean="0"/>
            </a:p>
            <a:p>
              <a:r>
                <a:rPr lang="zh-CN" altLang="en-US" dirty="0" smtClean="0"/>
                <a:t>*</a:t>
              </a:r>
              <a:r>
                <a:rPr lang="zh-CN" altLang="en-US" sz="1600" dirty="0" smtClean="0"/>
                <a:t>平均</a:t>
              </a:r>
              <a:r>
                <a:rPr lang="en-US" altLang="zh-CN" sz="1600" dirty="0" smtClean="0"/>
                <a:t>2-3</a:t>
              </a:r>
              <a:r>
                <a:rPr lang="zh-CN" altLang="en-US" sz="1600" dirty="0" smtClean="0"/>
                <a:t>位审查人</a:t>
              </a:r>
              <a:endParaRPr lang="zh-TW" altLang="en-US" sz="1600" dirty="0"/>
            </a:p>
          </p:txBody>
        </p:sp>
        <p:cxnSp>
          <p:nvCxnSpPr>
            <p:cNvPr id="17" name="直線單箭頭接點 16"/>
            <p:cNvCxnSpPr/>
            <p:nvPr/>
          </p:nvCxnSpPr>
          <p:spPr>
            <a:xfrm>
              <a:off x="5904462" y="2693951"/>
              <a:ext cx="5677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432727" y="2458859"/>
              <a:ext cx="1828800" cy="400110"/>
            </a:xfrm>
            <a:prstGeom prst="rect">
              <a:avLst/>
            </a:prstGeom>
            <a:noFill/>
          </p:spPr>
          <p:txBody>
            <a:bodyPr wrap="square" rtlCol="0">
              <a:spAutoFit/>
            </a:bodyPr>
            <a:lstStyle/>
            <a:p>
              <a:r>
                <a:rPr lang="zh-CN" altLang="en-US" sz="2000" b="1" dirty="0" smtClean="0"/>
                <a:t>通知审查结果</a:t>
              </a:r>
              <a:endParaRPr lang="zh-TW" altLang="en-US" sz="2000" b="1" dirty="0"/>
            </a:p>
          </p:txBody>
        </p:sp>
      </p:grpSp>
      <p:grpSp>
        <p:nvGrpSpPr>
          <p:cNvPr id="32" name="群組 31"/>
          <p:cNvGrpSpPr/>
          <p:nvPr/>
        </p:nvGrpSpPr>
        <p:grpSpPr>
          <a:xfrm>
            <a:off x="8214272" y="819444"/>
            <a:ext cx="1975453" cy="636038"/>
            <a:chOff x="7702982" y="1407018"/>
            <a:chExt cx="1975453" cy="636038"/>
          </a:xfrm>
        </p:grpSpPr>
        <p:cxnSp>
          <p:nvCxnSpPr>
            <p:cNvPr id="19" name="直線單箭頭接點 18"/>
            <p:cNvCxnSpPr/>
            <p:nvPr/>
          </p:nvCxnSpPr>
          <p:spPr>
            <a:xfrm flipV="1">
              <a:off x="7702982" y="1672687"/>
              <a:ext cx="480761" cy="3703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8183743" y="1407018"/>
              <a:ext cx="1494692" cy="369332"/>
            </a:xfrm>
            <a:prstGeom prst="rect">
              <a:avLst/>
            </a:prstGeom>
            <a:noFill/>
          </p:spPr>
          <p:txBody>
            <a:bodyPr wrap="square" rtlCol="0">
              <a:spAutoFit/>
            </a:bodyPr>
            <a:lstStyle/>
            <a:p>
              <a:r>
                <a:rPr lang="zh-CN" altLang="en-US" b="1" dirty="0" smtClean="0">
                  <a:solidFill>
                    <a:srgbClr val="FF0000"/>
                  </a:solidFill>
                </a:rPr>
                <a:t>拒绝</a:t>
              </a:r>
              <a:endParaRPr lang="zh-TW" altLang="en-US" b="1" dirty="0">
                <a:solidFill>
                  <a:srgbClr val="FF0000"/>
                </a:solidFill>
              </a:endParaRPr>
            </a:p>
          </p:txBody>
        </p:sp>
      </p:grpSp>
      <p:grpSp>
        <p:nvGrpSpPr>
          <p:cNvPr id="42" name="群組 41"/>
          <p:cNvGrpSpPr/>
          <p:nvPr/>
        </p:nvGrpSpPr>
        <p:grpSpPr>
          <a:xfrm>
            <a:off x="6303482" y="1737351"/>
            <a:ext cx="3458244" cy="3845113"/>
            <a:chOff x="6303482" y="1737351"/>
            <a:chExt cx="3458244" cy="3845113"/>
          </a:xfrm>
        </p:grpSpPr>
        <p:grpSp>
          <p:nvGrpSpPr>
            <p:cNvPr id="36" name="群組 35"/>
            <p:cNvGrpSpPr/>
            <p:nvPr/>
          </p:nvGrpSpPr>
          <p:grpSpPr>
            <a:xfrm>
              <a:off x="6303482" y="1737351"/>
              <a:ext cx="3321708" cy="3450711"/>
              <a:chOff x="6259588" y="2248625"/>
              <a:chExt cx="3321708" cy="3450711"/>
            </a:xfrm>
          </p:grpSpPr>
          <p:cxnSp>
            <p:nvCxnSpPr>
              <p:cNvPr id="23" name="直線單箭頭接點 22"/>
              <p:cNvCxnSpPr/>
              <p:nvPr/>
            </p:nvCxnSpPr>
            <p:spPr>
              <a:xfrm>
                <a:off x="7095690" y="2248625"/>
                <a:ext cx="0" cy="390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259588" y="2646773"/>
                <a:ext cx="2778369" cy="615553"/>
              </a:xfrm>
              <a:prstGeom prst="rect">
                <a:avLst/>
              </a:prstGeom>
              <a:noFill/>
            </p:spPr>
            <p:txBody>
              <a:bodyPr wrap="square" rtlCol="0">
                <a:spAutoFit/>
              </a:bodyPr>
              <a:lstStyle/>
              <a:p>
                <a:r>
                  <a:rPr lang="zh-CN" altLang="en-US" b="1" dirty="0" smtClean="0"/>
                  <a:t>按照审查意见修改</a:t>
                </a:r>
                <a:endParaRPr lang="en-US" altLang="zh-CN" b="1" dirty="0" smtClean="0"/>
              </a:p>
              <a:p>
                <a:r>
                  <a:rPr lang="zh-CN" altLang="en-US" sz="1600" dirty="0" smtClean="0"/>
                  <a:t>*至少来回一次</a:t>
                </a:r>
                <a:endParaRPr lang="zh-TW" altLang="en-US" sz="1600" dirty="0"/>
              </a:p>
            </p:txBody>
          </p:sp>
          <p:cxnSp>
            <p:nvCxnSpPr>
              <p:cNvPr id="28" name="直線單箭頭接點 27"/>
              <p:cNvCxnSpPr/>
              <p:nvPr/>
            </p:nvCxnSpPr>
            <p:spPr>
              <a:xfrm>
                <a:off x="7114382" y="3262326"/>
                <a:ext cx="0" cy="481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69356" y="3752097"/>
                <a:ext cx="1601909" cy="369332"/>
              </a:xfrm>
              <a:prstGeom prst="rect">
                <a:avLst/>
              </a:prstGeom>
              <a:noFill/>
            </p:spPr>
            <p:txBody>
              <a:bodyPr wrap="square" rtlCol="0">
                <a:spAutoFit/>
              </a:bodyPr>
              <a:lstStyle/>
              <a:p>
                <a:r>
                  <a:rPr lang="zh-CN" altLang="en-US" b="1" dirty="0" smtClean="0"/>
                  <a:t>修改后再返稿</a:t>
                </a:r>
                <a:endParaRPr lang="zh-TW" altLang="en-US" b="1" dirty="0"/>
              </a:p>
            </p:txBody>
          </p:sp>
          <p:cxnSp>
            <p:nvCxnSpPr>
              <p:cNvPr id="29" name="直線單箭頭接點 28"/>
              <p:cNvCxnSpPr/>
              <p:nvPr/>
            </p:nvCxnSpPr>
            <p:spPr>
              <a:xfrm>
                <a:off x="7114382" y="4121429"/>
                <a:ext cx="0" cy="481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6361234" y="4602606"/>
                <a:ext cx="3220062" cy="615553"/>
              </a:xfrm>
              <a:prstGeom prst="rect">
                <a:avLst/>
              </a:prstGeom>
              <a:noFill/>
            </p:spPr>
            <p:txBody>
              <a:bodyPr wrap="square" rtlCol="0">
                <a:spAutoFit/>
              </a:bodyPr>
              <a:lstStyle/>
              <a:p>
                <a:r>
                  <a:rPr lang="zh-CN" altLang="en-US" b="1" dirty="0" smtClean="0"/>
                  <a:t>期刊接受稿件</a:t>
                </a:r>
                <a:endParaRPr lang="en-US" altLang="zh-CN" b="1" dirty="0" smtClean="0"/>
              </a:p>
              <a:p>
                <a:r>
                  <a:rPr lang="zh-CN" altLang="en-US" sz="1600" dirty="0" smtClean="0"/>
                  <a:t>*期刊负责校对、排版成出刊格式</a:t>
                </a:r>
                <a:endParaRPr lang="zh-TW" altLang="en-US" sz="1600" dirty="0"/>
              </a:p>
            </p:txBody>
          </p:sp>
          <p:cxnSp>
            <p:nvCxnSpPr>
              <p:cNvPr id="31" name="直線單箭頭接點 30"/>
              <p:cNvCxnSpPr/>
              <p:nvPr/>
            </p:nvCxnSpPr>
            <p:spPr>
              <a:xfrm>
                <a:off x="7114382" y="5218159"/>
                <a:ext cx="0" cy="481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8" name="文字方塊 37"/>
            <p:cNvSpPr txBox="1"/>
            <p:nvPr/>
          </p:nvSpPr>
          <p:spPr>
            <a:xfrm>
              <a:off x="6342931" y="5213132"/>
              <a:ext cx="3418795" cy="369332"/>
            </a:xfrm>
            <a:prstGeom prst="rect">
              <a:avLst/>
            </a:prstGeom>
            <a:noFill/>
          </p:spPr>
          <p:txBody>
            <a:bodyPr wrap="square" rtlCol="0">
              <a:spAutoFit/>
            </a:bodyPr>
            <a:lstStyle/>
            <a:p>
              <a:r>
                <a:rPr lang="zh-CN" altLang="en-US" b="1" dirty="0" smtClean="0"/>
                <a:t>期刊寄给作者做出刊前最终确认</a:t>
              </a:r>
              <a:endParaRPr lang="zh-TW" altLang="en-US" b="1" dirty="0"/>
            </a:p>
          </p:txBody>
        </p:sp>
      </p:grpSp>
      <p:grpSp>
        <p:nvGrpSpPr>
          <p:cNvPr id="41" name="群組 40"/>
          <p:cNvGrpSpPr/>
          <p:nvPr/>
        </p:nvGrpSpPr>
        <p:grpSpPr>
          <a:xfrm>
            <a:off x="6324743" y="5582464"/>
            <a:ext cx="1912211" cy="859103"/>
            <a:chOff x="6324743" y="5582464"/>
            <a:chExt cx="1912211" cy="859103"/>
          </a:xfrm>
        </p:grpSpPr>
        <p:cxnSp>
          <p:nvCxnSpPr>
            <p:cNvPr id="40" name="直線單箭頭接點 39"/>
            <p:cNvCxnSpPr/>
            <p:nvPr/>
          </p:nvCxnSpPr>
          <p:spPr>
            <a:xfrm>
              <a:off x="7158276" y="5582464"/>
              <a:ext cx="0" cy="481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6324743" y="6072235"/>
              <a:ext cx="1912211" cy="369332"/>
            </a:xfrm>
            <a:prstGeom prst="rect">
              <a:avLst/>
            </a:prstGeom>
            <a:noFill/>
          </p:spPr>
          <p:txBody>
            <a:bodyPr wrap="square" rtlCol="0">
              <a:spAutoFit/>
            </a:bodyPr>
            <a:lstStyle/>
            <a:p>
              <a:r>
                <a:rPr lang="zh-CN" altLang="en-US" b="1" dirty="0">
                  <a:solidFill>
                    <a:srgbClr val="FF0000"/>
                  </a:solidFill>
                </a:rPr>
                <a:t>出</a:t>
              </a:r>
              <a:r>
                <a:rPr lang="zh-CN" altLang="en-US" b="1" dirty="0" smtClean="0">
                  <a:solidFill>
                    <a:srgbClr val="FF0000"/>
                  </a:solidFill>
                </a:rPr>
                <a:t>刊，发表成功！</a:t>
              </a:r>
              <a:endParaRPr lang="zh-TW" altLang="en-US" b="1" dirty="0">
                <a:solidFill>
                  <a:srgbClr val="FF0000"/>
                </a:solidFil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22"/>
          <p:cNvGrpSpPr/>
          <p:nvPr>
            <p:custDataLst>
              <p:tags r:id="rId1"/>
            </p:custDataLst>
          </p:nvPr>
        </p:nvGrpSpPr>
        <p:grpSpPr bwMode="auto">
          <a:xfrm>
            <a:off x="258763" y="409575"/>
            <a:ext cx="4656137" cy="530225"/>
            <a:chOff x="2315064" y="3129110"/>
            <a:chExt cx="4654888" cy="530958"/>
          </a:xfrm>
        </p:grpSpPr>
        <p:sp>
          <p:nvSpPr>
            <p:cNvPr id="24" name="Freeform 5"/>
            <p:cNvSpPr>
              <a:spLocks noChangeArrowheads="1"/>
            </p:cNvSpPr>
            <p:nvPr>
              <p:custDataLst>
                <p:tags r:id="rId2"/>
              </p:custDataLst>
            </p:nvPr>
          </p:nvSpPr>
          <p:spPr bwMode="auto">
            <a:xfrm>
              <a:off x="2315064" y="3129110"/>
              <a:ext cx="552302" cy="530958"/>
            </a:xfrm>
            <a:custGeom>
              <a:avLst/>
              <a:gdLst>
                <a:gd name="T0" fmla="*/ 48528406 w 376"/>
                <a:gd name="T1" fmla="*/ 953213401 h 362"/>
                <a:gd name="T2" fmla="*/ 113230937 w 376"/>
                <a:gd name="T3" fmla="*/ 832042938 h 362"/>
                <a:gd name="T4" fmla="*/ 32352270 w 376"/>
                <a:gd name="T5" fmla="*/ 751261290 h 362"/>
                <a:gd name="T6" fmla="*/ 129407072 w 376"/>
                <a:gd name="T7" fmla="*/ 638168992 h 362"/>
                <a:gd name="T8" fmla="*/ 8087063 w 376"/>
                <a:gd name="T9" fmla="*/ 533152850 h 362"/>
                <a:gd name="T10" fmla="*/ 153670270 w 376"/>
                <a:gd name="T11" fmla="*/ 452373211 h 362"/>
                <a:gd name="T12" fmla="*/ 113230937 w 376"/>
                <a:gd name="T13" fmla="*/ 355435233 h 362"/>
                <a:gd name="T14" fmla="*/ 194111613 w 376"/>
                <a:gd name="T15" fmla="*/ 379669728 h 362"/>
                <a:gd name="T16" fmla="*/ 202198676 w 376"/>
                <a:gd name="T17" fmla="*/ 298890088 h 362"/>
                <a:gd name="T18" fmla="*/ 299255487 w 376"/>
                <a:gd name="T19" fmla="*/ 250421100 h 362"/>
                <a:gd name="T20" fmla="*/ 250727082 w 376"/>
                <a:gd name="T21" fmla="*/ 145404958 h 362"/>
                <a:gd name="T22" fmla="*/ 420573487 w 376"/>
                <a:gd name="T23" fmla="*/ 161561287 h 362"/>
                <a:gd name="T24" fmla="*/ 493365091 w 376"/>
                <a:gd name="T25" fmla="*/ 80781648 h 362"/>
                <a:gd name="T26" fmla="*/ 582332830 w 376"/>
                <a:gd name="T27" fmla="*/ 88859813 h 362"/>
                <a:gd name="T28" fmla="*/ 687476704 w 376"/>
                <a:gd name="T29" fmla="*/ 48468989 h 362"/>
                <a:gd name="T30" fmla="*/ 808796713 w 376"/>
                <a:gd name="T31" fmla="*/ 16156330 h 362"/>
                <a:gd name="T32" fmla="*/ 897764452 w 376"/>
                <a:gd name="T33" fmla="*/ 64625318 h 362"/>
                <a:gd name="T34" fmla="*/ 946290848 w 376"/>
                <a:gd name="T35" fmla="*/ 48468989 h 362"/>
                <a:gd name="T36" fmla="*/ 1027171525 w 376"/>
                <a:gd name="T37" fmla="*/ 72703483 h 362"/>
                <a:gd name="T38" fmla="*/ 1059523795 w 376"/>
                <a:gd name="T39" fmla="*/ 129248628 h 362"/>
                <a:gd name="T40" fmla="*/ 1140402462 w 376"/>
                <a:gd name="T41" fmla="*/ 96937977 h 362"/>
                <a:gd name="T42" fmla="*/ 1140402462 w 376"/>
                <a:gd name="T43" fmla="*/ 169639452 h 362"/>
                <a:gd name="T44" fmla="*/ 1221281128 w 376"/>
                <a:gd name="T45" fmla="*/ 250421100 h 362"/>
                <a:gd name="T46" fmla="*/ 1277898606 w 376"/>
                <a:gd name="T47" fmla="*/ 258499264 h 362"/>
                <a:gd name="T48" fmla="*/ 1285985669 w 376"/>
                <a:gd name="T49" fmla="*/ 274655594 h 362"/>
                <a:gd name="T50" fmla="*/ 1439657949 w 376"/>
                <a:gd name="T51" fmla="*/ 395826057 h 362"/>
                <a:gd name="T52" fmla="*/ 1366866345 w 376"/>
                <a:gd name="T53" fmla="*/ 460451375 h 362"/>
                <a:gd name="T54" fmla="*/ 1472008210 w 376"/>
                <a:gd name="T55" fmla="*/ 597778168 h 362"/>
                <a:gd name="T56" fmla="*/ 1415392741 w 376"/>
                <a:gd name="T57" fmla="*/ 662403486 h 362"/>
                <a:gd name="T58" fmla="*/ 1496273417 w 376"/>
                <a:gd name="T59" fmla="*/ 710872475 h 362"/>
                <a:gd name="T60" fmla="*/ 1480097282 w 376"/>
                <a:gd name="T61" fmla="*/ 751261290 h 362"/>
                <a:gd name="T62" fmla="*/ 1399216606 w 376"/>
                <a:gd name="T63" fmla="*/ 848199268 h 362"/>
                <a:gd name="T64" fmla="*/ 1447745012 w 376"/>
                <a:gd name="T65" fmla="*/ 945135237 h 362"/>
                <a:gd name="T66" fmla="*/ 1383040471 w 376"/>
                <a:gd name="T67" fmla="*/ 961291566 h 362"/>
                <a:gd name="T68" fmla="*/ 1383040471 w 376"/>
                <a:gd name="T69" fmla="*/ 1009760555 h 362"/>
                <a:gd name="T70" fmla="*/ 1407305678 w 376"/>
                <a:gd name="T71" fmla="*/ 1122854862 h 362"/>
                <a:gd name="T72" fmla="*/ 1294072732 w 376"/>
                <a:gd name="T73" fmla="*/ 1114776697 h 362"/>
                <a:gd name="T74" fmla="*/ 1269809534 w 376"/>
                <a:gd name="T75" fmla="*/ 1211712666 h 362"/>
                <a:gd name="T76" fmla="*/ 1172754732 w 376"/>
                <a:gd name="T77" fmla="*/ 1235947160 h 362"/>
                <a:gd name="T78" fmla="*/ 1205107003 w 376"/>
                <a:gd name="T79" fmla="*/ 1332885138 h 362"/>
                <a:gd name="T80" fmla="*/ 1091874056 w 376"/>
                <a:gd name="T81" fmla="*/ 1300572478 h 362"/>
                <a:gd name="T82" fmla="*/ 1116139264 w 376"/>
                <a:gd name="T83" fmla="*/ 1421742942 h 362"/>
                <a:gd name="T84" fmla="*/ 1059523795 w 376"/>
                <a:gd name="T85" fmla="*/ 1373273953 h 362"/>
                <a:gd name="T86" fmla="*/ 938203786 w 376"/>
                <a:gd name="T87" fmla="*/ 1373273953 h 362"/>
                <a:gd name="T88" fmla="*/ 857323109 w 376"/>
                <a:gd name="T89" fmla="*/ 1413664777 h 362"/>
                <a:gd name="T90" fmla="*/ 768355370 w 376"/>
                <a:gd name="T91" fmla="*/ 1381352118 h 362"/>
                <a:gd name="T92" fmla="*/ 687476704 w 376"/>
                <a:gd name="T93" fmla="*/ 1437899271 h 362"/>
                <a:gd name="T94" fmla="*/ 663213506 w 376"/>
                <a:gd name="T95" fmla="*/ 1397508447 h 362"/>
                <a:gd name="T96" fmla="*/ 622772163 w 376"/>
                <a:gd name="T97" fmla="*/ 1365195788 h 362"/>
                <a:gd name="T98" fmla="*/ 590421902 w 376"/>
                <a:gd name="T99" fmla="*/ 1454055601 h 362"/>
                <a:gd name="T100" fmla="*/ 525717361 w 376"/>
                <a:gd name="T101" fmla="*/ 1340963302 h 362"/>
                <a:gd name="T102" fmla="*/ 469101893 w 376"/>
                <a:gd name="T103" fmla="*/ 1389430283 h 362"/>
                <a:gd name="T104" fmla="*/ 428662560 w 376"/>
                <a:gd name="T105" fmla="*/ 1308650643 h 362"/>
                <a:gd name="T106" fmla="*/ 380134154 w 376"/>
                <a:gd name="T107" fmla="*/ 1324806973 h 362"/>
                <a:gd name="T108" fmla="*/ 234550946 w 376"/>
                <a:gd name="T109" fmla="*/ 1227868995 h 362"/>
                <a:gd name="T110" fmla="*/ 226463884 w 376"/>
                <a:gd name="T111" fmla="*/ 1179400007 h 362"/>
                <a:gd name="T112" fmla="*/ 177935478 w 376"/>
                <a:gd name="T113" fmla="*/ 1058229544 h 362"/>
                <a:gd name="T114" fmla="*/ 105143874 w 376"/>
                <a:gd name="T115" fmla="*/ 1106698532 h 362"/>
                <a:gd name="T116" fmla="*/ 145583207 w 376"/>
                <a:gd name="T117" fmla="*/ 985526061 h 362"/>
                <a:gd name="T118" fmla="*/ 121320009 w 376"/>
                <a:gd name="T119" fmla="*/ 920902751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362"/>
                <a:gd name="T182" fmla="*/ 376 w 376"/>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362">
                  <a:moveTo>
                    <a:pt x="30" y="228"/>
                  </a:moveTo>
                  <a:lnTo>
                    <a:pt x="30" y="228"/>
                  </a:lnTo>
                  <a:lnTo>
                    <a:pt x="24" y="230"/>
                  </a:lnTo>
                  <a:lnTo>
                    <a:pt x="20" y="232"/>
                  </a:lnTo>
                  <a:lnTo>
                    <a:pt x="18" y="234"/>
                  </a:lnTo>
                  <a:lnTo>
                    <a:pt x="12" y="236"/>
                  </a:lnTo>
                  <a:lnTo>
                    <a:pt x="10" y="232"/>
                  </a:lnTo>
                  <a:lnTo>
                    <a:pt x="12" y="230"/>
                  </a:lnTo>
                  <a:lnTo>
                    <a:pt x="16" y="226"/>
                  </a:lnTo>
                  <a:lnTo>
                    <a:pt x="28" y="220"/>
                  </a:lnTo>
                  <a:lnTo>
                    <a:pt x="28" y="212"/>
                  </a:lnTo>
                  <a:lnTo>
                    <a:pt x="28" y="206"/>
                  </a:lnTo>
                  <a:lnTo>
                    <a:pt x="28" y="198"/>
                  </a:lnTo>
                  <a:lnTo>
                    <a:pt x="30" y="192"/>
                  </a:lnTo>
                  <a:lnTo>
                    <a:pt x="28" y="190"/>
                  </a:lnTo>
                  <a:lnTo>
                    <a:pt x="26" y="188"/>
                  </a:lnTo>
                  <a:lnTo>
                    <a:pt x="18" y="186"/>
                  </a:lnTo>
                  <a:lnTo>
                    <a:pt x="8" y="186"/>
                  </a:lnTo>
                  <a:lnTo>
                    <a:pt x="0" y="184"/>
                  </a:lnTo>
                  <a:lnTo>
                    <a:pt x="10" y="178"/>
                  </a:lnTo>
                  <a:lnTo>
                    <a:pt x="18" y="172"/>
                  </a:lnTo>
                  <a:lnTo>
                    <a:pt x="26" y="168"/>
                  </a:lnTo>
                  <a:lnTo>
                    <a:pt x="30" y="164"/>
                  </a:lnTo>
                  <a:lnTo>
                    <a:pt x="32" y="158"/>
                  </a:lnTo>
                  <a:lnTo>
                    <a:pt x="32" y="154"/>
                  </a:lnTo>
                  <a:lnTo>
                    <a:pt x="30" y="148"/>
                  </a:lnTo>
                  <a:lnTo>
                    <a:pt x="28" y="146"/>
                  </a:lnTo>
                  <a:lnTo>
                    <a:pt x="24" y="142"/>
                  </a:lnTo>
                  <a:lnTo>
                    <a:pt x="14" y="138"/>
                  </a:lnTo>
                  <a:lnTo>
                    <a:pt x="2" y="132"/>
                  </a:lnTo>
                  <a:lnTo>
                    <a:pt x="10" y="132"/>
                  </a:lnTo>
                  <a:lnTo>
                    <a:pt x="18" y="132"/>
                  </a:lnTo>
                  <a:lnTo>
                    <a:pt x="30" y="136"/>
                  </a:lnTo>
                  <a:lnTo>
                    <a:pt x="36" y="120"/>
                  </a:lnTo>
                  <a:lnTo>
                    <a:pt x="38" y="112"/>
                  </a:lnTo>
                  <a:lnTo>
                    <a:pt x="40" y="100"/>
                  </a:lnTo>
                  <a:lnTo>
                    <a:pt x="36" y="98"/>
                  </a:lnTo>
                  <a:lnTo>
                    <a:pt x="32" y="96"/>
                  </a:lnTo>
                  <a:lnTo>
                    <a:pt x="28" y="92"/>
                  </a:lnTo>
                  <a:lnTo>
                    <a:pt x="28" y="88"/>
                  </a:lnTo>
                  <a:lnTo>
                    <a:pt x="34" y="88"/>
                  </a:lnTo>
                  <a:lnTo>
                    <a:pt x="38" y="92"/>
                  </a:lnTo>
                  <a:lnTo>
                    <a:pt x="40" y="96"/>
                  </a:lnTo>
                  <a:lnTo>
                    <a:pt x="46" y="98"/>
                  </a:lnTo>
                  <a:lnTo>
                    <a:pt x="48" y="96"/>
                  </a:lnTo>
                  <a:lnTo>
                    <a:pt x="48" y="94"/>
                  </a:lnTo>
                  <a:lnTo>
                    <a:pt x="50" y="90"/>
                  </a:lnTo>
                  <a:lnTo>
                    <a:pt x="44" y="82"/>
                  </a:lnTo>
                  <a:lnTo>
                    <a:pt x="44" y="78"/>
                  </a:lnTo>
                  <a:lnTo>
                    <a:pt x="48" y="74"/>
                  </a:lnTo>
                  <a:lnTo>
                    <a:pt x="50" y="74"/>
                  </a:lnTo>
                  <a:lnTo>
                    <a:pt x="54" y="76"/>
                  </a:lnTo>
                  <a:lnTo>
                    <a:pt x="56" y="78"/>
                  </a:lnTo>
                  <a:lnTo>
                    <a:pt x="60" y="78"/>
                  </a:lnTo>
                  <a:lnTo>
                    <a:pt x="70" y="70"/>
                  </a:lnTo>
                  <a:lnTo>
                    <a:pt x="72" y="66"/>
                  </a:lnTo>
                  <a:lnTo>
                    <a:pt x="74" y="62"/>
                  </a:lnTo>
                  <a:lnTo>
                    <a:pt x="74" y="58"/>
                  </a:lnTo>
                  <a:lnTo>
                    <a:pt x="72" y="54"/>
                  </a:lnTo>
                  <a:lnTo>
                    <a:pt x="68" y="48"/>
                  </a:lnTo>
                  <a:lnTo>
                    <a:pt x="64" y="44"/>
                  </a:lnTo>
                  <a:lnTo>
                    <a:pt x="62" y="40"/>
                  </a:lnTo>
                  <a:lnTo>
                    <a:pt x="62" y="36"/>
                  </a:lnTo>
                  <a:lnTo>
                    <a:pt x="68" y="40"/>
                  </a:lnTo>
                  <a:lnTo>
                    <a:pt x="72" y="44"/>
                  </a:lnTo>
                  <a:lnTo>
                    <a:pt x="76" y="48"/>
                  </a:lnTo>
                  <a:lnTo>
                    <a:pt x="82" y="50"/>
                  </a:lnTo>
                  <a:lnTo>
                    <a:pt x="104" y="40"/>
                  </a:lnTo>
                  <a:lnTo>
                    <a:pt x="104" y="30"/>
                  </a:lnTo>
                  <a:lnTo>
                    <a:pt x="106" y="26"/>
                  </a:lnTo>
                  <a:lnTo>
                    <a:pt x="108" y="24"/>
                  </a:lnTo>
                  <a:lnTo>
                    <a:pt x="114" y="22"/>
                  </a:lnTo>
                  <a:lnTo>
                    <a:pt x="122" y="20"/>
                  </a:lnTo>
                  <a:lnTo>
                    <a:pt x="124" y="24"/>
                  </a:lnTo>
                  <a:lnTo>
                    <a:pt x="126" y="26"/>
                  </a:lnTo>
                  <a:lnTo>
                    <a:pt x="128" y="26"/>
                  </a:lnTo>
                  <a:lnTo>
                    <a:pt x="134" y="26"/>
                  </a:lnTo>
                  <a:lnTo>
                    <a:pt x="140" y="24"/>
                  </a:lnTo>
                  <a:lnTo>
                    <a:pt x="144" y="22"/>
                  </a:lnTo>
                  <a:lnTo>
                    <a:pt x="146" y="18"/>
                  </a:lnTo>
                  <a:lnTo>
                    <a:pt x="152" y="10"/>
                  </a:lnTo>
                  <a:lnTo>
                    <a:pt x="156" y="0"/>
                  </a:lnTo>
                  <a:lnTo>
                    <a:pt x="162" y="2"/>
                  </a:lnTo>
                  <a:lnTo>
                    <a:pt x="166" y="6"/>
                  </a:lnTo>
                  <a:lnTo>
                    <a:pt x="170" y="12"/>
                  </a:lnTo>
                  <a:lnTo>
                    <a:pt x="172" y="18"/>
                  </a:lnTo>
                  <a:lnTo>
                    <a:pt x="182" y="16"/>
                  </a:lnTo>
                  <a:lnTo>
                    <a:pt x="188" y="14"/>
                  </a:lnTo>
                  <a:lnTo>
                    <a:pt x="194" y="10"/>
                  </a:lnTo>
                  <a:lnTo>
                    <a:pt x="200" y="4"/>
                  </a:lnTo>
                  <a:lnTo>
                    <a:pt x="204" y="6"/>
                  </a:lnTo>
                  <a:lnTo>
                    <a:pt x="208" y="10"/>
                  </a:lnTo>
                  <a:lnTo>
                    <a:pt x="212" y="14"/>
                  </a:lnTo>
                  <a:lnTo>
                    <a:pt x="216" y="18"/>
                  </a:lnTo>
                  <a:lnTo>
                    <a:pt x="220" y="18"/>
                  </a:lnTo>
                  <a:lnTo>
                    <a:pt x="222" y="16"/>
                  </a:lnTo>
                  <a:lnTo>
                    <a:pt x="224" y="12"/>
                  </a:lnTo>
                  <a:lnTo>
                    <a:pt x="226" y="8"/>
                  </a:lnTo>
                  <a:lnTo>
                    <a:pt x="228" y="6"/>
                  </a:lnTo>
                  <a:lnTo>
                    <a:pt x="232" y="6"/>
                  </a:lnTo>
                  <a:lnTo>
                    <a:pt x="234" y="10"/>
                  </a:lnTo>
                  <a:lnTo>
                    <a:pt x="234" y="12"/>
                  </a:lnTo>
                  <a:lnTo>
                    <a:pt x="232" y="16"/>
                  </a:lnTo>
                  <a:lnTo>
                    <a:pt x="232" y="20"/>
                  </a:lnTo>
                  <a:lnTo>
                    <a:pt x="236" y="24"/>
                  </a:lnTo>
                  <a:lnTo>
                    <a:pt x="240" y="24"/>
                  </a:lnTo>
                  <a:lnTo>
                    <a:pt x="248" y="22"/>
                  </a:lnTo>
                  <a:lnTo>
                    <a:pt x="254" y="18"/>
                  </a:lnTo>
                  <a:lnTo>
                    <a:pt x="260" y="14"/>
                  </a:lnTo>
                  <a:lnTo>
                    <a:pt x="262" y="16"/>
                  </a:lnTo>
                  <a:lnTo>
                    <a:pt x="262" y="20"/>
                  </a:lnTo>
                  <a:lnTo>
                    <a:pt x="260" y="26"/>
                  </a:lnTo>
                  <a:lnTo>
                    <a:pt x="260" y="30"/>
                  </a:lnTo>
                  <a:lnTo>
                    <a:pt x="262" y="32"/>
                  </a:lnTo>
                  <a:lnTo>
                    <a:pt x="264" y="34"/>
                  </a:lnTo>
                  <a:lnTo>
                    <a:pt x="268" y="34"/>
                  </a:lnTo>
                  <a:lnTo>
                    <a:pt x="274" y="32"/>
                  </a:lnTo>
                  <a:lnTo>
                    <a:pt x="276" y="28"/>
                  </a:lnTo>
                  <a:lnTo>
                    <a:pt x="280" y="24"/>
                  </a:lnTo>
                  <a:lnTo>
                    <a:pt x="282" y="24"/>
                  </a:lnTo>
                  <a:lnTo>
                    <a:pt x="284" y="24"/>
                  </a:lnTo>
                  <a:lnTo>
                    <a:pt x="284" y="30"/>
                  </a:lnTo>
                  <a:lnTo>
                    <a:pt x="282" y="34"/>
                  </a:lnTo>
                  <a:lnTo>
                    <a:pt x="282" y="38"/>
                  </a:lnTo>
                  <a:lnTo>
                    <a:pt x="282" y="42"/>
                  </a:lnTo>
                  <a:lnTo>
                    <a:pt x="288" y="46"/>
                  </a:lnTo>
                  <a:lnTo>
                    <a:pt x="294" y="48"/>
                  </a:lnTo>
                  <a:lnTo>
                    <a:pt x="300" y="50"/>
                  </a:lnTo>
                  <a:lnTo>
                    <a:pt x="304" y="54"/>
                  </a:lnTo>
                  <a:lnTo>
                    <a:pt x="304" y="58"/>
                  </a:lnTo>
                  <a:lnTo>
                    <a:pt x="302" y="62"/>
                  </a:lnTo>
                  <a:lnTo>
                    <a:pt x="304" y="64"/>
                  </a:lnTo>
                  <a:lnTo>
                    <a:pt x="306" y="66"/>
                  </a:lnTo>
                  <a:lnTo>
                    <a:pt x="308" y="66"/>
                  </a:lnTo>
                  <a:lnTo>
                    <a:pt x="316" y="64"/>
                  </a:lnTo>
                  <a:lnTo>
                    <a:pt x="322" y="60"/>
                  </a:lnTo>
                  <a:lnTo>
                    <a:pt x="328" y="56"/>
                  </a:lnTo>
                  <a:lnTo>
                    <a:pt x="336" y="54"/>
                  </a:lnTo>
                  <a:lnTo>
                    <a:pt x="334" y="60"/>
                  </a:lnTo>
                  <a:lnTo>
                    <a:pt x="330" y="64"/>
                  </a:lnTo>
                  <a:lnTo>
                    <a:pt x="318" y="68"/>
                  </a:lnTo>
                  <a:lnTo>
                    <a:pt x="324" y="86"/>
                  </a:lnTo>
                  <a:lnTo>
                    <a:pt x="328" y="102"/>
                  </a:lnTo>
                  <a:lnTo>
                    <a:pt x="336" y="102"/>
                  </a:lnTo>
                  <a:lnTo>
                    <a:pt x="342" y="100"/>
                  </a:lnTo>
                  <a:lnTo>
                    <a:pt x="356" y="98"/>
                  </a:lnTo>
                  <a:lnTo>
                    <a:pt x="356" y="102"/>
                  </a:lnTo>
                  <a:lnTo>
                    <a:pt x="356" y="108"/>
                  </a:lnTo>
                  <a:lnTo>
                    <a:pt x="346" y="110"/>
                  </a:lnTo>
                  <a:lnTo>
                    <a:pt x="342" y="110"/>
                  </a:lnTo>
                  <a:lnTo>
                    <a:pt x="338" y="114"/>
                  </a:lnTo>
                  <a:lnTo>
                    <a:pt x="342" y="126"/>
                  </a:lnTo>
                  <a:lnTo>
                    <a:pt x="344" y="138"/>
                  </a:lnTo>
                  <a:lnTo>
                    <a:pt x="348" y="142"/>
                  </a:lnTo>
                  <a:lnTo>
                    <a:pt x="350" y="144"/>
                  </a:lnTo>
                  <a:lnTo>
                    <a:pt x="356" y="148"/>
                  </a:lnTo>
                  <a:lnTo>
                    <a:pt x="364" y="148"/>
                  </a:lnTo>
                  <a:lnTo>
                    <a:pt x="364" y="152"/>
                  </a:lnTo>
                  <a:lnTo>
                    <a:pt x="362" y="154"/>
                  </a:lnTo>
                  <a:lnTo>
                    <a:pt x="358" y="158"/>
                  </a:lnTo>
                  <a:lnTo>
                    <a:pt x="354" y="160"/>
                  </a:lnTo>
                  <a:lnTo>
                    <a:pt x="350" y="164"/>
                  </a:lnTo>
                  <a:lnTo>
                    <a:pt x="356" y="166"/>
                  </a:lnTo>
                  <a:lnTo>
                    <a:pt x="364" y="166"/>
                  </a:lnTo>
                  <a:lnTo>
                    <a:pt x="370" y="168"/>
                  </a:lnTo>
                  <a:lnTo>
                    <a:pt x="372" y="172"/>
                  </a:lnTo>
                  <a:lnTo>
                    <a:pt x="372" y="174"/>
                  </a:lnTo>
                  <a:lnTo>
                    <a:pt x="370" y="176"/>
                  </a:lnTo>
                  <a:lnTo>
                    <a:pt x="366" y="178"/>
                  </a:lnTo>
                  <a:lnTo>
                    <a:pt x="358" y="178"/>
                  </a:lnTo>
                  <a:lnTo>
                    <a:pt x="354" y="178"/>
                  </a:lnTo>
                  <a:lnTo>
                    <a:pt x="352" y="180"/>
                  </a:lnTo>
                  <a:lnTo>
                    <a:pt x="352" y="182"/>
                  </a:lnTo>
                  <a:lnTo>
                    <a:pt x="366" y="186"/>
                  </a:lnTo>
                  <a:lnTo>
                    <a:pt x="376" y="190"/>
                  </a:lnTo>
                  <a:lnTo>
                    <a:pt x="364" y="194"/>
                  </a:lnTo>
                  <a:lnTo>
                    <a:pt x="354" y="196"/>
                  </a:lnTo>
                  <a:lnTo>
                    <a:pt x="350" y="200"/>
                  </a:lnTo>
                  <a:lnTo>
                    <a:pt x="348" y="204"/>
                  </a:lnTo>
                  <a:lnTo>
                    <a:pt x="346" y="210"/>
                  </a:lnTo>
                  <a:lnTo>
                    <a:pt x="348" y="220"/>
                  </a:lnTo>
                  <a:lnTo>
                    <a:pt x="352" y="222"/>
                  </a:lnTo>
                  <a:lnTo>
                    <a:pt x="356" y="222"/>
                  </a:lnTo>
                  <a:lnTo>
                    <a:pt x="356" y="230"/>
                  </a:lnTo>
                  <a:lnTo>
                    <a:pt x="358" y="234"/>
                  </a:lnTo>
                  <a:lnTo>
                    <a:pt x="360" y="240"/>
                  </a:lnTo>
                  <a:lnTo>
                    <a:pt x="358" y="246"/>
                  </a:lnTo>
                  <a:lnTo>
                    <a:pt x="354" y="244"/>
                  </a:lnTo>
                  <a:lnTo>
                    <a:pt x="352" y="242"/>
                  </a:lnTo>
                  <a:lnTo>
                    <a:pt x="348" y="240"/>
                  </a:lnTo>
                  <a:lnTo>
                    <a:pt x="342" y="238"/>
                  </a:lnTo>
                  <a:lnTo>
                    <a:pt x="340" y="240"/>
                  </a:lnTo>
                  <a:lnTo>
                    <a:pt x="338" y="242"/>
                  </a:lnTo>
                  <a:lnTo>
                    <a:pt x="338" y="246"/>
                  </a:lnTo>
                  <a:lnTo>
                    <a:pt x="340" y="248"/>
                  </a:lnTo>
                  <a:lnTo>
                    <a:pt x="342" y="250"/>
                  </a:lnTo>
                  <a:lnTo>
                    <a:pt x="342" y="254"/>
                  </a:lnTo>
                  <a:lnTo>
                    <a:pt x="334" y="264"/>
                  </a:lnTo>
                  <a:lnTo>
                    <a:pt x="336" y="270"/>
                  </a:lnTo>
                  <a:lnTo>
                    <a:pt x="342" y="274"/>
                  </a:lnTo>
                  <a:lnTo>
                    <a:pt x="348" y="278"/>
                  </a:lnTo>
                  <a:lnTo>
                    <a:pt x="352" y="282"/>
                  </a:lnTo>
                  <a:lnTo>
                    <a:pt x="346" y="282"/>
                  </a:lnTo>
                  <a:lnTo>
                    <a:pt x="338" y="280"/>
                  </a:lnTo>
                  <a:lnTo>
                    <a:pt x="326" y="272"/>
                  </a:lnTo>
                  <a:lnTo>
                    <a:pt x="320" y="276"/>
                  </a:lnTo>
                  <a:lnTo>
                    <a:pt x="316" y="282"/>
                  </a:lnTo>
                  <a:lnTo>
                    <a:pt x="320" y="292"/>
                  </a:lnTo>
                  <a:lnTo>
                    <a:pt x="320" y="296"/>
                  </a:lnTo>
                  <a:lnTo>
                    <a:pt x="318" y="300"/>
                  </a:lnTo>
                  <a:lnTo>
                    <a:pt x="314" y="300"/>
                  </a:lnTo>
                  <a:lnTo>
                    <a:pt x="310" y="298"/>
                  </a:lnTo>
                  <a:lnTo>
                    <a:pt x="308" y="296"/>
                  </a:lnTo>
                  <a:lnTo>
                    <a:pt x="304" y="296"/>
                  </a:lnTo>
                  <a:lnTo>
                    <a:pt x="300" y="296"/>
                  </a:lnTo>
                  <a:lnTo>
                    <a:pt x="296" y="300"/>
                  </a:lnTo>
                  <a:lnTo>
                    <a:pt x="290" y="306"/>
                  </a:lnTo>
                  <a:lnTo>
                    <a:pt x="292" y="312"/>
                  </a:lnTo>
                  <a:lnTo>
                    <a:pt x="298" y="318"/>
                  </a:lnTo>
                  <a:lnTo>
                    <a:pt x="300" y="324"/>
                  </a:lnTo>
                  <a:lnTo>
                    <a:pt x="300" y="328"/>
                  </a:lnTo>
                  <a:lnTo>
                    <a:pt x="298" y="330"/>
                  </a:lnTo>
                  <a:lnTo>
                    <a:pt x="292" y="328"/>
                  </a:lnTo>
                  <a:lnTo>
                    <a:pt x="288" y="324"/>
                  </a:lnTo>
                  <a:lnTo>
                    <a:pt x="286" y="320"/>
                  </a:lnTo>
                  <a:lnTo>
                    <a:pt x="282" y="318"/>
                  </a:lnTo>
                  <a:lnTo>
                    <a:pt x="274" y="318"/>
                  </a:lnTo>
                  <a:lnTo>
                    <a:pt x="270" y="322"/>
                  </a:lnTo>
                  <a:lnTo>
                    <a:pt x="268" y="326"/>
                  </a:lnTo>
                  <a:lnTo>
                    <a:pt x="266" y="332"/>
                  </a:lnTo>
                  <a:lnTo>
                    <a:pt x="268" y="338"/>
                  </a:lnTo>
                  <a:lnTo>
                    <a:pt x="270" y="344"/>
                  </a:lnTo>
                  <a:lnTo>
                    <a:pt x="272" y="348"/>
                  </a:lnTo>
                  <a:lnTo>
                    <a:pt x="276" y="352"/>
                  </a:lnTo>
                  <a:lnTo>
                    <a:pt x="276" y="356"/>
                  </a:lnTo>
                  <a:lnTo>
                    <a:pt x="274" y="360"/>
                  </a:lnTo>
                  <a:lnTo>
                    <a:pt x="270" y="360"/>
                  </a:lnTo>
                  <a:lnTo>
                    <a:pt x="268" y="358"/>
                  </a:lnTo>
                  <a:lnTo>
                    <a:pt x="264" y="354"/>
                  </a:lnTo>
                  <a:lnTo>
                    <a:pt x="262" y="340"/>
                  </a:lnTo>
                  <a:lnTo>
                    <a:pt x="260" y="336"/>
                  </a:lnTo>
                  <a:lnTo>
                    <a:pt x="256" y="334"/>
                  </a:lnTo>
                  <a:lnTo>
                    <a:pt x="252" y="332"/>
                  </a:lnTo>
                  <a:lnTo>
                    <a:pt x="248" y="332"/>
                  </a:lnTo>
                  <a:lnTo>
                    <a:pt x="238" y="334"/>
                  </a:lnTo>
                  <a:lnTo>
                    <a:pt x="232" y="340"/>
                  </a:lnTo>
                  <a:lnTo>
                    <a:pt x="234" y="348"/>
                  </a:lnTo>
                  <a:lnTo>
                    <a:pt x="234" y="356"/>
                  </a:lnTo>
                  <a:lnTo>
                    <a:pt x="228" y="352"/>
                  </a:lnTo>
                  <a:lnTo>
                    <a:pt x="220" y="350"/>
                  </a:lnTo>
                  <a:lnTo>
                    <a:pt x="212" y="350"/>
                  </a:lnTo>
                  <a:lnTo>
                    <a:pt x="204" y="352"/>
                  </a:lnTo>
                  <a:lnTo>
                    <a:pt x="202" y="346"/>
                  </a:lnTo>
                  <a:lnTo>
                    <a:pt x="200" y="342"/>
                  </a:lnTo>
                  <a:lnTo>
                    <a:pt x="194" y="342"/>
                  </a:lnTo>
                  <a:lnTo>
                    <a:pt x="190" y="342"/>
                  </a:lnTo>
                  <a:lnTo>
                    <a:pt x="186" y="344"/>
                  </a:lnTo>
                  <a:lnTo>
                    <a:pt x="184" y="346"/>
                  </a:lnTo>
                  <a:lnTo>
                    <a:pt x="178" y="362"/>
                  </a:lnTo>
                  <a:lnTo>
                    <a:pt x="174" y="360"/>
                  </a:lnTo>
                  <a:lnTo>
                    <a:pt x="172" y="360"/>
                  </a:lnTo>
                  <a:lnTo>
                    <a:pt x="170" y="356"/>
                  </a:lnTo>
                  <a:lnTo>
                    <a:pt x="168" y="352"/>
                  </a:lnTo>
                  <a:lnTo>
                    <a:pt x="166" y="350"/>
                  </a:lnTo>
                  <a:lnTo>
                    <a:pt x="162" y="352"/>
                  </a:lnTo>
                  <a:lnTo>
                    <a:pt x="162" y="348"/>
                  </a:lnTo>
                  <a:lnTo>
                    <a:pt x="164" y="348"/>
                  </a:lnTo>
                  <a:lnTo>
                    <a:pt x="164" y="346"/>
                  </a:lnTo>
                  <a:lnTo>
                    <a:pt x="164" y="344"/>
                  </a:lnTo>
                  <a:lnTo>
                    <a:pt x="164" y="340"/>
                  </a:lnTo>
                  <a:lnTo>
                    <a:pt x="160" y="340"/>
                  </a:lnTo>
                  <a:lnTo>
                    <a:pt x="158" y="340"/>
                  </a:lnTo>
                  <a:lnTo>
                    <a:pt x="154" y="338"/>
                  </a:lnTo>
                  <a:lnTo>
                    <a:pt x="152" y="340"/>
                  </a:lnTo>
                  <a:lnTo>
                    <a:pt x="150" y="344"/>
                  </a:lnTo>
                  <a:lnTo>
                    <a:pt x="150" y="350"/>
                  </a:lnTo>
                  <a:lnTo>
                    <a:pt x="148" y="356"/>
                  </a:lnTo>
                  <a:lnTo>
                    <a:pt x="148" y="358"/>
                  </a:lnTo>
                  <a:lnTo>
                    <a:pt x="146" y="360"/>
                  </a:lnTo>
                  <a:lnTo>
                    <a:pt x="142" y="356"/>
                  </a:lnTo>
                  <a:lnTo>
                    <a:pt x="142" y="352"/>
                  </a:lnTo>
                  <a:lnTo>
                    <a:pt x="140" y="344"/>
                  </a:lnTo>
                  <a:lnTo>
                    <a:pt x="140" y="338"/>
                  </a:lnTo>
                  <a:lnTo>
                    <a:pt x="138" y="336"/>
                  </a:lnTo>
                  <a:lnTo>
                    <a:pt x="134" y="332"/>
                  </a:lnTo>
                  <a:lnTo>
                    <a:pt x="130" y="332"/>
                  </a:lnTo>
                  <a:lnTo>
                    <a:pt x="124" y="340"/>
                  </a:lnTo>
                  <a:lnTo>
                    <a:pt x="122" y="344"/>
                  </a:lnTo>
                  <a:lnTo>
                    <a:pt x="120" y="348"/>
                  </a:lnTo>
                  <a:lnTo>
                    <a:pt x="118" y="346"/>
                  </a:lnTo>
                  <a:lnTo>
                    <a:pt x="116" y="344"/>
                  </a:lnTo>
                  <a:lnTo>
                    <a:pt x="116" y="338"/>
                  </a:lnTo>
                  <a:lnTo>
                    <a:pt x="116" y="332"/>
                  </a:lnTo>
                  <a:lnTo>
                    <a:pt x="116" y="328"/>
                  </a:lnTo>
                  <a:lnTo>
                    <a:pt x="112" y="324"/>
                  </a:lnTo>
                  <a:lnTo>
                    <a:pt x="108" y="324"/>
                  </a:lnTo>
                  <a:lnTo>
                    <a:pt x="106" y="324"/>
                  </a:lnTo>
                  <a:lnTo>
                    <a:pt x="104" y="328"/>
                  </a:lnTo>
                  <a:lnTo>
                    <a:pt x="96" y="344"/>
                  </a:lnTo>
                  <a:lnTo>
                    <a:pt x="92" y="342"/>
                  </a:lnTo>
                  <a:lnTo>
                    <a:pt x="90" y="336"/>
                  </a:lnTo>
                  <a:lnTo>
                    <a:pt x="94" y="328"/>
                  </a:lnTo>
                  <a:lnTo>
                    <a:pt x="82" y="310"/>
                  </a:lnTo>
                  <a:lnTo>
                    <a:pt x="72" y="294"/>
                  </a:lnTo>
                  <a:lnTo>
                    <a:pt x="66" y="296"/>
                  </a:lnTo>
                  <a:lnTo>
                    <a:pt x="62" y="300"/>
                  </a:lnTo>
                  <a:lnTo>
                    <a:pt x="58" y="304"/>
                  </a:lnTo>
                  <a:lnTo>
                    <a:pt x="54" y="306"/>
                  </a:lnTo>
                  <a:lnTo>
                    <a:pt x="50" y="302"/>
                  </a:lnTo>
                  <a:lnTo>
                    <a:pt x="48" y="296"/>
                  </a:lnTo>
                  <a:lnTo>
                    <a:pt x="54" y="294"/>
                  </a:lnTo>
                  <a:lnTo>
                    <a:pt x="56" y="292"/>
                  </a:lnTo>
                  <a:lnTo>
                    <a:pt x="58" y="286"/>
                  </a:lnTo>
                  <a:lnTo>
                    <a:pt x="60" y="280"/>
                  </a:lnTo>
                  <a:lnTo>
                    <a:pt x="56" y="270"/>
                  </a:lnTo>
                  <a:lnTo>
                    <a:pt x="52" y="264"/>
                  </a:lnTo>
                  <a:lnTo>
                    <a:pt x="48" y="262"/>
                  </a:lnTo>
                  <a:lnTo>
                    <a:pt x="44" y="262"/>
                  </a:lnTo>
                  <a:lnTo>
                    <a:pt x="40" y="264"/>
                  </a:lnTo>
                  <a:lnTo>
                    <a:pt x="34" y="270"/>
                  </a:lnTo>
                  <a:lnTo>
                    <a:pt x="36" y="272"/>
                  </a:lnTo>
                  <a:lnTo>
                    <a:pt x="40" y="272"/>
                  </a:lnTo>
                  <a:lnTo>
                    <a:pt x="26" y="274"/>
                  </a:lnTo>
                  <a:lnTo>
                    <a:pt x="14" y="272"/>
                  </a:lnTo>
                  <a:lnTo>
                    <a:pt x="16" y="268"/>
                  </a:lnTo>
                  <a:lnTo>
                    <a:pt x="22" y="262"/>
                  </a:lnTo>
                  <a:lnTo>
                    <a:pt x="36" y="254"/>
                  </a:lnTo>
                  <a:lnTo>
                    <a:pt x="36" y="244"/>
                  </a:lnTo>
                  <a:lnTo>
                    <a:pt x="36" y="232"/>
                  </a:lnTo>
                  <a:lnTo>
                    <a:pt x="34" y="230"/>
                  </a:lnTo>
                  <a:lnTo>
                    <a:pt x="32" y="230"/>
                  </a:lnTo>
                  <a:lnTo>
                    <a:pt x="30" y="230"/>
                  </a:lnTo>
                  <a:lnTo>
                    <a:pt x="30" y="228"/>
                  </a:lnTo>
                  <a:close/>
                </a:path>
              </a:pathLst>
            </a:custGeom>
            <a:solidFill>
              <a:schemeClr val="accent1">
                <a:lumMod val="25000"/>
                <a:lumOff val="75000"/>
              </a:schemeClr>
            </a:solidFill>
            <a:ln w="9525">
              <a:solidFill>
                <a:schemeClr val="accent1">
                  <a:lumMod val="25000"/>
                  <a:lumOff val="75000"/>
                </a:schemeClr>
              </a:solidFill>
              <a:miter lim="800000"/>
            </a:ln>
          </p:spPr>
          <p:txBody>
            <a:bodyPr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kumimoji="0" lang="en-US" altLang="zh-CN" sz="2800" dirty="0" smtClean="0">
                  <a:solidFill>
                    <a:srgbClr val="002060"/>
                  </a:solidFill>
                  <a:latin typeface="+mn-lt"/>
                  <a:ea typeface="+mn-ea"/>
                  <a:sym typeface="Tahoma" panose="020B0604030504040204" pitchFamily="34" charset="0"/>
                </a:rPr>
                <a:t>3</a:t>
              </a:r>
              <a:endParaRPr kumimoji="0" lang="zh-CN" altLang="en-US" sz="2800" dirty="0">
                <a:solidFill>
                  <a:srgbClr val="002060"/>
                </a:solidFill>
                <a:latin typeface="+mn-lt"/>
                <a:ea typeface="+mn-ea"/>
                <a:sym typeface="Tahoma" panose="020B0604030504040204" pitchFamily="34" charset="0"/>
              </a:endParaRPr>
            </a:p>
          </p:txBody>
        </p:sp>
        <p:sp>
          <p:nvSpPr>
            <p:cNvPr id="26" name="直接连接符 45"/>
            <p:cNvSpPr>
              <a:spLocks noChangeShapeType="1"/>
            </p:cNvSpPr>
            <p:nvPr>
              <p:custDataLst>
                <p:tags r:id="rId3"/>
              </p:custDataLst>
            </p:nvPr>
          </p:nvSpPr>
          <p:spPr bwMode="auto">
            <a:xfrm>
              <a:off x="2959416" y="3610788"/>
              <a:ext cx="3886744" cy="0"/>
            </a:xfrm>
            <a:prstGeom prst="line">
              <a:avLst/>
            </a:prstGeom>
            <a:noFill/>
            <a:ln w="28575" cap="flat" cmpd="sng">
              <a:solidFill>
                <a:schemeClr val="bg1">
                  <a:lumMod val="65000"/>
                </a:schemeClr>
              </a:solidFill>
              <a:bevel/>
            </a:ln>
          </p:spPr>
          <p:txBody>
            <a:bodyPr>
              <a:normAutofit fontScale="25000" lnSpcReduction="20000"/>
            </a:bodyPr>
            <a:lstStyle/>
            <a:p>
              <a:pPr fontAlgn="auto">
                <a:spcBef>
                  <a:spcPts val="0"/>
                </a:spcBef>
                <a:spcAft>
                  <a:spcPts val="0"/>
                </a:spcAft>
                <a:defRPr/>
              </a:pPr>
              <a:endParaRPr kumimoji="0" lang="zh-CN" altLang="en-US">
                <a:latin typeface="+mn-lt"/>
                <a:ea typeface="+mn-ea"/>
              </a:endParaRPr>
            </a:p>
          </p:txBody>
        </p:sp>
        <p:sp>
          <p:nvSpPr>
            <p:cNvPr id="27" name="文本框 26"/>
            <p:cNvSpPr txBox="1"/>
            <p:nvPr>
              <p:custDataLst>
                <p:tags r:id="rId4"/>
              </p:custDataLst>
            </p:nvPr>
          </p:nvSpPr>
          <p:spPr>
            <a:xfrm>
              <a:off x="2983222" y="3179980"/>
              <a:ext cx="3986730" cy="368809"/>
            </a:xfrm>
            <a:prstGeom prst="rect">
              <a:avLst/>
            </a:prstGeom>
            <a:noFill/>
            <a:ln>
              <a:noFill/>
            </a:ln>
          </p:spPr>
          <p:txBody>
            <a:bodyPr/>
            <a:lstStyle/>
            <a:p>
              <a:pPr fontAlgn="auto">
                <a:lnSpc>
                  <a:spcPts val="2300"/>
                </a:lnSpc>
                <a:spcBef>
                  <a:spcPts val="0"/>
                </a:spcBef>
                <a:spcAft>
                  <a:spcPts val="0"/>
                </a:spcAft>
                <a:defRPr/>
              </a:pPr>
              <a:r>
                <a:rPr kumimoji="0" lang="zh-CN" altLang="en-US"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投稿台湾期刊注意事项</a:t>
              </a:r>
              <a:endParaRPr kumimoji="0" lang="zh-CN" alt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文字方塊 7"/>
          <p:cNvSpPr txBox="1"/>
          <p:nvPr/>
        </p:nvSpPr>
        <p:spPr>
          <a:xfrm>
            <a:off x="7323991" y="5917224"/>
            <a:ext cx="3877408" cy="369332"/>
          </a:xfrm>
          <a:prstGeom prst="rect">
            <a:avLst/>
          </a:prstGeom>
          <a:noFill/>
        </p:spPr>
        <p:txBody>
          <a:bodyPr wrap="square" rtlCol="0">
            <a:spAutoFit/>
          </a:bodyPr>
          <a:lstStyle/>
          <a:p>
            <a:r>
              <a:rPr lang="en-US" altLang="zh-CN" dirty="0" smtClean="0"/>
              <a:t>--- </a:t>
            </a:r>
            <a:r>
              <a:rPr lang="zh-CN" altLang="en-US" dirty="0" smtClean="0"/>
              <a:t>台湾中央研究院</a:t>
            </a:r>
            <a:r>
              <a:rPr lang="zh-CN" altLang="en-US" dirty="0"/>
              <a:t>社会所</a:t>
            </a:r>
            <a:r>
              <a:rPr lang="zh-CN" altLang="en-US" dirty="0" smtClean="0"/>
              <a:t> 吴齐殷</a:t>
            </a:r>
            <a:endParaRPr lang="zh-TW" altLang="en-US" dirty="0"/>
          </a:p>
        </p:txBody>
      </p:sp>
      <p:pic>
        <p:nvPicPr>
          <p:cNvPr id="2" name="圖片 1"/>
          <p:cNvPicPr>
            <a:picLocks noChangeAspect="1"/>
          </p:cNvPicPr>
          <p:nvPr/>
        </p:nvPicPr>
        <p:blipFill rotWithShape="1">
          <a:blip r:embed="rId6"/>
          <a:srcRect l="27754" t="55098" r="31079" b="12309"/>
          <a:stretch>
            <a:fillRect/>
          </a:stretch>
        </p:blipFill>
        <p:spPr>
          <a:xfrm>
            <a:off x="534988" y="1213339"/>
            <a:ext cx="10279550" cy="4422530"/>
          </a:xfrm>
          <a:prstGeom prst="rect">
            <a:avLst/>
          </a:prstGeom>
        </p:spPr>
      </p:pic>
      <p:sp>
        <p:nvSpPr>
          <p:cNvPr id="4" name="文字方塊 3"/>
          <p:cNvSpPr txBox="1"/>
          <p:nvPr/>
        </p:nvSpPr>
        <p:spPr>
          <a:xfrm>
            <a:off x="3533165" y="398462"/>
            <a:ext cx="3491889" cy="400110"/>
          </a:xfrm>
          <a:prstGeom prst="rect">
            <a:avLst/>
          </a:prstGeom>
          <a:noFill/>
        </p:spPr>
        <p:txBody>
          <a:bodyPr wrap="square" rtlCol="0">
            <a:spAutoFit/>
          </a:bodyPr>
          <a:lstStyle/>
          <a:p>
            <a:r>
              <a:rPr lang="en-US" altLang="zh-CN" sz="2000" b="1" dirty="0" smtClean="0"/>
              <a:t>《</a:t>
            </a:r>
            <a:r>
              <a:rPr lang="zh-CN" altLang="en-US" sz="2000" b="1" dirty="0" smtClean="0"/>
              <a:t>如何投稿</a:t>
            </a:r>
            <a:r>
              <a:rPr lang="en-US" altLang="zh-CN" sz="2000" b="1" dirty="0" smtClean="0"/>
              <a:t>C</a:t>
            </a:r>
            <a:r>
              <a:rPr lang="zh-CN" altLang="en-US" sz="2000" b="1" dirty="0" smtClean="0"/>
              <a:t>刊</a:t>
            </a:r>
            <a:r>
              <a:rPr lang="en-US" altLang="zh-CN" sz="2000" b="1" dirty="0" smtClean="0"/>
              <a:t>》</a:t>
            </a:r>
            <a:endParaRPr lang="zh-TW" alt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1312" y="692696"/>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sp>
        <p:nvSpPr>
          <p:cNvPr id="3" name="內容版面配置區 2"/>
          <p:cNvSpPr>
            <a:spLocks noGrp="1"/>
          </p:cNvSpPr>
          <p:nvPr>
            <p:ph idx="1"/>
          </p:nvPr>
        </p:nvSpPr>
        <p:spPr>
          <a:xfrm>
            <a:off x="1981200" y="2060848"/>
            <a:ext cx="8229600" cy="4525963"/>
          </a:xfrm>
        </p:spPr>
        <p:txBody>
          <a:bodyPr/>
          <a:lstStyle/>
          <a:p>
            <a:r>
              <a:rPr lang="zh-CN" altLang="en-US" dirty="0" smtClean="0">
                <a:latin typeface="华文行楷" panose="02010800040101010101" pitchFamily="2" charset="-122"/>
                <a:ea typeface="华文行楷" panose="02010800040101010101" pitchFamily="2" charset="-122"/>
              </a:rPr>
              <a:t>风情</a:t>
            </a:r>
            <a:r>
              <a:rPr lang="zh-TW" altLang="en-US" dirty="0" smtClean="0">
                <a:latin typeface="华文行楷" panose="02010800040101010101" pitchFamily="2" charset="-122"/>
                <a:ea typeface="华文行楷" panose="02010800040101010101" pitchFamily="2" charset="-122"/>
              </a:rPr>
              <a:t>台湾篇</a:t>
            </a:r>
            <a:r>
              <a:rPr lang="en-US" altLang="zh-TW" dirty="0" smtClean="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八</a:t>
            </a:r>
            <a:r>
              <a:rPr lang="zh-CN" altLang="en-US" dirty="0" smtClean="0">
                <a:latin typeface="华文行楷" panose="02010800040101010101" pitchFamily="2" charset="-122"/>
                <a:ea typeface="华文行楷" panose="02010800040101010101" pitchFamily="2" charset="-122"/>
              </a:rPr>
              <a:t>景十二胜</a:t>
            </a:r>
            <a:endParaRPr lang="en-US" altLang="zh-CN" dirty="0">
              <a:latin typeface="华文行楷" panose="02010800040101010101" pitchFamily="2" charset="-122"/>
              <a:ea typeface="华文行楷" panose="02010800040101010101" pitchFamily="2" charset="-122"/>
              <a:hlinkClick r:id="rId3"/>
            </a:endParaRPr>
          </a:p>
          <a:p>
            <a:pPr lvl="1"/>
            <a:r>
              <a:rPr lang="zh-CN" altLang="en-US" dirty="0" smtClean="0">
                <a:latin typeface="华文行楷" panose="02010800040101010101" pitchFamily="2" charset="-122"/>
                <a:ea typeface="华文行楷" panose="02010800040101010101" pitchFamily="2" charset="-122"/>
              </a:rPr>
              <a:t>台湾人喜欢用“八”和“十二”作为吉利的度量数字。</a:t>
            </a:r>
            <a:endParaRPr lang="en-US" altLang="zh-CN" dirty="0" smtClean="0">
              <a:latin typeface="华文行楷" panose="02010800040101010101" pitchFamily="2" charset="-122"/>
              <a:ea typeface="华文行楷" panose="02010800040101010101" pitchFamily="2" charset="-122"/>
            </a:endParaRPr>
          </a:p>
          <a:p>
            <a:pPr lvl="1"/>
            <a:r>
              <a:rPr lang="zh-CN" altLang="en-US" dirty="0" smtClean="0">
                <a:latin typeface="华文行楷" panose="02010800040101010101" pitchFamily="2" charset="-122"/>
                <a:ea typeface="华文行楷" panose="02010800040101010101" pitchFamily="2" charset="-122"/>
              </a:rPr>
              <a:t>八</a:t>
            </a:r>
            <a:r>
              <a:rPr lang="zh-CN" altLang="en-US" dirty="0">
                <a:latin typeface="华文行楷" panose="02010800040101010101" pitchFamily="2" charset="-122"/>
                <a:ea typeface="华文行楷" panose="02010800040101010101" pitchFamily="2" charset="-122"/>
              </a:rPr>
              <a:t>景：</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hlinkClick r:id="rId3"/>
              </a:rPr>
              <a:t>基隆</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rPr>
              <a:t>旭冈 、淡水、</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hlinkClick r:id="rId4"/>
              </a:rPr>
              <a:t>八仙山</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rPr>
              <a:t>、</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hlinkClick r:id="rId5"/>
              </a:rPr>
              <a:t>日月潭</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rPr>
              <a:t>、</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hlinkClick r:id="rId6"/>
              </a:rPr>
              <a:t>阿里山</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rPr>
              <a:t>、寿山 、</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hlinkClick r:id="rId7"/>
              </a:rPr>
              <a:t>鹅銮鼻</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rPr>
              <a:t>、</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hlinkClick r:id="rId8"/>
              </a:rPr>
              <a:t>太鲁阁峡</a:t>
            </a:r>
            <a:r>
              <a:rPr lang="zh-CN" altLang="en-US" dirty="0" smtClean="0">
                <a:solidFill>
                  <a:schemeClr val="tx1">
                    <a:lumMod val="95000"/>
                    <a:lumOff val="5000"/>
                  </a:schemeClr>
                </a:solidFill>
                <a:latin typeface="华文行楷" panose="02010800040101010101" pitchFamily="2" charset="-122"/>
                <a:ea typeface="华文行楷" panose="02010800040101010101" pitchFamily="2" charset="-122"/>
              </a:rPr>
              <a:t>。</a:t>
            </a:r>
          </a:p>
          <a:p>
            <a:pPr lvl="1"/>
            <a:r>
              <a:rPr lang="zh-CN" altLang="en-US" dirty="0">
                <a:latin typeface="华文行楷" panose="02010800040101010101" pitchFamily="2" charset="-122"/>
                <a:ea typeface="华文行楷" panose="02010800040101010101" pitchFamily="2" charset="-122"/>
              </a:rPr>
              <a:t>十二胜</a:t>
            </a:r>
            <a:r>
              <a:rPr lang="zh-CN" altLang="en-US" dirty="0" smtClean="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太鲁阁、阿里山、溪头、阳明山、玉山、合欢山、日月潭、鹅銮鼻、故宫文物、野柳、大霸尖山、秀姑峦</a:t>
            </a:r>
            <a:r>
              <a:rPr lang="zh-CN" altLang="en-US" dirty="0" smtClean="0">
                <a:latin typeface="华文行楷" panose="02010800040101010101" pitchFamily="2" charset="-122"/>
                <a:ea typeface="华文行楷" panose="02010800040101010101" pitchFamily="2" charset="-122"/>
              </a:rPr>
              <a:t>溪 。</a:t>
            </a:r>
            <a:r>
              <a:rPr lang="zh-CN" altLang="en-US" dirty="0" smtClean="0"/>
              <a:t/>
            </a:r>
            <a:br>
              <a:rPr lang="zh-CN" altLang="en-US" dirty="0" smtClean="0"/>
            </a:br>
            <a:endParaRPr lang="zh-TW" altLang="en-US" dirty="0" smtClean="0"/>
          </a:p>
          <a:p>
            <a:endParaRPr lang="zh-TW" altLang="en-US" dirty="0"/>
          </a:p>
        </p:txBody>
      </p:sp>
      <p:pic>
        <p:nvPicPr>
          <p:cNvPr id="5" name="图片 4" descr="LOGO无影"/>
          <p:cNvPicPr>
            <a:picLocks noChangeAspect="1"/>
          </p:cNvPicPr>
          <p:nvPr/>
        </p:nvPicPr>
        <p:blipFill>
          <a:blip r:embed="rId9"/>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25690881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74713" y="192055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76691" y="1758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4576769" y="2012445"/>
            <a:ext cx="8779581" cy="1198880"/>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6000" b="1" dirty="0">
                <a:solidFill>
                  <a:schemeClr val="bg1"/>
                </a:solidFill>
                <a:latin typeface="+mn-ea"/>
              </a:rPr>
              <a:t>感谢聆听！</a:t>
            </a:r>
          </a:p>
        </p:txBody>
      </p:sp>
      <p:sp>
        <p:nvSpPr>
          <p:cNvPr id="76" name="矩形 75"/>
          <p:cNvSpPr/>
          <p:nvPr/>
        </p:nvSpPr>
        <p:spPr>
          <a:xfrm>
            <a:off x="601980" y="3462020"/>
            <a:ext cx="11596370" cy="683264"/>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3200" b="1" dirty="0" smtClean="0">
                <a:solidFill>
                  <a:schemeClr val="bg1"/>
                </a:solidFill>
                <a:latin typeface="微软雅黑" panose="020B0503020204020204" pitchFamily="34" charset="-122"/>
                <a:ea typeface="Open Sans"/>
                <a:cs typeface="Open Sans"/>
                <a:sym typeface="+mn-ea"/>
              </a:rPr>
              <a:t>登录江南大学图书馆</a:t>
            </a:r>
            <a:r>
              <a:rPr lang="en-US" altLang="zh-CN" sz="3200" b="1" dirty="0" smtClean="0">
                <a:solidFill>
                  <a:schemeClr val="bg1"/>
                </a:solidFill>
                <a:latin typeface="微软雅黑" panose="020B0503020204020204" pitchFamily="34" charset="-122"/>
                <a:ea typeface="Open Sans"/>
                <a:cs typeface="Open Sans"/>
                <a:sym typeface="+mn-ea"/>
              </a:rPr>
              <a:t>-</a:t>
            </a:r>
            <a:r>
              <a:rPr lang="zh-CN" altLang="en-US" sz="3200" b="1" dirty="0" smtClean="0">
                <a:solidFill>
                  <a:schemeClr val="bg1"/>
                </a:solidFill>
                <a:latin typeface="微软雅黑" panose="020B0503020204020204" pitchFamily="34" charset="-122"/>
                <a:ea typeface="Open Sans"/>
                <a:cs typeface="Open Sans"/>
                <a:sym typeface="+mn-ea"/>
              </a:rPr>
              <a:t>资源</a:t>
            </a:r>
            <a:r>
              <a:rPr lang="en-US" altLang="zh-CN" sz="3200" b="1" dirty="0" smtClean="0">
                <a:solidFill>
                  <a:schemeClr val="bg1"/>
                </a:solidFill>
                <a:latin typeface="微软雅黑" panose="020B0503020204020204" pitchFamily="34" charset="-122"/>
                <a:ea typeface="Open Sans"/>
                <a:cs typeface="Open Sans"/>
                <a:sym typeface="+mn-ea"/>
              </a:rPr>
              <a:t>-</a:t>
            </a:r>
            <a:r>
              <a:rPr lang="zh-CN" altLang="en-US" sz="3200" b="1" dirty="0" smtClean="0">
                <a:solidFill>
                  <a:schemeClr val="bg1"/>
                </a:solidFill>
                <a:latin typeface="微软雅黑" panose="020B0503020204020204" pitchFamily="34" charset="-122"/>
                <a:ea typeface="Open Sans"/>
                <a:cs typeface="Open Sans"/>
                <a:sym typeface="+mn-ea"/>
              </a:rPr>
              <a:t>数据库总览</a:t>
            </a:r>
            <a:r>
              <a:rPr lang="en-US" altLang="zh-CN" sz="3200" b="1" dirty="0" smtClean="0">
                <a:solidFill>
                  <a:schemeClr val="bg1"/>
                </a:solidFill>
                <a:latin typeface="微软雅黑" panose="020B0503020204020204" pitchFamily="34" charset="-122"/>
                <a:ea typeface="宋体" panose="02010600030101010101" pitchFamily="2" charset="-122"/>
                <a:cs typeface="Open Sans"/>
                <a:sym typeface="+mn-ea"/>
              </a:rPr>
              <a:t>-</a:t>
            </a:r>
            <a:r>
              <a:rPr lang="zh-CN" altLang="en-US" sz="3200" b="1" dirty="0" smtClean="0">
                <a:solidFill>
                  <a:schemeClr val="bg1"/>
                </a:solidFill>
                <a:latin typeface="微软雅黑" panose="020B0503020204020204" pitchFamily="34" charset="-122"/>
                <a:ea typeface="宋体" panose="02010600030101010101" pitchFamily="2" charset="-122"/>
                <a:cs typeface="Open Sans"/>
                <a:sym typeface="+mn-ea"/>
              </a:rPr>
              <a:t>台湾学术文献数据库</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1312" y="692696"/>
            <a:ext cx="8229600" cy="1143000"/>
          </a:xfrm>
        </p:spPr>
        <p:txBody>
          <a:bodyPr/>
          <a:lstStyle/>
          <a:p>
            <a:r>
              <a:rPr lang="zh-CN" altLang="en-US" dirty="0" smtClean="0">
                <a:latin typeface="华文行楷" panose="02010800040101010101" pitchFamily="2" charset="-122"/>
                <a:ea typeface="华文行楷" panose="02010800040101010101" pitchFamily="2" charset="-122"/>
              </a:rPr>
              <a:t>台湾人文社会风情</a:t>
            </a:r>
            <a:endParaRPr lang="zh-TW" altLang="en-US"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628800"/>
            <a:ext cx="2794000" cy="4725144"/>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0" y="2420888"/>
            <a:ext cx="6350000" cy="2590800"/>
          </a:xfrm>
          <a:prstGeom prst="rect">
            <a:avLst/>
          </a:prstGeom>
        </p:spPr>
      </p:pic>
      <p:pic>
        <p:nvPicPr>
          <p:cNvPr id="3" name="图片 2" descr="LOGO无影"/>
          <p:cNvPicPr>
            <a:picLocks noChangeAspect="1"/>
          </p:cNvPicPr>
          <p:nvPr/>
        </p:nvPicPr>
        <p:blipFill>
          <a:blip r:embed="rId5"/>
          <a:stretch>
            <a:fillRect/>
          </a:stretch>
        </p:blipFill>
        <p:spPr>
          <a:xfrm>
            <a:off x="11135360" y="5661025"/>
            <a:ext cx="1056640" cy="1202055"/>
          </a:xfrm>
          <a:prstGeom prst="rect">
            <a:avLst/>
          </a:prstGeom>
        </p:spPr>
      </p:pic>
    </p:spTree>
    <p:extLst>
      <p:ext uri="{BB962C8B-B14F-4D97-AF65-F5344CB8AC3E}">
        <p14:creationId xmlns:p14="http://schemas.microsoft.com/office/powerpoint/2010/main" val="2173728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4.1.1"/>
</p:tagLst>
</file>

<file path=ppt/tags/tag11.xml><?xml version="1.0" encoding="utf-8"?>
<p:tagLst xmlns:a="http://schemas.openxmlformats.org/drawingml/2006/main" xmlns:r="http://schemas.openxmlformats.org/officeDocument/2006/relationships" xmlns:p="http://schemas.openxmlformats.org/presentationml/2006/main">
  <p:tag name="PA" val="v4.1.1"/>
</p:tagLst>
</file>

<file path=ppt/tags/tag12.xml><?xml version="1.0" encoding="utf-8"?>
<p:tagLst xmlns:a="http://schemas.openxmlformats.org/drawingml/2006/main" xmlns:r="http://schemas.openxmlformats.org/officeDocument/2006/relationships" xmlns:p="http://schemas.openxmlformats.org/presentationml/2006/main">
  <p:tag name="PA" val="v4.1.1"/>
</p:tagLst>
</file>

<file path=ppt/tags/tag13.xml><?xml version="1.0" encoding="utf-8"?>
<p:tagLst xmlns:a="http://schemas.openxmlformats.org/drawingml/2006/main" xmlns:r="http://schemas.openxmlformats.org/officeDocument/2006/relationships" xmlns:p="http://schemas.openxmlformats.org/presentationml/2006/main">
  <p:tag name="PA" val="v4.1.1"/>
</p:tagLst>
</file>

<file path=ppt/tags/tag14.xml><?xml version="1.0" encoding="utf-8"?>
<p:tagLst xmlns:a="http://schemas.openxmlformats.org/drawingml/2006/main" xmlns:r="http://schemas.openxmlformats.org/officeDocument/2006/relationships" xmlns:p="http://schemas.openxmlformats.org/presentationml/2006/main">
  <p:tag name="ISLIDE.DIAGRAM" val="ae5d697d-b0bc-485e-9a47-cfb1bd4d2c71"/>
</p:tagLst>
</file>

<file path=ppt/tags/tag15.xml><?xml version="1.0" encoding="utf-8"?>
<p:tagLst xmlns:a="http://schemas.openxmlformats.org/drawingml/2006/main" xmlns:r="http://schemas.openxmlformats.org/officeDocument/2006/relationships" xmlns:p="http://schemas.openxmlformats.org/presentationml/2006/main">
  <p:tag name="ISLIDE.DIAGRAM" val="ae5d697d-b0bc-485e-9a47-cfb1bd4d2c7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ISLIDE.DIAGRAM" val="ae5d697d-b0bc-485e-9a47-cfb1bd4d2c7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a48d17f-681f-42f3-8875-ca70ed1dc43b}"/>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1"/>
  <p:tag name="KSO_WM_UNIT_ID" val="custom126_18*l_i*1_1"/>
  <p:tag name="KSO_WM_UNIT_CLEAR" val="1"/>
  <p:tag name="KSO_WM_UNIT_LAYERLEVEL" val="1_1"/>
  <p:tag name="KSO_WM_DIAGRAM_GROUP_CODE" val="l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1"/>
  <p:tag name="KSO_WM_UNIT_ID" val="custom126_18*l_i*1_1"/>
  <p:tag name="KSO_WM_UNIT_CLEAR" val="1"/>
  <p:tag name="KSO_WM_UNIT_LAYERLEVEL" val="1_1"/>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3.xml><?xml version="1.0" encoding="utf-8"?>
<p:tagLst xmlns:a="http://schemas.openxmlformats.org/drawingml/2006/main" xmlns:r="http://schemas.openxmlformats.org/officeDocument/2006/relationships" xmlns:p="http://schemas.openxmlformats.org/presentationml/2006/main">
  <p:tag name="ISLIDE.DIAGRAM" val="15460583-7c05-4017-b01f-850aff9cea29"/>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1"/>
  <p:tag name="KSO_WM_UNIT_ID" val="custom126_18*l_i*1_1"/>
  <p:tag name="KSO_WM_UNIT_CLEAR" val="1"/>
  <p:tag name="KSO_WM_UNIT_LAYERLEVEL" val="1_1"/>
  <p:tag name="KSO_WM_DIAGRAM_GROUP_CODE" val="l1-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1"/>
  <p:tag name="KSO_WM_UNIT_ID" val="custom126_18*l_i*1_1"/>
  <p:tag name="KSO_WM_UNIT_CLEAR" val="1"/>
  <p:tag name="KSO_WM_UNIT_LAYERLEVEL" val="1_1"/>
  <p:tag name="KSO_WM_DIAGRAM_GROUP_CODE" val="l1-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4.xml><?xml version="1.0" encoding="utf-8"?>
<p:tagLst xmlns:a="http://schemas.openxmlformats.org/drawingml/2006/main" xmlns:r="http://schemas.openxmlformats.org/officeDocument/2006/relationships" xmlns:p="http://schemas.openxmlformats.org/presentationml/2006/main">
  <p:tag name="PA" val="v4.1.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47.xml><?xml version="1.0" encoding="utf-8"?>
<p:tagLst xmlns:a="http://schemas.openxmlformats.org/drawingml/2006/main" xmlns:r="http://schemas.openxmlformats.org/officeDocument/2006/relationships" xmlns:p="http://schemas.openxmlformats.org/presentationml/2006/main">
  <p:tag name="KSO_WM_UNIT_TABLE_BEAUTIFY" val="smartTable{f7f0707c-8cd6-4cf9-aceb-04ce0533efa5}"/>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5.xml><?xml version="1.0" encoding="utf-8"?>
<p:tagLst xmlns:a="http://schemas.openxmlformats.org/drawingml/2006/main" xmlns:r="http://schemas.openxmlformats.org/officeDocument/2006/relationships" xmlns:p="http://schemas.openxmlformats.org/presentationml/2006/main">
  <p:tag name="PA" val="v4.1.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1"/>
  <p:tag name="KSO_WM_UNIT_ID" val="custom126_18*l_i*1_1"/>
  <p:tag name="KSO_WM_UNIT_CLEAR" val="1"/>
  <p:tag name="KSO_WM_UNIT_LAYERLEVEL" val="1_1"/>
  <p:tag name="KSO_WM_DIAGRAM_GROUP_CODE" val="l1-2"/>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26_18*i*0"/>
  <p:tag name="KSO_WM_TEMPLATE_CATEGORY" val="custom"/>
  <p:tag name="KSO_WM_TEMPLATE_INDEX" val="126"/>
  <p:tag name="KSO_WM_UNIT_INDEX" val="0"/>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1"/>
  <p:tag name="KSO_WM_UNIT_ID" val="custom126_18*l_i*1_1"/>
  <p:tag name="KSO_WM_UNIT_CLEAR" val="1"/>
  <p:tag name="KSO_WM_UNIT_LAYERLEVEL" val="1_1"/>
  <p:tag name="KSO_WM_DIAGRAM_GROUP_CODE" val="l1-2"/>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i"/>
  <p:tag name="KSO_WM_UNIT_INDEX" val="1_2"/>
  <p:tag name="KSO_WM_UNIT_ID" val="custom126_18*l_i*1_2"/>
  <p:tag name="KSO_WM_UNIT_CLEAR" val="1"/>
  <p:tag name="KSO_WM_UNIT_LAYERLEVEL" val="1_1"/>
  <p:tag name="KSO_WM_DIAGRAM_GROUP_CODE" val="l1-2"/>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6"/>
  <p:tag name="KSO_WM_UNIT_TYPE" val="l_h_f"/>
  <p:tag name="KSO_WM_UNIT_INDEX" val="1_1_1"/>
  <p:tag name="KSO_WM_UNIT_ID" val="custom126_18*l_h_f*1_1_1"/>
  <p:tag name="KSO_WM_UNIT_CLEAR" val="1"/>
  <p:tag name="KSO_WM_UNIT_LAYERLEVEL" val="1_1_1"/>
  <p:tag name="KSO_WM_UNIT_VALUE" val="16"/>
  <p:tag name="KSO_WM_UNIT_HIGHLIGHT" val="0"/>
  <p:tag name="KSO_WM_UNIT_COMPATIBLE" val="0"/>
  <p:tag name="KSO_WM_UNIT_PRESET_TEXT_INDEX" val="4"/>
  <p:tag name="KSO_WM_DIAGRAM_GROUP_CODE" val="l1-2"/>
  <p:tag name="KSO_WM_UNIT_PRESET_TEXT_LEN" val="26"/>
</p:tagLst>
</file>

<file path=ppt/tags/tag6.xml><?xml version="1.0" encoding="utf-8"?>
<p:tagLst xmlns:a="http://schemas.openxmlformats.org/drawingml/2006/main" xmlns:r="http://schemas.openxmlformats.org/officeDocument/2006/relationships" xmlns:p="http://schemas.openxmlformats.org/presentationml/2006/main">
  <p:tag name="PA" val="v4.1.1"/>
</p:tagLst>
</file>

<file path=ppt/tags/tag7.xml><?xml version="1.0" encoding="utf-8"?>
<p:tagLst xmlns:a="http://schemas.openxmlformats.org/drawingml/2006/main" xmlns:r="http://schemas.openxmlformats.org/officeDocument/2006/relationships" xmlns:p="http://schemas.openxmlformats.org/presentationml/2006/main">
  <p:tag name="PA" val="v4.1.1"/>
</p:tagLst>
</file>

<file path=ppt/tags/tag8.xml><?xml version="1.0" encoding="utf-8"?>
<p:tagLst xmlns:a="http://schemas.openxmlformats.org/drawingml/2006/main" xmlns:r="http://schemas.openxmlformats.org/officeDocument/2006/relationships" xmlns:p="http://schemas.openxmlformats.org/presentationml/2006/main">
  <p:tag name="PA" val="v4.1.1"/>
</p:tagLst>
</file>

<file path=ppt/tags/tag9.xml><?xml version="1.0" encoding="utf-8"?>
<p:tagLst xmlns:a="http://schemas.openxmlformats.org/drawingml/2006/main" xmlns:r="http://schemas.openxmlformats.org/officeDocument/2006/relationships" xmlns:p="http://schemas.openxmlformats.org/presentationml/2006/main">
  <p:tag name="PA" val="v4.1.1"/>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28</TotalTime>
  <Words>3392</Words>
  <Application>Microsoft Office PowerPoint</Application>
  <PresentationFormat>自定义</PresentationFormat>
  <Paragraphs>613</Paragraphs>
  <Slides>80</Slides>
  <Notes>53</Notes>
  <HiddenSlides>0</HiddenSlides>
  <MMClips>0</MMClips>
  <ScaleCrop>false</ScaleCrop>
  <HeadingPairs>
    <vt:vector size="4" baseType="variant">
      <vt:variant>
        <vt:lpstr>主题</vt:lpstr>
      </vt:variant>
      <vt:variant>
        <vt:i4>1</vt:i4>
      </vt:variant>
      <vt:variant>
        <vt:lpstr>幻灯片标题</vt:lpstr>
      </vt:variant>
      <vt:variant>
        <vt:i4>80</vt:i4>
      </vt:variant>
    </vt:vector>
  </HeadingPairs>
  <TitlesOfParts>
    <vt:vector size="81" baseType="lpstr">
      <vt:lpstr>包图主题2</vt:lpstr>
      <vt:lpstr>PowerPoint 演示文稿</vt:lpstr>
      <vt:lpstr>对台台的正港认识：地理环境 </vt:lpstr>
      <vt:lpstr>台湾人文社会风情</vt:lpstr>
      <vt:lpstr>台湾人文社会风情</vt:lpstr>
      <vt:lpstr>台湾人文社会风情</vt:lpstr>
      <vt:lpstr>台湾人文社会风情</vt:lpstr>
      <vt:lpstr>台湾人文社会风情</vt:lpstr>
      <vt:lpstr>台湾人文社会风情</vt:lpstr>
      <vt:lpstr>台湾人文社会风情</vt:lpstr>
      <vt:lpstr>台湾文化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台湾优势学科发展—以医学学科为例 台湾大学医院医疗成就</vt:lpstr>
      <vt:lpstr>台湾优势学科发展—以医学学科为例 台湾 医学研究成果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250</cp:revision>
  <dcterms:created xsi:type="dcterms:W3CDTF">2017-08-18T03:02:00Z</dcterms:created>
  <dcterms:modified xsi:type="dcterms:W3CDTF">2019-11-24T13:22:07Z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