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76" r:id="rId3"/>
    <p:sldId id="267" r:id="rId4"/>
    <p:sldId id="347" r:id="rId5"/>
    <p:sldId id="310" r:id="rId7"/>
    <p:sldId id="324" r:id="rId8"/>
    <p:sldId id="325" r:id="rId9"/>
    <p:sldId id="326" r:id="rId10"/>
    <p:sldId id="341" r:id="rId11"/>
    <p:sldId id="327" r:id="rId12"/>
    <p:sldId id="328" r:id="rId13"/>
    <p:sldId id="329" r:id="rId14"/>
    <p:sldId id="330" r:id="rId15"/>
    <p:sldId id="331" r:id="rId16"/>
    <p:sldId id="332" r:id="rId17"/>
    <p:sldId id="333" r:id="rId18"/>
    <p:sldId id="340" r:id="rId19"/>
    <p:sldId id="334" r:id="rId20"/>
    <p:sldId id="335" r:id="rId21"/>
    <p:sldId id="336" r:id="rId22"/>
    <p:sldId id="337" r:id="rId23"/>
    <p:sldId id="338" r:id="rId24"/>
    <p:sldId id="348" r:id="rId25"/>
    <p:sldId id="417" r:id="rId26"/>
    <p:sldId id="349" r:id="rId27"/>
    <p:sldId id="350" r:id="rId28"/>
    <p:sldId id="351" r:id="rId29"/>
    <p:sldId id="352" r:id="rId30"/>
    <p:sldId id="353" r:id="rId31"/>
    <p:sldId id="354" r:id="rId32"/>
    <p:sldId id="355" r:id="rId33"/>
    <p:sldId id="356" r:id="rId34"/>
    <p:sldId id="357" r:id="rId35"/>
    <p:sldId id="418" r:id="rId36"/>
    <p:sldId id="358" r:id="rId37"/>
    <p:sldId id="419" r:id="rId38"/>
    <p:sldId id="420" r:id="rId39"/>
    <p:sldId id="360" r:id="rId40"/>
    <p:sldId id="424" r:id="rId41"/>
    <p:sldId id="363" r:id="rId42"/>
    <p:sldId id="364" r:id="rId43"/>
    <p:sldId id="365" r:id="rId44"/>
    <p:sldId id="425" r:id="rId45"/>
    <p:sldId id="426" r:id="rId46"/>
    <p:sldId id="427" r:id="rId47"/>
    <p:sldId id="367" r:id="rId48"/>
    <p:sldId id="368" r:id="rId49"/>
    <p:sldId id="369" r:id="rId50"/>
    <p:sldId id="371" r:id="rId51"/>
    <p:sldId id="372" r:id="rId52"/>
    <p:sldId id="373" r:id="rId53"/>
    <p:sldId id="374" r:id="rId54"/>
    <p:sldId id="375" r:id="rId55"/>
    <p:sldId id="376" r:id="rId56"/>
    <p:sldId id="377" r:id="rId57"/>
    <p:sldId id="378" r:id="rId58"/>
    <p:sldId id="380" r:id="rId59"/>
    <p:sldId id="381" r:id="rId60"/>
    <p:sldId id="382" r:id="rId61"/>
    <p:sldId id="383" r:id="rId62"/>
    <p:sldId id="384" r:id="rId63"/>
    <p:sldId id="385" r:id="rId64"/>
    <p:sldId id="386" r:id="rId65"/>
    <p:sldId id="387" r:id="rId66"/>
    <p:sldId id="388" r:id="rId67"/>
    <p:sldId id="389" r:id="rId68"/>
    <p:sldId id="390" r:id="rId69"/>
    <p:sldId id="391" r:id="rId70"/>
    <p:sldId id="392" r:id="rId71"/>
    <p:sldId id="393" r:id="rId72"/>
    <p:sldId id="394" r:id="rId73"/>
    <p:sldId id="395" r:id="rId74"/>
    <p:sldId id="396" r:id="rId75"/>
    <p:sldId id="397" r:id="rId76"/>
    <p:sldId id="398" r:id="rId77"/>
    <p:sldId id="399" r:id="rId78"/>
    <p:sldId id="400" r:id="rId79"/>
    <p:sldId id="401" r:id="rId80"/>
    <p:sldId id="402" r:id="rId81"/>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09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19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438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3048000" algn="l" defTabSz="1218565"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3657600" algn="l" defTabSz="1218565"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4267200" algn="l" defTabSz="1218565"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4876800" algn="l" defTabSz="1218565"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F06A6A"/>
    <a:srgbClr val="F38E8E"/>
    <a:srgbClr val="63E5F7"/>
    <a:srgbClr val="66FFCC"/>
    <a:srgbClr val="85D1FF"/>
    <a:srgbClr val="CCECFF"/>
    <a:srgbClr val="F89E29"/>
    <a:srgbClr val="90C250"/>
    <a:srgbClr val="5EA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howGuides="1">
      <p:cViewPr varScale="1">
        <p:scale>
          <a:sx n="87" d="100"/>
          <a:sy n="87" d="100"/>
        </p:scale>
        <p:origin x="64" y="568"/>
      </p:cViewPr>
      <p:guideLst>
        <p:guide orient="horz" pos="3884"/>
        <p:guide orient="horz" pos="250"/>
        <p:guide pos="3829"/>
      </p:guideLst>
    </p:cSldViewPr>
  </p:slideViewPr>
  <p:notesTextViewPr>
    <p:cViewPr>
      <p:scale>
        <a:sx n="100" d="100"/>
        <a:sy n="100" d="100"/>
      </p:scale>
      <p:origin x="0" y="0"/>
    </p:cViewPr>
  </p:notesTextViewPr>
  <p:sorterViewPr>
    <p:cViewPr>
      <p:scale>
        <a:sx n="100" d="100"/>
        <a:sy n="100" d="100"/>
      </p:scale>
      <p:origin x="0" y="0"/>
    </p:cViewPr>
  </p:sorterViewPr>
  <p:gridSpacing cx="45005" cy="45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4" Type="http://schemas.openxmlformats.org/officeDocument/2006/relationships/tableStyles" Target="tableStyles.xml"/><Relationship Id="rId83" Type="http://schemas.openxmlformats.org/officeDocument/2006/relationships/viewProps" Target="viewProps.xml"/><Relationship Id="rId82" Type="http://schemas.openxmlformats.org/officeDocument/2006/relationships/presProps" Target="presProps.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notesMaster" Target="notesMasters/notesMaster1.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D2DA1E46-8F53-47F8-B7BC-A9F0352BF51A}"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B6661C89-6876-48A9-B4F8-488C2CF11728}"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mn-lt"/>
        <a:ea typeface="+mn-ea"/>
        <a:cs typeface="+mn-cs"/>
      </a:defRPr>
    </a:lvl1pPr>
    <a:lvl2pPr marL="609600" algn="l" rtl="0" fontAlgn="base">
      <a:spcBef>
        <a:spcPct val="30000"/>
      </a:spcBef>
      <a:spcAft>
        <a:spcPct val="0"/>
      </a:spcAft>
      <a:defRPr sz="1600" kern="1200">
        <a:solidFill>
          <a:schemeClr val="tx1"/>
        </a:solidFill>
        <a:latin typeface="+mn-lt"/>
        <a:ea typeface="+mn-ea"/>
        <a:cs typeface="+mn-cs"/>
      </a:defRPr>
    </a:lvl2pPr>
    <a:lvl3pPr marL="1219200" algn="l" rtl="0" fontAlgn="base">
      <a:spcBef>
        <a:spcPct val="30000"/>
      </a:spcBef>
      <a:spcAft>
        <a:spcPct val="0"/>
      </a:spcAft>
      <a:defRPr sz="1600" kern="1200">
        <a:solidFill>
          <a:schemeClr val="tx1"/>
        </a:solidFill>
        <a:latin typeface="+mn-lt"/>
        <a:ea typeface="+mn-ea"/>
        <a:cs typeface="+mn-cs"/>
      </a:defRPr>
    </a:lvl3pPr>
    <a:lvl4pPr marL="1828800" algn="l" rtl="0" fontAlgn="base">
      <a:spcBef>
        <a:spcPct val="30000"/>
      </a:spcBef>
      <a:spcAft>
        <a:spcPct val="0"/>
      </a:spcAft>
      <a:defRPr sz="1600" kern="1200">
        <a:solidFill>
          <a:schemeClr val="tx1"/>
        </a:solidFill>
        <a:latin typeface="+mn-lt"/>
        <a:ea typeface="+mn-ea"/>
        <a:cs typeface="+mn-cs"/>
      </a:defRPr>
    </a:lvl4pPr>
    <a:lvl5pPr marL="2438400" algn="l" rtl="0" fontAlgn="base">
      <a:spcBef>
        <a:spcPct val="30000"/>
      </a:spcBef>
      <a:spcAft>
        <a:spcPct val="0"/>
      </a:spcAft>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保证爱读书的人有书可读</a:t>
            </a:r>
            <a:endParaRPr lang="zh-CN" altLang="en-US" smtClean="0"/>
          </a:p>
        </p:txBody>
      </p:sp>
      <p:sp>
        <p:nvSpPr>
          <p:cNvPr id="1433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fld id="{AA6061B4-F1E7-4893-B8BC-436401AB28BC}" type="slidenum">
              <a:rPr lang="zh-CN" altLang="en-US" smtClean="0">
                <a:solidFill>
                  <a:prstClr val="black"/>
                </a:solidFill>
              </a:rPr>
            </a:fld>
            <a:endParaRPr lang="zh-CN" altLang="en-US"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smtClean="0"/>
              <a:t>支持内外部复选</a:t>
            </a:r>
            <a:endParaRPr lang="zh-CN" altLang="en-US" dirty="0" smtClean="0"/>
          </a:p>
        </p:txBody>
      </p:sp>
      <p:sp>
        <p:nvSpPr>
          <p:cNvPr id="225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CDD0D08F-E1F0-4FB3-9BFF-39AF6B051FAA}" type="slidenum">
              <a:rPr lang="zh-CN" altLang="en-US" smtClean="0"/>
            </a:fld>
            <a:endParaRPr lang="zh-CN"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此外，超星发现依托</a:t>
            </a:r>
            <a:r>
              <a:rPr lang="en-US" altLang="zh-CN" dirty="0"/>
              <a:t>8</a:t>
            </a:r>
            <a:r>
              <a:rPr lang="zh-CN" altLang="en-US" dirty="0"/>
              <a:t>万同位词表库，做到词与词的关联，弥补了由于人为搜索时，少输入检索词造成的遗漏问题。现在已经可以实现智能的学名与别名，简称与全称，现用名曾用名的匹配。比如，搜小苏打的同时，碳酸氢钠也参与了检索，搜索“冠心病”，它的全称“</a:t>
            </a:r>
            <a:r>
              <a:rPr lang="zh-CN" altLang="en-US" sz="1200" b="1" dirty="0">
                <a:solidFill>
                  <a:srgbClr val="01ACBE"/>
                </a:solidFill>
                <a:latin typeface="微软雅黑" panose="020B0503020204020204" pitchFamily="34" charset="-122"/>
                <a:ea typeface="微软雅黑" panose="020B0503020204020204" pitchFamily="34" charset="-122"/>
              </a:rPr>
              <a:t>冠状动脉粥样硬化心脏病</a:t>
            </a:r>
            <a:r>
              <a:rPr lang="zh-CN" altLang="en-US" dirty="0"/>
              <a:t>”也参与了检索，单位改名称的情况很普遍，大家在检索的时候，经常会遗漏曾用名，发现的扩展检索很好的弥补了这种情况。在搜河北工业大学的时候，河北工学院也参与了检索，此外，发现还将翻译的机构名、就行了智能匹配，丰富了结果范围。</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48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3482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936EA32B-08DD-449E-A032-CCAD5F8019D2}" type="slidenum">
              <a:rPr lang="zh-CN" altLang="en-US" smtClean="0"/>
            </a:fld>
            <a:endParaRPr lang="zh-CN"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E02DAF8-8DBA-4174-BF92-F0F67CFF18BC}" type="slidenum">
              <a:rPr lang="zh-CN" altLang="en-US"/>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smtClean="0"/>
              <a:t>期刊导航</a:t>
            </a:r>
            <a:endParaRPr lang="zh-CN" altLang="en-US" dirty="0" smtClean="0"/>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1476EB3-51ED-4E27-BADF-99A23B9207D6}" type="slidenum">
              <a:rPr lang="zh-CN" altLang="en-US" smtClean="0"/>
            </a:fld>
            <a:endParaRPr lang="zh-CN"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超星发现</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以</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8</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万</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同位</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词表库，</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万主题词表库等，</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支持简称全称、学名别名、曾用名现用名等的智能匹配，从数据库中识别出有效的、潜在有用的资源，从而提升检全率，同时，</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以</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610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万作者库、</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20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万刊名表库等，实现不同维度的</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聚类，缩小检索范围，提升检准率，节约读者时间；达到双赢的效果。</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作为科研人员，每个人的时间都很宝贵，大部分平台都是通过需要用户主动搜索资源，来获取需要的文章，超星发现提供了保存检索式的功能，通过专业检索，写出平时关注的作者、领域等的检索式，点击保存检索式，就会同步到个人空间中，系统在更新数据时，会定期的将符合检索式的最新资源推送给用户，实现一个主动的推送。大大节省了检索的时间。</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作为科研人员，每个人的时间都很宝贵，大部分平台都是通过需要用户主动搜索资源，来获取需要的文章，超星发现提供了保存检索式的功能，通过专业检索，写出平时关注的作者、领域等的检索式，点击保存检索式，就会同步到个人空间中，系统在更新数据时，会定期的将符合检索式的最新资源推送给用户，实现一个主动的推送。大大节省了检索的时间。</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52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553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AB33B79-4B61-43E2-95BA-FBC49F7F00ED}" type="slidenum">
              <a:rPr lang="zh-CN" altLang="en-US" smtClean="0"/>
            </a:fld>
            <a:endParaRPr lang="zh-CN"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73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smtClean="0"/>
              <a:t>支持多种格式导出，并可以选择输出字段</a:t>
            </a:r>
            <a:endParaRPr lang="zh-CN" altLang="en-US" dirty="0"/>
          </a:p>
        </p:txBody>
      </p:sp>
      <p:sp>
        <p:nvSpPr>
          <p:cNvPr id="573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F5CEC057-C94F-4E0C-A547-3EDB597E4F79}" type="slidenum">
              <a:rPr lang="zh-CN" altLang="en-US" smtClean="0"/>
            </a:fld>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保证爱读书的人有书可读</a:t>
            </a:r>
            <a:endParaRPr lang="zh-CN" altLang="en-US" smtClean="0"/>
          </a:p>
        </p:txBody>
      </p:sp>
      <p:sp>
        <p:nvSpPr>
          <p:cNvPr id="1433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fld id="{AA6061B4-F1E7-4893-B8BC-436401AB28BC}" type="slidenum">
              <a:rPr lang="zh-CN" altLang="en-US" smtClean="0">
                <a:solidFill>
                  <a:prstClr val="black"/>
                </a:solidFill>
              </a:rPr>
            </a:fld>
            <a:endParaRPr lang="zh-CN" altLang="en-US"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00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300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F4BE7AFC-883F-4DE3-A54E-1E2D7258E7BD}" type="slidenum">
              <a:rPr lang="zh-CN" altLang="en-US"/>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10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1310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3926C7FE-8887-4435-8516-0ED3ED60345D}" type="slidenum">
              <a:rPr lang="zh-CN" altLang="en-US"/>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33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278EDB4-02E1-4047-8CAA-D29521AA5B47}" type="slidenum">
              <a:rPr lang="zh-CN" altLang="en-US"/>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4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smtClean="0"/>
              <a:t>挖掘最权威研究人</a:t>
            </a:r>
            <a:endParaRPr lang="zh-CN" altLang="en-US" dirty="0"/>
          </a:p>
        </p:txBody>
      </p:sp>
      <p:sp>
        <p:nvSpPr>
          <p:cNvPr id="134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FBD8E12B-B700-4C0B-908B-4329AB5345A3}" type="slidenum">
              <a:rPr lang="zh-CN" altLang="en-US"/>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51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smtClean="0"/>
              <a:t>挖掘最权威研究机构</a:t>
            </a:r>
            <a:endParaRPr lang="zh-CN" altLang="en-US" dirty="0" smtClean="0"/>
          </a:p>
        </p:txBody>
      </p:sp>
      <p:sp>
        <p:nvSpPr>
          <p:cNvPr id="1351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4214F12-C8E1-43EF-9E06-00932751913B}" type="slidenum">
              <a:rPr lang="zh-CN" altLang="en-US"/>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由水污染事件，引出印染废水处理，两者发展息息相关</a:t>
            </a:r>
            <a:endParaRPr lang="zh-CN" altLang="en-US" dirty="0"/>
          </a:p>
        </p:txBody>
      </p:sp>
      <p:sp>
        <p:nvSpPr>
          <p:cNvPr id="4" name="灯片编号占位符 3"/>
          <p:cNvSpPr>
            <a:spLocks noGrp="1"/>
          </p:cNvSpPr>
          <p:nvPr>
            <p:ph type="sldNum" sz="quarter" idx="10"/>
          </p:nvPr>
        </p:nvSpPr>
        <p:spPr/>
        <p:txBody>
          <a:bodyPr/>
          <a:lstStyle/>
          <a:p>
            <a:pPr>
              <a:defRPr/>
            </a:pPr>
            <a:fld id="{F3291DF7-FAB8-49D3-8B1D-D226CFDE3AA0}"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0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140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8CB828DC-88A9-468D-8CD4-B596E821CF50}" type="slidenum">
              <a:rPr lang="zh-CN" altLang="en-US"/>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95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smtClean="0"/>
              <a:t>这个是笔记本电脑和平板电脑的趋势对比，可以看到笔记本为什么最近有明显的下降趋势而平板电脑的急剧上升，这说明平板电脑以后的发展有可能代替平板电脑的发展。那我们在选课题的时候就会有侧重点了。甚至我们说如果想要创业的学生看到这样的趋势线，如果选择平板领域的话，是不是未来就很可观啊。</a:t>
            </a:r>
            <a:endParaRPr lang="zh-CN" altLang="en-US" smtClean="0"/>
          </a:p>
        </p:txBody>
      </p:sp>
      <p:sp>
        <p:nvSpPr>
          <p:cNvPr id="1495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EDA8DE3-98CA-4AC3-BB4A-F9EF9FEBBAB3}" type="slidenum">
              <a:rPr lang="zh-CN" altLang="en-US" smtClean="0"/>
            </a:fld>
            <a:endParaRPr lang="zh-CN"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49506" name="Slide Image Placeholder 1"/>
          <p:cNvSpPr>
            <a:spLocks noGrp="1" noRot="1" noChangeAspect="1" noChangeArrowheads="1" noTextEdit="1"/>
          </p:cNvSpPr>
          <p:nvPr>
            <p:ph type="sldImg" idx="4294967295"/>
          </p:nvPr>
        </p:nvSpPr>
        <p:spPr>
          <a:xfrm>
            <a:off x="-36864925" y="0"/>
            <a:ext cx="660307925" cy="2147011200"/>
          </a:xfrm>
        </p:spPr>
      </p:sp>
      <p:sp>
        <p:nvSpPr>
          <p:cNvPr id="149507" name="Notes Placeholder 2"/>
          <p:cNvSpPr>
            <a:spLocks noGrp="1" noRot="1" noChangeAspect="1" noChangeArrowheads="1"/>
          </p:cNvSpPr>
          <p:nvPr>
            <p:ph type="body" idx="1"/>
          </p:nvPr>
        </p:nvSpPr>
        <p:spPr bwMode="auto">
          <a:xfrm>
            <a:off x="685800" y="1600200"/>
            <a:ext cx="4038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r>
              <a:rPr lang="zh-CN" altLang="en-US" smtClean="0">
                <a:latin typeface="Arial" panose="020B0604020202020204" pitchFamily="34" charset="0"/>
              </a:rPr>
              <a:t>首先是学生，学生主要面临的问题还是论文和考研。</a:t>
            </a:r>
            <a:endParaRPr lang="zh-CN" altLang="en-US" smtClean="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50530" name="Slide Image Placeholder 1"/>
          <p:cNvSpPr>
            <a:spLocks noGrp="1" noRot="1" noChangeAspect="1" noChangeArrowheads="1" noTextEdit="1"/>
          </p:cNvSpPr>
          <p:nvPr>
            <p:ph type="sldImg" idx="4294967295"/>
          </p:nvPr>
        </p:nvSpPr>
        <p:spPr>
          <a:xfrm>
            <a:off x="-2570163" y="0"/>
            <a:ext cx="9067801" cy="5102225"/>
          </a:xfrm>
        </p:spPr>
      </p:sp>
      <p:sp>
        <p:nvSpPr>
          <p:cNvPr id="150531" name="Notes Placeholder 2"/>
          <p:cNvSpPr>
            <a:spLocks noGrp="1" noRot="1" noChangeAspect="1" noChangeArrowheads="1"/>
          </p:cNvSpPr>
          <p:nvPr>
            <p:ph type="body" idx="1"/>
          </p:nvPr>
        </p:nvSpPr>
        <p:spPr bwMode="auto">
          <a:xfrm>
            <a:off x="685800" y="1600200"/>
            <a:ext cx="4038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p>
            <a:pPr eaLnBrk="1" hangingPunct="1">
              <a:lnSpc>
                <a:spcPct val="90000"/>
              </a:lnSpc>
              <a:spcBef>
                <a:spcPct val="0"/>
              </a:spcBef>
            </a:pPr>
            <a:r>
              <a:rPr lang="zh-CN" altLang="en-US" smtClean="0">
                <a:latin typeface="Arial" panose="020B0604020202020204" pitchFamily="34" charset="0"/>
              </a:rPr>
              <a:t>首先就是论文，就拿选题来说，以前甚至没用我们系统的学生现在选题大部分都是凭感觉。那么我们怎么样才能选一个恰当的课题去做呢？首先就是要找适合自己的。其次就是要选择导师擅长的。如果自己不适合如何发挥到极致</a:t>
            </a:r>
            <a:r>
              <a:rPr lang="en-US" altLang="zh-CN" smtClean="0">
                <a:latin typeface="Arial" panose="020B0604020202020204" pitchFamily="34" charset="0"/>
              </a:rPr>
              <a:t>? </a:t>
            </a:r>
            <a:r>
              <a:rPr lang="zh-CN" altLang="en-US" smtClean="0">
                <a:latin typeface="Arial" panose="020B0604020202020204" pitchFamily="34" charset="0"/>
              </a:rPr>
              <a:t>如果导师不擅长怎么给你做很好的指导。所以选题是要有依据的。</a:t>
            </a:r>
            <a:endParaRPr lang="zh-CN" altLang="en-US" smtClean="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F1306677-C03A-4882-BDE4-7BB0FEA50DC7}" type="slidenum">
              <a:rPr lang="de-DE" altLang="zh-CN">
                <a:solidFill>
                  <a:srgbClr val="000000"/>
                </a:solidFill>
                <a:latin typeface="Arial" panose="020B0604020202020204" pitchFamily="34" charset="0"/>
                <a:cs typeface="Arial" panose="020B0604020202020204" pitchFamily="34" charset="0"/>
              </a:rPr>
            </a:fld>
            <a:endParaRPr lang="de-DE" altLang="zh-CN">
              <a:solidFill>
                <a:srgbClr val="000000"/>
              </a:solidFill>
              <a:latin typeface="Arial" panose="020B0604020202020204" pitchFamily="34" charset="0"/>
              <a:cs typeface="Arial" panose="020B0604020202020204" pitchFamily="34" charset="0"/>
            </a:endParaRPr>
          </a:p>
        </p:txBody>
      </p:sp>
      <p:sp>
        <p:nvSpPr>
          <p:cNvPr id="95235"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7420">
              <a:defRPr>
                <a:solidFill>
                  <a:schemeClr val="tx1"/>
                </a:solidFill>
                <a:latin typeface="Calibri" panose="020F0502020204030204" pitchFamily="34" charset="0"/>
                <a:ea typeface="宋体" panose="02010600030101010101" pitchFamily="2" charset="-122"/>
              </a:defRPr>
            </a:lvl1pPr>
            <a:lvl2pPr marL="742950" indent="-285750" defTabSz="947420">
              <a:defRPr>
                <a:solidFill>
                  <a:schemeClr val="tx1"/>
                </a:solidFill>
                <a:latin typeface="Calibri" panose="020F0502020204030204" pitchFamily="34" charset="0"/>
                <a:ea typeface="宋体" panose="02010600030101010101" pitchFamily="2" charset="-122"/>
              </a:defRPr>
            </a:lvl2pPr>
            <a:lvl3pPr marL="1143000" indent="-228600" defTabSz="947420">
              <a:defRPr>
                <a:solidFill>
                  <a:schemeClr val="tx1"/>
                </a:solidFill>
                <a:latin typeface="Calibri" panose="020F0502020204030204" pitchFamily="34" charset="0"/>
                <a:ea typeface="宋体" panose="02010600030101010101" pitchFamily="2" charset="-122"/>
              </a:defRPr>
            </a:lvl3pPr>
            <a:lvl4pPr marL="1600200" indent="-228600" defTabSz="947420">
              <a:defRPr>
                <a:solidFill>
                  <a:schemeClr val="tx1"/>
                </a:solidFill>
                <a:latin typeface="Calibri" panose="020F0502020204030204" pitchFamily="34" charset="0"/>
                <a:ea typeface="宋体" panose="02010600030101010101" pitchFamily="2" charset="-122"/>
              </a:defRPr>
            </a:lvl4pPr>
            <a:lvl5pPr marL="2057400" indent="-228600" defTabSz="947420">
              <a:defRPr>
                <a:solidFill>
                  <a:schemeClr val="tx1"/>
                </a:solidFill>
                <a:latin typeface="Calibri" panose="020F0502020204030204" pitchFamily="34" charset="0"/>
                <a:ea typeface="宋体" panose="02010600030101010101" pitchFamily="2" charset="-122"/>
              </a:defRPr>
            </a:lvl5pPr>
            <a:lvl6pPr marL="25146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fld id="{A2859929-1CDE-4AEE-8A84-4C59846AB118}" type="slidenum">
              <a:rPr lang="en-GB" altLang="zh-CN" sz="1300">
                <a:solidFill>
                  <a:srgbClr val="000000"/>
                </a:solidFill>
                <a:latin typeface="Arial" panose="020B0604020202020204" pitchFamily="34" charset="0"/>
                <a:cs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95236" name="Rectangle 2"/>
          <p:cNvSpPr>
            <a:spLocks noGrp="1" noRot="1" noChangeAspect="1" noChangeArrowheads="1" noTextEdit="1"/>
          </p:cNvSpPr>
          <p:nvPr>
            <p:ph type="sldImg"/>
          </p:nvPr>
        </p:nvSpPr>
        <p:spPr bwMode="auto">
          <a:xfrm>
            <a:off x="381000" y="685800"/>
            <a:ext cx="6097588" cy="3430588"/>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523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endParaRPr lang="de-DE" altLang="zh-CN" smtClean="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51554" name="Slide Image Placeholder 1"/>
          <p:cNvSpPr>
            <a:spLocks noGrp="1" noRot="1" noChangeAspect="1" noChangeArrowheads="1" noTextEdit="1"/>
          </p:cNvSpPr>
          <p:nvPr>
            <p:ph type="sldImg" idx="4294967295"/>
          </p:nvPr>
        </p:nvSpPr>
        <p:spPr>
          <a:xfrm>
            <a:off x="-1855788" y="0"/>
            <a:ext cx="9837738" cy="5534025"/>
          </a:xfrm>
        </p:spPr>
      </p:sp>
      <p:sp>
        <p:nvSpPr>
          <p:cNvPr id="151555" name="Notes Placeholder 2"/>
          <p:cNvSpPr>
            <a:spLocks noGrp="1" noRot="1" noChangeAspect="1" noChangeArrowheads="1"/>
          </p:cNvSpPr>
          <p:nvPr>
            <p:ph type="body" idx="1"/>
          </p:nvPr>
        </p:nvSpPr>
        <p:spPr bwMode="auto">
          <a:xfrm>
            <a:off x="685800" y="1600200"/>
            <a:ext cx="4038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p>
            <a:pPr eaLnBrk="1" hangingPunct="1">
              <a:lnSpc>
                <a:spcPct val="90000"/>
              </a:lnSpc>
              <a:spcBef>
                <a:spcPct val="0"/>
              </a:spcBef>
            </a:pPr>
            <a:r>
              <a:rPr lang="zh-CN" altLang="en-US" dirty="0" smtClean="0">
                <a:latin typeface="Arial" panose="020B0604020202020204" pitchFamily="34" charset="0"/>
              </a:rPr>
              <a:t> 就比如说这个示例，我们要如何选择？我们既要考虑该学科的发展情况，又要考虑自身情况。</a:t>
            </a:r>
            <a:endParaRPr lang="zh-CN" altLang="en-US" dirty="0" smtClean="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52578" name="Slide Image Placeholder 1"/>
          <p:cNvSpPr>
            <a:spLocks noGrp="1" noRot="1" noChangeAspect="1" noChangeArrowheads="1" noTextEdit="1"/>
          </p:cNvSpPr>
          <p:nvPr>
            <p:ph type="sldImg" idx="4294967295"/>
          </p:nvPr>
        </p:nvSpPr>
        <p:spPr>
          <a:xfrm>
            <a:off x="-5283200" y="0"/>
            <a:ext cx="11469688" cy="6453188"/>
          </a:xfrm>
        </p:spPr>
      </p:sp>
      <p:sp>
        <p:nvSpPr>
          <p:cNvPr id="152579" name="Notes Placeholder 2"/>
          <p:cNvSpPr>
            <a:spLocks noGrp="1" noRot="1" noChangeAspect="1" noChangeArrowheads="1"/>
          </p:cNvSpPr>
          <p:nvPr>
            <p:ph type="body" idx="1"/>
          </p:nvPr>
        </p:nvSpPr>
        <p:spPr bwMode="auto">
          <a:xfrm>
            <a:off x="685800" y="1600200"/>
            <a:ext cx="4038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p>
            <a:pPr eaLnBrk="1" hangingPunct="1">
              <a:lnSpc>
                <a:spcPct val="90000"/>
              </a:lnSpc>
              <a:spcBef>
                <a:spcPct val="0"/>
              </a:spcBef>
            </a:pPr>
            <a:r>
              <a:rPr lang="zh-CN" altLang="en-US" dirty="0" smtClean="0">
                <a:latin typeface="Arial" panose="020B0604020202020204" pitchFamily="34" charset="0"/>
              </a:rPr>
              <a:t> 在导师擅长的问题上比如说你的导师如果是这位陈远寿老师，那么他在生理学、神经学上对你就有一定的帮助。这样选题，会不会更科学一点呢？</a:t>
            </a:r>
            <a:endParaRPr lang="zh-CN" altLang="en-US" dirty="0" smtClean="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53602" name="Slide Image Placeholder 1"/>
          <p:cNvSpPr>
            <a:spLocks noGrp="1" noRot="1" noChangeAspect="1" noChangeArrowheads="1" noTextEdit="1"/>
          </p:cNvSpPr>
          <p:nvPr>
            <p:ph type="sldImg" idx="4294967295"/>
          </p:nvPr>
        </p:nvSpPr>
        <p:spPr>
          <a:xfrm>
            <a:off x="-5154613" y="0"/>
            <a:ext cx="11141076" cy="6267450"/>
          </a:xfrm>
        </p:spPr>
      </p:sp>
      <p:sp>
        <p:nvSpPr>
          <p:cNvPr id="153603" name="Notes Placeholder 2"/>
          <p:cNvSpPr>
            <a:spLocks noGrp="1" noRot="1" noChangeAspect="1" noChangeArrowheads="1"/>
          </p:cNvSpPr>
          <p:nvPr>
            <p:ph type="body" idx="1"/>
          </p:nvPr>
        </p:nvSpPr>
        <p:spPr bwMode="auto">
          <a:xfrm>
            <a:off x="685800" y="1600200"/>
            <a:ext cx="4038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p>
            <a:pPr eaLnBrk="1" hangingPunct="1">
              <a:lnSpc>
                <a:spcPct val="90000"/>
              </a:lnSpc>
              <a:spcBef>
                <a:spcPct val="0"/>
              </a:spcBef>
            </a:pPr>
            <a:r>
              <a:rPr lang="zh-CN" altLang="en-US" smtClean="0">
                <a:latin typeface="Arial" panose="020B0604020202020204" pitchFamily="34" charset="0"/>
              </a:rPr>
              <a:t> 查资料，以前查资料，结果无非是拆分字段</a:t>
            </a:r>
            <a:endParaRPr lang="zh-CN" altLang="en-US" smtClean="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r>
              <a:rPr lang="zh-CN" altLang="en-US" dirty="0" smtClean="0"/>
              <a:t>那我们发现除了拆分字段还有相关知识点的关联图，那么我们对于这样一个未知的领域就会有了一个大概的认识，不会盲目的去找资料。发现为我们提供了方向。</a:t>
            </a:r>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55650" name="Slide Image Placeholder 1"/>
          <p:cNvSpPr>
            <a:spLocks noGrp="1" noRot="1" noChangeAspect="1" noChangeArrowheads="1" noTextEdit="1"/>
          </p:cNvSpPr>
          <p:nvPr>
            <p:ph type="sldImg" idx="4294967295"/>
          </p:nvPr>
        </p:nvSpPr>
        <p:spPr>
          <a:xfrm>
            <a:off x="-3370263" y="0"/>
            <a:ext cx="11676063" cy="6569075"/>
          </a:xfrm>
        </p:spPr>
      </p:sp>
      <p:sp>
        <p:nvSpPr>
          <p:cNvPr id="155651" name="Notes Placeholder 2"/>
          <p:cNvSpPr>
            <a:spLocks noGrp="1" noRot="1" noChangeAspect="1" noChangeArrowheads="1"/>
          </p:cNvSpPr>
          <p:nvPr>
            <p:ph type="body" idx="1"/>
          </p:nvPr>
        </p:nvSpPr>
        <p:spPr bwMode="auto">
          <a:xfrm>
            <a:off x="685800" y="1600200"/>
            <a:ext cx="4038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p>
            <a:pPr eaLnBrk="1" hangingPunct="1">
              <a:lnSpc>
                <a:spcPct val="90000"/>
              </a:lnSpc>
              <a:spcBef>
                <a:spcPct val="0"/>
              </a:spcBef>
            </a:pPr>
            <a:r>
              <a:rPr lang="zh-CN" altLang="en-US" smtClean="0">
                <a:latin typeface="Arial" panose="020B0604020202020204" pitchFamily="34" charset="0"/>
              </a:rPr>
              <a:t>那么我们在查完资料，获取资料的过程中</a:t>
            </a:r>
            <a:endParaRPr lang="zh-CN" altLang="en-US" smtClean="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r>
              <a:rPr lang="zh-CN" altLang="en-US" dirty="0" smtClean="0"/>
              <a:t>如同海底捞针</a:t>
            </a:r>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r>
              <a:rPr lang="zh-CN" altLang="en-US" dirty="0" smtClean="0"/>
              <a:t>那有我们的发现，我们就可以进行筛选比较权威老师的文献，做到取其精华。</a:t>
            </a:r>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r>
              <a:rPr lang="zh-CN" altLang="en-US" dirty="0" smtClean="0"/>
              <a:t>通过我们的分面聚类，勾选自己想要的，点击确定即可完成查询。</a:t>
            </a:r>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59746" name="Slide Image Placeholder 1"/>
          <p:cNvSpPr>
            <a:spLocks noGrp="1" noRot="1" noChangeAspect="1" noChangeArrowheads="1" noTextEdit="1"/>
          </p:cNvSpPr>
          <p:nvPr>
            <p:ph type="sldImg" idx="4294967295"/>
          </p:nvPr>
        </p:nvSpPr>
        <p:spPr>
          <a:xfrm>
            <a:off x="2147474750" y="2147482688"/>
            <a:ext cx="69850" cy="39687"/>
          </a:xfrm>
        </p:spPr>
      </p:sp>
      <p:sp>
        <p:nvSpPr>
          <p:cNvPr id="159747" name="Notes Placeholder 2"/>
          <p:cNvSpPr>
            <a:spLocks noGrp="1" noRot="1" noChangeAspect="1" noChangeArrowheads="1"/>
          </p:cNvSpPr>
          <p:nvPr>
            <p:ph type="body" idx="1"/>
          </p:nvPr>
        </p:nvSpPr>
        <p:spPr bwMode="auto">
          <a:xfrm>
            <a:off x="685800" y="1600200"/>
            <a:ext cx="4038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p>
            <a:pPr eaLnBrk="1" hangingPunct="1">
              <a:lnSpc>
                <a:spcPct val="90000"/>
              </a:lnSpc>
              <a:spcBef>
                <a:spcPct val="0"/>
              </a:spcBef>
            </a:pPr>
            <a:r>
              <a:rPr lang="zh-CN" altLang="en-US" smtClean="0">
                <a:latin typeface="Arial" panose="020B0604020202020204" pitchFamily="34" charset="0"/>
              </a:rPr>
              <a:t> 这样的多种筛选得到精准结果。这样就会提高我们写论文的效率。这也是我们分面聚类功能的体现。</a:t>
            </a:r>
            <a:endParaRPr lang="zh-CN" altLang="en-US" smtClean="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62818" name="Slide Image Placeholder 1"/>
          <p:cNvSpPr>
            <a:spLocks noGrp="1" noRot="1" noChangeAspect="1" noChangeArrowheads="1" noTextEdit="1"/>
          </p:cNvSpPr>
          <p:nvPr>
            <p:ph type="sldImg" idx="4294967295"/>
          </p:nvPr>
        </p:nvSpPr>
        <p:spPr>
          <a:xfrm>
            <a:off x="-4705350" y="0"/>
            <a:ext cx="10950575" cy="6161088"/>
          </a:xfrm>
        </p:spPr>
      </p:sp>
      <p:sp>
        <p:nvSpPr>
          <p:cNvPr id="162819" name="Notes Placeholder 2"/>
          <p:cNvSpPr>
            <a:spLocks noGrp="1" noRot="1" noChangeAspect="1" noChangeArrowheads="1"/>
          </p:cNvSpPr>
          <p:nvPr>
            <p:ph type="body" idx="1"/>
          </p:nvPr>
        </p:nvSpPr>
        <p:spPr bwMode="auto">
          <a:xfrm>
            <a:off x="685800" y="1600200"/>
            <a:ext cx="4038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p>
            <a:pPr eaLnBrk="1" hangingPunct="1">
              <a:lnSpc>
                <a:spcPct val="90000"/>
              </a:lnSpc>
              <a:spcBef>
                <a:spcPct val="0"/>
              </a:spcBef>
            </a:pPr>
            <a:r>
              <a:rPr lang="zh-CN" altLang="en-US" smtClean="0">
                <a:latin typeface="Arial" panose="020B0604020202020204" pitchFamily="34" charset="0"/>
              </a:rPr>
              <a:t>首先我们先看他的学术发展趋势。</a:t>
            </a:r>
            <a:endParaRPr lang="zh-CN" altLang="en-US" smtClean="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4717155-6684-40E1-9F59-2B05ED473889}" type="slidenum">
              <a:rPr lang="de-DE" altLang="zh-CN">
                <a:solidFill>
                  <a:srgbClr val="000000"/>
                </a:solidFill>
                <a:latin typeface="Arial" panose="020B0604020202020204" pitchFamily="34" charset="0"/>
                <a:cs typeface="Arial" panose="020B0604020202020204" pitchFamily="34" charset="0"/>
              </a:rPr>
            </a:fld>
            <a:endParaRPr lang="de-DE" altLang="zh-CN">
              <a:solidFill>
                <a:srgbClr val="000000"/>
              </a:solidFill>
              <a:latin typeface="Arial" panose="020B0604020202020204" pitchFamily="34" charset="0"/>
              <a:cs typeface="Arial" panose="020B0604020202020204" pitchFamily="34" charset="0"/>
            </a:endParaRPr>
          </a:p>
        </p:txBody>
      </p:sp>
      <p:sp>
        <p:nvSpPr>
          <p:cNvPr id="96259"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7420">
              <a:defRPr>
                <a:solidFill>
                  <a:schemeClr val="tx1"/>
                </a:solidFill>
                <a:latin typeface="Calibri" panose="020F0502020204030204" pitchFamily="34" charset="0"/>
                <a:ea typeface="宋体" panose="02010600030101010101" pitchFamily="2" charset="-122"/>
              </a:defRPr>
            </a:lvl1pPr>
            <a:lvl2pPr marL="742950" indent="-285750" defTabSz="947420">
              <a:defRPr>
                <a:solidFill>
                  <a:schemeClr val="tx1"/>
                </a:solidFill>
                <a:latin typeface="Calibri" panose="020F0502020204030204" pitchFamily="34" charset="0"/>
                <a:ea typeface="宋体" panose="02010600030101010101" pitchFamily="2" charset="-122"/>
              </a:defRPr>
            </a:lvl2pPr>
            <a:lvl3pPr marL="1143000" indent="-228600" defTabSz="947420">
              <a:defRPr>
                <a:solidFill>
                  <a:schemeClr val="tx1"/>
                </a:solidFill>
                <a:latin typeface="Calibri" panose="020F0502020204030204" pitchFamily="34" charset="0"/>
                <a:ea typeface="宋体" panose="02010600030101010101" pitchFamily="2" charset="-122"/>
              </a:defRPr>
            </a:lvl3pPr>
            <a:lvl4pPr marL="1600200" indent="-228600" defTabSz="947420">
              <a:defRPr>
                <a:solidFill>
                  <a:schemeClr val="tx1"/>
                </a:solidFill>
                <a:latin typeface="Calibri" panose="020F0502020204030204" pitchFamily="34" charset="0"/>
                <a:ea typeface="宋体" panose="02010600030101010101" pitchFamily="2" charset="-122"/>
              </a:defRPr>
            </a:lvl4pPr>
            <a:lvl5pPr marL="2057400" indent="-228600" defTabSz="947420">
              <a:defRPr>
                <a:solidFill>
                  <a:schemeClr val="tx1"/>
                </a:solidFill>
                <a:latin typeface="Calibri" panose="020F0502020204030204" pitchFamily="34" charset="0"/>
                <a:ea typeface="宋体" panose="02010600030101010101" pitchFamily="2" charset="-122"/>
              </a:defRPr>
            </a:lvl5pPr>
            <a:lvl6pPr marL="25146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fld id="{B7595E68-1355-4F86-852F-C44846BFBC92}" type="slidenum">
              <a:rPr lang="en-GB" altLang="zh-CN" sz="1300">
                <a:solidFill>
                  <a:srgbClr val="000000"/>
                </a:solidFill>
                <a:latin typeface="Arial" panose="020B0604020202020204" pitchFamily="34" charset="0"/>
                <a:cs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96260" name="Rectangle 2"/>
          <p:cNvSpPr>
            <a:spLocks noGrp="1" noRot="1" noChangeAspect="1" noChangeArrowheads="1" noTextEdit="1"/>
          </p:cNvSpPr>
          <p:nvPr>
            <p:ph type="sldImg"/>
          </p:nvPr>
        </p:nvSpPr>
        <p:spPr bwMode="auto">
          <a:xfrm>
            <a:off x="381000" y="685800"/>
            <a:ext cx="6097588" cy="3430588"/>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626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endParaRPr lang="de-DE" altLang="zh-CN" smtClean="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63842" name="Slide Image Placeholder 1"/>
          <p:cNvSpPr>
            <a:spLocks noGrp="1" noRot="1" noChangeAspect="1" noChangeArrowheads="1" noTextEdit="1"/>
          </p:cNvSpPr>
          <p:nvPr>
            <p:ph type="sldImg" idx="4294967295"/>
          </p:nvPr>
        </p:nvSpPr>
        <p:spPr>
          <a:xfrm>
            <a:off x="-4464050" y="0"/>
            <a:ext cx="11980863" cy="6740525"/>
          </a:xfrm>
        </p:spPr>
      </p:sp>
      <p:sp>
        <p:nvSpPr>
          <p:cNvPr id="163843" name="Notes Placeholder 2"/>
          <p:cNvSpPr>
            <a:spLocks noGrp="1" noRot="1" noChangeAspect="1" noChangeArrowheads="1"/>
          </p:cNvSpPr>
          <p:nvPr>
            <p:ph type="body" idx="1"/>
          </p:nvPr>
        </p:nvSpPr>
        <p:spPr bwMode="auto">
          <a:xfrm>
            <a:off x="685800" y="1600200"/>
            <a:ext cx="4038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p>
            <a:pPr eaLnBrk="1" hangingPunct="1">
              <a:lnSpc>
                <a:spcPct val="90000"/>
              </a:lnSpc>
              <a:spcBef>
                <a:spcPct val="0"/>
              </a:spcBef>
            </a:pPr>
            <a:r>
              <a:rPr lang="zh-CN" altLang="en-US" dirty="0" smtClean="0">
                <a:latin typeface="Arial" panose="020B0604020202020204" pitchFamily="34" charset="0"/>
              </a:rPr>
              <a:t>通过知识与机构的关联可以看到哪个学校这个学科比较好比较权威。</a:t>
            </a:r>
            <a:endParaRPr lang="zh-CN" altLang="en-US" dirty="0" smtClean="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保证爱读书的人有书可读</a:t>
            </a:r>
            <a:endParaRPr lang="zh-CN" altLang="en-US" smtClean="0"/>
          </a:p>
        </p:txBody>
      </p:sp>
      <p:sp>
        <p:nvSpPr>
          <p:cNvPr id="1433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fld id="{AA6061B4-F1E7-4893-B8BC-436401AB28BC}" type="slidenum">
              <a:rPr lang="zh-CN" altLang="en-US" smtClean="0">
                <a:solidFill>
                  <a:prstClr val="black"/>
                </a:solidFill>
              </a:rPr>
            </a:fld>
            <a:endParaRPr lang="zh-CN" altLang="en-US" smtClean="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smtClean="0"/>
              <a:t>这部分是图书馆的基本职能与移动客户端的对接。让学生对于图书馆资源的利用变得更加便捷。例如在线预续借等。</a:t>
            </a:r>
            <a:endParaRPr lang="zh-CN" altLang="en-US" dirty="0" smtClean="0"/>
          </a:p>
        </p:txBody>
      </p:sp>
      <p:sp>
        <p:nvSpPr>
          <p:cNvPr id="57348" name="灯片编号占位符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3FB238E2-02BF-4494-8DC7-BFCCECD1520F}" type="slidenum">
              <a:rPr lang="zh-CN" altLang="en-US">
                <a:solidFill>
                  <a:srgbClr val="000000"/>
                </a:solidFill>
              </a:rPr>
            </a:fld>
            <a:endParaRPr lang="zh-CN" altLang="en-US">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57348" name="灯片编号占位符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3FB238E2-02BF-4494-8DC7-BFCCECD1520F}" type="slidenum">
              <a:rPr lang="zh-CN" altLang="en-US">
                <a:solidFill>
                  <a:srgbClr val="000000"/>
                </a:solidFill>
              </a:rPr>
            </a:fld>
            <a:endParaRPr lang="zh-CN" altLang="en-US">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smtClean="0"/>
              <a:t>多种批注方式是跟纸质书相比的优势，因为从图书馆借的书肯定是不能做笔记的。文献传递是个很重要的功能，图书馆很多重要文献不能外借，只能在馆中阅读或者排队复印，很麻烦，文献传递的方式快捷方便，节省人力。而且跟传统的传递方式相比，不受</a:t>
            </a:r>
            <a:r>
              <a:rPr lang="en-US" altLang="zh-CN" dirty="0" smtClean="0"/>
              <a:t>IP</a:t>
            </a:r>
            <a:r>
              <a:rPr lang="zh-CN" altLang="en-US" dirty="0" smtClean="0"/>
              <a:t>地址限制，放假在家学生也可以用。全国馆藏则让学生不在学校的时候也可以查到离自己最近的哪所图书馆有想借阅的书。</a:t>
            </a:r>
            <a:endParaRPr lang="zh-CN" altLang="en-US" dirty="0" smtClean="0"/>
          </a:p>
        </p:txBody>
      </p:sp>
      <p:sp>
        <p:nvSpPr>
          <p:cNvPr id="57348" name="灯片编号占位符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3FB238E2-02BF-4494-8DC7-BFCCECD1520F}" type="slidenum">
              <a:rPr lang="zh-CN" altLang="en-US">
                <a:solidFill>
                  <a:srgbClr val="000000"/>
                </a:solidFill>
              </a:rPr>
            </a:fld>
            <a:endParaRPr lang="zh-CN" altLang="en-US">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7348" name="灯片编号占位符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3FB238E2-02BF-4494-8DC7-BFCCECD1520F}" type="slidenum">
              <a:rPr lang="zh-CN" altLang="en-US">
                <a:solidFill>
                  <a:srgbClr val="000000"/>
                </a:solidFill>
              </a:rPr>
            </a:fld>
            <a:endParaRPr lang="zh-CN" altLang="en-US">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smtClean="0"/>
              <a:t>现在的学习已经越来越向全媒体转化，不再局限于文字，音频与视频也是很重要的学习资源。</a:t>
            </a:r>
            <a:endParaRPr lang="zh-CN" altLang="en-US" dirty="0" smtClean="0"/>
          </a:p>
        </p:txBody>
      </p:sp>
      <p:sp>
        <p:nvSpPr>
          <p:cNvPr id="57348" name="灯片编号占位符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3FB238E2-02BF-4494-8DC7-BFCCECD1520F}" type="slidenum">
              <a:rPr lang="zh-CN" altLang="en-US">
                <a:solidFill>
                  <a:srgbClr val="000000"/>
                </a:solidFill>
              </a:rPr>
            </a:fld>
            <a:endParaRPr lang="zh-CN" altLang="en-US">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smtClean="0"/>
              <a:t>很多年轻人都有了解时事的需求，但图书馆场馆经费都有限，不可能做到购买每天的报纸让学生阅读。这个报纸板块有</a:t>
            </a:r>
            <a:r>
              <a:rPr lang="en-US" altLang="zh-CN" dirty="0" smtClean="0"/>
              <a:t>300</a:t>
            </a:r>
            <a:r>
              <a:rPr lang="zh-CN" altLang="en-US" dirty="0" smtClean="0"/>
              <a:t>多家报社如环球时报，中国人民日报等，每天</a:t>
            </a:r>
            <a:r>
              <a:rPr lang="en-US" altLang="zh-CN" dirty="0" smtClean="0"/>
              <a:t>7</a:t>
            </a:r>
            <a:r>
              <a:rPr lang="zh-CN" altLang="en-US" dirty="0" smtClean="0"/>
              <a:t>点准时更新，学生们可以在开始一天的课程之前进行阅读。</a:t>
            </a:r>
            <a:endParaRPr lang="zh-CN" altLang="en-US" dirty="0" smtClean="0"/>
          </a:p>
        </p:txBody>
      </p:sp>
      <p:sp>
        <p:nvSpPr>
          <p:cNvPr id="57348" name="灯片编号占位符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3FB238E2-02BF-4494-8DC7-BFCCECD1520F}" type="slidenum">
              <a:rPr lang="zh-CN" altLang="en-US">
                <a:solidFill>
                  <a:srgbClr val="000000"/>
                </a:solidFill>
              </a:rPr>
            </a:fld>
            <a:endParaRPr lang="zh-CN"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409D86B4-BE7C-4738-BED5-3A7FB7449BBA}" type="slidenum">
              <a:rPr lang="de-DE" altLang="zh-CN">
                <a:solidFill>
                  <a:srgbClr val="000000"/>
                </a:solidFill>
                <a:latin typeface="Arial" panose="020B0604020202020204" pitchFamily="34" charset="0"/>
                <a:cs typeface="Arial" panose="020B0604020202020204" pitchFamily="34" charset="0"/>
              </a:rPr>
            </a:fld>
            <a:endParaRPr lang="de-DE" altLang="zh-CN">
              <a:solidFill>
                <a:srgbClr val="000000"/>
              </a:solidFill>
              <a:latin typeface="Arial" panose="020B0604020202020204" pitchFamily="34" charset="0"/>
              <a:cs typeface="Arial" panose="020B0604020202020204" pitchFamily="34" charset="0"/>
            </a:endParaRPr>
          </a:p>
        </p:txBody>
      </p:sp>
      <p:sp>
        <p:nvSpPr>
          <p:cNvPr id="97283"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7420">
              <a:defRPr>
                <a:solidFill>
                  <a:schemeClr val="tx1"/>
                </a:solidFill>
                <a:latin typeface="Calibri" panose="020F0502020204030204" pitchFamily="34" charset="0"/>
                <a:ea typeface="宋体" panose="02010600030101010101" pitchFamily="2" charset="-122"/>
              </a:defRPr>
            </a:lvl1pPr>
            <a:lvl2pPr marL="742950" indent="-285750" defTabSz="947420">
              <a:defRPr>
                <a:solidFill>
                  <a:schemeClr val="tx1"/>
                </a:solidFill>
                <a:latin typeface="Calibri" panose="020F0502020204030204" pitchFamily="34" charset="0"/>
                <a:ea typeface="宋体" panose="02010600030101010101" pitchFamily="2" charset="-122"/>
              </a:defRPr>
            </a:lvl2pPr>
            <a:lvl3pPr marL="1143000" indent="-228600" defTabSz="947420">
              <a:defRPr>
                <a:solidFill>
                  <a:schemeClr val="tx1"/>
                </a:solidFill>
                <a:latin typeface="Calibri" panose="020F0502020204030204" pitchFamily="34" charset="0"/>
                <a:ea typeface="宋体" panose="02010600030101010101" pitchFamily="2" charset="-122"/>
              </a:defRPr>
            </a:lvl3pPr>
            <a:lvl4pPr marL="1600200" indent="-228600" defTabSz="947420">
              <a:defRPr>
                <a:solidFill>
                  <a:schemeClr val="tx1"/>
                </a:solidFill>
                <a:latin typeface="Calibri" panose="020F0502020204030204" pitchFamily="34" charset="0"/>
                <a:ea typeface="宋体" panose="02010600030101010101" pitchFamily="2" charset="-122"/>
              </a:defRPr>
            </a:lvl4pPr>
            <a:lvl5pPr marL="2057400" indent="-228600" defTabSz="947420">
              <a:defRPr>
                <a:solidFill>
                  <a:schemeClr val="tx1"/>
                </a:solidFill>
                <a:latin typeface="Calibri" panose="020F0502020204030204" pitchFamily="34" charset="0"/>
                <a:ea typeface="宋体" panose="02010600030101010101" pitchFamily="2" charset="-122"/>
              </a:defRPr>
            </a:lvl5pPr>
            <a:lvl6pPr marL="25146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fld id="{56745C7B-85A8-4C1E-8A1A-6FD9E288D3BC}" type="slidenum">
              <a:rPr lang="en-GB" altLang="zh-CN" sz="1300">
                <a:solidFill>
                  <a:srgbClr val="000000"/>
                </a:solidFill>
                <a:latin typeface="Arial" panose="020B0604020202020204" pitchFamily="34" charset="0"/>
                <a:cs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97284" name="Rectangle 2"/>
          <p:cNvSpPr>
            <a:spLocks noGrp="1" noRot="1" noChangeAspect="1" noChangeArrowheads="1" noTextEdit="1"/>
          </p:cNvSpPr>
          <p:nvPr>
            <p:ph type="sldImg"/>
          </p:nvPr>
        </p:nvSpPr>
        <p:spPr bwMode="auto">
          <a:xfrm>
            <a:off x="381000" y="685800"/>
            <a:ext cx="6097588" cy="3430588"/>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endParaRPr lang="de-DE" altLang="zh-CN"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保证爱读书的人有书可读</a:t>
            </a:r>
            <a:endParaRPr lang="zh-CN" altLang="en-US" smtClean="0"/>
          </a:p>
        </p:txBody>
      </p:sp>
      <p:sp>
        <p:nvSpPr>
          <p:cNvPr id="1433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fld id="{AA6061B4-F1E7-4893-B8BC-436401AB28BC}" type="slidenum">
              <a:rPr lang="zh-CN" altLang="en-US" smtClean="0">
                <a:solidFill>
                  <a:prstClr val="black"/>
                </a:solidFill>
              </a:rPr>
            </a:fld>
            <a:endParaRPr lang="zh-CN" altLang="en-US"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54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054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81E4B5E0-403D-45F0-B461-03757EDC4942}" type="slidenum">
              <a:rPr lang="zh-CN" altLang="en-US"/>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在资源获取方面，发现也是实现了一站式的资源整合获取方式，可以对接馆藏</a:t>
            </a:r>
            <a:r>
              <a:rPr lang="en-US" altLang="zh-CN" dirty="0"/>
              <a:t>OPAC</a:t>
            </a:r>
            <a:r>
              <a:rPr lang="zh-CN" altLang="en-US" dirty="0"/>
              <a:t>、读秀百链、以及单位购买的第三方数据商，目前可以整合上百种数据库。实现统一检索。</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B19B3034-AC56-4B8F-85E2-7159F6ADD5D4}" type="datetime1">
              <a:rPr lang="zh-CN" altLang="en-US" smtClean="0"/>
            </a:fld>
            <a:endParaRPr lang="zh-CN" altLang="en-US"/>
          </a:p>
        </p:txBody>
      </p:sp>
      <p:sp>
        <p:nvSpPr>
          <p:cNvPr id="5" name="页脚占位符 4"/>
          <p:cNvSpPr>
            <a:spLocks noGrp="1"/>
          </p:cNvSpPr>
          <p:nvPr>
            <p:ph type="ftr" sz="quarter" idx="11"/>
          </p:nvPr>
        </p:nvSpPr>
        <p:spPr>
          <a:xfrm>
            <a:off x="3455707" y="6356351"/>
            <a:ext cx="5280587" cy="366183"/>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DF34D00-1C4A-4843-A69F-4230EB0A4E3B}"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78945FF-5269-422B-AEE5-56B8472009B3}" type="datetime1">
              <a:rPr lang="zh-CN" altLang="en-US" smtClean="0"/>
            </a:fld>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C886881-02D5-4CBA-B86A-380D02969A71}"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C5EDDD1-772C-4457-BA8C-FF29CB85BE86}" type="datetime1">
              <a:rPr lang="zh-CN" altLang="en-US" smtClean="0"/>
            </a:fld>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40373FE-7578-46A2-B1D7-46704757B56D}" type="slidenum">
              <a:rPr lang="zh-CN" altLang="en-US"/>
            </a:fld>
            <a:endParaRPr lang="zh-CN" altLang="en-US"/>
          </a:p>
        </p:txBody>
      </p:sp>
      <p:sp>
        <p:nvSpPr>
          <p:cNvPr id="7" name="页脚占位符 4"/>
          <p:cNvSpPr>
            <a:spLocks noGrp="1"/>
          </p:cNvSpPr>
          <p:nvPr>
            <p:ph type="ftr" sz="quarter" idx="3"/>
          </p:nvPr>
        </p:nvSpPr>
        <p:spPr>
          <a:xfrm>
            <a:off x="3455707" y="6356351"/>
            <a:ext cx="5280587" cy="36618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ea typeface="+mn-ea"/>
              </a:defRPr>
            </a:lvl1pPr>
          </a:lstStyle>
          <a:p>
            <a:pPr>
              <a:defRPr/>
            </a:pPr>
            <a:endParaRPr lang="zh-CN" altLang="en-US" dirty="0" smtClean="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p:txBody>
          <a:bodyPr/>
          <a:lstStyle>
            <a:lvl1pPr>
              <a:buFontTx/>
              <a:buNone/>
              <a:defRPr>
                <a:latin typeface="Century Schoolbook" panose="02040604050505020304" pitchFamily="18" charset="0"/>
              </a:defRPr>
            </a:lvl1pPr>
          </a:lstStyle>
          <a:p>
            <a:pPr>
              <a:defRPr/>
            </a:pPr>
            <a:fld id="{261B8529-EEED-476E-BD3F-EBF5F64F7840}" type="datetime1">
              <a:rPr lang="zh-CN" altLang="en-US"/>
            </a:fld>
            <a:endParaRPr lang="zh-CN" altLang="en-US" sz="1015"/>
          </a:p>
        </p:txBody>
      </p:sp>
      <p:sp>
        <p:nvSpPr>
          <p:cNvPr id="4" name="页脚占位符 4"/>
          <p:cNvSpPr>
            <a:spLocks noGrp="1" noChangeArrowheads="1"/>
          </p:cNvSpPr>
          <p:nvPr>
            <p:ph type="ftr" sz="quarter" idx="11"/>
          </p:nvPr>
        </p:nvSpPr>
        <p:spPr>
          <a:xfrm>
            <a:off x="4165600" y="6356351"/>
            <a:ext cx="3860800" cy="366713"/>
          </a:xfrm>
          <a:prstGeom prst="rect">
            <a:avLst/>
          </a:prstGeom>
        </p:spPr>
        <p:txBody>
          <a:bodyPr/>
          <a:lstStyle>
            <a:lvl1pPr>
              <a:buFontTx/>
              <a:buNone/>
              <a:defRPr>
                <a:latin typeface="Century Schoolbook" panose="02040604050505020304" pitchFamily="18" charset="0"/>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buFontTx/>
              <a:buNone/>
              <a:defRPr>
                <a:latin typeface="Century Schoolbook" panose="02040604050505020304" pitchFamily="18" charset="0"/>
              </a:defRPr>
            </a:lvl1pPr>
          </a:lstStyle>
          <a:p>
            <a:pPr>
              <a:defRPr/>
            </a:pPr>
            <a:fld id="{897A997C-DB81-4703-9641-9EB043B7B8D9}" type="slidenum">
              <a:rPr lang="zh-CN" altLang="en-US"/>
            </a:fld>
            <a:endParaRPr lang="zh-CN" altLang="en-US" sz="975"/>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
        <p:nvSpPr>
          <p:cNvPr id="2" name="图片 3" descr="C:\Documents and Settings\鱼不愚\桌面\未标题-1.jpg"/>
          <p:cNvSpPr>
            <a:spLocks noChangeAspect="1" noChangeArrowheads="1"/>
          </p:cNvSpPr>
          <p:nvPr/>
        </p:nvSpPr>
        <p:spPr bwMode="auto">
          <a:xfrm>
            <a:off x="0" y="0"/>
            <a:ext cx="12192000" cy="6858000"/>
          </a:xfrm>
          <a:prstGeom prst="rect">
            <a:avLst/>
          </a:prstGeom>
          <a:noFill/>
          <a:ln>
            <a:noFill/>
          </a:ln>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endParaRPr lang="zh-CN" altLang="en-US" smtClean="0">
              <a:solidFill>
                <a:srgbClr val="000000"/>
              </a:solidFill>
              <a:cs typeface="Arial" panose="020B0604020202020204" pitchFamily="34" charset="0"/>
            </a:endParaRPr>
          </a:p>
        </p:txBody>
      </p:sp>
      <p:sp>
        <p:nvSpPr>
          <p:cNvPr id="3" name="图片 3" descr="C:\Documents and Settings\鱼不愚\桌面\未标题-1.jpg"/>
          <p:cNvSpPr>
            <a:spLocks noChangeAspect="1" noChangeArrowheads="1"/>
          </p:cNvSpPr>
          <p:nvPr userDrawn="1"/>
        </p:nvSpPr>
        <p:spPr bwMode="auto">
          <a:xfrm>
            <a:off x="0" y="0"/>
            <a:ext cx="12192000" cy="6858000"/>
          </a:xfrm>
          <a:prstGeom prst="rect">
            <a:avLst/>
          </a:prstGeom>
          <a:noFill/>
          <a:ln>
            <a:noFill/>
          </a:ln>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endParaRPr lang="zh-CN" altLang="en-US" smtClean="0">
              <a:solidFill>
                <a:srgbClr val="000000"/>
              </a:solidFill>
              <a:cs typeface="Arial" panose="020B0604020202020204" pitchFamily="34" charset="0"/>
            </a:endParaRPr>
          </a:p>
        </p:txBody>
      </p:sp>
    </p:spTree>
  </p:cSld>
  <p:clrMapOvr>
    <a:masterClrMapping/>
  </p:clrMapOvr>
  <p:transition spd="slow"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28801"/>
            <a:ext cx="10972800" cy="452543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02C2BBA-EFBE-4A22-8798-06DDB9FFB503}" type="datetime1">
              <a:rPr lang="zh-CN" altLang="en-US" smtClean="0"/>
            </a:fld>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5B94106-C6F4-4655-B7DE-D48D79F37124}"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9CF180AD-5A3B-4143-95F9-A4A8CACA6F26}" type="datetime1">
              <a:rPr lang="zh-CN" altLang="en-US" smtClean="0"/>
            </a:fld>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41DC9E6-6DD3-4691-A9C7-D271DA098654}"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76F7EE31-1C7C-46BB-9063-CEFF43D399D1}" type="datetime1">
              <a:rPr lang="zh-CN" altLang="en-US" smtClean="0"/>
            </a:fld>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B0D5811-AC7B-4E29-80B8-F7ADF695AEF9}"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13B10A80-4E27-4642-BAB6-289FA8DA24D8}" type="datetime1">
              <a:rPr lang="zh-CN" altLang="en-US" smtClean="0"/>
            </a:fld>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85F4A716-14C9-41DE-A1AD-07CBE4E1485A}"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56088AE4-FBF3-4262-AEC9-E11F842BF496}" type="datetime1">
              <a:rPr lang="zh-CN" altLang="en-US" smtClean="0"/>
            </a:fld>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C01591AA-1701-4670-82F8-29319F7ADA55}"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BAC5D4E-8744-44BE-A98B-762A4F899E2A}" type="datetime1">
              <a:rPr lang="zh-CN" altLang="en-US" smtClean="0"/>
            </a:fld>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4E96E4C-A786-42C8-98B7-EB52B4851D53}"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C751D7BF-DD11-4F2E-8955-1A9A853CFEB0}" type="datetime1">
              <a:rPr lang="zh-CN" altLang="en-US" smtClean="0"/>
            </a:fld>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8758159-6336-4F39-ABDF-0970ED78D5AD}"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lvl="0"/>
            <a:endParaRPr lang="zh-CN" altLang="en-US" noProof="0"/>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38444D57-EEF4-463E-85B4-54F4BDE3AFB7}" type="datetime1">
              <a:rPr lang="zh-CN" altLang="en-US" smtClean="0"/>
            </a:fld>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D6E238C-4D9C-4436-A513-4BF035CCAFFF}"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20000" b="-20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smtClean="0"/>
          </a:p>
        </p:txBody>
      </p:sp>
      <p:sp>
        <p:nvSpPr>
          <p:cNvPr id="4" name="日期占位符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fontAlgn="auto">
              <a:spcBef>
                <a:spcPts val="0"/>
              </a:spcBef>
              <a:spcAft>
                <a:spcPts val="0"/>
              </a:spcAft>
              <a:defRPr sz="1600" smtClean="0">
                <a:solidFill>
                  <a:schemeClr val="tx1">
                    <a:tint val="75000"/>
                  </a:schemeClr>
                </a:solidFill>
                <a:latin typeface="+mn-lt"/>
                <a:ea typeface="+mn-ea"/>
              </a:defRPr>
            </a:lvl1pPr>
          </a:lstStyle>
          <a:p>
            <a:pPr>
              <a:defRPr/>
            </a:pPr>
            <a:fld id="{AD6A7AAE-4856-4E0E-941F-542B4E7AEDEF}" type="datetime1">
              <a:rPr lang="zh-CN" altLang="en-US" smtClean="0"/>
            </a:fld>
            <a:endParaRPr lang="zh-CN" altLang="en-US"/>
          </a:p>
        </p:txBody>
      </p:sp>
      <p:sp>
        <p:nvSpPr>
          <p:cNvPr id="6" name="灯片编号占位符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fontAlgn="auto">
              <a:spcBef>
                <a:spcPts val="0"/>
              </a:spcBef>
              <a:spcAft>
                <a:spcPts val="0"/>
              </a:spcAft>
              <a:defRPr sz="1600" smtClean="0">
                <a:solidFill>
                  <a:schemeClr val="tx1">
                    <a:tint val="75000"/>
                  </a:schemeClr>
                </a:solidFill>
                <a:latin typeface="+mn-lt"/>
                <a:ea typeface="+mn-ea"/>
              </a:defRPr>
            </a:lvl1pPr>
          </a:lstStyle>
          <a:p>
            <a:pPr>
              <a:defRPr/>
            </a:pPr>
            <a:fld id="{8D58473B-3055-42E7-AAA6-D770D94057E5}"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fontAlgn="base">
        <a:spcBef>
          <a:spcPct val="0"/>
        </a:spcBef>
        <a:spcAft>
          <a:spcPct val="0"/>
        </a:spcAft>
        <a:defRPr sz="5865" kern="1200">
          <a:solidFill>
            <a:schemeClr val="tx1"/>
          </a:solidFill>
          <a:latin typeface="+mj-lt"/>
          <a:ea typeface="+mj-ea"/>
          <a:cs typeface="+mj-cs"/>
        </a:defRPr>
      </a:lvl1pPr>
      <a:lvl2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5pPr>
      <a:lvl6pPr marL="6096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6pPr>
      <a:lvl7pPr marL="12192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7pPr>
      <a:lvl8pPr marL="18288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8pPr>
      <a:lvl9pPr marL="24384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9pPr>
    </p:titleStyle>
    <p:bodyStyle>
      <a:lvl1pPr marL="457200" indent="-457200" algn="l" rtl="0" fontAlgn="base">
        <a:spcBef>
          <a:spcPct val="2000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fontAlgn="base">
        <a:spcBef>
          <a:spcPct val="2000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fontAlgn="base">
        <a:spcBef>
          <a:spcPct val="2000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fontAlgn="base">
        <a:spcBef>
          <a:spcPct val="2000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30.png"/><Relationship Id="rId1" Type="http://schemas.openxmlformats.org/officeDocument/2006/relationships/image" Target="../media/image29.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58.png"/><Relationship Id="rId1"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59.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60.png"/><Relationship Id="rId1"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6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65.png"/></Relationships>
</file>

<file path=ppt/slides/_rels/slide53.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54.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jpeg"/></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image" Target="../media/image8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2.xml"/><Relationship Id="rId2" Type="http://schemas.openxmlformats.org/officeDocument/2006/relationships/image" Target="../media/image82.png"/><Relationship Id="rId1"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image" Target="../media/image8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2.xml"/><Relationship Id="rId2" Type="http://schemas.openxmlformats.org/officeDocument/2006/relationships/image" Target="../media/image85.png"/><Relationship Id="rId1" Type="http://schemas.openxmlformats.org/officeDocument/2006/relationships/image" Target="../media/image84.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2.xml"/><Relationship Id="rId2" Type="http://schemas.openxmlformats.org/officeDocument/2006/relationships/image" Target="../media/image86.png"/><Relationship Id="rId1" Type="http://schemas.openxmlformats.org/officeDocument/2006/relationships/image" Target="../media/image84.jpeg"/></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2.xml"/><Relationship Id="rId2" Type="http://schemas.openxmlformats.org/officeDocument/2006/relationships/image" Target="../media/image87.png"/><Relationship Id="rId1" Type="http://schemas.openxmlformats.org/officeDocument/2006/relationships/image" Target="../media/image84.jpeg"/></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2.xml"/><Relationship Id="rId2" Type="http://schemas.openxmlformats.org/officeDocument/2006/relationships/image" Target="../media/image88.png"/><Relationship Id="rId1" Type="http://schemas.openxmlformats.org/officeDocument/2006/relationships/image" Target="../media/image84.jpeg"/></Relationships>
</file>

<file path=ppt/slides/_rels/slide67.xml.rels><?xml version="1.0" encoding="UTF-8" standalone="yes"?>
<Relationships xmlns="http://schemas.openxmlformats.org/package/2006/relationships"><Relationship Id="rId9" Type="http://schemas.openxmlformats.org/officeDocument/2006/relationships/notesSlide" Target="../notesSlides/notesSlide38.xml"/><Relationship Id="rId8" Type="http://schemas.openxmlformats.org/officeDocument/2006/relationships/slideLayout" Target="../slideLayouts/slideLayout12.xml"/><Relationship Id="rId7" Type="http://schemas.openxmlformats.org/officeDocument/2006/relationships/image" Target="../media/image95.jpeg"/><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image" Target="../media/image89.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image" Target="../media/image96.png"/></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2.xml"/><Relationship Id="rId2" Type="http://schemas.openxmlformats.org/officeDocument/2006/relationships/image" Target="../media/image98.png"/><Relationship Id="rId1" Type="http://schemas.openxmlformats.org/officeDocument/2006/relationships/image" Target="../media/image9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00.png"/><Relationship Id="rId1" Type="http://schemas.openxmlformats.org/officeDocument/2006/relationships/image" Target="../media/image99.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7" Type="http://schemas.openxmlformats.org/officeDocument/2006/relationships/notesSlide" Target="../notesSlides/notesSlide42.xml"/><Relationship Id="rId6"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image" Target="../media/image101.jpeg"/></Relationships>
</file>

<file path=ppt/slides/_rels/slide73.xml.rels><?xml version="1.0" encoding="UTF-8" standalone="yes"?>
<Relationships xmlns="http://schemas.openxmlformats.org/package/2006/relationships"><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image" Target="../media/image109.jpeg"/><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image" Target="../media/image106.png"/></Relationships>
</file>

<file path=ppt/slides/_rels/slide74.xml.rels><?xml version="1.0" encoding="UTF-8" standalone="yes"?>
<Relationships xmlns="http://schemas.openxmlformats.org/package/2006/relationships"><Relationship Id="rId7" Type="http://schemas.openxmlformats.org/officeDocument/2006/relationships/notesSlide" Target="../notesSlides/notesSlide44.xml"/><Relationship Id="rId6"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jpeg"/><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s>
</file>

<file path=ppt/slides/_rels/slide75.xml.rels><?xml version="1.0" encoding="UTF-8" standalone="yes"?>
<Relationships xmlns="http://schemas.openxmlformats.org/package/2006/relationships"><Relationship Id="rId8" Type="http://schemas.openxmlformats.org/officeDocument/2006/relationships/notesSlide" Target="../notesSlides/notesSlide45.xml"/><Relationship Id="rId7"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image" Target="../media/image115.png"/></Relationships>
</file>

<file path=ppt/slides/_rels/slide76.xml.rels><?xml version="1.0" encoding="UTF-8" standalone="yes"?>
<Relationships xmlns="http://schemas.openxmlformats.org/package/2006/relationships"><Relationship Id="rId6" Type="http://schemas.openxmlformats.org/officeDocument/2006/relationships/notesSlide" Target="../notesSlides/notesSlide46.xml"/><Relationship Id="rId5" Type="http://schemas.openxmlformats.org/officeDocument/2006/relationships/slideLayout" Target="../slideLayouts/slideLayout2.xml"/><Relationship Id="rId4" Type="http://schemas.openxmlformats.org/officeDocument/2006/relationships/image" Target="../media/image124.png"/><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image" Target="../media/image121.png"/></Relationships>
</file>

<file path=ppt/slides/_rels/slide77.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2.xml"/><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image" Target="../media/image125.jpeg"/></Relationships>
</file>

<file path=ppt/slides/_rels/slide7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image" Target="../media/image128.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5"/>
          <p:cNvSpPr/>
          <p:nvPr/>
        </p:nvSpPr>
        <p:spPr bwMode="auto">
          <a:xfrm>
            <a:off x="3240117" y="2136796"/>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06A6A"/>
          </a:solidFill>
          <a:ln>
            <a:noFill/>
          </a:ln>
        </p:spPr>
        <p:txBody>
          <a:bodyPr vert="horz" wrap="square" lIns="121920" tIns="60960" rIns="121920" bIns="60960" numCol="1" anchor="t" anchorCtr="0" compatLnSpc="1"/>
          <a:lstStyle/>
          <a:p>
            <a:endParaRPr lang="zh-CN" altLang="en-US"/>
          </a:p>
        </p:txBody>
      </p:sp>
      <p:sp>
        <p:nvSpPr>
          <p:cNvPr id="16" name="Freeform 5"/>
          <p:cNvSpPr/>
          <p:nvPr/>
        </p:nvSpPr>
        <p:spPr bwMode="auto">
          <a:xfrm rot="9502714">
            <a:off x="1537326" y="2136796"/>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89E29"/>
          </a:solidFill>
          <a:ln>
            <a:noFill/>
          </a:ln>
        </p:spPr>
        <p:txBody>
          <a:bodyPr vert="horz" wrap="square" lIns="121920" tIns="60960" rIns="121920" bIns="60960" numCol="1" anchor="t" anchorCtr="0" compatLnSpc="1"/>
          <a:lstStyle/>
          <a:p>
            <a:endParaRPr lang="zh-CN" altLang="en-US"/>
          </a:p>
        </p:txBody>
      </p:sp>
      <p:sp>
        <p:nvSpPr>
          <p:cNvPr id="17" name="Freeform 5"/>
          <p:cNvSpPr/>
          <p:nvPr/>
        </p:nvSpPr>
        <p:spPr bwMode="auto">
          <a:xfrm rot="17952227">
            <a:off x="4932031" y="2193022"/>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5EABE6"/>
          </a:solidFill>
          <a:ln>
            <a:noFill/>
          </a:ln>
        </p:spPr>
        <p:txBody>
          <a:bodyPr vert="horz" wrap="square" lIns="121920" tIns="60960" rIns="121920" bIns="60960" numCol="1" anchor="t" anchorCtr="0" compatLnSpc="1"/>
          <a:lstStyle/>
          <a:p>
            <a:endParaRPr lang="zh-CN" altLang="en-US"/>
          </a:p>
        </p:txBody>
      </p:sp>
      <p:sp>
        <p:nvSpPr>
          <p:cNvPr id="18" name="Freeform 5"/>
          <p:cNvSpPr/>
          <p:nvPr/>
        </p:nvSpPr>
        <p:spPr bwMode="auto">
          <a:xfrm rot="9123913">
            <a:off x="6438011" y="2116536"/>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89E29"/>
          </a:solidFill>
          <a:ln>
            <a:noFill/>
          </a:ln>
        </p:spPr>
        <p:txBody>
          <a:bodyPr vert="horz" wrap="square" lIns="121920" tIns="60960" rIns="121920" bIns="60960" numCol="1" anchor="t" anchorCtr="0" compatLnSpc="1"/>
          <a:lstStyle/>
          <a:p>
            <a:endParaRPr lang="zh-CN" altLang="en-US"/>
          </a:p>
        </p:txBody>
      </p:sp>
      <p:sp>
        <p:nvSpPr>
          <p:cNvPr id="19" name="Freeform 5"/>
          <p:cNvSpPr/>
          <p:nvPr/>
        </p:nvSpPr>
        <p:spPr bwMode="auto">
          <a:xfrm rot="3526558">
            <a:off x="8030950" y="2184730"/>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90C250"/>
          </a:solidFill>
          <a:ln>
            <a:noFill/>
          </a:ln>
        </p:spPr>
        <p:txBody>
          <a:bodyPr vert="horz" wrap="square" lIns="121920" tIns="60960" rIns="121920" bIns="60960" numCol="1" anchor="t" anchorCtr="0" compatLnSpc="1"/>
          <a:lstStyle/>
          <a:p>
            <a:endParaRPr lang="zh-CN" altLang="en-US"/>
          </a:p>
        </p:txBody>
      </p:sp>
      <p:sp>
        <p:nvSpPr>
          <p:cNvPr id="3" name="TextBox 2"/>
          <p:cNvSpPr txBox="1"/>
          <p:nvPr/>
        </p:nvSpPr>
        <p:spPr>
          <a:xfrm>
            <a:off x="1811382" y="2283066"/>
            <a:ext cx="840093" cy="993775"/>
          </a:xfrm>
          <a:prstGeom prst="rect">
            <a:avLst/>
          </a:prstGeom>
          <a:noFill/>
        </p:spPr>
        <p:txBody>
          <a:bodyPr wrap="square" rtlCol="0">
            <a:spAutoFit/>
          </a:bodyPr>
          <a:lstStyle/>
          <a:p>
            <a:r>
              <a:rPr lang="zh-CN" altLang="en-US" sz="5865" dirty="0" smtClean="0">
                <a:solidFill>
                  <a:schemeClr val="bg1"/>
                </a:solidFill>
                <a:latin typeface="华文细黑" panose="02010600040101010101" pitchFamily="2" charset="-122"/>
                <a:ea typeface="华文细黑" panose="02010600040101010101" pitchFamily="2" charset="-122"/>
              </a:rPr>
              <a:t>移</a:t>
            </a:r>
            <a:endParaRPr lang="zh-CN" altLang="en-US" sz="5865" dirty="0" smtClean="0">
              <a:solidFill>
                <a:schemeClr val="bg1"/>
              </a:solidFill>
              <a:latin typeface="华文细黑" panose="02010600040101010101" pitchFamily="2" charset="-122"/>
              <a:ea typeface="华文细黑" panose="02010600040101010101" pitchFamily="2" charset="-122"/>
            </a:endParaRPr>
          </a:p>
        </p:txBody>
      </p:sp>
      <p:sp>
        <p:nvSpPr>
          <p:cNvPr id="41" name="TextBox 40"/>
          <p:cNvSpPr txBox="1"/>
          <p:nvPr/>
        </p:nvSpPr>
        <p:spPr>
          <a:xfrm>
            <a:off x="3469959" y="2283066"/>
            <a:ext cx="840093" cy="993775"/>
          </a:xfrm>
          <a:prstGeom prst="rect">
            <a:avLst/>
          </a:prstGeom>
          <a:noFill/>
        </p:spPr>
        <p:txBody>
          <a:bodyPr wrap="square" rtlCol="0">
            <a:spAutoFit/>
          </a:bodyPr>
          <a:lstStyle/>
          <a:p>
            <a:r>
              <a:rPr lang="zh-CN" altLang="en-US" sz="5865" dirty="0">
                <a:solidFill>
                  <a:schemeClr val="bg1"/>
                </a:solidFill>
                <a:latin typeface="华文细黑" panose="02010600040101010101" pitchFamily="2" charset="-122"/>
                <a:ea typeface="华文细黑" panose="02010600040101010101" pitchFamily="2" charset="-122"/>
              </a:rPr>
              <a:t>动</a:t>
            </a:r>
            <a:endParaRPr lang="zh-CN" altLang="en-US" sz="5865" dirty="0">
              <a:solidFill>
                <a:schemeClr val="bg1"/>
              </a:solidFill>
              <a:latin typeface="华文细黑" panose="02010600040101010101" pitchFamily="2" charset="-122"/>
              <a:ea typeface="华文细黑" panose="02010600040101010101" pitchFamily="2" charset="-122"/>
            </a:endParaRPr>
          </a:p>
        </p:txBody>
      </p:sp>
      <p:sp>
        <p:nvSpPr>
          <p:cNvPr id="42" name="TextBox 41"/>
          <p:cNvSpPr txBox="1"/>
          <p:nvPr/>
        </p:nvSpPr>
        <p:spPr>
          <a:xfrm>
            <a:off x="5073150" y="2283066"/>
            <a:ext cx="840093" cy="993775"/>
          </a:xfrm>
          <a:prstGeom prst="rect">
            <a:avLst/>
          </a:prstGeom>
          <a:noFill/>
        </p:spPr>
        <p:txBody>
          <a:bodyPr wrap="square" rtlCol="0">
            <a:spAutoFit/>
          </a:bodyPr>
          <a:lstStyle/>
          <a:p>
            <a:r>
              <a:rPr lang="zh-CN" altLang="en-US" sz="5865" dirty="0">
                <a:solidFill>
                  <a:schemeClr val="bg1"/>
                </a:solidFill>
                <a:latin typeface="华文细黑" panose="02010600040101010101" pitchFamily="2" charset="-122"/>
                <a:ea typeface="华文细黑" panose="02010600040101010101" pitchFamily="2" charset="-122"/>
              </a:rPr>
              <a:t>互</a:t>
            </a:r>
            <a:endParaRPr lang="zh-CN" altLang="en-US" sz="5865" dirty="0">
              <a:solidFill>
                <a:schemeClr val="bg1"/>
              </a:solidFill>
              <a:latin typeface="华文细黑" panose="02010600040101010101" pitchFamily="2" charset="-122"/>
              <a:ea typeface="华文细黑" panose="02010600040101010101" pitchFamily="2" charset="-122"/>
            </a:endParaRPr>
          </a:p>
        </p:txBody>
      </p:sp>
      <p:sp>
        <p:nvSpPr>
          <p:cNvPr id="43" name="TextBox 42"/>
          <p:cNvSpPr txBox="1"/>
          <p:nvPr/>
        </p:nvSpPr>
        <p:spPr>
          <a:xfrm>
            <a:off x="6667932" y="2305926"/>
            <a:ext cx="840093" cy="993775"/>
          </a:xfrm>
          <a:prstGeom prst="rect">
            <a:avLst/>
          </a:prstGeom>
          <a:noFill/>
        </p:spPr>
        <p:txBody>
          <a:bodyPr wrap="square" rtlCol="0">
            <a:spAutoFit/>
          </a:bodyPr>
          <a:lstStyle/>
          <a:p>
            <a:r>
              <a:rPr lang="zh-CN" altLang="en-US" sz="5865" dirty="0">
                <a:solidFill>
                  <a:schemeClr val="bg1"/>
                </a:solidFill>
                <a:latin typeface="华文细黑" panose="02010600040101010101" pitchFamily="2" charset="-122"/>
                <a:ea typeface="华文细黑" panose="02010600040101010101" pitchFamily="2" charset="-122"/>
              </a:rPr>
              <a:t>联</a:t>
            </a:r>
            <a:endParaRPr lang="zh-CN" altLang="en-US" sz="5865" dirty="0">
              <a:solidFill>
                <a:schemeClr val="bg1"/>
              </a:solidFill>
              <a:latin typeface="华文细黑" panose="02010600040101010101" pitchFamily="2" charset="-122"/>
              <a:ea typeface="华文细黑" panose="02010600040101010101" pitchFamily="2" charset="-122"/>
            </a:endParaRPr>
          </a:p>
        </p:txBody>
      </p:sp>
      <p:sp>
        <p:nvSpPr>
          <p:cNvPr id="46" name="TextBox 45"/>
          <p:cNvSpPr txBox="1"/>
          <p:nvPr/>
        </p:nvSpPr>
        <p:spPr>
          <a:xfrm>
            <a:off x="8313420" y="2303145"/>
            <a:ext cx="922655" cy="993775"/>
          </a:xfrm>
          <a:prstGeom prst="rect">
            <a:avLst/>
          </a:prstGeom>
          <a:noFill/>
        </p:spPr>
        <p:txBody>
          <a:bodyPr wrap="square" rtlCol="0">
            <a:spAutoFit/>
          </a:bodyPr>
          <a:lstStyle/>
          <a:p>
            <a:r>
              <a:rPr lang="zh-CN" altLang="en-US" sz="5865" dirty="0">
                <a:solidFill>
                  <a:schemeClr val="bg1"/>
                </a:solidFill>
                <a:latin typeface="华文细黑" panose="02010600040101010101" pitchFamily="2" charset="-122"/>
                <a:ea typeface="华文细黑" panose="02010600040101010101" pitchFamily="2" charset="-122"/>
              </a:rPr>
              <a:t>时</a:t>
            </a:r>
            <a:endParaRPr lang="zh-CN" altLang="en-US" sz="5865" dirty="0">
              <a:solidFill>
                <a:schemeClr val="bg1"/>
              </a:solidFill>
              <a:latin typeface="华文细黑" panose="02010600040101010101" pitchFamily="2" charset="-122"/>
              <a:ea typeface="华文细黑" panose="02010600040101010101" pitchFamily="2" charset="-122"/>
            </a:endParaRPr>
          </a:p>
        </p:txBody>
      </p:sp>
      <p:sp>
        <p:nvSpPr>
          <p:cNvPr id="4" name="TextBox 3"/>
          <p:cNvSpPr txBox="1"/>
          <p:nvPr/>
        </p:nvSpPr>
        <p:spPr>
          <a:xfrm>
            <a:off x="4021325" y="4177728"/>
            <a:ext cx="3994888" cy="420370"/>
          </a:xfrm>
          <a:prstGeom prst="rect">
            <a:avLst/>
          </a:prstGeom>
          <a:noFill/>
        </p:spPr>
        <p:txBody>
          <a:bodyPr wrap="square" rtlCol="0">
            <a:spAutoFit/>
          </a:bodyPr>
          <a:lstStyle/>
          <a:p>
            <a:pPr algn="ctr"/>
            <a:r>
              <a:rPr lang="zh-CN" altLang="en-US" sz="2135" dirty="0">
                <a:solidFill>
                  <a:schemeClr val="tx1">
                    <a:lumMod val="50000"/>
                    <a:lumOff val="50000"/>
                  </a:schemeClr>
                </a:solidFill>
                <a:latin typeface="华文细黑" panose="02010600040101010101" pitchFamily="2" charset="-122"/>
                <a:ea typeface="华文细黑" panose="02010600040101010101" pitchFamily="2" charset="-122"/>
              </a:rPr>
              <a:t>知识的获取与传播</a:t>
            </a:r>
            <a:endParaRPr lang="zh-CN" altLang="en-US" sz="2135" dirty="0">
              <a:solidFill>
                <a:schemeClr val="tx1">
                  <a:lumMod val="50000"/>
                  <a:lumOff val="50000"/>
                </a:schemeClr>
              </a:solidFill>
              <a:latin typeface="华文细黑" panose="02010600040101010101" pitchFamily="2" charset="-122"/>
              <a:ea typeface="华文细黑" panose="02010600040101010101" pitchFamily="2" charset="-122"/>
            </a:endParaRPr>
          </a:p>
        </p:txBody>
      </p:sp>
      <p:cxnSp>
        <p:nvCxnSpPr>
          <p:cNvPr id="6" name="直接连接符 5"/>
          <p:cNvCxnSpPr/>
          <p:nvPr/>
        </p:nvCxnSpPr>
        <p:spPr>
          <a:xfrm>
            <a:off x="7298227" y="4414271"/>
            <a:ext cx="13707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3335558" y="4414256"/>
            <a:ext cx="13707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Freeform 5"/>
          <p:cNvSpPr/>
          <p:nvPr/>
        </p:nvSpPr>
        <p:spPr bwMode="auto">
          <a:xfrm rot="17952227">
            <a:off x="9726281" y="2142222"/>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5EABE6"/>
          </a:solidFill>
          <a:ln>
            <a:noFill/>
          </a:ln>
        </p:spPr>
        <p:txBody>
          <a:bodyPr vert="horz" wrap="square" lIns="121920" tIns="60960" rIns="121920" bIns="60960" numCol="1" anchor="t" anchorCtr="0" compatLnSpc="1"/>
          <a:p>
            <a:endParaRPr lang="zh-CN" altLang="en-US"/>
          </a:p>
        </p:txBody>
      </p:sp>
      <p:sp>
        <p:nvSpPr>
          <p:cNvPr id="5" name="TextBox 45"/>
          <p:cNvSpPr txBox="1"/>
          <p:nvPr/>
        </p:nvSpPr>
        <p:spPr>
          <a:xfrm>
            <a:off x="9907270" y="2296795"/>
            <a:ext cx="922655" cy="993775"/>
          </a:xfrm>
          <a:prstGeom prst="rect">
            <a:avLst/>
          </a:prstGeom>
          <a:noFill/>
        </p:spPr>
        <p:txBody>
          <a:bodyPr wrap="square" rtlCol="0">
            <a:spAutoFit/>
          </a:bodyPr>
          <a:p>
            <a:r>
              <a:rPr lang="zh-CN" altLang="en-US" sz="5865" dirty="0">
                <a:solidFill>
                  <a:schemeClr val="bg1"/>
                </a:solidFill>
                <a:latin typeface="华文细黑" panose="02010600040101010101" pitchFamily="2" charset="-122"/>
                <a:ea typeface="华文细黑" panose="02010600040101010101" pitchFamily="2" charset="-122"/>
              </a:rPr>
              <a:t>代</a:t>
            </a:r>
            <a:endParaRPr lang="zh-CN" altLang="en-US" sz="5865" dirty="0">
              <a:solidFill>
                <a:schemeClr val="bg1"/>
              </a:solidFill>
              <a:latin typeface="华文细黑" panose="02010600040101010101" pitchFamily="2" charset="-122"/>
              <a:ea typeface="华文细黑" panose="02010600040101010101" pitchFamily="2"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1+#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8"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1945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465" y="0"/>
            <a:ext cx="1228661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AutoShape 6"/>
          <p:cNvSpPr>
            <a:spLocks noChangeArrowheads="1"/>
          </p:cNvSpPr>
          <p:nvPr/>
        </p:nvSpPr>
        <p:spPr bwMode="auto">
          <a:xfrm>
            <a:off x="8228861" y="2601453"/>
            <a:ext cx="2736850" cy="1439863"/>
          </a:xfrm>
          <a:prstGeom prst="wedgeRectCallout">
            <a:avLst>
              <a:gd name="adj1" fmla="val -32019"/>
              <a:gd name="adj2" fmla="val -89139"/>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b="1"/>
              <a:t>对于图书馆拥有电子全文的图书，提供阅读全文链接，点击进行在线阅读</a:t>
            </a:r>
            <a:endParaRPr lang="zh-CN" altLang="en-US" b="1"/>
          </a:p>
        </p:txBody>
      </p:sp>
      <p:sp>
        <p:nvSpPr>
          <p:cNvPr id="93189" name="Rectangle 5"/>
          <p:cNvSpPr>
            <a:spLocks noChangeArrowheads="1"/>
          </p:cNvSpPr>
          <p:nvPr/>
        </p:nvSpPr>
        <p:spPr bwMode="auto">
          <a:xfrm>
            <a:off x="7135178" y="1529398"/>
            <a:ext cx="1368425" cy="503237"/>
          </a:xfrm>
          <a:prstGeom prst="rect">
            <a:avLst/>
          </a:prstGeom>
          <a:noFill/>
          <a:ln w="31750" algn="ctr">
            <a:solidFill>
              <a:srgbClr val="2AA82A"/>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3190"/>
                                        </p:tgtEl>
                                        <p:attrNameLst>
                                          <p:attrName>style.visibility</p:attrName>
                                        </p:attrNameLst>
                                      </p:cBhvr>
                                      <p:to>
                                        <p:strVal val="visible"/>
                                      </p:to>
                                    </p:set>
                                    <p:animEffect transition="in" filter="dissolve">
                                      <p:cBhvr>
                                        <p:cTn id="7" dur="500"/>
                                        <p:tgtEl>
                                          <p:spTgt spid="9319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93189"/>
                                        </p:tgtEl>
                                        <p:attrNameLst>
                                          <p:attrName>style.visibility</p:attrName>
                                        </p:attrNameLst>
                                      </p:cBhvr>
                                      <p:to>
                                        <p:strVal val="visible"/>
                                      </p:to>
                                    </p:set>
                                    <p:animEffect transition="in" filter="plus(in)">
                                      <p:cBhvr>
                                        <p:cTn id="12" dur="10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0" grpId="0" bldLvl="0" animBg="1"/>
      <p:bldP spid="9318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130053"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20343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8" name="AutoShape 10"/>
          <p:cNvSpPr>
            <a:spLocks noChangeArrowheads="1"/>
          </p:cNvSpPr>
          <p:nvPr/>
        </p:nvSpPr>
        <p:spPr bwMode="auto">
          <a:xfrm>
            <a:off x="347663" y="1763713"/>
            <a:ext cx="2087562" cy="935037"/>
          </a:xfrm>
          <a:prstGeom prst="wedgeRectCallout">
            <a:avLst>
              <a:gd name="adj1" fmla="val -44370"/>
              <a:gd name="adj2" fmla="val -83278"/>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b="1"/>
              <a:t>点击目录标签，查看本书目录结构</a:t>
            </a:r>
            <a:endParaRPr lang="zh-CN" altLang="en-US" b="1"/>
          </a:p>
        </p:txBody>
      </p:sp>
      <p:sp>
        <p:nvSpPr>
          <p:cNvPr id="130057" name="AutoShape 9"/>
          <p:cNvSpPr>
            <a:spLocks noChangeArrowheads="1"/>
          </p:cNvSpPr>
          <p:nvPr/>
        </p:nvSpPr>
        <p:spPr bwMode="auto">
          <a:xfrm>
            <a:off x="8971598" y="926465"/>
            <a:ext cx="2376487" cy="1079500"/>
          </a:xfrm>
          <a:prstGeom prst="wedgeRectCallout">
            <a:avLst>
              <a:gd name="adj1" fmla="val 44722"/>
              <a:gd name="adj2" fmla="val -91616"/>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b="1"/>
              <a:t>使用书内搜索在本书中检索知识点，比翻书更方便</a:t>
            </a:r>
            <a:endParaRPr lang="zh-CN"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0053"/>
                                        </p:tgtEl>
                                        <p:attrNameLst>
                                          <p:attrName>style.visibility</p:attrName>
                                        </p:attrNameLst>
                                      </p:cBhvr>
                                      <p:to>
                                        <p:strVal val="hidden"/>
                                      </p:to>
                                    </p:set>
                                  </p:childTnLst>
                                </p:cTn>
                              </p:par>
                              <p:par>
                                <p:cTn id="7" presetID="9" presetClass="entr" presetSubtype="0" fill="hold" grpId="0" nodeType="withEffect">
                                  <p:stCondLst>
                                    <p:cond delay="0"/>
                                  </p:stCondLst>
                                  <p:childTnLst>
                                    <p:set>
                                      <p:cBhvr>
                                        <p:cTn id="8" dur="1" fill="hold">
                                          <p:stCondLst>
                                            <p:cond delay="0"/>
                                          </p:stCondLst>
                                        </p:cTn>
                                        <p:tgtEl>
                                          <p:spTgt spid="130058"/>
                                        </p:tgtEl>
                                        <p:attrNameLst>
                                          <p:attrName>style.visibility</p:attrName>
                                        </p:attrNameLst>
                                      </p:cBhvr>
                                      <p:to>
                                        <p:strVal val="visible"/>
                                      </p:to>
                                    </p:set>
                                    <p:animEffect transition="in" filter="dissolve">
                                      <p:cBhvr>
                                        <p:cTn id="9" dur="500"/>
                                        <p:tgtEl>
                                          <p:spTgt spid="130058"/>
                                        </p:tgtEl>
                                      </p:cBhvr>
                                    </p:animEffect>
                                  </p:childTnLst>
                                </p:cTn>
                              </p:par>
                              <p:par>
                                <p:cTn id="10" presetID="1" presetClass="exit" presetSubtype="0" fill="hold" grpId="1" nodeType="withEffect">
                                  <p:stCondLst>
                                    <p:cond delay="0"/>
                                  </p:stCondLst>
                                  <p:childTnLst>
                                    <p:set>
                                      <p:cBhvr>
                                        <p:cTn id="11" dur="1" fill="hold">
                                          <p:stCondLst>
                                            <p:cond delay="0"/>
                                          </p:stCondLst>
                                        </p:cTn>
                                        <p:tgtEl>
                                          <p:spTgt spid="130058"/>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130057"/>
                                        </p:tgtEl>
                                        <p:attrNameLst>
                                          <p:attrName>style.visibility</p:attrName>
                                        </p:attrNameLst>
                                      </p:cBhvr>
                                      <p:to>
                                        <p:strVal val="visible"/>
                                      </p:to>
                                    </p:set>
                                    <p:animEffect transition="in" filter="dissolve">
                                      <p:cBhvr>
                                        <p:cTn id="14" dur="500"/>
                                        <p:tgtEl>
                                          <p:spTgt spid="130057"/>
                                        </p:tgtEl>
                                      </p:cBhvr>
                                    </p:animEffect>
                                  </p:childTnLst>
                                </p:cTn>
                              </p:par>
                              <p:par>
                                <p:cTn id="15" presetID="1" presetClass="exit" presetSubtype="0" fill="hold" grpId="1" nodeType="withEffect">
                                  <p:stCondLst>
                                    <p:cond delay="0"/>
                                  </p:stCondLst>
                                  <p:childTnLst>
                                    <p:set>
                                      <p:cBhvr>
                                        <p:cTn id="16" dur="1" fill="hold">
                                          <p:stCondLst>
                                            <p:cond delay="0"/>
                                          </p:stCondLst>
                                        </p:cTn>
                                        <p:tgtEl>
                                          <p:spTgt spid="1300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8" grpId="0" bldLvl="0" animBg="1"/>
      <p:bldP spid="130058" grpId="1" bldLvl="0" animBg="1"/>
      <p:bldP spid="130057" grpId="0" bldLvl="0" animBg="1"/>
      <p:bldP spid="130057" grpId="1"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4" name="图片 3"/>
          <p:cNvPicPr>
            <a:picLocks noChangeAspect="1"/>
          </p:cNvPicPr>
          <p:nvPr/>
        </p:nvPicPr>
        <p:blipFill>
          <a:blip r:embed="rId1"/>
          <a:stretch>
            <a:fillRect/>
          </a:stretch>
        </p:blipFill>
        <p:spPr>
          <a:xfrm>
            <a:off x="24765" y="0"/>
            <a:ext cx="12142470" cy="6858000"/>
          </a:xfrm>
          <a:prstGeom prst="rect">
            <a:avLst/>
          </a:prstGeom>
        </p:spPr>
      </p:pic>
      <p:sp>
        <p:nvSpPr>
          <p:cNvPr id="5" name="Rectangle 6"/>
          <p:cNvSpPr>
            <a:spLocks noChangeArrowheads="1"/>
          </p:cNvSpPr>
          <p:nvPr/>
        </p:nvSpPr>
        <p:spPr bwMode="auto">
          <a:xfrm>
            <a:off x="4405154" y="195"/>
            <a:ext cx="691227" cy="268423"/>
          </a:xfrm>
          <a:prstGeom prst="rect">
            <a:avLst/>
          </a:prstGeom>
          <a:noFill/>
          <a:ln w="38100" algn="ctr">
            <a:solidFill>
              <a:srgbClr val="2AA82A"/>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25602"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21168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6" name="AutoShape 10"/>
          <p:cNvSpPr>
            <a:spLocks noChangeArrowheads="1"/>
          </p:cNvSpPr>
          <p:nvPr/>
        </p:nvSpPr>
        <p:spPr bwMode="auto">
          <a:xfrm>
            <a:off x="7653338" y="2281873"/>
            <a:ext cx="2663825" cy="1223962"/>
          </a:xfrm>
          <a:prstGeom prst="wedgeRectCallout">
            <a:avLst>
              <a:gd name="adj1" fmla="val -9593"/>
              <a:gd name="adj2" fmla="val -87481"/>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b="1" dirty="0" smtClean="0"/>
              <a:t>点击</a:t>
            </a:r>
            <a:r>
              <a:rPr lang="zh-CN" altLang="en-US" b="1" dirty="0"/>
              <a:t>链接进入参考咨询</a:t>
            </a:r>
            <a:r>
              <a:rPr lang="zh-CN" altLang="en-US" b="1" dirty="0" smtClean="0"/>
              <a:t>页面，通过文献传递获取图书</a:t>
            </a:r>
            <a:endParaRPr lang="zh-CN" altLang="en-US" b="1" dirty="0"/>
          </a:p>
        </p:txBody>
      </p:sp>
      <p:sp>
        <p:nvSpPr>
          <p:cNvPr id="167942" name="AutoShape 6"/>
          <p:cNvSpPr>
            <a:spLocks noChangeArrowheads="1"/>
          </p:cNvSpPr>
          <p:nvPr/>
        </p:nvSpPr>
        <p:spPr bwMode="auto">
          <a:xfrm>
            <a:off x="8550593" y="1440180"/>
            <a:ext cx="1441450" cy="360363"/>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7946"/>
                                        </p:tgtEl>
                                        <p:attrNameLst>
                                          <p:attrName>style.visibility</p:attrName>
                                        </p:attrNameLst>
                                      </p:cBhvr>
                                      <p:to>
                                        <p:strVal val="visible"/>
                                      </p:to>
                                    </p:set>
                                    <p:animEffect transition="in" filter="dissolve">
                                      <p:cBhvr>
                                        <p:cTn id="7" dur="500"/>
                                        <p:tgtEl>
                                          <p:spTgt spid="16794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67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6" grpId="0" bldLvl="0" animBg="1"/>
      <p:bldP spid="16794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173061"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2075" y="0"/>
            <a:ext cx="1210183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5" name="AutoShape 9"/>
          <p:cNvSpPr>
            <a:spLocks noChangeArrowheads="1"/>
          </p:cNvSpPr>
          <p:nvPr/>
        </p:nvSpPr>
        <p:spPr bwMode="auto">
          <a:xfrm>
            <a:off x="8222778" y="4822250"/>
            <a:ext cx="2592388" cy="935038"/>
          </a:xfrm>
          <a:prstGeom prst="wedgeRectCallout">
            <a:avLst>
              <a:gd name="adj1" fmla="val -49880"/>
              <a:gd name="adj2" fmla="val -91597"/>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b="1" dirty="0"/>
              <a:t>提交之后仅需要几分钟，就可以登录邮箱查看传递的结果了</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061"/>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173065"/>
                                        </p:tgtEl>
                                        <p:attrNameLst>
                                          <p:attrName>style.visibility</p:attrName>
                                        </p:attrNameLst>
                                      </p:cBhvr>
                                      <p:to>
                                        <p:strVal val="visible"/>
                                      </p:to>
                                    </p:set>
                                    <p:animEffect transition="in" filter="dissolve">
                                      <p:cBhvr>
                                        <p:cTn id="9" dur="500"/>
                                        <p:tgtEl>
                                          <p:spTgt spid="173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2765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89535"/>
            <a:ext cx="12165965"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AutoShape 6"/>
          <p:cNvSpPr>
            <a:spLocks noChangeArrowheads="1"/>
          </p:cNvSpPr>
          <p:nvPr/>
        </p:nvSpPr>
        <p:spPr bwMode="auto">
          <a:xfrm>
            <a:off x="3819843" y="3144838"/>
            <a:ext cx="2592387" cy="935037"/>
          </a:xfrm>
          <a:prstGeom prst="wedgeRectCallout">
            <a:avLst>
              <a:gd name="adj1" fmla="val -48713"/>
              <a:gd name="adj2" fmla="val 78694"/>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b="1"/>
              <a:t>进入邮箱查看邮件，点击超链接进行在线阅读</a:t>
            </a:r>
            <a:endParaRPr lang="zh-CN"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4086"/>
                                        </p:tgtEl>
                                        <p:attrNameLst>
                                          <p:attrName>style.visibility</p:attrName>
                                        </p:attrNameLst>
                                      </p:cBhvr>
                                      <p:to>
                                        <p:strVal val="visible"/>
                                      </p:to>
                                    </p:set>
                                    <p:animEffect transition="in" filter="dissolve">
                                      <p:cBhvr>
                                        <p:cTn id="7" dur="500"/>
                                        <p:tgtEl>
                                          <p:spTgt spid="174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77056" y="60325"/>
            <a:ext cx="5691963" cy="6662417"/>
          </a:xfrm>
          <a:prstGeom prst="rect">
            <a:avLst/>
          </a:prstGeom>
          <a:ln>
            <a:noFill/>
          </a:ln>
          <a:effectLst>
            <a:softEdge rad="112500"/>
          </a:effectLst>
        </p:spPr>
      </p:pic>
      <p:sp>
        <p:nvSpPr>
          <p:cNvPr id="5" name="文本框 4"/>
          <p:cNvSpPr txBox="1"/>
          <p:nvPr/>
        </p:nvSpPr>
        <p:spPr>
          <a:xfrm>
            <a:off x="1082675" y="2004695"/>
            <a:ext cx="3754120" cy="1731645"/>
          </a:xfrm>
          <a:prstGeom prst="rect">
            <a:avLst/>
          </a:prstGeom>
          <a:noFill/>
        </p:spPr>
        <p:txBody>
          <a:bodyPr wrap="square" rtlCol="0">
            <a:spAutoFit/>
          </a:bodyPr>
          <a:lstStyle/>
          <a:p>
            <a:pPr algn="ctr" eaLnBrk="0" fontAlgn="base" hangingPunct="0">
              <a:lnSpc>
                <a:spcPts val="4475"/>
              </a:lnSpc>
              <a:spcBef>
                <a:spcPct val="0"/>
              </a:spcBef>
              <a:spcAft>
                <a:spcPct val="0"/>
              </a:spcAft>
            </a:pPr>
            <a:r>
              <a:rPr lang="zh-CN" altLang="en-US" sz="3200" b="1" dirty="0"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rPr>
              <a:t>目的不明确，</a:t>
            </a:r>
            <a:endParaRPr lang="en-US" altLang="zh-CN" sz="3200" b="1" dirty="0"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a:p>
            <a:pPr algn="ctr" eaLnBrk="0" fontAlgn="base" hangingPunct="0">
              <a:lnSpc>
                <a:spcPts val="4475"/>
              </a:lnSpc>
              <a:spcBef>
                <a:spcPct val="0"/>
              </a:spcBef>
              <a:spcAft>
                <a:spcPct val="0"/>
              </a:spcAft>
            </a:pPr>
            <a:r>
              <a:rPr lang="zh-CN" altLang="en-US" sz="3200" b="1" dirty="0"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rPr>
              <a:t>不知道找什么书</a:t>
            </a:r>
            <a:endParaRPr lang="zh-CN" altLang="en-US" sz="3200" b="1" dirty="0"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a:p>
            <a:pPr algn="ctr">
              <a:spcBef>
                <a:spcPct val="0"/>
              </a:spcBef>
              <a:spcAft>
                <a:spcPct val="0"/>
              </a:spcAft>
            </a:pPr>
            <a:endParaRPr lang="zh-CN" altLang="en-US" sz="3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4" name="图片 3"/>
          <p:cNvPicPr>
            <a:picLocks noChangeAspect="1"/>
          </p:cNvPicPr>
          <p:nvPr/>
        </p:nvPicPr>
        <p:blipFill>
          <a:blip r:embed="rId1"/>
          <a:stretch>
            <a:fillRect/>
          </a:stretch>
        </p:blipFill>
        <p:spPr>
          <a:xfrm>
            <a:off x="0" y="6350"/>
            <a:ext cx="12147550" cy="6851650"/>
          </a:xfrm>
          <a:prstGeom prst="rect">
            <a:avLst/>
          </a:prstGeom>
        </p:spPr>
      </p:pic>
      <p:sp>
        <p:nvSpPr>
          <p:cNvPr id="5" name="Rectangle 6"/>
          <p:cNvSpPr>
            <a:spLocks noChangeArrowheads="1"/>
          </p:cNvSpPr>
          <p:nvPr/>
        </p:nvSpPr>
        <p:spPr bwMode="auto">
          <a:xfrm>
            <a:off x="8832270" y="1506842"/>
            <a:ext cx="691227" cy="334747"/>
          </a:xfrm>
          <a:prstGeom prst="rect">
            <a:avLst/>
          </a:prstGeom>
          <a:noFill/>
          <a:ln w="38100" algn="ctr">
            <a:solidFill>
              <a:srgbClr val="2AA82A"/>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4" name="图片 3"/>
          <p:cNvPicPr>
            <a:picLocks noChangeAspect="1"/>
          </p:cNvPicPr>
          <p:nvPr/>
        </p:nvPicPr>
        <p:blipFill>
          <a:blip r:embed="rId1"/>
          <a:stretch>
            <a:fillRect/>
          </a:stretch>
        </p:blipFill>
        <p:spPr>
          <a:xfrm>
            <a:off x="8890" y="0"/>
            <a:ext cx="12221845" cy="6858000"/>
          </a:xfrm>
          <a:prstGeom prst="rect">
            <a:avLst/>
          </a:prstGeom>
        </p:spPr>
      </p:pic>
      <p:sp>
        <p:nvSpPr>
          <p:cNvPr id="5" name="AutoShape 4"/>
          <p:cNvSpPr>
            <a:spLocks noChangeArrowheads="1"/>
          </p:cNvSpPr>
          <p:nvPr/>
        </p:nvSpPr>
        <p:spPr bwMode="auto">
          <a:xfrm>
            <a:off x="101132" y="1325525"/>
            <a:ext cx="1417674" cy="4706680"/>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6" name="AutoShape 6"/>
          <p:cNvSpPr>
            <a:spLocks noChangeArrowheads="1"/>
          </p:cNvSpPr>
          <p:nvPr/>
        </p:nvSpPr>
        <p:spPr bwMode="auto">
          <a:xfrm>
            <a:off x="2885758" y="2646363"/>
            <a:ext cx="2592387" cy="935037"/>
          </a:xfrm>
          <a:prstGeom prst="wedgeRectCallout">
            <a:avLst>
              <a:gd name="adj1" fmla="val -85900"/>
              <a:gd name="adj2" fmla="val -44116"/>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b="1" dirty="0" smtClean="0"/>
              <a:t>选择感兴趣的分类查找图书</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1" presetClass="exit" presetSubtype="0" fill="hold" grpId="1" nodeType="withEffect">
                                  <p:stCondLst>
                                    <p:cond delay="0"/>
                                  </p:stCondLst>
                                  <p:childTnLst>
                                    <p:set>
                                      <p:cBhvr>
                                        <p:cTn id="9" dur="1" fill="hold">
                                          <p:stCondLst>
                                            <p:cond delay="0"/>
                                          </p:stCondLst>
                                        </p:cTn>
                                        <p:tgtEl>
                                          <p:spTgt spid="5"/>
                                        </p:tgtEl>
                                        <p:attrNameLst>
                                          <p:attrName>style.visibility</p:attrName>
                                        </p:attrNameLst>
                                      </p:cBhvr>
                                      <p:to>
                                        <p:strVal val="hidden"/>
                                      </p:to>
                                    </p:set>
                                  </p:childTnLst>
                                </p:cTn>
                              </p:par>
                              <p:par>
                                <p:cTn id="10" presetID="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4" name="图片 3"/>
          <p:cNvPicPr>
            <a:picLocks noChangeAspect="1"/>
          </p:cNvPicPr>
          <p:nvPr/>
        </p:nvPicPr>
        <p:blipFill>
          <a:blip r:embed="rId1"/>
          <a:stretch>
            <a:fillRect/>
          </a:stretch>
        </p:blipFill>
        <p:spPr>
          <a:xfrm>
            <a:off x="102870" y="61595"/>
            <a:ext cx="11874500" cy="6661150"/>
          </a:xfrm>
          <a:prstGeom prst="rect">
            <a:avLst/>
          </a:prstGeom>
        </p:spPr>
      </p:pic>
      <p:sp>
        <p:nvSpPr>
          <p:cNvPr id="6" name="Rectangle 6"/>
          <p:cNvSpPr>
            <a:spLocks noChangeArrowheads="1"/>
          </p:cNvSpPr>
          <p:nvPr/>
        </p:nvSpPr>
        <p:spPr bwMode="auto">
          <a:xfrm>
            <a:off x="1989125" y="1870075"/>
            <a:ext cx="558617" cy="273837"/>
          </a:xfrm>
          <a:prstGeom prst="rect">
            <a:avLst/>
          </a:prstGeom>
          <a:noFill/>
          <a:ln w="38100" algn="ctr">
            <a:solidFill>
              <a:srgbClr val="2AA82A"/>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7337728" y="1956139"/>
            <a:ext cx="4020445" cy="4071620"/>
          </a:xfrm>
          <a:prstGeom prst="rect">
            <a:avLst/>
          </a:prstGeom>
        </p:spPr>
        <p:txBody>
          <a:bodyPr wrap="square">
            <a:spAutoFit/>
          </a:bodyPr>
          <a:lstStyle/>
          <a:p>
            <a:pPr fontAlgn="auto">
              <a:lnSpc>
                <a:spcPct val="220000"/>
              </a:lnSpc>
              <a:spcBef>
                <a:spcPts val="0"/>
              </a:spcBef>
              <a:spcAft>
                <a:spcPts val="0"/>
              </a:spcAft>
              <a:defRPr/>
            </a:pPr>
            <a:r>
              <a:rPr lang="zh-CN" altLang="en-US" sz="2935" dirty="0" smtClean="0">
                <a:solidFill>
                  <a:schemeClr val="tx1">
                    <a:lumMod val="50000"/>
                    <a:lumOff val="50000"/>
                  </a:schemeClr>
                </a:solidFill>
                <a:latin typeface="华文细黑" panose="02010600040101010101" pitchFamily="2" charset="-122"/>
                <a:ea typeface="华文细黑" panose="02010600040101010101" pitchFamily="2" charset="-122"/>
              </a:rPr>
              <a:t>查找中文图书</a:t>
            </a:r>
            <a:endParaRPr lang="zh-CN" altLang="en-US" sz="2935" dirty="0">
              <a:solidFill>
                <a:schemeClr val="tx1">
                  <a:lumMod val="50000"/>
                  <a:lumOff val="50000"/>
                </a:schemeClr>
              </a:solidFill>
              <a:latin typeface="华文细黑" panose="02010600040101010101" pitchFamily="2" charset="-122"/>
              <a:ea typeface="华文细黑" panose="02010600040101010101" pitchFamily="2" charset="-122"/>
            </a:endParaRPr>
          </a:p>
          <a:p>
            <a:pPr fontAlgn="auto">
              <a:lnSpc>
                <a:spcPct val="220000"/>
              </a:lnSpc>
              <a:spcBef>
                <a:spcPts val="0"/>
              </a:spcBef>
              <a:spcAft>
                <a:spcPts val="0"/>
              </a:spcAft>
              <a:defRPr/>
            </a:pPr>
            <a:r>
              <a:rPr lang="zh-CN" altLang="en-US" sz="2935" dirty="0" smtClean="0">
                <a:solidFill>
                  <a:schemeClr val="tx1">
                    <a:lumMod val="50000"/>
                    <a:lumOff val="50000"/>
                  </a:schemeClr>
                </a:solidFill>
                <a:latin typeface="华文细黑" panose="02010600040101010101" pitchFamily="2" charset="-122"/>
                <a:ea typeface="华文细黑" panose="02010600040101010101" pitchFamily="2" charset="-122"/>
              </a:rPr>
              <a:t>查找其他文献</a:t>
            </a:r>
            <a:endParaRPr lang="zh-CN" altLang="en-US" sz="2935" dirty="0">
              <a:solidFill>
                <a:schemeClr val="tx1">
                  <a:lumMod val="50000"/>
                  <a:lumOff val="50000"/>
                </a:schemeClr>
              </a:solidFill>
              <a:latin typeface="华文细黑" panose="02010600040101010101" pitchFamily="2" charset="-122"/>
              <a:ea typeface="华文细黑" panose="02010600040101010101" pitchFamily="2" charset="-122"/>
            </a:endParaRPr>
          </a:p>
          <a:p>
            <a:pPr fontAlgn="auto">
              <a:lnSpc>
                <a:spcPct val="220000"/>
              </a:lnSpc>
              <a:spcBef>
                <a:spcPts val="0"/>
              </a:spcBef>
              <a:spcAft>
                <a:spcPts val="0"/>
              </a:spcAft>
              <a:defRPr/>
            </a:pPr>
            <a:r>
              <a:rPr lang="zh-CN" altLang="en-US" sz="2935" dirty="0" smtClean="0">
                <a:solidFill>
                  <a:schemeClr val="tx1">
                    <a:lumMod val="50000"/>
                    <a:lumOff val="50000"/>
                  </a:schemeClr>
                </a:solidFill>
                <a:latin typeface="华文细黑" panose="02010600040101010101" pitchFamily="2" charset="-122"/>
                <a:ea typeface="华文细黑" panose="02010600040101010101" pitchFamily="2" charset="-122"/>
              </a:rPr>
              <a:t>知识发现</a:t>
            </a:r>
            <a:endParaRPr lang="zh-CN" altLang="en-US" sz="2935" dirty="0">
              <a:solidFill>
                <a:schemeClr val="tx1">
                  <a:lumMod val="50000"/>
                  <a:lumOff val="50000"/>
                </a:schemeClr>
              </a:solidFill>
              <a:latin typeface="华文细黑" panose="02010600040101010101" pitchFamily="2" charset="-122"/>
              <a:ea typeface="华文细黑" panose="02010600040101010101" pitchFamily="2" charset="-122"/>
            </a:endParaRPr>
          </a:p>
          <a:p>
            <a:pPr fontAlgn="auto">
              <a:lnSpc>
                <a:spcPct val="220000"/>
              </a:lnSpc>
              <a:spcBef>
                <a:spcPts val="0"/>
              </a:spcBef>
              <a:spcAft>
                <a:spcPts val="0"/>
              </a:spcAft>
              <a:defRPr/>
            </a:pPr>
            <a:r>
              <a:rPr lang="zh-CN" altLang="en-US" sz="2935" dirty="0">
                <a:solidFill>
                  <a:schemeClr val="tx1">
                    <a:lumMod val="50000"/>
                    <a:lumOff val="50000"/>
                  </a:schemeClr>
                </a:solidFill>
                <a:latin typeface="华文细黑" panose="02010600040101010101" pitchFamily="2" charset="-122"/>
                <a:ea typeface="华文细黑" panose="02010600040101010101" pitchFamily="2" charset="-122"/>
              </a:rPr>
              <a:t>移动图书馆</a:t>
            </a:r>
            <a:endParaRPr lang="zh-CN" altLang="en-US" sz="2935" dirty="0">
              <a:solidFill>
                <a:schemeClr val="tx1">
                  <a:lumMod val="50000"/>
                  <a:lumOff val="50000"/>
                </a:schemeClr>
              </a:solidFill>
              <a:latin typeface="华文细黑" panose="02010600040101010101" pitchFamily="2" charset="-122"/>
              <a:ea typeface="华文细黑" panose="02010600040101010101" pitchFamily="2" charset="-122"/>
            </a:endParaRPr>
          </a:p>
        </p:txBody>
      </p:sp>
      <p:sp>
        <p:nvSpPr>
          <p:cNvPr id="2" name="TextBox 1"/>
          <p:cNvSpPr txBox="1"/>
          <p:nvPr/>
        </p:nvSpPr>
        <p:spPr>
          <a:xfrm>
            <a:off x="635394" y="688049"/>
            <a:ext cx="4440493" cy="789896"/>
          </a:xfrm>
          <a:prstGeom prst="rect">
            <a:avLst/>
          </a:prstGeom>
          <a:noFill/>
        </p:spPr>
        <p:txBody>
          <a:bodyPr wrap="square" rtlCol="0">
            <a:spAutoFit/>
          </a:bodyPr>
          <a:lstStyle/>
          <a:p>
            <a:r>
              <a:rPr lang="en-US" altLang="zh-CN" sz="4535" dirty="0">
                <a:solidFill>
                  <a:schemeClr val="bg1">
                    <a:lumMod val="65000"/>
                  </a:schemeClr>
                </a:solidFill>
                <a:latin typeface="华文细黑" panose="02010600040101010101" pitchFamily="2" charset="-122"/>
                <a:ea typeface="华文细黑" panose="02010600040101010101" pitchFamily="2" charset="-122"/>
                <a:cs typeface="Arial" panose="020B0604020202020204" pitchFamily="34" charset="0"/>
              </a:rPr>
              <a:t>CONTENTS</a:t>
            </a:r>
            <a:endParaRPr lang="zh-CN" altLang="en-US" sz="4535" dirty="0">
              <a:solidFill>
                <a:schemeClr val="bg1">
                  <a:lumMod val="65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4" name="灯片编号占位符 3"/>
          <p:cNvSpPr>
            <a:spLocks noGrp="1"/>
          </p:cNvSpPr>
          <p:nvPr>
            <p:ph type="sldNum" sz="quarter" idx="12"/>
          </p:nvPr>
        </p:nvSpPr>
        <p:spPr/>
        <p:txBody>
          <a:bodyPr/>
          <a:lstStyle/>
          <a:p>
            <a:pPr>
              <a:defRPr/>
            </a:pPr>
            <a:fld id="{34E96E4C-A786-42C8-98B7-EB52B4851D53}" type="slidenum">
              <a:rPr lang="zh-CN" altLang="en-US" smtClean="0"/>
            </a:fld>
            <a:endParaRPr lang="zh-CN" altLang="en-US"/>
          </a:p>
        </p:txBody>
      </p:sp>
      <p:sp>
        <p:nvSpPr>
          <p:cNvPr id="12" name="Freeform 5"/>
          <p:cNvSpPr/>
          <p:nvPr/>
        </p:nvSpPr>
        <p:spPr bwMode="auto">
          <a:xfrm rot="9502714">
            <a:off x="6420993" y="2402646"/>
            <a:ext cx="600763" cy="575892"/>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89E29"/>
          </a:solidFill>
          <a:ln>
            <a:noFill/>
          </a:ln>
        </p:spPr>
        <p:txBody>
          <a:bodyPr vert="horz" wrap="square" lIns="121920" tIns="60960" rIns="121920" bIns="60960" numCol="1" anchor="t" anchorCtr="0" compatLnSpc="1"/>
          <a:lstStyle/>
          <a:p>
            <a:endParaRPr lang="zh-CN" altLang="en-US"/>
          </a:p>
        </p:txBody>
      </p:sp>
      <p:sp>
        <p:nvSpPr>
          <p:cNvPr id="13" name="Freeform 5"/>
          <p:cNvSpPr/>
          <p:nvPr/>
        </p:nvSpPr>
        <p:spPr bwMode="auto">
          <a:xfrm rot="17952227">
            <a:off x="6433553" y="3338427"/>
            <a:ext cx="600763" cy="575892"/>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5EABE6"/>
          </a:solidFill>
          <a:ln>
            <a:noFill/>
          </a:ln>
        </p:spPr>
        <p:txBody>
          <a:bodyPr vert="horz" wrap="square" lIns="121920" tIns="60960" rIns="121920" bIns="60960" numCol="1" anchor="t" anchorCtr="0" compatLnSpc="1"/>
          <a:lstStyle/>
          <a:p>
            <a:endParaRPr lang="zh-CN" altLang="en-US"/>
          </a:p>
        </p:txBody>
      </p:sp>
      <p:sp>
        <p:nvSpPr>
          <p:cNvPr id="14" name="Freeform 5"/>
          <p:cNvSpPr/>
          <p:nvPr/>
        </p:nvSpPr>
        <p:spPr bwMode="auto">
          <a:xfrm rot="3526558">
            <a:off x="6437596" y="4295090"/>
            <a:ext cx="600763" cy="575892"/>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90C250"/>
          </a:solidFill>
          <a:ln>
            <a:noFill/>
          </a:ln>
        </p:spPr>
        <p:txBody>
          <a:bodyPr vert="horz" wrap="square" lIns="121920" tIns="60960" rIns="121920" bIns="60960" numCol="1" anchor="t" anchorCtr="0" compatLnSpc="1"/>
          <a:lstStyle/>
          <a:p>
            <a:endParaRPr lang="zh-CN" altLang="en-US" dirty="0"/>
          </a:p>
        </p:txBody>
      </p:sp>
      <p:sp>
        <p:nvSpPr>
          <p:cNvPr id="5" name="文本框 4"/>
          <p:cNvSpPr txBox="1"/>
          <p:nvPr/>
        </p:nvSpPr>
        <p:spPr>
          <a:xfrm>
            <a:off x="6421340" y="2423851"/>
            <a:ext cx="540061" cy="502766"/>
          </a:xfrm>
          <a:prstGeom prst="rect">
            <a:avLst/>
          </a:prstGeom>
          <a:noFill/>
        </p:spPr>
        <p:txBody>
          <a:bodyPr wrap="square" rtlCol="0">
            <a:spAutoFit/>
          </a:bodyPr>
          <a:lstStyle/>
          <a:p>
            <a:pPr algn="ctr"/>
            <a:r>
              <a:rPr lang="en-US" altLang="zh-CN" sz="2665" i="1" dirty="0">
                <a:solidFill>
                  <a:schemeClr val="bg1"/>
                </a:solidFill>
                <a:latin typeface="华文细黑" panose="02010600040101010101" pitchFamily="2" charset="-122"/>
                <a:ea typeface="华文细黑" panose="02010600040101010101" pitchFamily="2" charset="-122"/>
              </a:rPr>
              <a:t>1</a:t>
            </a:r>
            <a:endParaRPr lang="zh-CN" altLang="en-US" sz="2665" i="1" dirty="0">
              <a:solidFill>
                <a:schemeClr val="bg1"/>
              </a:solidFill>
              <a:latin typeface="华文细黑" panose="02010600040101010101" pitchFamily="2" charset="-122"/>
              <a:ea typeface="华文细黑" panose="02010600040101010101" pitchFamily="2" charset="-122"/>
            </a:endParaRPr>
          </a:p>
        </p:txBody>
      </p:sp>
      <p:sp>
        <p:nvSpPr>
          <p:cNvPr id="16" name="文本框 15"/>
          <p:cNvSpPr txBox="1"/>
          <p:nvPr/>
        </p:nvSpPr>
        <p:spPr>
          <a:xfrm>
            <a:off x="6421340" y="3375132"/>
            <a:ext cx="540061" cy="502766"/>
          </a:xfrm>
          <a:prstGeom prst="rect">
            <a:avLst/>
          </a:prstGeom>
          <a:noFill/>
        </p:spPr>
        <p:txBody>
          <a:bodyPr wrap="square" rtlCol="0">
            <a:spAutoFit/>
          </a:bodyPr>
          <a:lstStyle/>
          <a:p>
            <a:pPr algn="ctr"/>
            <a:r>
              <a:rPr lang="en-US" altLang="zh-CN" sz="2665" i="1" dirty="0">
                <a:solidFill>
                  <a:schemeClr val="bg1"/>
                </a:solidFill>
                <a:latin typeface="华文细黑" panose="02010600040101010101" pitchFamily="2" charset="-122"/>
                <a:ea typeface="华文细黑" panose="02010600040101010101" pitchFamily="2" charset="-122"/>
              </a:rPr>
              <a:t>2</a:t>
            </a:r>
            <a:endParaRPr lang="zh-CN" altLang="en-US" sz="2665" i="1" dirty="0">
              <a:solidFill>
                <a:schemeClr val="bg1"/>
              </a:solidFill>
              <a:latin typeface="华文细黑" panose="02010600040101010101" pitchFamily="2" charset="-122"/>
              <a:ea typeface="华文细黑" panose="02010600040101010101" pitchFamily="2" charset="-122"/>
            </a:endParaRPr>
          </a:p>
        </p:txBody>
      </p:sp>
      <p:sp>
        <p:nvSpPr>
          <p:cNvPr id="17" name="文本框 16"/>
          <p:cNvSpPr txBox="1"/>
          <p:nvPr/>
        </p:nvSpPr>
        <p:spPr>
          <a:xfrm>
            <a:off x="6468343" y="4331535"/>
            <a:ext cx="540061" cy="502766"/>
          </a:xfrm>
          <a:prstGeom prst="rect">
            <a:avLst/>
          </a:prstGeom>
          <a:noFill/>
        </p:spPr>
        <p:txBody>
          <a:bodyPr wrap="square" rtlCol="0">
            <a:spAutoFit/>
          </a:bodyPr>
          <a:lstStyle/>
          <a:p>
            <a:pPr algn="ctr"/>
            <a:r>
              <a:rPr lang="en-US" altLang="zh-CN" sz="2665" i="1" dirty="0">
                <a:solidFill>
                  <a:schemeClr val="bg1"/>
                </a:solidFill>
                <a:latin typeface="华文细黑" panose="02010600040101010101" pitchFamily="2" charset="-122"/>
                <a:ea typeface="华文细黑" panose="02010600040101010101" pitchFamily="2" charset="-122"/>
              </a:rPr>
              <a:t>3</a:t>
            </a:r>
            <a:endParaRPr lang="zh-CN" altLang="en-US" sz="2665" i="1" dirty="0">
              <a:solidFill>
                <a:schemeClr val="bg1"/>
              </a:solidFill>
              <a:latin typeface="华文细黑" panose="02010600040101010101" pitchFamily="2" charset="-122"/>
              <a:ea typeface="华文细黑" panose="02010600040101010101" pitchFamily="2" charset="-122"/>
            </a:endParaRPr>
          </a:p>
        </p:txBody>
      </p:sp>
      <p:sp>
        <p:nvSpPr>
          <p:cNvPr id="15" name="Freeform 5"/>
          <p:cNvSpPr/>
          <p:nvPr/>
        </p:nvSpPr>
        <p:spPr bwMode="auto">
          <a:xfrm rot="240000">
            <a:off x="6469380" y="5348605"/>
            <a:ext cx="617855" cy="586740"/>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06A6A"/>
          </a:solidFill>
          <a:ln>
            <a:noFill/>
          </a:ln>
        </p:spPr>
        <p:txBody>
          <a:bodyPr vert="horz" wrap="square" lIns="121920" tIns="60960" rIns="121920" bIns="60960" numCol="1" anchor="t" anchorCtr="0" compatLnSpc="1"/>
          <a:lstStyle/>
          <a:p>
            <a:r>
              <a:rPr lang="en-US" altLang="zh-CN" sz="2800"/>
              <a:t> </a:t>
            </a:r>
            <a:r>
              <a:rPr lang="en-US" altLang="zh-CN" sz="2800">
                <a:solidFill>
                  <a:srgbClr val="FCFCFC"/>
                </a:solidFill>
                <a:latin typeface="Century" panose="02040604050505020304" charset="0"/>
              </a:rPr>
              <a:t>4</a:t>
            </a:r>
            <a:endParaRPr lang="en-US" altLang="zh-CN" sz="2800">
              <a:solidFill>
                <a:srgbClr val="FCFCFC"/>
              </a:solidFill>
              <a:latin typeface="Century" panose="0204060405050502030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1000" fill="hold"/>
                                        <p:tgtEl>
                                          <p:spTgt spid="15"/>
                                        </p:tgtEl>
                                        <p:attrNameLst>
                                          <p:attrName>ppt_x</p:attrName>
                                        </p:attrNameLst>
                                      </p:cBhvr>
                                      <p:tavLst>
                                        <p:tav tm="0">
                                          <p:val>
                                            <p:strVal val="1+#ppt_w/2"/>
                                          </p:val>
                                        </p:tav>
                                        <p:tav tm="100000">
                                          <p:val>
                                            <p:strVal val="#ppt_x"/>
                                          </p:val>
                                        </p:tav>
                                      </p:tavLst>
                                    </p:anim>
                                    <p:anim calcmode="lin" valueType="num">
                                      <p:cBhvr additive="base">
                                        <p:cTn id="4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2" grpId="0" animBg="1"/>
      <p:bldP spid="13" grpId="0" animBg="1"/>
      <p:bldP spid="14" grpId="0" animBg="1"/>
      <p:bldP spid="5" grpId="0"/>
      <p:bldP spid="16" grpId="0"/>
      <p:bldP spid="17" grpId="0"/>
      <p:bldP spid="1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3" name="图片 2" descr="图片1"/>
          <p:cNvPicPr>
            <a:picLocks noChangeAspect="1"/>
          </p:cNvPicPr>
          <p:nvPr/>
        </p:nvPicPr>
        <p:blipFill>
          <a:blip r:embed="rId1"/>
          <a:stretch>
            <a:fillRect/>
          </a:stretch>
        </p:blipFill>
        <p:spPr>
          <a:xfrm>
            <a:off x="123825" y="62230"/>
            <a:ext cx="11934825" cy="6733540"/>
          </a:xfrm>
          <a:prstGeom prst="rect">
            <a:avLst/>
          </a:prstGeom>
        </p:spPr>
      </p:pic>
      <p:sp>
        <p:nvSpPr>
          <p:cNvPr id="155658" name="AutoShape 10"/>
          <p:cNvSpPr>
            <a:spLocks noChangeArrowheads="1"/>
          </p:cNvSpPr>
          <p:nvPr/>
        </p:nvSpPr>
        <p:spPr bwMode="auto">
          <a:xfrm>
            <a:off x="4386898" y="1139508"/>
            <a:ext cx="2592387" cy="1021131"/>
          </a:xfrm>
          <a:prstGeom prst="wedgeRectCallout">
            <a:avLst>
              <a:gd name="adj1" fmla="val -62556"/>
              <a:gd name="adj2" fmla="val -87986"/>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输入检索词，检索结果直接定位到有该检索词的文章片段</a:t>
            </a:r>
            <a:endParaRPr lang="zh-CN" altLang="en-US" b="1" dirty="0" smtClean="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8"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3" name="图片 2" descr="图片2"/>
          <p:cNvPicPr>
            <a:picLocks noChangeAspect="1"/>
          </p:cNvPicPr>
          <p:nvPr/>
        </p:nvPicPr>
        <p:blipFill>
          <a:blip r:embed="rId1"/>
          <a:stretch>
            <a:fillRect/>
          </a:stretch>
        </p:blipFill>
        <p:spPr>
          <a:xfrm>
            <a:off x="1535430" y="283845"/>
            <a:ext cx="9121140" cy="6228715"/>
          </a:xfrm>
          <a:prstGeom prst="rect">
            <a:avLst/>
          </a:prstGeom>
        </p:spPr>
      </p:pic>
      <p:sp>
        <p:nvSpPr>
          <p:cNvPr id="4" name="Rectangle 6"/>
          <p:cNvSpPr>
            <a:spLocks noChangeArrowheads="1"/>
          </p:cNvSpPr>
          <p:nvPr/>
        </p:nvSpPr>
        <p:spPr bwMode="auto">
          <a:xfrm>
            <a:off x="5193946" y="511500"/>
            <a:ext cx="3544186" cy="1077432"/>
          </a:xfrm>
          <a:prstGeom prst="rect">
            <a:avLst/>
          </a:prstGeom>
          <a:noFill/>
          <a:ln w="38100" algn="ctr">
            <a:solidFill>
              <a:srgbClr val="2AA82A"/>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Box 3"/>
          <p:cNvSpPr>
            <a:spLocks noChangeArrowheads="1"/>
          </p:cNvSpPr>
          <p:nvPr/>
        </p:nvSpPr>
        <p:spPr bwMode="auto">
          <a:xfrm>
            <a:off x="3490157" y="2889251"/>
            <a:ext cx="4752904" cy="577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pPr algn="ctr" eaLnBrk="0" hangingPunct="0">
              <a:lnSpc>
                <a:spcPts val="4475"/>
              </a:lnSpc>
            </a:pPr>
            <a:r>
              <a:rPr lang="zh-CN" altLang="en-US" sz="4000" b="1" i="1"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（二）</a:t>
            </a:r>
            <a:r>
              <a:rPr lang="zh-CN" altLang="en-US" sz="4000" b="1" i="1" dirty="0"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rPr>
              <a:t>查找其他文献</a:t>
            </a:r>
            <a:endParaRPr lang="zh-CN" altLang="en-US" sz="4000" b="1" i="1" dirty="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sp>
        <p:nvSpPr>
          <p:cNvPr id="3" name="文本框 2"/>
          <p:cNvSpPr txBox="1"/>
          <p:nvPr/>
        </p:nvSpPr>
        <p:spPr>
          <a:xfrm>
            <a:off x="2292350" y="1165860"/>
            <a:ext cx="7888605" cy="2214880"/>
          </a:xfrm>
          <a:prstGeom prst="rect">
            <a:avLst/>
          </a:prstGeom>
          <a:noFill/>
        </p:spPr>
        <p:txBody>
          <a:bodyPr wrap="square" rtlCol="0">
            <a:spAutoFit/>
          </a:bodyPr>
          <a:lstStyle/>
          <a:p>
            <a:r>
              <a:rPr lang="en-US" altLang="zh-CN" sz="6000" dirty="0" smtClean="0">
                <a:solidFill>
                  <a:srgbClr val="F06A6A"/>
                </a:solidFill>
                <a:sym typeface="+mn-ea"/>
              </a:rPr>
              <a:t>               </a:t>
            </a:r>
            <a:r>
              <a:rPr lang="en-US" altLang="zh-CN" sz="6000" b="1" dirty="0" smtClean="0">
                <a:solidFill>
                  <a:srgbClr val="F06A6A"/>
                </a:solidFill>
                <a:sym typeface="+mn-ea"/>
              </a:rPr>
              <a:t> </a:t>
            </a:r>
            <a:r>
              <a:rPr lang="zh-CN" altLang="en-US" sz="6000" b="1" dirty="0" smtClean="0">
                <a:solidFill>
                  <a:srgbClr val="F06A6A"/>
                </a:solidFill>
                <a:sym typeface="+mn-ea"/>
              </a:rPr>
              <a:t>百  链</a:t>
            </a:r>
            <a:r>
              <a:rPr lang="zh-CN" altLang="en-US" sz="6000" b="1" dirty="0" smtClean="0">
                <a:solidFill>
                  <a:srgbClr val="F06A6A"/>
                </a:solidFill>
                <a:sym typeface="+mn-ea"/>
              </a:rPr>
              <a:t>   </a:t>
            </a:r>
            <a:endParaRPr lang="zh-CN" altLang="en-US" sz="6000" b="1" dirty="0" smtClean="0">
              <a:solidFill>
                <a:srgbClr val="F06A6A"/>
              </a:solidFill>
              <a:sym typeface="+mn-ea"/>
            </a:endParaRPr>
          </a:p>
          <a:p>
            <a:endParaRPr lang="zh-CN" altLang="en-US" sz="6000" b="1" dirty="0" smtClean="0">
              <a:solidFill>
                <a:srgbClr val="F06A6A"/>
              </a:solidFill>
              <a:sym typeface="+mn-ea"/>
            </a:endParaRPr>
          </a:p>
          <a:p>
            <a:endParaRPr lang="zh-CN" altLang="en-US" b="1"/>
          </a:p>
        </p:txBody>
      </p:sp>
      <p:cxnSp>
        <p:nvCxnSpPr>
          <p:cNvPr id="47" name="直接连接符 46"/>
          <p:cNvCxnSpPr/>
          <p:nvPr/>
        </p:nvCxnSpPr>
        <p:spPr>
          <a:xfrm>
            <a:off x="2862580" y="2557145"/>
            <a:ext cx="6614795" cy="16510"/>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049905" y="3380740"/>
            <a:ext cx="6092190" cy="1014730"/>
          </a:xfrm>
          <a:prstGeom prst="rect">
            <a:avLst/>
          </a:prstGeom>
          <a:noFill/>
        </p:spPr>
        <p:txBody>
          <a:bodyPr wrap="square" rtlCol="0">
            <a:spAutoFit/>
          </a:bodyPr>
          <a:lstStyle/>
          <a:p>
            <a:pPr algn="ctr"/>
            <a:r>
              <a:rPr lang="en-US" altLang="zh-CN" sz="6000">
                <a:solidFill>
                  <a:srgbClr val="F06A6A"/>
                </a:solidFill>
              </a:rPr>
              <a:t>www.blyun.com</a:t>
            </a:r>
            <a:endParaRPr lang="en-US" altLang="zh-CN" sz="6000">
              <a:solidFill>
                <a:srgbClr val="F06A6A"/>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a:defRPr/>
            </a:pPr>
            <a:fld id="{261B8529-EEED-476E-BD3F-EBF5F64F7840}" type="datetime1">
              <a:rPr lang="zh-CN" altLang="en-US" smtClean="0"/>
            </a:fld>
            <a:endParaRPr lang="zh-CN" altLang="en-US" sz="1015"/>
          </a:p>
        </p:txBody>
      </p:sp>
      <p:pic>
        <p:nvPicPr>
          <p:cNvPr id="4" name="图片 3"/>
          <p:cNvPicPr>
            <a:picLocks noChangeAspect="1"/>
          </p:cNvPicPr>
          <p:nvPr/>
        </p:nvPicPr>
        <p:blipFill>
          <a:blip r:embed="rId1"/>
          <a:stretch>
            <a:fillRect/>
          </a:stretch>
        </p:blipFill>
        <p:spPr>
          <a:xfrm>
            <a:off x="1524001" y="0"/>
            <a:ext cx="9144000" cy="6858000"/>
          </a:xfrm>
          <a:prstGeom prst="rect">
            <a:avLst/>
          </a:prstGeom>
        </p:spPr>
      </p:pic>
      <p:sp>
        <p:nvSpPr>
          <p:cNvPr id="5" name="AutoShape 4"/>
          <p:cNvSpPr>
            <a:spLocks noChangeArrowheads="1"/>
          </p:cNvSpPr>
          <p:nvPr/>
        </p:nvSpPr>
        <p:spPr bwMode="auto">
          <a:xfrm>
            <a:off x="1524001" y="1417639"/>
            <a:ext cx="1651591" cy="5305424"/>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6" name="AutoShape 4"/>
          <p:cNvSpPr>
            <a:spLocks noChangeArrowheads="1"/>
          </p:cNvSpPr>
          <p:nvPr/>
        </p:nvSpPr>
        <p:spPr bwMode="auto">
          <a:xfrm>
            <a:off x="8431619" y="1417639"/>
            <a:ext cx="2179674" cy="5440361"/>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a:defRPr/>
            </a:pPr>
            <a:fld id="{261B8529-EEED-476E-BD3F-EBF5F64F7840}" type="datetime1">
              <a:rPr lang="zh-CN" altLang="en-US" smtClean="0"/>
            </a:fld>
            <a:endParaRPr lang="zh-CN" altLang="en-US" sz="1015"/>
          </a:p>
        </p:txBody>
      </p:sp>
      <p:pic>
        <p:nvPicPr>
          <p:cNvPr id="4" name="图片 3"/>
          <p:cNvPicPr>
            <a:picLocks noChangeAspect="1"/>
          </p:cNvPicPr>
          <p:nvPr/>
        </p:nvPicPr>
        <p:blipFill>
          <a:blip r:embed="rId1"/>
          <a:stretch>
            <a:fillRect/>
          </a:stretch>
        </p:blipFill>
        <p:spPr>
          <a:xfrm>
            <a:off x="1524001" y="0"/>
            <a:ext cx="9144000" cy="6858000"/>
          </a:xfrm>
          <a:prstGeom prst="rect">
            <a:avLst/>
          </a:prstGeom>
        </p:spPr>
      </p:pic>
      <p:sp>
        <p:nvSpPr>
          <p:cNvPr id="5" name="AutoShape 4"/>
          <p:cNvSpPr>
            <a:spLocks noChangeArrowheads="1"/>
          </p:cNvSpPr>
          <p:nvPr/>
        </p:nvSpPr>
        <p:spPr bwMode="auto">
          <a:xfrm>
            <a:off x="8339471" y="1772093"/>
            <a:ext cx="2179674" cy="602513"/>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6" name="AutoShape 10"/>
          <p:cNvSpPr>
            <a:spLocks noChangeArrowheads="1"/>
          </p:cNvSpPr>
          <p:nvPr/>
        </p:nvSpPr>
        <p:spPr bwMode="auto">
          <a:xfrm>
            <a:off x="5286340" y="1885507"/>
            <a:ext cx="2592387" cy="659221"/>
          </a:xfrm>
          <a:prstGeom prst="wedgeRectCallout">
            <a:avLst>
              <a:gd name="adj1" fmla="val 64863"/>
              <a:gd name="adj2" fmla="val 1562"/>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a:solidFill>
                  <a:prstClr val="black"/>
                </a:solidFill>
              </a:rPr>
              <a:t>本</a:t>
            </a:r>
            <a:r>
              <a:rPr lang="zh-CN" altLang="en-US" b="1" dirty="0" smtClean="0">
                <a:solidFill>
                  <a:prstClr val="black"/>
                </a:solidFill>
              </a:rPr>
              <a:t>馆有全文链接</a:t>
            </a:r>
            <a:endParaRPr lang="zh-CN" altLang="en-US" b="1" dirty="0" smtClean="0">
              <a:solidFill>
                <a:prstClr val="black"/>
              </a:solidFill>
            </a:endParaRPr>
          </a:p>
        </p:txBody>
      </p:sp>
      <p:pic>
        <p:nvPicPr>
          <p:cNvPr id="7" name="图片 6"/>
          <p:cNvPicPr>
            <a:picLocks noChangeAspect="1"/>
          </p:cNvPicPr>
          <p:nvPr/>
        </p:nvPicPr>
        <p:blipFill>
          <a:blip r:embed="rId2"/>
          <a:stretch>
            <a:fillRect/>
          </a:stretch>
        </p:blipFill>
        <p:spPr>
          <a:xfrm>
            <a:off x="1523999" y="985284"/>
            <a:ext cx="6071922" cy="41553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图片 7"/>
          <p:cNvPicPr>
            <a:picLocks noChangeAspect="1"/>
          </p:cNvPicPr>
          <p:nvPr/>
        </p:nvPicPr>
        <p:blipFill>
          <a:blip r:embed="rId3"/>
          <a:stretch>
            <a:fillRect/>
          </a:stretch>
        </p:blipFill>
        <p:spPr>
          <a:xfrm>
            <a:off x="2978489" y="914105"/>
            <a:ext cx="5649608" cy="45365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图片 8"/>
          <p:cNvPicPr>
            <a:picLocks noChangeAspect="1"/>
          </p:cNvPicPr>
          <p:nvPr/>
        </p:nvPicPr>
        <p:blipFill>
          <a:blip r:embed="rId4"/>
          <a:stretch>
            <a:fillRect/>
          </a:stretch>
        </p:blipFill>
        <p:spPr>
          <a:xfrm>
            <a:off x="4688877" y="751368"/>
            <a:ext cx="5814088" cy="49193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a:defRPr/>
            </a:pPr>
            <a:fld id="{261B8529-EEED-476E-BD3F-EBF5F64F7840}" type="datetime1">
              <a:rPr lang="zh-CN" altLang="en-US" smtClean="0"/>
            </a:fld>
            <a:endParaRPr lang="zh-CN" altLang="en-US" sz="1015"/>
          </a:p>
        </p:txBody>
      </p:sp>
      <p:pic>
        <p:nvPicPr>
          <p:cNvPr id="4" name="图片 3"/>
          <p:cNvPicPr>
            <a:picLocks noChangeAspect="1"/>
          </p:cNvPicPr>
          <p:nvPr/>
        </p:nvPicPr>
        <p:blipFill>
          <a:blip r:embed="rId1"/>
          <a:stretch>
            <a:fillRect/>
          </a:stretch>
        </p:blipFill>
        <p:spPr>
          <a:xfrm>
            <a:off x="1524000" y="0"/>
            <a:ext cx="9023498" cy="6858000"/>
          </a:xfrm>
          <a:prstGeom prst="rect">
            <a:avLst/>
          </a:prstGeom>
        </p:spPr>
      </p:pic>
      <p:pic>
        <p:nvPicPr>
          <p:cNvPr id="5" name="图片 4"/>
          <p:cNvPicPr>
            <a:picLocks noChangeAspect="1"/>
          </p:cNvPicPr>
          <p:nvPr/>
        </p:nvPicPr>
        <p:blipFill>
          <a:blip r:embed="rId2"/>
          <a:stretch>
            <a:fillRect/>
          </a:stretch>
        </p:blipFill>
        <p:spPr>
          <a:xfrm>
            <a:off x="8170900" y="1806206"/>
            <a:ext cx="2128505" cy="495300"/>
          </a:xfrm>
          <a:prstGeom prst="rect">
            <a:avLst/>
          </a:prstGeom>
        </p:spPr>
      </p:pic>
      <p:pic>
        <p:nvPicPr>
          <p:cNvPr id="6" name="图片 5"/>
          <p:cNvPicPr>
            <a:picLocks noChangeAspect="1"/>
          </p:cNvPicPr>
          <p:nvPr/>
        </p:nvPicPr>
        <p:blipFill>
          <a:blip r:embed="rId3"/>
          <a:stretch>
            <a:fillRect/>
          </a:stretch>
        </p:blipFill>
        <p:spPr>
          <a:xfrm>
            <a:off x="8180206" y="1835886"/>
            <a:ext cx="1332393" cy="465621"/>
          </a:xfrm>
          <a:prstGeom prst="rect">
            <a:avLst/>
          </a:prstGeom>
        </p:spPr>
      </p:pic>
      <p:pic>
        <p:nvPicPr>
          <p:cNvPr id="7" name="图片 6"/>
          <p:cNvPicPr>
            <a:picLocks noChangeAspect="1"/>
          </p:cNvPicPr>
          <p:nvPr/>
        </p:nvPicPr>
        <p:blipFill>
          <a:blip r:embed="rId4"/>
          <a:stretch>
            <a:fillRect/>
          </a:stretch>
        </p:blipFill>
        <p:spPr>
          <a:xfrm>
            <a:off x="8208449" y="2366223"/>
            <a:ext cx="963906" cy="405330"/>
          </a:xfrm>
          <a:prstGeom prst="rect">
            <a:avLst/>
          </a:prstGeom>
        </p:spPr>
      </p:pic>
      <p:sp>
        <p:nvSpPr>
          <p:cNvPr id="8" name="AutoShape 10"/>
          <p:cNvSpPr>
            <a:spLocks noChangeArrowheads="1"/>
          </p:cNvSpPr>
          <p:nvPr/>
        </p:nvSpPr>
        <p:spPr bwMode="auto">
          <a:xfrm>
            <a:off x="5780310" y="2068696"/>
            <a:ext cx="2030893" cy="637953"/>
          </a:xfrm>
          <a:prstGeom prst="wedgeRectCallout">
            <a:avLst>
              <a:gd name="adj1" fmla="val 62402"/>
              <a:gd name="adj2" fmla="val 2950"/>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本馆没有电子全文，申请文献传递</a:t>
            </a:r>
            <a:endParaRPr lang="zh-CN" altLang="en-US" b="1" dirty="0" smtClean="0">
              <a:solidFill>
                <a:prstClr val="blac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D:\桌面\{D9F68758-11AD-4559-96AE-21EBC5E8AAA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35087" y="-26988"/>
            <a:ext cx="9513888" cy="756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10"/>
          <p:cNvSpPr>
            <a:spLocks noChangeArrowheads="1"/>
          </p:cNvSpPr>
          <p:nvPr/>
        </p:nvSpPr>
        <p:spPr bwMode="auto">
          <a:xfrm>
            <a:off x="5893724" y="3061068"/>
            <a:ext cx="2030893" cy="637953"/>
          </a:xfrm>
          <a:prstGeom prst="wedgeRectCallout">
            <a:avLst>
              <a:gd name="adj1" fmla="val -70927"/>
              <a:gd name="adj2" fmla="val -40383"/>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填写邮箱申请传递</a:t>
            </a:r>
            <a:endParaRPr lang="zh-CN" altLang="en-US" b="1" dirty="0" smtClean="0">
              <a:solidFill>
                <a:prstClr val="black"/>
              </a:solidFill>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图片 1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169864"/>
            <a:ext cx="9144000"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2401" y="1484313"/>
            <a:ext cx="22828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图片 1" descr="流线型混合动力汽车：臻于完美的空气动力学.pdf - Adobe Reader"/>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538289" y="44451"/>
            <a:ext cx="9107487"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5500" y="260351"/>
            <a:ext cx="21605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Box 3"/>
          <p:cNvSpPr>
            <a:spLocks noChangeArrowheads="1"/>
          </p:cNvSpPr>
          <p:nvPr/>
        </p:nvSpPr>
        <p:spPr bwMode="auto">
          <a:xfrm>
            <a:off x="3558286" y="2889251"/>
            <a:ext cx="4616648" cy="577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pPr algn="ctr" eaLnBrk="0" hangingPunct="0">
              <a:lnSpc>
                <a:spcPts val="4475"/>
              </a:lnSpc>
            </a:pPr>
            <a:r>
              <a:rPr lang="zh-CN" altLang="en-US" sz="4000" b="1" i="1"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（一）</a:t>
            </a:r>
            <a:r>
              <a:rPr lang="zh-CN" altLang="en-US" sz="4000" b="1" i="1" dirty="0"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rPr>
              <a:t>查找中文图书</a:t>
            </a:r>
            <a:endParaRPr lang="zh-CN" altLang="en-US" sz="4000" b="1" i="1" dirty="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a:defRPr/>
            </a:pPr>
            <a:fld id="{261B8529-EEED-476E-BD3F-EBF5F64F7840}" type="datetime1">
              <a:rPr lang="zh-CN" altLang="en-US" smtClean="0"/>
            </a:fld>
            <a:endParaRPr lang="zh-CN" altLang="en-US" sz="1015"/>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00" y="49620"/>
            <a:ext cx="9144000" cy="6918250"/>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a:defRPr/>
            </a:pPr>
            <a:fld id="{261B8529-EEED-476E-BD3F-EBF5F64F7840}" type="datetime1">
              <a:rPr lang="zh-CN" altLang="en-US" smtClean="0"/>
            </a:fld>
            <a:endParaRPr lang="zh-CN" altLang="en-US" sz="1015"/>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00" y="0"/>
            <a:ext cx="9144000" cy="6817974"/>
          </a:xfrm>
          <a:prstGeom prst="rect">
            <a:avLst/>
          </a:prstGeom>
        </p:spPr>
      </p:pic>
      <p:sp>
        <p:nvSpPr>
          <p:cNvPr id="5" name="AutoShape 4"/>
          <p:cNvSpPr>
            <a:spLocks noChangeArrowheads="1"/>
          </p:cNvSpPr>
          <p:nvPr/>
        </p:nvSpPr>
        <p:spPr bwMode="auto">
          <a:xfrm>
            <a:off x="8002773" y="1417639"/>
            <a:ext cx="2608521" cy="1665804"/>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6" name="AutoShape 10"/>
          <p:cNvSpPr>
            <a:spLocks noChangeArrowheads="1"/>
          </p:cNvSpPr>
          <p:nvPr/>
        </p:nvSpPr>
        <p:spPr bwMode="auto">
          <a:xfrm>
            <a:off x="5295015" y="2068696"/>
            <a:ext cx="2516188" cy="1468403"/>
          </a:xfrm>
          <a:prstGeom prst="wedgeRectCallout">
            <a:avLst>
              <a:gd name="adj1" fmla="val 62402"/>
              <a:gd name="adj2" fmla="val 2950"/>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本馆有电子全文的，直接点击链接查看；本馆没有到电子全文的，点击“邮箱接收全文”，通过文献传递获取</a:t>
            </a:r>
            <a:endParaRPr lang="zh-CN" altLang="en-US" b="1" dirty="0" smtClean="0">
              <a:solidFill>
                <a:prstClr val="blac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Box 3"/>
          <p:cNvSpPr>
            <a:spLocks noChangeArrowheads="1"/>
          </p:cNvSpPr>
          <p:nvPr/>
        </p:nvSpPr>
        <p:spPr bwMode="auto">
          <a:xfrm>
            <a:off x="3558289" y="2889251"/>
            <a:ext cx="4616648" cy="577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pPr algn="ctr" eaLnBrk="0" hangingPunct="0">
              <a:lnSpc>
                <a:spcPts val="4475"/>
              </a:lnSpc>
            </a:pPr>
            <a:r>
              <a:rPr lang="zh-CN" altLang="en-US" sz="4000" b="1" i="1" dirty="0"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rPr>
              <a:t>（三）知识发现系统</a:t>
            </a:r>
            <a:endParaRPr lang="zh-CN" altLang="en-US" sz="4000" b="1" i="1" dirty="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sp>
        <p:nvSpPr>
          <p:cNvPr id="3" name="文本框 2"/>
          <p:cNvSpPr txBox="1"/>
          <p:nvPr/>
        </p:nvSpPr>
        <p:spPr>
          <a:xfrm>
            <a:off x="2292350" y="1165860"/>
            <a:ext cx="7888605" cy="2214880"/>
          </a:xfrm>
          <a:prstGeom prst="rect">
            <a:avLst/>
          </a:prstGeom>
          <a:noFill/>
        </p:spPr>
        <p:txBody>
          <a:bodyPr wrap="square" rtlCol="0">
            <a:spAutoFit/>
          </a:bodyPr>
          <a:lstStyle/>
          <a:p>
            <a:r>
              <a:rPr lang="en-US" altLang="zh-CN" sz="6000" dirty="0" smtClean="0">
                <a:solidFill>
                  <a:srgbClr val="F06A6A"/>
                </a:solidFill>
                <a:sym typeface="+mn-ea"/>
              </a:rPr>
              <a:t>               </a:t>
            </a:r>
            <a:r>
              <a:rPr lang="en-US" altLang="zh-CN" sz="6000" b="1" dirty="0" smtClean="0">
                <a:solidFill>
                  <a:srgbClr val="F06A6A"/>
                </a:solidFill>
                <a:sym typeface="+mn-ea"/>
              </a:rPr>
              <a:t> </a:t>
            </a:r>
            <a:r>
              <a:rPr lang="zh-CN" altLang="en-US" sz="6000" b="1" dirty="0" smtClean="0">
                <a:solidFill>
                  <a:srgbClr val="F06A6A"/>
                </a:solidFill>
                <a:sym typeface="+mn-ea"/>
              </a:rPr>
              <a:t>发</a:t>
            </a:r>
            <a:r>
              <a:rPr lang="zh-CN" altLang="en-US" sz="6000" b="1" dirty="0" smtClean="0">
                <a:solidFill>
                  <a:srgbClr val="F06A6A"/>
                </a:solidFill>
                <a:sym typeface="+mn-ea"/>
              </a:rPr>
              <a:t>    现</a:t>
            </a:r>
            <a:endParaRPr lang="zh-CN" altLang="en-US" sz="6000" b="1" dirty="0" smtClean="0">
              <a:solidFill>
                <a:srgbClr val="F06A6A"/>
              </a:solidFill>
              <a:sym typeface="+mn-ea"/>
            </a:endParaRPr>
          </a:p>
          <a:p>
            <a:endParaRPr lang="zh-CN" altLang="en-US" sz="6000" b="1" dirty="0" smtClean="0">
              <a:solidFill>
                <a:srgbClr val="F06A6A"/>
              </a:solidFill>
              <a:sym typeface="+mn-ea"/>
            </a:endParaRPr>
          </a:p>
          <a:p>
            <a:endParaRPr lang="zh-CN" altLang="en-US" b="1"/>
          </a:p>
        </p:txBody>
      </p:sp>
      <p:cxnSp>
        <p:nvCxnSpPr>
          <p:cNvPr id="47" name="直接连接符 46"/>
          <p:cNvCxnSpPr/>
          <p:nvPr/>
        </p:nvCxnSpPr>
        <p:spPr>
          <a:xfrm>
            <a:off x="2862580" y="2557145"/>
            <a:ext cx="6614795" cy="16510"/>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049905" y="3380740"/>
            <a:ext cx="6092190" cy="1014730"/>
          </a:xfrm>
          <a:prstGeom prst="rect">
            <a:avLst/>
          </a:prstGeom>
          <a:noFill/>
        </p:spPr>
        <p:txBody>
          <a:bodyPr wrap="square" rtlCol="0">
            <a:spAutoFit/>
          </a:bodyPr>
          <a:lstStyle/>
          <a:p>
            <a:pPr algn="ctr"/>
            <a:r>
              <a:rPr lang="en-US" altLang="zh-CN" sz="6000">
                <a:solidFill>
                  <a:srgbClr val="F06A6A"/>
                </a:solidFill>
              </a:rPr>
              <a:t>www.zhizhen.com</a:t>
            </a:r>
            <a:endParaRPr lang="en-US" altLang="zh-CN" sz="6000">
              <a:solidFill>
                <a:srgbClr val="F06A6A"/>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77974" y="923815"/>
            <a:ext cx="10679492" cy="4858799"/>
          </a:xfrm>
          <a:prstGeom prst="rect">
            <a:avLst/>
          </a:prstGeom>
        </p:spPr>
      </p:pic>
      <p:sp>
        <p:nvSpPr>
          <p:cNvPr id="3" name="圆角矩形标注 2"/>
          <p:cNvSpPr/>
          <p:nvPr/>
        </p:nvSpPr>
        <p:spPr>
          <a:xfrm>
            <a:off x="8536654" y="3468984"/>
            <a:ext cx="2438400" cy="800100"/>
          </a:xfrm>
          <a:prstGeom prst="wedgeRoundRectCallout">
            <a:avLst>
              <a:gd name="adj1" fmla="val -68872"/>
              <a:gd name="adj2" fmla="val -51243"/>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400" b="1" dirty="0">
                <a:solidFill>
                  <a:schemeClr val="accent2"/>
                </a:solidFill>
                <a:latin typeface="微软雅黑 Light" panose="020B0502040204020203" charset="-122"/>
                <a:ea typeface="微软雅黑 Light" panose="020B0502040204020203" charset="-122"/>
                <a:sym typeface="微软雅黑" panose="020B0503020204020204" pitchFamily="34" charset="-122"/>
              </a:rPr>
              <a:t>点击检索按钮</a:t>
            </a:r>
            <a:endParaRPr lang="en-US" altLang="zh-CN" b="1" dirty="0">
              <a:solidFill>
                <a:schemeClr val="accent2"/>
              </a:solidFill>
              <a:latin typeface="微软雅黑 Light" panose="020B0502040204020203" charset="-122"/>
              <a:ea typeface="微软雅黑 Light" panose="020B0502040204020203" charset="-122"/>
              <a:sym typeface="微软雅黑" panose="020B0503020204020204" pitchFamily="34" charset="-122"/>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0464" y="1468898"/>
            <a:ext cx="2847698" cy="4941882"/>
          </a:xfrm>
          <a:prstGeom prst="rect">
            <a:avLst/>
          </a:prstGeom>
        </p:spPr>
      </p:pic>
      <p:sp>
        <p:nvSpPr>
          <p:cNvPr id="3" name="文本框 2"/>
          <p:cNvSpPr txBox="1"/>
          <p:nvPr/>
        </p:nvSpPr>
        <p:spPr>
          <a:xfrm>
            <a:off x="7259830" y="3551317"/>
            <a:ext cx="4747783" cy="977265"/>
          </a:xfrm>
          <a:prstGeom prst="rect">
            <a:avLst/>
          </a:prstGeom>
          <a:noFill/>
        </p:spPr>
        <p:txBody>
          <a:bodyPr wrap="square" rtlCol="0">
            <a:spAutoFit/>
          </a:bodyPr>
          <a:lstStyle/>
          <a:p>
            <a:pPr algn="ctr">
              <a:lnSpc>
                <a:spcPct val="120000"/>
              </a:lnSpc>
            </a:pPr>
            <a:r>
              <a:rPr lang="zh-CN" altLang="en-US" b="1" dirty="0">
                <a:solidFill>
                  <a:srgbClr val="00B0F0"/>
                </a:solidFill>
                <a:latin typeface="+mn-ea"/>
                <a:cs typeface="+mn-ea"/>
                <a:sym typeface="+mn-lt"/>
              </a:rPr>
              <a:t>超星拥有</a:t>
            </a:r>
            <a:r>
              <a:rPr lang="en-US" altLang="zh-CN" sz="4800" b="1" dirty="0">
                <a:solidFill>
                  <a:srgbClr val="FFFF00"/>
                </a:solidFill>
                <a:effectLst>
                  <a:glow rad="101600">
                    <a:schemeClr val="accent1">
                      <a:satMod val="175000"/>
                      <a:alpha val="40000"/>
                    </a:schemeClr>
                  </a:glow>
                </a:effectLst>
                <a:latin typeface="+mn-ea"/>
                <a:cs typeface="+mn-ea"/>
                <a:sym typeface="+mn-lt"/>
              </a:rPr>
              <a:t>8.7</a:t>
            </a:r>
            <a:r>
              <a:rPr lang="zh-CN" altLang="en-US" sz="4800" b="1" dirty="0">
                <a:solidFill>
                  <a:srgbClr val="FFFF00"/>
                </a:solidFill>
                <a:effectLst>
                  <a:glow rad="101600">
                    <a:schemeClr val="accent1">
                      <a:satMod val="175000"/>
                      <a:alpha val="40000"/>
                    </a:schemeClr>
                  </a:glow>
                </a:effectLst>
                <a:latin typeface="+mn-ea"/>
                <a:cs typeface="+mn-ea"/>
                <a:sym typeface="+mn-lt"/>
              </a:rPr>
              <a:t>亿条</a:t>
            </a:r>
            <a:r>
              <a:rPr lang="zh-CN" altLang="en-US" b="1" dirty="0">
                <a:solidFill>
                  <a:srgbClr val="00B0F0"/>
                </a:solidFill>
                <a:latin typeface="+mn-ea"/>
                <a:cs typeface="+mn-ea"/>
                <a:sym typeface="+mn-lt"/>
              </a:rPr>
              <a:t>元数据</a:t>
            </a:r>
            <a:endParaRPr lang="en-US" b="1" dirty="0">
              <a:solidFill>
                <a:srgbClr val="00B0F0"/>
              </a:solidFill>
              <a:latin typeface="+mn-ea"/>
              <a:cs typeface="+mn-ea"/>
              <a:sym typeface="+mn-lt"/>
            </a:endParaRPr>
          </a:p>
        </p:txBody>
      </p:sp>
      <p:sp>
        <p:nvSpPr>
          <p:cNvPr id="4" name="对话气泡: 矩形 3"/>
          <p:cNvSpPr/>
          <p:nvPr/>
        </p:nvSpPr>
        <p:spPr>
          <a:xfrm>
            <a:off x="4108967" y="766425"/>
            <a:ext cx="2939285" cy="437679"/>
          </a:xfrm>
          <a:prstGeom prst="wedgeRectCallout">
            <a:avLst>
              <a:gd name="adj1" fmla="val -126514"/>
              <a:gd name="adj2" fmla="val 11318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Light" panose="020B0502040204020203" charset="-122"/>
                <a:ea typeface="微软雅黑 Light" panose="020B0502040204020203" charset="-122"/>
                <a:cs typeface="+mn-ea"/>
                <a:sym typeface="+mn-lt"/>
              </a:rPr>
              <a:t>图书</a:t>
            </a:r>
            <a:r>
              <a:rPr lang="en-US" altLang="zh-CN" sz="2000" b="1" dirty="0">
                <a:latin typeface="微软雅黑 Light" panose="020B0502040204020203" charset="-122"/>
                <a:ea typeface="微软雅黑 Light" panose="020B0502040204020203" charset="-122"/>
                <a:cs typeface="+mn-ea"/>
                <a:sym typeface="+mn-lt"/>
              </a:rPr>
              <a:t>3</a:t>
            </a:r>
            <a:r>
              <a:rPr lang="zh-CN" altLang="en-US" sz="2000" b="1" dirty="0">
                <a:latin typeface="微软雅黑 Light" panose="020B0502040204020203" charset="-122"/>
                <a:ea typeface="微软雅黑 Light" panose="020B0502040204020203" charset="-122"/>
                <a:cs typeface="+mn-ea"/>
                <a:sym typeface="+mn-lt"/>
              </a:rPr>
              <a:t>千万种</a:t>
            </a:r>
            <a:endParaRPr lang="zh-CN" altLang="en-US" sz="2000" b="1" dirty="0">
              <a:latin typeface="微软雅黑 Light" panose="020B0502040204020203" charset="-122"/>
              <a:ea typeface="微软雅黑 Light" panose="020B0502040204020203" charset="-122"/>
              <a:cs typeface="+mn-ea"/>
              <a:sym typeface="+mn-lt"/>
            </a:endParaRPr>
          </a:p>
        </p:txBody>
      </p:sp>
      <p:sp>
        <p:nvSpPr>
          <p:cNvPr id="5" name="对话气泡: 矩形 4"/>
          <p:cNvSpPr/>
          <p:nvPr/>
        </p:nvSpPr>
        <p:spPr>
          <a:xfrm>
            <a:off x="4108967" y="1251880"/>
            <a:ext cx="2939285" cy="437679"/>
          </a:xfrm>
          <a:prstGeom prst="wedgeRectCallout">
            <a:avLst>
              <a:gd name="adj1" fmla="val -106704"/>
              <a:gd name="adj2" fmla="val 9211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Light" panose="020B0502040204020203" charset="-122"/>
                <a:ea typeface="微软雅黑 Light" panose="020B0502040204020203" charset="-122"/>
                <a:cs typeface="+mn-ea"/>
                <a:sym typeface="+mn-lt"/>
              </a:rPr>
              <a:t>期刊</a:t>
            </a:r>
            <a:r>
              <a:rPr lang="en-US" altLang="zh-CN" sz="2000" b="1" dirty="0">
                <a:latin typeface="微软雅黑 Light" panose="020B0502040204020203" charset="-122"/>
                <a:ea typeface="微软雅黑 Light" panose="020B0502040204020203" charset="-122"/>
                <a:cs typeface="+mn-ea"/>
                <a:sym typeface="+mn-lt"/>
              </a:rPr>
              <a:t>3.9</a:t>
            </a:r>
            <a:r>
              <a:rPr lang="zh-CN" altLang="en-US" sz="2000" b="1" dirty="0">
                <a:latin typeface="微软雅黑 Light" panose="020B0502040204020203" charset="-122"/>
                <a:ea typeface="微软雅黑 Light" panose="020B0502040204020203" charset="-122"/>
                <a:cs typeface="+mn-ea"/>
                <a:sym typeface="+mn-lt"/>
              </a:rPr>
              <a:t>亿篇</a:t>
            </a:r>
            <a:endParaRPr lang="zh-CN" altLang="en-US" sz="2000" b="1" dirty="0">
              <a:latin typeface="微软雅黑 Light" panose="020B0502040204020203" charset="-122"/>
              <a:ea typeface="微软雅黑 Light" panose="020B0502040204020203" charset="-122"/>
              <a:cs typeface="+mn-ea"/>
              <a:sym typeface="+mn-lt"/>
            </a:endParaRPr>
          </a:p>
        </p:txBody>
      </p:sp>
      <p:sp>
        <p:nvSpPr>
          <p:cNvPr id="6" name="对话气泡: 矩形 5"/>
          <p:cNvSpPr/>
          <p:nvPr/>
        </p:nvSpPr>
        <p:spPr>
          <a:xfrm>
            <a:off x="4108967" y="1737335"/>
            <a:ext cx="2939285" cy="437679"/>
          </a:xfrm>
          <a:prstGeom prst="wedgeRectCallout">
            <a:avLst>
              <a:gd name="adj1" fmla="val -102620"/>
              <a:gd name="adj2" fmla="val 8528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Light" panose="020B0502040204020203" charset="-122"/>
                <a:ea typeface="微软雅黑 Light" panose="020B0502040204020203" charset="-122"/>
                <a:cs typeface="+mn-ea"/>
                <a:sym typeface="+mn-lt"/>
              </a:rPr>
              <a:t>报纸</a:t>
            </a:r>
            <a:r>
              <a:rPr lang="en-US" altLang="zh-CN" sz="2000" b="1" dirty="0">
                <a:latin typeface="微软雅黑 Light" panose="020B0502040204020203" charset="-122"/>
                <a:ea typeface="微软雅黑 Light" panose="020B0502040204020203" charset="-122"/>
                <a:cs typeface="+mn-ea"/>
                <a:sym typeface="+mn-lt"/>
              </a:rPr>
              <a:t>1.7</a:t>
            </a:r>
            <a:r>
              <a:rPr lang="zh-CN" altLang="en-US" sz="2000" b="1" dirty="0">
                <a:latin typeface="微软雅黑 Light" panose="020B0502040204020203" charset="-122"/>
                <a:ea typeface="微软雅黑 Light" panose="020B0502040204020203" charset="-122"/>
                <a:cs typeface="+mn-ea"/>
                <a:sym typeface="+mn-lt"/>
              </a:rPr>
              <a:t>亿篇</a:t>
            </a:r>
            <a:endParaRPr lang="zh-CN" altLang="en-US" sz="2000" b="1" dirty="0">
              <a:latin typeface="微软雅黑 Light" panose="020B0502040204020203" charset="-122"/>
              <a:ea typeface="微软雅黑 Light" panose="020B0502040204020203" charset="-122"/>
              <a:cs typeface="+mn-ea"/>
              <a:sym typeface="+mn-lt"/>
            </a:endParaRPr>
          </a:p>
        </p:txBody>
      </p:sp>
      <p:sp>
        <p:nvSpPr>
          <p:cNvPr id="7" name="对话气泡: 矩形 6"/>
          <p:cNvSpPr/>
          <p:nvPr/>
        </p:nvSpPr>
        <p:spPr>
          <a:xfrm>
            <a:off x="4108967" y="2202013"/>
            <a:ext cx="2939285" cy="437679"/>
          </a:xfrm>
          <a:prstGeom prst="wedgeRectCallout">
            <a:avLst>
              <a:gd name="adj1" fmla="val -87776"/>
              <a:gd name="adj2" fmla="val 6941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Light" panose="020B0502040204020203" charset="-122"/>
                <a:ea typeface="微软雅黑 Light" panose="020B0502040204020203" charset="-122"/>
                <a:cs typeface="+mn-ea"/>
                <a:sym typeface="+mn-lt"/>
              </a:rPr>
              <a:t>学位论文</a:t>
            </a:r>
            <a:r>
              <a:rPr lang="en-US" altLang="zh-CN" sz="2000" b="1" dirty="0">
                <a:latin typeface="微软雅黑 Light" panose="020B0502040204020203" charset="-122"/>
                <a:ea typeface="微软雅黑 Light" panose="020B0502040204020203" charset="-122"/>
                <a:cs typeface="+mn-ea"/>
                <a:sym typeface="+mn-lt"/>
              </a:rPr>
              <a:t>1</a:t>
            </a:r>
            <a:r>
              <a:rPr lang="zh-CN" altLang="en-US" sz="2000" b="1" dirty="0">
                <a:latin typeface="微软雅黑 Light" panose="020B0502040204020203" charset="-122"/>
                <a:ea typeface="微软雅黑 Light" panose="020B0502040204020203" charset="-122"/>
                <a:cs typeface="+mn-ea"/>
                <a:sym typeface="+mn-lt"/>
              </a:rPr>
              <a:t>千万篇</a:t>
            </a:r>
            <a:endParaRPr lang="zh-CN" altLang="en-US" sz="2000" b="1" dirty="0">
              <a:latin typeface="微软雅黑 Light" panose="020B0502040204020203" charset="-122"/>
              <a:ea typeface="微软雅黑 Light" panose="020B0502040204020203" charset="-122"/>
              <a:cs typeface="+mn-ea"/>
              <a:sym typeface="+mn-lt"/>
            </a:endParaRPr>
          </a:p>
        </p:txBody>
      </p:sp>
      <p:sp>
        <p:nvSpPr>
          <p:cNvPr id="8" name="对话气泡: 矩形 7"/>
          <p:cNvSpPr/>
          <p:nvPr/>
        </p:nvSpPr>
        <p:spPr>
          <a:xfrm>
            <a:off x="4108967" y="2677079"/>
            <a:ext cx="2939285" cy="437679"/>
          </a:xfrm>
          <a:prstGeom prst="wedgeRectCallout">
            <a:avLst>
              <a:gd name="adj1" fmla="val -88836"/>
              <a:gd name="adj2" fmla="val 5280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Light" panose="020B0502040204020203" charset="-122"/>
                <a:ea typeface="微软雅黑 Light" panose="020B0502040204020203" charset="-122"/>
                <a:cs typeface="+mn-ea"/>
                <a:sym typeface="+mn-lt"/>
              </a:rPr>
              <a:t>会议论文</a:t>
            </a:r>
            <a:r>
              <a:rPr lang="en-US" altLang="zh-CN" sz="2000" b="1" dirty="0">
                <a:latin typeface="微软雅黑 Light" panose="020B0502040204020203" charset="-122"/>
                <a:ea typeface="微软雅黑 Light" panose="020B0502040204020203" charset="-122"/>
                <a:cs typeface="+mn-ea"/>
                <a:sym typeface="+mn-lt"/>
              </a:rPr>
              <a:t>2.6</a:t>
            </a:r>
            <a:r>
              <a:rPr lang="zh-CN" altLang="en-US" sz="2000" b="1" dirty="0">
                <a:latin typeface="微软雅黑 Light" panose="020B0502040204020203" charset="-122"/>
                <a:ea typeface="微软雅黑 Light" panose="020B0502040204020203" charset="-122"/>
                <a:cs typeface="+mn-ea"/>
                <a:sym typeface="+mn-lt"/>
              </a:rPr>
              <a:t>千万篇</a:t>
            </a:r>
            <a:endParaRPr lang="zh-CN" altLang="en-US" sz="2000" b="1" dirty="0">
              <a:latin typeface="微软雅黑 Light" panose="020B0502040204020203" charset="-122"/>
              <a:ea typeface="微软雅黑 Light" panose="020B0502040204020203" charset="-122"/>
              <a:cs typeface="+mn-ea"/>
              <a:sym typeface="+mn-lt"/>
            </a:endParaRPr>
          </a:p>
        </p:txBody>
      </p:sp>
      <p:sp>
        <p:nvSpPr>
          <p:cNvPr id="9" name="对话气泡: 矩形 8"/>
          <p:cNvSpPr/>
          <p:nvPr/>
        </p:nvSpPr>
        <p:spPr>
          <a:xfrm>
            <a:off x="4108967" y="3162533"/>
            <a:ext cx="2939285" cy="437679"/>
          </a:xfrm>
          <a:prstGeom prst="wedgeRectCallout">
            <a:avLst>
              <a:gd name="adj1" fmla="val -103563"/>
              <a:gd name="adj2" fmla="val 3064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Light" panose="020B0502040204020203" charset="-122"/>
                <a:ea typeface="微软雅黑 Light" panose="020B0502040204020203" charset="-122"/>
                <a:cs typeface="+mn-ea"/>
                <a:sym typeface="+mn-lt"/>
              </a:rPr>
              <a:t>标准</a:t>
            </a:r>
            <a:r>
              <a:rPr lang="en-US" altLang="zh-CN" sz="2000" b="1" dirty="0">
                <a:latin typeface="微软雅黑 Light" panose="020B0502040204020203" charset="-122"/>
                <a:ea typeface="微软雅黑 Light" panose="020B0502040204020203" charset="-122"/>
                <a:cs typeface="+mn-ea"/>
                <a:sym typeface="+mn-lt"/>
              </a:rPr>
              <a:t>376</a:t>
            </a:r>
            <a:r>
              <a:rPr lang="zh-CN" altLang="en-US" sz="2000" b="1" dirty="0">
                <a:latin typeface="微软雅黑 Light" panose="020B0502040204020203" charset="-122"/>
                <a:ea typeface="微软雅黑 Light" panose="020B0502040204020203" charset="-122"/>
                <a:cs typeface="+mn-ea"/>
                <a:sym typeface="+mn-lt"/>
              </a:rPr>
              <a:t>万篇</a:t>
            </a:r>
            <a:endParaRPr lang="zh-CN" altLang="en-US" sz="2000" b="1" dirty="0">
              <a:latin typeface="微软雅黑 Light" panose="020B0502040204020203" charset="-122"/>
              <a:ea typeface="微软雅黑 Light" panose="020B0502040204020203" charset="-122"/>
              <a:cs typeface="+mn-ea"/>
              <a:sym typeface="+mn-lt"/>
            </a:endParaRPr>
          </a:p>
        </p:txBody>
      </p:sp>
      <p:sp>
        <p:nvSpPr>
          <p:cNvPr id="10" name="对话气泡: 矩形 9"/>
          <p:cNvSpPr/>
          <p:nvPr/>
        </p:nvSpPr>
        <p:spPr>
          <a:xfrm>
            <a:off x="4108967" y="3634592"/>
            <a:ext cx="2939285" cy="406353"/>
          </a:xfrm>
          <a:prstGeom prst="wedgeRectCallout">
            <a:avLst>
              <a:gd name="adj1" fmla="val -97280"/>
              <a:gd name="adj2" fmla="val 1967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Light" panose="020B0502040204020203" charset="-122"/>
                <a:ea typeface="微软雅黑 Light" panose="020B0502040204020203" charset="-122"/>
                <a:cs typeface="+mn-ea"/>
                <a:sym typeface="+mn-lt"/>
              </a:rPr>
              <a:t>专利</a:t>
            </a:r>
            <a:r>
              <a:rPr lang="en-US" altLang="zh-CN" sz="2000" b="1" dirty="0">
                <a:latin typeface="微软雅黑 Light" panose="020B0502040204020203" charset="-122"/>
                <a:ea typeface="微软雅黑 Light" panose="020B0502040204020203" charset="-122"/>
                <a:cs typeface="+mn-ea"/>
                <a:sym typeface="+mn-lt"/>
              </a:rPr>
              <a:t>1.2</a:t>
            </a:r>
            <a:r>
              <a:rPr lang="zh-CN" altLang="en-US" sz="2000" b="1" dirty="0">
                <a:latin typeface="微软雅黑 Light" panose="020B0502040204020203" charset="-122"/>
                <a:ea typeface="微软雅黑 Light" panose="020B0502040204020203" charset="-122"/>
                <a:cs typeface="+mn-ea"/>
                <a:sym typeface="+mn-lt"/>
              </a:rPr>
              <a:t>亿篇</a:t>
            </a:r>
            <a:endParaRPr lang="zh-CN" altLang="en-US" sz="2000" b="1" dirty="0">
              <a:latin typeface="微软雅黑 Light" panose="020B0502040204020203" charset="-122"/>
              <a:ea typeface="微软雅黑 Light" panose="020B0502040204020203" charset="-122"/>
              <a:cs typeface="+mn-ea"/>
              <a:sym typeface="+mn-lt"/>
            </a:endParaRPr>
          </a:p>
        </p:txBody>
      </p:sp>
      <p:sp>
        <p:nvSpPr>
          <p:cNvPr id="11" name="对话气泡: 矩形 10"/>
          <p:cNvSpPr/>
          <p:nvPr/>
        </p:nvSpPr>
        <p:spPr>
          <a:xfrm>
            <a:off x="4108967" y="4096263"/>
            <a:ext cx="2939285" cy="406353"/>
          </a:xfrm>
          <a:prstGeom prst="wedgeRectCallout">
            <a:avLst>
              <a:gd name="adj1" fmla="val -94885"/>
              <a:gd name="adj2" fmla="val 680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Light" panose="020B0502040204020203" charset="-122"/>
                <a:ea typeface="微软雅黑 Light" panose="020B0502040204020203" charset="-122"/>
                <a:cs typeface="+mn-ea"/>
                <a:sym typeface="+mn-lt"/>
              </a:rPr>
              <a:t>音视频</a:t>
            </a:r>
            <a:r>
              <a:rPr lang="en-US" altLang="zh-CN" sz="2000" b="1" dirty="0">
                <a:latin typeface="微软雅黑 Light" panose="020B0502040204020203" charset="-122"/>
                <a:ea typeface="微软雅黑 Light" panose="020B0502040204020203" charset="-122"/>
                <a:cs typeface="+mn-ea"/>
                <a:sym typeface="+mn-lt"/>
              </a:rPr>
              <a:t>1.4</a:t>
            </a:r>
            <a:r>
              <a:rPr lang="zh-CN" altLang="en-US" sz="2000" b="1" dirty="0">
                <a:latin typeface="微软雅黑 Light" panose="020B0502040204020203" charset="-122"/>
                <a:ea typeface="微软雅黑 Light" panose="020B0502040204020203" charset="-122"/>
                <a:cs typeface="+mn-ea"/>
                <a:sym typeface="+mn-lt"/>
              </a:rPr>
              <a:t>千万部</a:t>
            </a:r>
            <a:endParaRPr lang="zh-CN" altLang="en-US" sz="2000" b="1" dirty="0">
              <a:latin typeface="微软雅黑 Light" panose="020B0502040204020203" charset="-122"/>
              <a:ea typeface="微软雅黑 Light" panose="020B0502040204020203" charset="-122"/>
              <a:cs typeface="+mn-ea"/>
              <a:sym typeface="+mn-lt"/>
            </a:endParaRPr>
          </a:p>
        </p:txBody>
      </p:sp>
      <p:sp>
        <p:nvSpPr>
          <p:cNvPr id="12" name="对话气泡: 矩形 11"/>
          <p:cNvSpPr/>
          <p:nvPr/>
        </p:nvSpPr>
        <p:spPr>
          <a:xfrm>
            <a:off x="4108967" y="4537157"/>
            <a:ext cx="2939285" cy="406353"/>
          </a:xfrm>
          <a:prstGeom prst="wedgeRectCallout">
            <a:avLst>
              <a:gd name="adj1" fmla="val -95591"/>
              <a:gd name="adj2" fmla="val -1922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Light" panose="020B0502040204020203" charset="-122"/>
                <a:ea typeface="微软雅黑 Light" panose="020B0502040204020203" charset="-122"/>
                <a:cs typeface="+mn-ea"/>
                <a:sym typeface="+mn-lt"/>
              </a:rPr>
              <a:t>科技成果</a:t>
            </a:r>
            <a:r>
              <a:rPr lang="en-US" altLang="zh-CN" sz="2000" b="1" dirty="0">
                <a:latin typeface="微软雅黑 Light" panose="020B0502040204020203" charset="-122"/>
                <a:ea typeface="微软雅黑 Light" panose="020B0502040204020203" charset="-122"/>
                <a:cs typeface="+mn-ea"/>
                <a:sym typeface="+mn-lt"/>
              </a:rPr>
              <a:t>485</a:t>
            </a:r>
            <a:r>
              <a:rPr lang="zh-CN" altLang="en-US" sz="2000" b="1" dirty="0">
                <a:latin typeface="微软雅黑 Light" panose="020B0502040204020203" charset="-122"/>
                <a:ea typeface="微软雅黑 Light" panose="020B0502040204020203" charset="-122"/>
                <a:cs typeface="+mn-ea"/>
                <a:sym typeface="+mn-lt"/>
              </a:rPr>
              <a:t>万条</a:t>
            </a:r>
            <a:endParaRPr lang="zh-CN" altLang="en-US" sz="2000" b="1" dirty="0">
              <a:latin typeface="微软雅黑 Light" panose="020B0502040204020203" charset="-122"/>
              <a:ea typeface="微软雅黑 Light" panose="020B0502040204020203" charset="-122"/>
              <a:cs typeface="+mn-ea"/>
              <a:sym typeface="+mn-lt"/>
            </a:endParaRPr>
          </a:p>
        </p:txBody>
      </p:sp>
      <p:sp>
        <p:nvSpPr>
          <p:cNvPr id="13" name="对话气泡: 矩形 12"/>
          <p:cNvSpPr/>
          <p:nvPr/>
        </p:nvSpPr>
        <p:spPr>
          <a:xfrm>
            <a:off x="4108967" y="4988440"/>
            <a:ext cx="2939285" cy="406353"/>
          </a:xfrm>
          <a:prstGeom prst="wedgeRectCallout">
            <a:avLst>
              <a:gd name="adj1" fmla="val -90289"/>
              <a:gd name="adj2" fmla="val -4021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Light" panose="020B0502040204020203" charset="-122"/>
                <a:ea typeface="微软雅黑 Light" panose="020B0502040204020203" charset="-122"/>
                <a:cs typeface="+mn-ea"/>
                <a:sym typeface="+mn-lt"/>
              </a:rPr>
              <a:t>年鉴</a:t>
            </a:r>
            <a:r>
              <a:rPr lang="en-US" altLang="zh-CN" sz="2000" b="1" dirty="0">
                <a:latin typeface="微软雅黑 Light" panose="020B0502040204020203" charset="-122"/>
                <a:ea typeface="微软雅黑 Light" panose="020B0502040204020203" charset="-122"/>
                <a:cs typeface="+mn-ea"/>
                <a:sym typeface="+mn-lt"/>
              </a:rPr>
              <a:t>1.8</a:t>
            </a:r>
            <a:r>
              <a:rPr lang="zh-CN" altLang="en-US" sz="2000" b="1" dirty="0">
                <a:latin typeface="微软雅黑 Light" panose="020B0502040204020203" charset="-122"/>
                <a:ea typeface="微软雅黑 Light" panose="020B0502040204020203" charset="-122"/>
                <a:cs typeface="+mn-ea"/>
                <a:sym typeface="+mn-lt"/>
              </a:rPr>
              <a:t>千万条</a:t>
            </a:r>
            <a:endParaRPr lang="zh-CN" altLang="en-US" sz="2000" b="1" dirty="0">
              <a:latin typeface="微软雅黑 Light" panose="020B0502040204020203" charset="-122"/>
              <a:ea typeface="微软雅黑 Light" panose="020B0502040204020203" charset="-122"/>
              <a:cs typeface="+mn-ea"/>
              <a:sym typeface="+mn-lt"/>
            </a:endParaRPr>
          </a:p>
        </p:txBody>
      </p:sp>
      <p:sp>
        <p:nvSpPr>
          <p:cNvPr id="14" name="对话气泡: 矩形 13"/>
          <p:cNvSpPr/>
          <p:nvPr/>
        </p:nvSpPr>
        <p:spPr>
          <a:xfrm>
            <a:off x="4108967" y="5429334"/>
            <a:ext cx="2939285" cy="406353"/>
          </a:xfrm>
          <a:prstGeom prst="wedgeRectCallout">
            <a:avLst>
              <a:gd name="adj1" fmla="val -90290"/>
              <a:gd name="adj2" fmla="val -4660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Light" panose="020B0502040204020203" charset="-122"/>
                <a:ea typeface="微软雅黑 Light" panose="020B0502040204020203" charset="-122"/>
                <a:cs typeface="+mn-ea"/>
                <a:sym typeface="+mn-lt"/>
              </a:rPr>
              <a:t>法律法规</a:t>
            </a:r>
            <a:r>
              <a:rPr lang="en-US" altLang="zh-CN" sz="2000" b="1" dirty="0">
                <a:latin typeface="微软雅黑 Light" panose="020B0502040204020203" charset="-122"/>
                <a:ea typeface="微软雅黑 Light" panose="020B0502040204020203" charset="-122"/>
                <a:cs typeface="+mn-ea"/>
                <a:sym typeface="+mn-lt"/>
              </a:rPr>
              <a:t>427</a:t>
            </a:r>
            <a:r>
              <a:rPr lang="zh-CN" altLang="en-US" sz="2000" b="1" dirty="0">
                <a:latin typeface="微软雅黑 Light" panose="020B0502040204020203" charset="-122"/>
                <a:ea typeface="微软雅黑 Light" panose="020B0502040204020203" charset="-122"/>
                <a:cs typeface="+mn-ea"/>
                <a:sym typeface="+mn-lt"/>
              </a:rPr>
              <a:t>万条</a:t>
            </a:r>
            <a:endParaRPr lang="zh-CN" altLang="en-US" sz="2000" b="1" dirty="0">
              <a:latin typeface="微软雅黑 Light" panose="020B0502040204020203" charset="-122"/>
              <a:ea typeface="微软雅黑 Light" panose="020B0502040204020203" charset="-122"/>
              <a:cs typeface="+mn-ea"/>
              <a:sym typeface="+mn-lt"/>
            </a:endParaRPr>
          </a:p>
        </p:txBody>
      </p:sp>
      <p:sp>
        <p:nvSpPr>
          <p:cNvPr id="15" name="对话气泡: 矩形 14"/>
          <p:cNvSpPr/>
          <p:nvPr/>
        </p:nvSpPr>
        <p:spPr>
          <a:xfrm>
            <a:off x="4108967" y="5880617"/>
            <a:ext cx="2939285" cy="406353"/>
          </a:xfrm>
          <a:prstGeom prst="wedgeRectCallout">
            <a:avLst>
              <a:gd name="adj1" fmla="val -94884"/>
              <a:gd name="adj2" fmla="val -4879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Light" panose="020B0502040204020203" charset="-122"/>
                <a:ea typeface="微软雅黑 Light" panose="020B0502040204020203" charset="-122"/>
                <a:cs typeface="+mn-ea"/>
                <a:sym typeface="+mn-lt"/>
              </a:rPr>
              <a:t>案例</a:t>
            </a:r>
            <a:r>
              <a:rPr lang="en-US" altLang="zh-CN" sz="2000" b="1" dirty="0">
                <a:latin typeface="微软雅黑 Light" panose="020B0502040204020203" charset="-122"/>
                <a:ea typeface="微软雅黑 Light" panose="020B0502040204020203" charset="-122"/>
                <a:cs typeface="+mn-ea"/>
                <a:sym typeface="+mn-lt"/>
              </a:rPr>
              <a:t>3.9</a:t>
            </a:r>
            <a:r>
              <a:rPr lang="zh-CN" altLang="en-US" sz="2000" b="1" dirty="0">
                <a:latin typeface="微软雅黑 Light" panose="020B0502040204020203" charset="-122"/>
                <a:ea typeface="微软雅黑 Light" panose="020B0502040204020203" charset="-122"/>
                <a:cs typeface="+mn-ea"/>
                <a:sym typeface="+mn-lt"/>
              </a:rPr>
              <a:t>千万条</a:t>
            </a:r>
            <a:endParaRPr lang="zh-CN" altLang="en-US" sz="2000" b="1" dirty="0">
              <a:latin typeface="微软雅黑 Light" panose="020B0502040204020203" charset="-122"/>
              <a:ea typeface="微软雅黑 Light" panose="020B0502040204020203" charset="-122"/>
              <a:cs typeface="+mn-ea"/>
              <a:sym typeface="+mn-lt"/>
            </a:endParaRPr>
          </a:p>
        </p:txBody>
      </p:sp>
      <p:sp>
        <p:nvSpPr>
          <p:cNvPr id="16" name="对话气泡: 矩形 15"/>
          <p:cNvSpPr/>
          <p:nvPr/>
        </p:nvSpPr>
        <p:spPr>
          <a:xfrm>
            <a:off x="4108967" y="6342287"/>
            <a:ext cx="2939285" cy="406353"/>
          </a:xfrm>
          <a:prstGeom prst="wedgeRectCallout">
            <a:avLst>
              <a:gd name="adj1" fmla="val -90290"/>
              <a:gd name="adj2" fmla="val -6321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Light" panose="020B0502040204020203" charset="-122"/>
                <a:ea typeface="微软雅黑 Light" panose="020B0502040204020203" charset="-122"/>
                <a:cs typeface="+mn-ea"/>
                <a:sym typeface="+mn-lt"/>
              </a:rPr>
              <a:t>信息咨询</a:t>
            </a:r>
            <a:r>
              <a:rPr lang="en-US" altLang="zh-CN" sz="2000" b="1" dirty="0">
                <a:latin typeface="微软雅黑 Light" panose="020B0502040204020203" charset="-122"/>
                <a:ea typeface="微软雅黑 Light" panose="020B0502040204020203" charset="-122"/>
                <a:cs typeface="+mn-ea"/>
                <a:sym typeface="+mn-lt"/>
              </a:rPr>
              <a:t>2.4</a:t>
            </a:r>
            <a:r>
              <a:rPr lang="zh-CN" altLang="en-US" sz="2000" b="1" dirty="0">
                <a:latin typeface="微软雅黑 Light" panose="020B0502040204020203" charset="-122"/>
                <a:ea typeface="微软雅黑 Light" panose="020B0502040204020203" charset="-122"/>
                <a:cs typeface="+mn-ea"/>
                <a:sym typeface="+mn-lt"/>
              </a:rPr>
              <a:t>千万条</a:t>
            </a:r>
            <a:endParaRPr lang="zh-CN" altLang="en-US" sz="2000" b="1" dirty="0">
              <a:latin typeface="微软雅黑 Light" panose="020B0502040204020203" charset="-122"/>
              <a:ea typeface="微软雅黑 Light" panose="020B0502040204020203" charset="-122"/>
              <a:cs typeface="+mn-ea"/>
              <a:sym typeface="+mn-lt"/>
            </a:endParaRPr>
          </a:p>
        </p:txBody>
      </p:sp>
      <p:sp>
        <p:nvSpPr>
          <p:cNvPr id="17" name="文本框 16"/>
          <p:cNvSpPr txBox="1"/>
          <p:nvPr/>
        </p:nvSpPr>
        <p:spPr>
          <a:xfrm>
            <a:off x="7259830" y="2352266"/>
            <a:ext cx="4572494" cy="977265"/>
          </a:xfrm>
          <a:prstGeom prst="rect">
            <a:avLst/>
          </a:prstGeom>
          <a:noFill/>
        </p:spPr>
        <p:txBody>
          <a:bodyPr wrap="square" rtlCol="0">
            <a:spAutoFit/>
          </a:bodyPr>
          <a:lstStyle/>
          <a:p>
            <a:pPr algn="ctr">
              <a:lnSpc>
                <a:spcPct val="120000"/>
              </a:lnSpc>
            </a:pPr>
            <a:r>
              <a:rPr lang="zh-CN" altLang="en-US" b="1" dirty="0">
                <a:solidFill>
                  <a:srgbClr val="00B0F0"/>
                </a:solidFill>
                <a:latin typeface="+mn-ea"/>
                <a:cs typeface="+mn-ea"/>
                <a:sym typeface="+mn-lt"/>
              </a:rPr>
              <a:t>数据规模</a:t>
            </a:r>
            <a:r>
              <a:rPr lang="en-US" altLang="zh-CN" sz="4800" b="1" dirty="0">
                <a:solidFill>
                  <a:srgbClr val="FFFF00"/>
                </a:solidFill>
                <a:effectLst>
                  <a:glow rad="101600">
                    <a:schemeClr val="accent1">
                      <a:satMod val="175000"/>
                      <a:alpha val="40000"/>
                    </a:schemeClr>
                  </a:glow>
                </a:effectLst>
                <a:latin typeface="+mn-ea"/>
                <a:cs typeface="+mn-ea"/>
                <a:sym typeface="+mn-lt"/>
              </a:rPr>
              <a:t>405TB</a:t>
            </a:r>
            <a:endParaRPr lang="en-US" sz="4800" b="1" dirty="0">
              <a:solidFill>
                <a:srgbClr val="FFFF00"/>
              </a:solidFill>
              <a:effectLst>
                <a:glow rad="101600">
                  <a:schemeClr val="accent1">
                    <a:satMod val="175000"/>
                    <a:alpha val="40000"/>
                  </a:schemeClr>
                </a:glow>
              </a:effectLst>
              <a:latin typeface="+mn-ea"/>
              <a:cs typeface="+mn-ea"/>
              <a:sym typeface="+mn-lt"/>
            </a:endParaRPr>
          </a:p>
        </p:txBody>
      </p:sp>
      <p:sp>
        <p:nvSpPr>
          <p:cNvPr id="19" name="文本框 18"/>
          <p:cNvSpPr txBox="1"/>
          <p:nvPr/>
        </p:nvSpPr>
        <p:spPr>
          <a:xfrm>
            <a:off x="8154408" y="696643"/>
            <a:ext cx="3230880" cy="829945"/>
          </a:xfrm>
          <a:prstGeom prst="rect">
            <a:avLst/>
          </a:prstGeom>
          <a:noFill/>
        </p:spPr>
        <p:txBody>
          <a:bodyPr wrap="none" rtlCol="0">
            <a:spAutoFit/>
          </a:bodyPr>
          <a:lstStyle/>
          <a:p>
            <a:pPr algn="ctr">
              <a:lnSpc>
                <a:spcPct val="120000"/>
              </a:lnSpc>
            </a:pPr>
            <a:r>
              <a:rPr lang="zh-CN" altLang="en-US" sz="4000" dirty="0">
                <a:solidFill>
                  <a:srgbClr val="FF0000"/>
                </a:solidFill>
                <a:effectLst>
                  <a:glow rad="101600">
                    <a:schemeClr val="accent1">
                      <a:satMod val="175000"/>
                      <a:alpha val="40000"/>
                    </a:schemeClr>
                  </a:glow>
                </a:effectLst>
                <a:latin typeface="微软雅黑 Light" panose="020B0502040204020203" charset="-122"/>
                <a:ea typeface="微软雅黑 Light" panose="020B0502040204020203" charset="-122"/>
                <a:cs typeface="+mn-ea"/>
                <a:sym typeface="+mn-lt"/>
              </a:rPr>
              <a:t>到底有多大？</a:t>
            </a:r>
            <a:endParaRPr lang="en-US" altLang="zh-CN" sz="4000" dirty="0">
              <a:solidFill>
                <a:srgbClr val="FF0000"/>
              </a:solidFill>
              <a:effectLst>
                <a:glow rad="101600">
                  <a:schemeClr val="accent1">
                    <a:satMod val="175000"/>
                    <a:alpha val="40000"/>
                  </a:schemeClr>
                </a:glow>
              </a:effectLst>
              <a:latin typeface="微软雅黑 Light" panose="020B0502040204020203" charset="-122"/>
              <a:ea typeface="微软雅黑 Light" panose="020B0502040204020203"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1" nodeType="withEffect">
                                  <p:stCondLst>
                                    <p:cond delay="250"/>
                                  </p:stCondLst>
                                  <p:childTnLst>
                                    <p:set>
                                      <p:cBhvr>
                                        <p:cTn id="8" dur="1" fill="hold">
                                          <p:stCondLst>
                                            <p:cond delay="0"/>
                                          </p:stCondLst>
                                        </p:cTn>
                                        <p:tgtEl>
                                          <p:spTgt spid="19"/>
                                        </p:tgtEl>
                                        <p:attrNameLst>
                                          <p:attrName>style.visibility</p:attrName>
                                        </p:attrNameLst>
                                      </p:cBhvr>
                                      <p:to>
                                        <p:strVal val="hidden"/>
                                      </p:to>
                                    </p:set>
                                  </p:childTnLst>
                                </p:cTn>
                              </p:par>
                              <p:par>
                                <p:cTn id="9" presetID="1" presetClass="entr" presetSubtype="0" fill="hold" grpId="2" nodeType="withEffect">
                                  <p:stCondLst>
                                    <p:cond delay="50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xit" presetSubtype="0" fill="hold" grpId="3" nodeType="withEffect">
                                  <p:stCondLst>
                                    <p:cond delay="75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grpId="4" nodeType="withEffect">
                                  <p:stCondLst>
                                    <p:cond delay="1000"/>
                                  </p:stCondLst>
                                  <p:childTnLst>
                                    <p:set>
                                      <p:cBhvr>
                                        <p:cTn id="14" dur="1" fill="hold">
                                          <p:stCondLst>
                                            <p:cond delay="0"/>
                                          </p:stCondLst>
                                        </p:cTn>
                                        <p:tgtEl>
                                          <p:spTgt spid="19"/>
                                        </p:tgtEl>
                                        <p:attrNameLst>
                                          <p:attrName>style.visibility</p:attrName>
                                        </p:attrNameLst>
                                      </p:cBhvr>
                                      <p:to>
                                        <p:strVal val="visible"/>
                                      </p:to>
                                    </p:set>
                                  </p:childTnLst>
                                </p:cTn>
                              </p:par>
                              <p:par>
                                <p:cTn id="15" presetID="22" presetClass="entr" presetSubtype="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000"/>
                                        <p:tgtEl>
                                          <p:spTgt spid="2"/>
                                        </p:tgtEl>
                                      </p:cBhvr>
                                    </p:animEffect>
                                  </p:childTnLst>
                                </p:cTn>
                              </p:par>
                            </p:childTnLst>
                          </p:cTn>
                        </p:par>
                        <p:par>
                          <p:cTn id="18" fill="hold">
                            <p:stCondLst>
                              <p:cond delay="0"/>
                            </p:stCondLst>
                            <p:childTnLst>
                              <p:par>
                                <p:cTn id="19" presetID="22" presetClass="entr" presetSubtype="8" fill="hold" grpId="0" nodeType="after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wipe(left)">
                                      <p:cBhvr>
                                        <p:cTn id="21" dur="150"/>
                                        <p:tgtEl>
                                          <p:spTgt spid="4">
                                            <p:bg/>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left)">
                                      <p:cBhvr>
                                        <p:cTn id="25" dur="150"/>
                                        <p:tgtEl>
                                          <p:spTgt spid="4">
                                            <p:txEl>
                                              <p:pRg st="0" end="0"/>
                                            </p:txEl>
                                          </p:spTgt>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5">
                                            <p:bg/>
                                          </p:spTgt>
                                        </p:tgtEl>
                                        <p:attrNameLst>
                                          <p:attrName>style.visibility</p:attrName>
                                        </p:attrNameLst>
                                      </p:cBhvr>
                                      <p:to>
                                        <p:strVal val="visible"/>
                                      </p:to>
                                    </p:set>
                                    <p:animEffect transition="in" filter="wipe(left)">
                                      <p:cBhvr>
                                        <p:cTn id="29" dur="150"/>
                                        <p:tgtEl>
                                          <p:spTgt spid="5">
                                            <p:bg/>
                                          </p:spTgt>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wipe(left)">
                                      <p:cBhvr>
                                        <p:cTn id="33" dur="150"/>
                                        <p:tgtEl>
                                          <p:spTgt spid="5">
                                            <p:txEl>
                                              <p:pRg st="0" end="0"/>
                                            </p:txEl>
                                          </p:spTgt>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6">
                                            <p:bg/>
                                          </p:spTgt>
                                        </p:tgtEl>
                                        <p:attrNameLst>
                                          <p:attrName>style.visibility</p:attrName>
                                        </p:attrNameLst>
                                      </p:cBhvr>
                                      <p:to>
                                        <p:strVal val="visible"/>
                                      </p:to>
                                    </p:set>
                                    <p:animEffect transition="in" filter="wipe(left)">
                                      <p:cBhvr>
                                        <p:cTn id="37" dur="150"/>
                                        <p:tgtEl>
                                          <p:spTgt spid="6">
                                            <p:bg/>
                                          </p:spTgt>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left)">
                                      <p:cBhvr>
                                        <p:cTn id="41" dur="150"/>
                                        <p:tgtEl>
                                          <p:spTgt spid="6">
                                            <p:txEl>
                                              <p:pRg st="0" end="0"/>
                                            </p:txEl>
                                          </p:spTgt>
                                        </p:tgtEl>
                                      </p:cBhvr>
                                    </p:animEffect>
                                  </p:childTnLst>
                                </p:cTn>
                              </p:par>
                            </p:childTnLst>
                          </p:cTn>
                        </p:par>
                        <p:par>
                          <p:cTn id="42" fill="hold">
                            <p:stCondLst>
                              <p:cond delay="3000"/>
                            </p:stCondLst>
                            <p:childTnLst>
                              <p:par>
                                <p:cTn id="43" presetID="22" presetClass="entr" presetSubtype="8" fill="hold" grpId="0" nodeType="afterEffect">
                                  <p:stCondLst>
                                    <p:cond delay="0"/>
                                  </p:stCondLst>
                                  <p:childTnLst>
                                    <p:set>
                                      <p:cBhvr>
                                        <p:cTn id="44" dur="1" fill="hold">
                                          <p:stCondLst>
                                            <p:cond delay="0"/>
                                          </p:stCondLst>
                                        </p:cTn>
                                        <p:tgtEl>
                                          <p:spTgt spid="7">
                                            <p:bg/>
                                          </p:spTgt>
                                        </p:tgtEl>
                                        <p:attrNameLst>
                                          <p:attrName>style.visibility</p:attrName>
                                        </p:attrNameLst>
                                      </p:cBhvr>
                                      <p:to>
                                        <p:strVal val="visible"/>
                                      </p:to>
                                    </p:set>
                                    <p:animEffect transition="in" filter="wipe(left)">
                                      <p:cBhvr>
                                        <p:cTn id="45" dur="150"/>
                                        <p:tgtEl>
                                          <p:spTgt spid="7">
                                            <p:bg/>
                                          </p:spTgt>
                                        </p:tgtEl>
                                      </p:cBhvr>
                                    </p:animEffect>
                                  </p:childTnLst>
                                </p:cTn>
                              </p:par>
                            </p:childTnLst>
                          </p:cTn>
                        </p:par>
                        <p:par>
                          <p:cTn id="46" fill="hold">
                            <p:stCondLst>
                              <p:cond delay="3500"/>
                            </p:stCondLst>
                            <p:childTnLst>
                              <p:par>
                                <p:cTn id="47" presetID="22" presetClass="entr" presetSubtype="8" fill="hold" grpId="0" nodeType="after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wipe(left)">
                                      <p:cBhvr>
                                        <p:cTn id="49" dur="150"/>
                                        <p:tgtEl>
                                          <p:spTgt spid="7">
                                            <p:txEl>
                                              <p:pRg st="0" end="0"/>
                                            </p:txEl>
                                          </p:spTgt>
                                        </p:tgtEl>
                                      </p:cBhvr>
                                    </p:animEffect>
                                  </p:childTnLst>
                                </p:cTn>
                              </p:par>
                            </p:childTnLst>
                          </p:cTn>
                        </p:par>
                        <p:par>
                          <p:cTn id="50" fill="hold">
                            <p:stCondLst>
                              <p:cond delay="4000"/>
                            </p:stCondLst>
                            <p:childTnLst>
                              <p:par>
                                <p:cTn id="51" presetID="22" presetClass="entr" presetSubtype="8" fill="hold" grpId="0" nodeType="afterEffect">
                                  <p:stCondLst>
                                    <p:cond delay="0"/>
                                  </p:stCondLst>
                                  <p:childTnLst>
                                    <p:set>
                                      <p:cBhvr>
                                        <p:cTn id="52" dur="1" fill="hold">
                                          <p:stCondLst>
                                            <p:cond delay="0"/>
                                          </p:stCondLst>
                                        </p:cTn>
                                        <p:tgtEl>
                                          <p:spTgt spid="8">
                                            <p:bg/>
                                          </p:spTgt>
                                        </p:tgtEl>
                                        <p:attrNameLst>
                                          <p:attrName>style.visibility</p:attrName>
                                        </p:attrNameLst>
                                      </p:cBhvr>
                                      <p:to>
                                        <p:strVal val="visible"/>
                                      </p:to>
                                    </p:set>
                                    <p:animEffect transition="in" filter="wipe(left)">
                                      <p:cBhvr>
                                        <p:cTn id="53" dur="150"/>
                                        <p:tgtEl>
                                          <p:spTgt spid="8">
                                            <p:bg/>
                                          </p:spTgt>
                                        </p:tgtEl>
                                      </p:cBhvr>
                                    </p:animEffect>
                                  </p:childTnLst>
                                </p:cTn>
                              </p:par>
                            </p:childTnLst>
                          </p:cTn>
                        </p:par>
                        <p:par>
                          <p:cTn id="54" fill="hold">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Effect transition="in" filter="wipe(left)">
                                      <p:cBhvr>
                                        <p:cTn id="57" dur="150"/>
                                        <p:tgtEl>
                                          <p:spTgt spid="8">
                                            <p:txEl>
                                              <p:pRg st="0" end="0"/>
                                            </p:txEl>
                                          </p:spTgt>
                                        </p:tgtEl>
                                      </p:cBhvr>
                                    </p:animEffect>
                                  </p:childTnLst>
                                </p:cTn>
                              </p:par>
                            </p:childTnLst>
                          </p:cTn>
                        </p:par>
                        <p:par>
                          <p:cTn id="58" fill="hold">
                            <p:stCondLst>
                              <p:cond delay="5000"/>
                            </p:stCondLst>
                            <p:childTnLst>
                              <p:par>
                                <p:cTn id="59" presetID="22" presetClass="entr" presetSubtype="8" fill="hold" grpId="0" nodeType="afterEffect">
                                  <p:stCondLst>
                                    <p:cond delay="0"/>
                                  </p:stCondLst>
                                  <p:childTnLst>
                                    <p:set>
                                      <p:cBhvr>
                                        <p:cTn id="60" dur="1" fill="hold">
                                          <p:stCondLst>
                                            <p:cond delay="0"/>
                                          </p:stCondLst>
                                        </p:cTn>
                                        <p:tgtEl>
                                          <p:spTgt spid="9">
                                            <p:bg/>
                                          </p:spTgt>
                                        </p:tgtEl>
                                        <p:attrNameLst>
                                          <p:attrName>style.visibility</p:attrName>
                                        </p:attrNameLst>
                                      </p:cBhvr>
                                      <p:to>
                                        <p:strVal val="visible"/>
                                      </p:to>
                                    </p:set>
                                    <p:animEffect transition="in" filter="wipe(left)">
                                      <p:cBhvr>
                                        <p:cTn id="61" dur="150"/>
                                        <p:tgtEl>
                                          <p:spTgt spid="9">
                                            <p:bg/>
                                          </p:spTgt>
                                        </p:tgtEl>
                                      </p:cBhvr>
                                    </p:animEffect>
                                  </p:childTnLst>
                                </p:cTn>
                              </p:par>
                            </p:childTnLst>
                          </p:cTn>
                        </p:par>
                        <p:par>
                          <p:cTn id="62" fill="hold">
                            <p:stCondLst>
                              <p:cond delay="5500"/>
                            </p:stCondLst>
                            <p:childTnLst>
                              <p:par>
                                <p:cTn id="63" presetID="22" presetClass="entr" presetSubtype="8" fill="hold" grpId="0" nodeType="afterEffect">
                                  <p:stCondLst>
                                    <p:cond delay="0"/>
                                  </p:stCondLst>
                                  <p:childTnLst>
                                    <p:set>
                                      <p:cBhvr>
                                        <p:cTn id="64" dur="1" fill="hold">
                                          <p:stCondLst>
                                            <p:cond delay="0"/>
                                          </p:stCondLst>
                                        </p:cTn>
                                        <p:tgtEl>
                                          <p:spTgt spid="9">
                                            <p:txEl>
                                              <p:pRg st="0" end="0"/>
                                            </p:txEl>
                                          </p:spTgt>
                                        </p:tgtEl>
                                        <p:attrNameLst>
                                          <p:attrName>style.visibility</p:attrName>
                                        </p:attrNameLst>
                                      </p:cBhvr>
                                      <p:to>
                                        <p:strVal val="visible"/>
                                      </p:to>
                                    </p:set>
                                    <p:animEffect transition="in" filter="wipe(left)">
                                      <p:cBhvr>
                                        <p:cTn id="65" dur="150"/>
                                        <p:tgtEl>
                                          <p:spTgt spid="9">
                                            <p:txEl>
                                              <p:pRg st="0" end="0"/>
                                            </p:txEl>
                                          </p:spTgt>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10">
                                            <p:bg/>
                                          </p:spTgt>
                                        </p:tgtEl>
                                        <p:attrNameLst>
                                          <p:attrName>style.visibility</p:attrName>
                                        </p:attrNameLst>
                                      </p:cBhvr>
                                      <p:to>
                                        <p:strVal val="visible"/>
                                      </p:to>
                                    </p:set>
                                    <p:animEffect transition="in" filter="wipe(left)">
                                      <p:cBhvr>
                                        <p:cTn id="69" dur="150"/>
                                        <p:tgtEl>
                                          <p:spTgt spid="10">
                                            <p:bg/>
                                          </p:spTgt>
                                        </p:tgtEl>
                                      </p:cBhvr>
                                    </p:animEffect>
                                  </p:childTnLst>
                                </p:cTn>
                              </p:par>
                            </p:childTnLst>
                          </p:cTn>
                        </p:par>
                        <p:par>
                          <p:cTn id="70" fill="hold">
                            <p:stCondLst>
                              <p:cond delay="6500"/>
                            </p:stCondLst>
                            <p:childTnLst>
                              <p:par>
                                <p:cTn id="71" presetID="22" presetClass="entr" presetSubtype="8" fill="hold" grpId="0" nodeType="afterEffect">
                                  <p:stCondLst>
                                    <p:cond delay="0"/>
                                  </p:stCondLst>
                                  <p:childTnLst>
                                    <p:set>
                                      <p:cBhvr>
                                        <p:cTn id="72" dur="1" fill="hold">
                                          <p:stCondLst>
                                            <p:cond delay="0"/>
                                          </p:stCondLst>
                                        </p:cTn>
                                        <p:tgtEl>
                                          <p:spTgt spid="10">
                                            <p:txEl>
                                              <p:pRg st="0" end="0"/>
                                            </p:txEl>
                                          </p:spTgt>
                                        </p:tgtEl>
                                        <p:attrNameLst>
                                          <p:attrName>style.visibility</p:attrName>
                                        </p:attrNameLst>
                                      </p:cBhvr>
                                      <p:to>
                                        <p:strVal val="visible"/>
                                      </p:to>
                                    </p:set>
                                    <p:animEffect transition="in" filter="wipe(left)">
                                      <p:cBhvr>
                                        <p:cTn id="73" dur="150"/>
                                        <p:tgtEl>
                                          <p:spTgt spid="10">
                                            <p:txEl>
                                              <p:pRg st="0" end="0"/>
                                            </p:txEl>
                                          </p:spTgt>
                                        </p:tgtEl>
                                      </p:cBhvr>
                                    </p:animEffect>
                                  </p:childTnLst>
                                </p:cTn>
                              </p:par>
                            </p:childTnLst>
                          </p:cTn>
                        </p:par>
                        <p:par>
                          <p:cTn id="74" fill="hold">
                            <p:stCondLst>
                              <p:cond delay="7000"/>
                            </p:stCondLst>
                            <p:childTnLst>
                              <p:par>
                                <p:cTn id="75" presetID="22" presetClass="entr" presetSubtype="8" fill="hold" grpId="0" nodeType="afterEffect">
                                  <p:stCondLst>
                                    <p:cond delay="0"/>
                                  </p:stCondLst>
                                  <p:childTnLst>
                                    <p:set>
                                      <p:cBhvr>
                                        <p:cTn id="76" dur="1" fill="hold">
                                          <p:stCondLst>
                                            <p:cond delay="0"/>
                                          </p:stCondLst>
                                        </p:cTn>
                                        <p:tgtEl>
                                          <p:spTgt spid="11">
                                            <p:bg/>
                                          </p:spTgt>
                                        </p:tgtEl>
                                        <p:attrNameLst>
                                          <p:attrName>style.visibility</p:attrName>
                                        </p:attrNameLst>
                                      </p:cBhvr>
                                      <p:to>
                                        <p:strVal val="visible"/>
                                      </p:to>
                                    </p:set>
                                    <p:animEffect transition="in" filter="wipe(left)">
                                      <p:cBhvr>
                                        <p:cTn id="77" dur="150"/>
                                        <p:tgtEl>
                                          <p:spTgt spid="11">
                                            <p:bg/>
                                          </p:spTgt>
                                        </p:tgtEl>
                                      </p:cBhvr>
                                    </p:animEffect>
                                  </p:childTnLst>
                                </p:cTn>
                              </p:par>
                            </p:childTnLst>
                          </p:cTn>
                        </p:par>
                        <p:par>
                          <p:cTn id="78" fill="hold">
                            <p:stCondLst>
                              <p:cond delay="7500"/>
                            </p:stCondLst>
                            <p:childTnLst>
                              <p:par>
                                <p:cTn id="79" presetID="22" presetClass="entr" presetSubtype="8" fill="hold" grpId="0" nodeType="afterEffect">
                                  <p:stCondLst>
                                    <p:cond delay="0"/>
                                  </p:stCondLst>
                                  <p:childTnLst>
                                    <p:set>
                                      <p:cBhvr>
                                        <p:cTn id="80" dur="1" fill="hold">
                                          <p:stCondLst>
                                            <p:cond delay="0"/>
                                          </p:stCondLst>
                                        </p:cTn>
                                        <p:tgtEl>
                                          <p:spTgt spid="11">
                                            <p:txEl>
                                              <p:pRg st="0" end="0"/>
                                            </p:txEl>
                                          </p:spTgt>
                                        </p:tgtEl>
                                        <p:attrNameLst>
                                          <p:attrName>style.visibility</p:attrName>
                                        </p:attrNameLst>
                                      </p:cBhvr>
                                      <p:to>
                                        <p:strVal val="visible"/>
                                      </p:to>
                                    </p:set>
                                    <p:animEffect transition="in" filter="wipe(left)">
                                      <p:cBhvr>
                                        <p:cTn id="81" dur="150"/>
                                        <p:tgtEl>
                                          <p:spTgt spid="11">
                                            <p:txEl>
                                              <p:pRg st="0" end="0"/>
                                            </p:txEl>
                                          </p:spTgt>
                                        </p:tgtEl>
                                      </p:cBhvr>
                                    </p:animEffect>
                                  </p:childTnLst>
                                </p:cTn>
                              </p:par>
                            </p:childTnLst>
                          </p:cTn>
                        </p:par>
                        <p:par>
                          <p:cTn id="82" fill="hold">
                            <p:stCondLst>
                              <p:cond delay="8000"/>
                            </p:stCondLst>
                            <p:childTnLst>
                              <p:par>
                                <p:cTn id="83" presetID="22" presetClass="entr" presetSubtype="8" fill="hold" grpId="0" nodeType="afterEffect">
                                  <p:stCondLst>
                                    <p:cond delay="0"/>
                                  </p:stCondLst>
                                  <p:childTnLst>
                                    <p:set>
                                      <p:cBhvr>
                                        <p:cTn id="84" dur="1" fill="hold">
                                          <p:stCondLst>
                                            <p:cond delay="0"/>
                                          </p:stCondLst>
                                        </p:cTn>
                                        <p:tgtEl>
                                          <p:spTgt spid="12">
                                            <p:bg/>
                                          </p:spTgt>
                                        </p:tgtEl>
                                        <p:attrNameLst>
                                          <p:attrName>style.visibility</p:attrName>
                                        </p:attrNameLst>
                                      </p:cBhvr>
                                      <p:to>
                                        <p:strVal val="visible"/>
                                      </p:to>
                                    </p:set>
                                    <p:animEffect transition="in" filter="wipe(left)">
                                      <p:cBhvr>
                                        <p:cTn id="85" dur="150"/>
                                        <p:tgtEl>
                                          <p:spTgt spid="12">
                                            <p:bg/>
                                          </p:spTgt>
                                        </p:tgtEl>
                                      </p:cBhvr>
                                    </p:animEffect>
                                  </p:childTnLst>
                                </p:cTn>
                              </p:par>
                            </p:childTnLst>
                          </p:cTn>
                        </p:par>
                        <p:par>
                          <p:cTn id="86" fill="hold">
                            <p:stCondLst>
                              <p:cond delay="8500"/>
                            </p:stCondLst>
                            <p:childTnLst>
                              <p:par>
                                <p:cTn id="87" presetID="22" presetClass="entr" presetSubtype="8" fill="hold" grpId="0" nodeType="afterEffect">
                                  <p:stCondLst>
                                    <p:cond delay="0"/>
                                  </p:stCondLst>
                                  <p:childTnLst>
                                    <p:set>
                                      <p:cBhvr>
                                        <p:cTn id="88" dur="1" fill="hold">
                                          <p:stCondLst>
                                            <p:cond delay="0"/>
                                          </p:stCondLst>
                                        </p:cTn>
                                        <p:tgtEl>
                                          <p:spTgt spid="12">
                                            <p:txEl>
                                              <p:pRg st="0" end="0"/>
                                            </p:txEl>
                                          </p:spTgt>
                                        </p:tgtEl>
                                        <p:attrNameLst>
                                          <p:attrName>style.visibility</p:attrName>
                                        </p:attrNameLst>
                                      </p:cBhvr>
                                      <p:to>
                                        <p:strVal val="visible"/>
                                      </p:to>
                                    </p:set>
                                    <p:animEffect transition="in" filter="wipe(left)">
                                      <p:cBhvr>
                                        <p:cTn id="89" dur="150"/>
                                        <p:tgtEl>
                                          <p:spTgt spid="12">
                                            <p:txEl>
                                              <p:pRg st="0" end="0"/>
                                            </p:txEl>
                                          </p:spTgt>
                                        </p:tgtEl>
                                      </p:cBhvr>
                                    </p:animEffect>
                                  </p:childTnLst>
                                </p:cTn>
                              </p:par>
                            </p:childTnLst>
                          </p:cTn>
                        </p:par>
                        <p:par>
                          <p:cTn id="90" fill="hold">
                            <p:stCondLst>
                              <p:cond delay="9000"/>
                            </p:stCondLst>
                            <p:childTnLst>
                              <p:par>
                                <p:cTn id="91" presetID="22" presetClass="entr" presetSubtype="8" fill="hold" grpId="0" nodeType="afterEffect">
                                  <p:stCondLst>
                                    <p:cond delay="0"/>
                                  </p:stCondLst>
                                  <p:childTnLst>
                                    <p:set>
                                      <p:cBhvr>
                                        <p:cTn id="92" dur="1" fill="hold">
                                          <p:stCondLst>
                                            <p:cond delay="0"/>
                                          </p:stCondLst>
                                        </p:cTn>
                                        <p:tgtEl>
                                          <p:spTgt spid="13">
                                            <p:bg/>
                                          </p:spTgt>
                                        </p:tgtEl>
                                        <p:attrNameLst>
                                          <p:attrName>style.visibility</p:attrName>
                                        </p:attrNameLst>
                                      </p:cBhvr>
                                      <p:to>
                                        <p:strVal val="visible"/>
                                      </p:to>
                                    </p:set>
                                    <p:animEffect transition="in" filter="wipe(left)">
                                      <p:cBhvr>
                                        <p:cTn id="93" dur="150"/>
                                        <p:tgtEl>
                                          <p:spTgt spid="13">
                                            <p:bg/>
                                          </p:spTgt>
                                        </p:tgtEl>
                                      </p:cBhvr>
                                    </p:animEffect>
                                  </p:childTnLst>
                                </p:cTn>
                              </p:par>
                            </p:childTnLst>
                          </p:cTn>
                        </p:par>
                        <p:par>
                          <p:cTn id="94" fill="hold">
                            <p:stCondLst>
                              <p:cond delay="9500"/>
                            </p:stCondLst>
                            <p:childTnLst>
                              <p:par>
                                <p:cTn id="95" presetID="22" presetClass="entr" presetSubtype="8" fill="hold" grpId="0" nodeType="afterEffect">
                                  <p:stCondLst>
                                    <p:cond delay="0"/>
                                  </p:stCondLst>
                                  <p:childTnLst>
                                    <p:set>
                                      <p:cBhvr>
                                        <p:cTn id="96" dur="1" fill="hold">
                                          <p:stCondLst>
                                            <p:cond delay="0"/>
                                          </p:stCondLst>
                                        </p:cTn>
                                        <p:tgtEl>
                                          <p:spTgt spid="13">
                                            <p:txEl>
                                              <p:pRg st="0" end="0"/>
                                            </p:txEl>
                                          </p:spTgt>
                                        </p:tgtEl>
                                        <p:attrNameLst>
                                          <p:attrName>style.visibility</p:attrName>
                                        </p:attrNameLst>
                                      </p:cBhvr>
                                      <p:to>
                                        <p:strVal val="visible"/>
                                      </p:to>
                                    </p:set>
                                    <p:animEffect transition="in" filter="wipe(left)">
                                      <p:cBhvr>
                                        <p:cTn id="97" dur="150"/>
                                        <p:tgtEl>
                                          <p:spTgt spid="13">
                                            <p:txEl>
                                              <p:pRg st="0" end="0"/>
                                            </p:txEl>
                                          </p:spTgt>
                                        </p:tgtEl>
                                      </p:cBhvr>
                                    </p:animEffect>
                                  </p:childTnLst>
                                </p:cTn>
                              </p:par>
                            </p:childTnLst>
                          </p:cTn>
                        </p:par>
                        <p:par>
                          <p:cTn id="98" fill="hold">
                            <p:stCondLst>
                              <p:cond delay="10000"/>
                            </p:stCondLst>
                            <p:childTnLst>
                              <p:par>
                                <p:cTn id="99" presetID="22" presetClass="entr" presetSubtype="8" fill="hold" grpId="0" nodeType="afterEffect">
                                  <p:stCondLst>
                                    <p:cond delay="0"/>
                                  </p:stCondLst>
                                  <p:childTnLst>
                                    <p:set>
                                      <p:cBhvr>
                                        <p:cTn id="100" dur="1" fill="hold">
                                          <p:stCondLst>
                                            <p:cond delay="0"/>
                                          </p:stCondLst>
                                        </p:cTn>
                                        <p:tgtEl>
                                          <p:spTgt spid="14">
                                            <p:bg/>
                                          </p:spTgt>
                                        </p:tgtEl>
                                        <p:attrNameLst>
                                          <p:attrName>style.visibility</p:attrName>
                                        </p:attrNameLst>
                                      </p:cBhvr>
                                      <p:to>
                                        <p:strVal val="visible"/>
                                      </p:to>
                                    </p:set>
                                    <p:animEffect transition="in" filter="wipe(left)">
                                      <p:cBhvr>
                                        <p:cTn id="101" dur="150"/>
                                        <p:tgtEl>
                                          <p:spTgt spid="14">
                                            <p:bg/>
                                          </p:spTgt>
                                        </p:tgtEl>
                                      </p:cBhvr>
                                    </p:animEffect>
                                  </p:childTnLst>
                                </p:cTn>
                              </p:par>
                            </p:childTnLst>
                          </p:cTn>
                        </p:par>
                        <p:par>
                          <p:cTn id="102" fill="hold">
                            <p:stCondLst>
                              <p:cond delay="10500"/>
                            </p:stCondLst>
                            <p:childTnLst>
                              <p:par>
                                <p:cTn id="103" presetID="22" presetClass="entr" presetSubtype="8" fill="hold" grpId="0" nodeType="afterEffect">
                                  <p:stCondLst>
                                    <p:cond delay="0"/>
                                  </p:stCondLst>
                                  <p:childTnLst>
                                    <p:set>
                                      <p:cBhvr>
                                        <p:cTn id="104" dur="1" fill="hold">
                                          <p:stCondLst>
                                            <p:cond delay="0"/>
                                          </p:stCondLst>
                                        </p:cTn>
                                        <p:tgtEl>
                                          <p:spTgt spid="14">
                                            <p:txEl>
                                              <p:pRg st="0" end="0"/>
                                            </p:txEl>
                                          </p:spTgt>
                                        </p:tgtEl>
                                        <p:attrNameLst>
                                          <p:attrName>style.visibility</p:attrName>
                                        </p:attrNameLst>
                                      </p:cBhvr>
                                      <p:to>
                                        <p:strVal val="visible"/>
                                      </p:to>
                                    </p:set>
                                    <p:animEffect transition="in" filter="wipe(left)">
                                      <p:cBhvr>
                                        <p:cTn id="105" dur="150"/>
                                        <p:tgtEl>
                                          <p:spTgt spid="14">
                                            <p:txEl>
                                              <p:pRg st="0" end="0"/>
                                            </p:txEl>
                                          </p:spTgt>
                                        </p:tgtEl>
                                      </p:cBhvr>
                                    </p:animEffect>
                                  </p:childTnLst>
                                </p:cTn>
                              </p:par>
                            </p:childTnLst>
                          </p:cTn>
                        </p:par>
                        <p:par>
                          <p:cTn id="106" fill="hold">
                            <p:stCondLst>
                              <p:cond delay="11000"/>
                            </p:stCondLst>
                            <p:childTnLst>
                              <p:par>
                                <p:cTn id="107" presetID="22" presetClass="entr" presetSubtype="8" fill="hold" grpId="0" nodeType="afterEffect">
                                  <p:stCondLst>
                                    <p:cond delay="0"/>
                                  </p:stCondLst>
                                  <p:childTnLst>
                                    <p:set>
                                      <p:cBhvr>
                                        <p:cTn id="108" dur="1" fill="hold">
                                          <p:stCondLst>
                                            <p:cond delay="0"/>
                                          </p:stCondLst>
                                        </p:cTn>
                                        <p:tgtEl>
                                          <p:spTgt spid="15">
                                            <p:bg/>
                                          </p:spTgt>
                                        </p:tgtEl>
                                        <p:attrNameLst>
                                          <p:attrName>style.visibility</p:attrName>
                                        </p:attrNameLst>
                                      </p:cBhvr>
                                      <p:to>
                                        <p:strVal val="visible"/>
                                      </p:to>
                                    </p:set>
                                    <p:animEffect transition="in" filter="wipe(left)">
                                      <p:cBhvr>
                                        <p:cTn id="109" dur="150"/>
                                        <p:tgtEl>
                                          <p:spTgt spid="15">
                                            <p:bg/>
                                          </p:spTgt>
                                        </p:tgtEl>
                                      </p:cBhvr>
                                    </p:animEffect>
                                  </p:childTnLst>
                                </p:cTn>
                              </p:par>
                            </p:childTnLst>
                          </p:cTn>
                        </p:par>
                        <p:par>
                          <p:cTn id="110" fill="hold">
                            <p:stCondLst>
                              <p:cond delay="11500"/>
                            </p:stCondLst>
                            <p:childTnLst>
                              <p:par>
                                <p:cTn id="111" presetID="22" presetClass="entr" presetSubtype="8" fill="hold" grpId="0" nodeType="afterEffect">
                                  <p:stCondLst>
                                    <p:cond delay="0"/>
                                  </p:stCondLst>
                                  <p:childTnLst>
                                    <p:set>
                                      <p:cBhvr>
                                        <p:cTn id="112" dur="1" fill="hold">
                                          <p:stCondLst>
                                            <p:cond delay="0"/>
                                          </p:stCondLst>
                                        </p:cTn>
                                        <p:tgtEl>
                                          <p:spTgt spid="15">
                                            <p:txEl>
                                              <p:pRg st="0" end="0"/>
                                            </p:txEl>
                                          </p:spTgt>
                                        </p:tgtEl>
                                        <p:attrNameLst>
                                          <p:attrName>style.visibility</p:attrName>
                                        </p:attrNameLst>
                                      </p:cBhvr>
                                      <p:to>
                                        <p:strVal val="visible"/>
                                      </p:to>
                                    </p:set>
                                    <p:animEffect transition="in" filter="wipe(left)">
                                      <p:cBhvr>
                                        <p:cTn id="113" dur="150"/>
                                        <p:tgtEl>
                                          <p:spTgt spid="15">
                                            <p:txEl>
                                              <p:pRg st="0" end="0"/>
                                            </p:txEl>
                                          </p:spTgt>
                                        </p:tgtEl>
                                      </p:cBhvr>
                                    </p:animEffect>
                                  </p:childTnLst>
                                </p:cTn>
                              </p:par>
                            </p:childTnLst>
                          </p:cTn>
                        </p:par>
                        <p:par>
                          <p:cTn id="114" fill="hold">
                            <p:stCondLst>
                              <p:cond delay="12000"/>
                            </p:stCondLst>
                            <p:childTnLst>
                              <p:par>
                                <p:cTn id="115" presetID="22" presetClass="entr" presetSubtype="8" fill="hold" grpId="0" nodeType="afterEffect">
                                  <p:stCondLst>
                                    <p:cond delay="0"/>
                                  </p:stCondLst>
                                  <p:childTnLst>
                                    <p:set>
                                      <p:cBhvr>
                                        <p:cTn id="116" dur="1" fill="hold">
                                          <p:stCondLst>
                                            <p:cond delay="0"/>
                                          </p:stCondLst>
                                        </p:cTn>
                                        <p:tgtEl>
                                          <p:spTgt spid="16">
                                            <p:bg/>
                                          </p:spTgt>
                                        </p:tgtEl>
                                        <p:attrNameLst>
                                          <p:attrName>style.visibility</p:attrName>
                                        </p:attrNameLst>
                                      </p:cBhvr>
                                      <p:to>
                                        <p:strVal val="visible"/>
                                      </p:to>
                                    </p:set>
                                    <p:animEffect transition="in" filter="wipe(left)">
                                      <p:cBhvr>
                                        <p:cTn id="117" dur="150"/>
                                        <p:tgtEl>
                                          <p:spTgt spid="16">
                                            <p:bg/>
                                          </p:spTgt>
                                        </p:tgtEl>
                                      </p:cBhvr>
                                    </p:animEffect>
                                  </p:childTnLst>
                                </p:cTn>
                              </p:par>
                            </p:childTnLst>
                          </p:cTn>
                        </p:par>
                        <p:par>
                          <p:cTn id="118" fill="hold">
                            <p:stCondLst>
                              <p:cond delay="12500"/>
                            </p:stCondLst>
                            <p:childTnLst>
                              <p:par>
                                <p:cTn id="119" presetID="22" presetClass="entr" presetSubtype="8" fill="hold" grpId="0" nodeType="afterEffect">
                                  <p:stCondLst>
                                    <p:cond delay="0"/>
                                  </p:stCondLst>
                                  <p:childTnLst>
                                    <p:set>
                                      <p:cBhvr>
                                        <p:cTn id="120" dur="1" fill="hold">
                                          <p:stCondLst>
                                            <p:cond delay="0"/>
                                          </p:stCondLst>
                                        </p:cTn>
                                        <p:tgtEl>
                                          <p:spTgt spid="16">
                                            <p:txEl>
                                              <p:pRg st="0" end="0"/>
                                            </p:txEl>
                                          </p:spTgt>
                                        </p:tgtEl>
                                        <p:attrNameLst>
                                          <p:attrName>style.visibility</p:attrName>
                                        </p:attrNameLst>
                                      </p:cBhvr>
                                      <p:to>
                                        <p:strVal val="visible"/>
                                      </p:to>
                                    </p:set>
                                    <p:animEffect transition="in" filter="wipe(left)">
                                      <p:cBhvr>
                                        <p:cTn id="121" dur="150"/>
                                        <p:tgtEl>
                                          <p:spTgt spid="16">
                                            <p:txEl>
                                              <p:pRg st="0" end="0"/>
                                            </p:txEl>
                                          </p:spTgt>
                                        </p:tgtEl>
                                      </p:cBhvr>
                                    </p:animEffect>
                                  </p:childTnLst>
                                </p:cTn>
                              </p:par>
                              <p:par>
                                <p:cTn id="122" presetID="1" presetClass="entr" presetSubtype="0" fill="hold" grpId="0" nodeType="withEffect">
                                  <p:stCondLst>
                                    <p:cond delay="500"/>
                                  </p:stCondLst>
                                  <p:childTnLst>
                                    <p:set>
                                      <p:cBhvr>
                                        <p:cTn id="123" dur="1" fill="hold">
                                          <p:stCondLst>
                                            <p:cond delay="749"/>
                                          </p:stCondLst>
                                        </p:cTn>
                                        <p:tgtEl>
                                          <p:spTgt spid="17"/>
                                        </p:tgtEl>
                                        <p:attrNameLst>
                                          <p:attrName>style.visibility</p:attrName>
                                        </p:attrNameLst>
                                      </p:cBhvr>
                                      <p:to>
                                        <p:strVal val="visible"/>
                                      </p:to>
                                    </p:set>
                                  </p:childTnLst>
                                </p:cTn>
                              </p:par>
                              <p:par>
                                <p:cTn id="124" presetID="1" presetClass="exit" presetSubtype="0" fill="hold" grpId="1" nodeType="withEffect">
                                  <p:stCondLst>
                                    <p:cond delay="250"/>
                                  </p:stCondLst>
                                  <p:childTnLst>
                                    <p:set>
                                      <p:cBhvr>
                                        <p:cTn id="125" dur="1" fill="hold">
                                          <p:stCondLst>
                                            <p:cond delay="0"/>
                                          </p:stCondLst>
                                        </p:cTn>
                                        <p:tgtEl>
                                          <p:spTgt spid="17"/>
                                        </p:tgtEl>
                                        <p:attrNameLst>
                                          <p:attrName>style.visibility</p:attrName>
                                        </p:attrNameLst>
                                      </p:cBhvr>
                                      <p:to>
                                        <p:strVal val="hidden"/>
                                      </p:to>
                                    </p:set>
                                  </p:childTnLst>
                                </p:cTn>
                              </p:par>
                              <p:par>
                                <p:cTn id="126" presetID="1" presetClass="entr" presetSubtype="0" fill="hold" grpId="2" nodeType="withEffect">
                                  <p:stCondLst>
                                    <p:cond delay="500"/>
                                  </p:stCondLst>
                                  <p:childTnLst>
                                    <p:set>
                                      <p:cBhvr>
                                        <p:cTn id="127" dur="1" fill="hold">
                                          <p:stCondLst>
                                            <p:cond delay="0"/>
                                          </p:stCondLst>
                                        </p:cTn>
                                        <p:tgtEl>
                                          <p:spTgt spid="17"/>
                                        </p:tgtEl>
                                        <p:attrNameLst>
                                          <p:attrName>style.visibility</p:attrName>
                                        </p:attrNameLst>
                                      </p:cBhvr>
                                      <p:to>
                                        <p:strVal val="visible"/>
                                      </p:to>
                                    </p:set>
                                  </p:childTnLst>
                                </p:cTn>
                              </p:par>
                              <p:par>
                                <p:cTn id="128" presetID="1" presetClass="exit" presetSubtype="0" fill="hold" grpId="3" nodeType="withEffect">
                                  <p:stCondLst>
                                    <p:cond delay="750"/>
                                  </p:stCondLst>
                                  <p:childTnLst>
                                    <p:set>
                                      <p:cBhvr>
                                        <p:cTn id="129" dur="1" fill="hold">
                                          <p:stCondLst>
                                            <p:cond delay="0"/>
                                          </p:stCondLst>
                                        </p:cTn>
                                        <p:tgtEl>
                                          <p:spTgt spid="17"/>
                                        </p:tgtEl>
                                        <p:attrNameLst>
                                          <p:attrName>style.visibility</p:attrName>
                                        </p:attrNameLst>
                                      </p:cBhvr>
                                      <p:to>
                                        <p:strVal val="hidden"/>
                                      </p:to>
                                    </p:set>
                                  </p:childTnLst>
                                </p:cTn>
                              </p:par>
                              <p:par>
                                <p:cTn id="130" presetID="1" presetClass="entr" presetSubtype="0" fill="hold" grpId="4" nodeType="withEffect">
                                  <p:stCondLst>
                                    <p:cond delay="2500"/>
                                  </p:stCondLst>
                                  <p:childTnLst>
                                    <p:set>
                                      <p:cBhvr>
                                        <p:cTn id="131" dur="1" fill="hold">
                                          <p:stCondLst>
                                            <p:cond delay="0"/>
                                          </p:stCondLst>
                                        </p:cTn>
                                        <p:tgtEl>
                                          <p:spTgt spid="17"/>
                                        </p:tgtEl>
                                        <p:attrNameLst>
                                          <p:attrName>style.visibility</p:attrName>
                                        </p:attrNameLst>
                                      </p:cBhvr>
                                      <p:to>
                                        <p:strVal val="visible"/>
                                      </p:to>
                                    </p:set>
                                  </p:childTnLst>
                                </p:cTn>
                              </p:par>
                              <p:par>
                                <p:cTn id="132" presetID="1" presetClass="entr" presetSubtype="0" fill="hold" grpId="0" nodeType="withEffect">
                                  <p:stCondLst>
                                    <p:cond delay="1000"/>
                                  </p:stCondLst>
                                  <p:childTnLst>
                                    <p:set>
                                      <p:cBhvr>
                                        <p:cTn id="133" dur="1" fill="hold">
                                          <p:stCondLst>
                                            <p:cond delay="749"/>
                                          </p:stCondLst>
                                        </p:cTn>
                                        <p:tgtEl>
                                          <p:spTgt spid="3"/>
                                        </p:tgtEl>
                                        <p:attrNameLst>
                                          <p:attrName>style.visibility</p:attrName>
                                        </p:attrNameLst>
                                      </p:cBhvr>
                                      <p:to>
                                        <p:strVal val="visible"/>
                                      </p:to>
                                    </p:set>
                                  </p:childTnLst>
                                </p:cTn>
                              </p:par>
                              <p:par>
                                <p:cTn id="134" presetID="1" presetClass="exit" presetSubtype="0" fill="hold" grpId="1" nodeType="withEffect">
                                  <p:stCondLst>
                                    <p:cond delay="750"/>
                                  </p:stCondLst>
                                  <p:childTnLst>
                                    <p:set>
                                      <p:cBhvr>
                                        <p:cTn id="135" dur="1" fill="hold">
                                          <p:stCondLst>
                                            <p:cond delay="0"/>
                                          </p:stCondLst>
                                        </p:cTn>
                                        <p:tgtEl>
                                          <p:spTgt spid="3"/>
                                        </p:tgtEl>
                                        <p:attrNameLst>
                                          <p:attrName>style.visibility</p:attrName>
                                        </p:attrNameLst>
                                      </p:cBhvr>
                                      <p:to>
                                        <p:strVal val="hidden"/>
                                      </p:to>
                                    </p:set>
                                  </p:childTnLst>
                                </p:cTn>
                              </p:par>
                              <p:par>
                                <p:cTn id="136" presetID="1" presetClass="entr" presetSubtype="0" fill="hold" grpId="2" nodeType="withEffect">
                                  <p:stCondLst>
                                    <p:cond delay="1000"/>
                                  </p:stCondLst>
                                  <p:childTnLst>
                                    <p:set>
                                      <p:cBhvr>
                                        <p:cTn id="137" dur="1" fill="hold">
                                          <p:stCondLst>
                                            <p:cond delay="0"/>
                                          </p:stCondLst>
                                        </p:cTn>
                                        <p:tgtEl>
                                          <p:spTgt spid="3"/>
                                        </p:tgtEl>
                                        <p:attrNameLst>
                                          <p:attrName>style.visibility</p:attrName>
                                        </p:attrNameLst>
                                      </p:cBhvr>
                                      <p:to>
                                        <p:strVal val="visible"/>
                                      </p:to>
                                    </p:set>
                                  </p:childTnLst>
                                </p:cTn>
                              </p:par>
                              <p:par>
                                <p:cTn id="138" presetID="1" presetClass="exit" presetSubtype="0" fill="hold" grpId="3" nodeType="withEffect">
                                  <p:stCondLst>
                                    <p:cond delay="1250"/>
                                  </p:stCondLst>
                                  <p:childTnLst>
                                    <p:set>
                                      <p:cBhvr>
                                        <p:cTn id="139" dur="1" fill="hold">
                                          <p:stCondLst>
                                            <p:cond delay="0"/>
                                          </p:stCondLst>
                                        </p:cTn>
                                        <p:tgtEl>
                                          <p:spTgt spid="3"/>
                                        </p:tgtEl>
                                        <p:attrNameLst>
                                          <p:attrName>style.visibility</p:attrName>
                                        </p:attrNameLst>
                                      </p:cBhvr>
                                      <p:to>
                                        <p:strVal val="hidden"/>
                                      </p:to>
                                    </p:set>
                                  </p:childTnLst>
                                </p:cTn>
                              </p:par>
                              <p:par>
                                <p:cTn id="140" presetID="1" presetClass="entr" presetSubtype="0" fill="hold" grpId="4" nodeType="withEffect">
                                  <p:stCondLst>
                                    <p:cond delay="750"/>
                                  </p:stCondLst>
                                  <p:childTnLst>
                                    <p:set>
                                      <p:cBhvr>
                                        <p:cTn id="14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3" grpId="4"/>
      <p:bldP spid="4" grpId="0" animBg="1" uiExpand="1" build="allAtOnce"/>
      <p:bldP spid="5" grpId="0" animBg="1" build="allAtOnce"/>
      <p:bldP spid="6" grpId="0" animBg="1" build="allAtOnce"/>
      <p:bldP spid="7" grpId="0" animBg="1" build="allAtOnce"/>
      <p:bldP spid="8" grpId="0" animBg="1" build="allAtOnce"/>
      <p:bldP spid="9" grpId="0" animBg="1" build="allAtOnce"/>
      <p:bldP spid="10" grpId="0" animBg="1" build="allAtOnce"/>
      <p:bldP spid="11" grpId="0" animBg="1" build="allAtOnce"/>
      <p:bldP spid="12" grpId="0" animBg="1" build="allAtOnce"/>
      <p:bldP spid="13" grpId="0" animBg="1" build="allAtOnce"/>
      <p:bldP spid="14" grpId="0" animBg="1" build="allAtOnce"/>
      <p:bldP spid="15" grpId="0" animBg="1" uiExpand="1" build="allAtOnce"/>
      <p:bldP spid="16" grpId="0" animBg="1" uiExpand="1" build="allAtOnce"/>
      <p:bldP spid="17" grpId="0"/>
      <p:bldP spid="17" grpId="1"/>
      <p:bldP spid="17" grpId="2"/>
      <p:bldP spid="17" grpId="3"/>
      <p:bldP spid="17" grpId="4"/>
      <p:bldP spid="19" grpId="0"/>
      <p:bldP spid="19" grpId="1"/>
      <p:bldP spid="19" grpId="2"/>
      <p:bldP spid="19" grpId="3"/>
      <p:bldP spid="19" grpId="4"/>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组合 78"/>
          <p:cNvGrpSpPr/>
          <p:nvPr/>
        </p:nvGrpSpPr>
        <p:grpSpPr>
          <a:xfrm>
            <a:off x="2503569" y="2794357"/>
            <a:ext cx="7693373" cy="1201301"/>
            <a:chOff x="1909926" y="2223248"/>
            <a:chExt cx="5771532" cy="901211"/>
          </a:xfrm>
        </p:grpSpPr>
        <p:grpSp>
          <p:nvGrpSpPr>
            <p:cNvPr id="121" name="组合 120"/>
            <p:cNvGrpSpPr/>
            <p:nvPr/>
          </p:nvGrpSpPr>
          <p:grpSpPr>
            <a:xfrm>
              <a:off x="6404472" y="2537820"/>
              <a:ext cx="1276986" cy="303011"/>
              <a:chOff x="4117785" y="4378051"/>
              <a:chExt cx="1702648" cy="404014"/>
            </a:xfrm>
          </p:grpSpPr>
          <p:sp>
            <p:nvSpPr>
              <p:cNvPr id="122" name="圆角矩形 23"/>
              <p:cNvSpPr/>
              <p:nvPr/>
            </p:nvSpPr>
            <p:spPr>
              <a:xfrm flipH="1">
                <a:off x="4117785" y="4378051"/>
                <a:ext cx="1702648" cy="404014"/>
              </a:xfrm>
              <a:prstGeom prst="roundRect">
                <a:avLst>
                  <a:gd name="adj" fmla="val 50000"/>
                </a:avLst>
              </a:prstGeom>
              <a:gradFill>
                <a:gsLst>
                  <a:gs pos="0">
                    <a:srgbClr val="E45C5B"/>
                  </a:gs>
                  <a:gs pos="100000">
                    <a:srgbClr val="EA8384"/>
                  </a:gs>
                </a:gsLst>
                <a:lin ang="5400000" scaled="1"/>
              </a:gradFill>
              <a:ln w="28575" cap="flat">
                <a:gradFill>
                  <a:gsLst>
                    <a:gs pos="100000">
                      <a:srgbClr val="E45C5B"/>
                    </a:gs>
                    <a:gs pos="0">
                      <a:srgbClr val="EA8384"/>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16" tIns="45708" rIns="91416" bIns="45708" numCol="1" anchor="t" anchorCtr="0" compatLnSpc="1"/>
              <a:lstStyle/>
              <a:p>
                <a:endParaRPr lang="zh-CN" altLang="en-US" sz="1350">
                  <a:solidFill>
                    <a:prstClr val="black"/>
                  </a:solidFill>
                  <a:latin typeface="造字工房悦黑体验版细体" pitchFamily="50" charset="-122"/>
                  <a:ea typeface="造字工房悦黑体验版细体" pitchFamily="50" charset="-122"/>
                </a:endParaRPr>
              </a:p>
            </p:txBody>
          </p:sp>
          <p:sp>
            <p:nvSpPr>
              <p:cNvPr id="123" name="文本框 122"/>
              <p:cNvSpPr txBox="1"/>
              <p:nvPr/>
            </p:nvSpPr>
            <p:spPr>
              <a:xfrm>
                <a:off x="4510733" y="4416707"/>
                <a:ext cx="868906" cy="299163"/>
              </a:xfrm>
              <a:prstGeom prst="rect">
                <a:avLst/>
              </a:prstGeom>
              <a:noFill/>
            </p:spPr>
            <p:txBody>
              <a:bodyPr wrap="none" rtlCol="0">
                <a:spAutoFit/>
              </a:bodyPr>
              <a:lstStyle/>
              <a:p>
                <a:r>
                  <a:rPr lang="zh-CN" altLang="en-US" sz="1350" dirty="0">
                    <a:solidFill>
                      <a:schemeClr val="bg1"/>
                    </a:solidFill>
                    <a:latin typeface="微软雅黑" panose="020B0503020204020204" pitchFamily="34" charset="-122"/>
                    <a:ea typeface="微软雅黑" panose="020B0503020204020204" pitchFamily="34" charset="-122"/>
                  </a:rPr>
                  <a:t>对接读秀</a:t>
                </a:r>
                <a:endParaRPr lang="zh-CN" altLang="en-US" sz="1350" dirty="0">
                  <a:solidFill>
                    <a:schemeClr val="bg1"/>
                  </a:solidFill>
                  <a:latin typeface="微软雅黑" panose="020B0503020204020204" pitchFamily="34" charset="-122"/>
                  <a:ea typeface="微软雅黑" panose="020B0503020204020204" pitchFamily="34" charset="-122"/>
                </a:endParaRPr>
              </a:p>
            </p:txBody>
          </p:sp>
        </p:grpSp>
        <p:pic>
          <p:nvPicPr>
            <p:cNvPr id="68" name="图片 67"/>
            <p:cNvPicPr>
              <a:picLocks noChangeAspect="1"/>
            </p:cNvPicPr>
            <p:nvPr/>
          </p:nvPicPr>
          <p:blipFill>
            <a:blip r:embed="rId1"/>
            <a:stretch>
              <a:fillRect/>
            </a:stretch>
          </p:blipFill>
          <p:spPr>
            <a:xfrm>
              <a:off x="1909926" y="2223248"/>
              <a:ext cx="4342785" cy="901211"/>
            </a:xfrm>
            <a:prstGeom prst="rect">
              <a:avLst/>
            </a:prstGeom>
            <a:ln>
              <a:noFill/>
            </a:ln>
            <a:effectLst>
              <a:outerShdw blurRad="190500" algn="tl" rotWithShape="0">
                <a:srgbClr val="000000">
                  <a:alpha val="70000"/>
                </a:srgbClr>
              </a:outerShdw>
            </a:effectLst>
          </p:spPr>
        </p:pic>
      </p:grpSp>
      <p:grpSp>
        <p:nvGrpSpPr>
          <p:cNvPr id="81" name="组合 80"/>
          <p:cNvGrpSpPr/>
          <p:nvPr/>
        </p:nvGrpSpPr>
        <p:grpSpPr>
          <a:xfrm>
            <a:off x="2481606" y="5309221"/>
            <a:ext cx="7745191" cy="1205216"/>
            <a:chOff x="1879290" y="3864425"/>
            <a:chExt cx="5810406" cy="904148"/>
          </a:xfrm>
        </p:grpSpPr>
        <p:grpSp>
          <p:nvGrpSpPr>
            <p:cNvPr id="127" name="组合 126"/>
            <p:cNvGrpSpPr/>
            <p:nvPr/>
          </p:nvGrpSpPr>
          <p:grpSpPr>
            <a:xfrm>
              <a:off x="6412710" y="4228153"/>
              <a:ext cx="1276986" cy="303011"/>
              <a:chOff x="8798682" y="4421987"/>
              <a:chExt cx="1702648" cy="404014"/>
            </a:xfrm>
          </p:grpSpPr>
          <p:sp>
            <p:nvSpPr>
              <p:cNvPr id="128" name="圆角矩形 29"/>
              <p:cNvSpPr/>
              <p:nvPr/>
            </p:nvSpPr>
            <p:spPr>
              <a:xfrm flipH="1">
                <a:off x="8798682" y="4421987"/>
                <a:ext cx="1702648" cy="404014"/>
              </a:xfrm>
              <a:prstGeom prst="roundRect">
                <a:avLst>
                  <a:gd name="adj" fmla="val 50000"/>
                </a:avLst>
              </a:prstGeom>
              <a:gradFill>
                <a:gsLst>
                  <a:gs pos="100000">
                    <a:srgbClr val="77468A"/>
                  </a:gs>
                  <a:gs pos="0">
                    <a:srgbClr val="633B73"/>
                  </a:gs>
                </a:gsLst>
                <a:lin ang="5400000" scaled="1"/>
              </a:gradFill>
              <a:ln w="28575" cap="flat">
                <a:gradFill>
                  <a:gsLst>
                    <a:gs pos="0">
                      <a:srgbClr val="77468A"/>
                    </a:gs>
                    <a:gs pos="100000">
                      <a:srgbClr val="633B73"/>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16" tIns="45708" rIns="91416" bIns="45708" numCol="1" anchor="t" anchorCtr="0" compatLnSpc="1"/>
              <a:lstStyle/>
              <a:p>
                <a:endParaRPr lang="zh-CN" altLang="en-US" sz="1350">
                  <a:solidFill>
                    <a:prstClr val="black"/>
                  </a:solidFill>
                  <a:latin typeface="造字工房悦黑体验版细体" pitchFamily="50" charset="-122"/>
                  <a:ea typeface="造字工房悦黑体验版细体" pitchFamily="50" charset="-122"/>
                </a:endParaRPr>
              </a:p>
            </p:txBody>
          </p:sp>
          <p:sp>
            <p:nvSpPr>
              <p:cNvPr id="129" name="文本框 128"/>
              <p:cNvSpPr txBox="1"/>
              <p:nvPr/>
            </p:nvSpPr>
            <p:spPr>
              <a:xfrm>
                <a:off x="8844390" y="4458520"/>
                <a:ext cx="1554885" cy="299163"/>
              </a:xfrm>
              <a:prstGeom prst="rect">
                <a:avLst/>
              </a:prstGeom>
              <a:noFill/>
            </p:spPr>
            <p:txBody>
              <a:bodyPr wrap="none" rtlCol="0">
                <a:spAutoFit/>
              </a:bodyPr>
              <a:lstStyle/>
              <a:p>
                <a:r>
                  <a:rPr lang="zh-CN" altLang="en-US" sz="1350" dirty="0">
                    <a:solidFill>
                      <a:schemeClr val="bg1"/>
                    </a:solidFill>
                    <a:latin typeface="微软雅黑" panose="020B0503020204020204" pitchFamily="34" charset="-122"/>
                    <a:ea typeface="微软雅黑" panose="020B0503020204020204" pitchFamily="34" charset="-122"/>
                  </a:rPr>
                  <a:t>对接第三方数据商</a:t>
                </a:r>
                <a:endParaRPr lang="zh-CN" altLang="en-US" sz="1350" dirty="0">
                  <a:solidFill>
                    <a:schemeClr val="bg1"/>
                  </a:solidFill>
                  <a:latin typeface="微软雅黑" panose="020B0503020204020204" pitchFamily="34" charset="-122"/>
                  <a:ea typeface="微软雅黑" panose="020B0503020204020204" pitchFamily="34" charset="-122"/>
                </a:endParaRPr>
              </a:p>
            </p:txBody>
          </p:sp>
        </p:grpSp>
        <p:pic>
          <p:nvPicPr>
            <p:cNvPr id="75" name="图片 74"/>
            <p:cNvPicPr>
              <a:picLocks noChangeAspect="1"/>
            </p:cNvPicPr>
            <p:nvPr/>
          </p:nvPicPr>
          <p:blipFill>
            <a:blip r:embed="rId2"/>
            <a:stretch>
              <a:fillRect/>
            </a:stretch>
          </p:blipFill>
          <p:spPr>
            <a:xfrm>
              <a:off x="1879290" y="3864425"/>
              <a:ext cx="4356944" cy="904148"/>
            </a:xfrm>
            <a:prstGeom prst="rect">
              <a:avLst/>
            </a:prstGeom>
            <a:ln>
              <a:noFill/>
            </a:ln>
            <a:effectLst>
              <a:outerShdw blurRad="190500" algn="tl" rotWithShape="0">
                <a:srgbClr val="000000">
                  <a:alpha val="70000"/>
                </a:srgbClr>
              </a:outerShdw>
            </a:effectLst>
          </p:spPr>
        </p:pic>
      </p:grpSp>
      <p:grpSp>
        <p:nvGrpSpPr>
          <p:cNvPr id="76" name="组合 75"/>
          <p:cNvGrpSpPr/>
          <p:nvPr/>
        </p:nvGrpSpPr>
        <p:grpSpPr>
          <a:xfrm>
            <a:off x="2503563" y="1461720"/>
            <a:ext cx="7693379" cy="1232923"/>
            <a:chOff x="1918160" y="1351005"/>
            <a:chExt cx="5771536" cy="924933"/>
          </a:xfrm>
        </p:grpSpPr>
        <p:grpSp>
          <p:nvGrpSpPr>
            <p:cNvPr id="124" name="组合 123"/>
            <p:cNvGrpSpPr/>
            <p:nvPr/>
          </p:nvGrpSpPr>
          <p:grpSpPr>
            <a:xfrm>
              <a:off x="6412710" y="1742082"/>
              <a:ext cx="1276986" cy="303011"/>
              <a:chOff x="6463726" y="4421987"/>
              <a:chExt cx="1702648" cy="404014"/>
            </a:xfrm>
          </p:grpSpPr>
          <p:sp>
            <p:nvSpPr>
              <p:cNvPr id="125" name="圆角矩形 26"/>
              <p:cNvSpPr/>
              <p:nvPr/>
            </p:nvSpPr>
            <p:spPr>
              <a:xfrm>
                <a:off x="6463726" y="4421987"/>
                <a:ext cx="1702648" cy="404014"/>
              </a:xfrm>
              <a:prstGeom prst="roundRect">
                <a:avLst>
                  <a:gd name="adj" fmla="val 50000"/>
                </a:avLst>
              </a:prstGeom>
              <a:gradFill>
                <a:gsLst>
                  <a:gs pos="100000">
                    <a:srgbClr val="FFC165"/>
                  </a:gs>
                  <a:gs pos="0">
                    <a:srgbClr val="FF9A05"/>
                  </a:gs>
                </a:gsLst>
                <a:lin ang="5400000" scaled="1"/>
              </a:gradFill>
              <a:ln w="28575" cap="flat">
                <a:gradFill>
                  <a:gsLst>
                    <a:gs pos="0">
                      <a:srgbClr val="FFC165"/>
                    </a:gs>
                    <a:gs pos="100000">
                      <a:srgbClr val="FF9A05"/>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16" tIns="45708" rIns="91416" bIns="45708" numCol="1" anchor="t" anchorCtr="0" compatLnSpc="1"/>
              <a:lstStyle/>
              <a:p>
                <a:endParaRPr lang="zh-CN" altLang="en-US" sz="1350">
                  <a:solidFill>
                    <a:prstClr val="black"/>
                  </a:solidFill>
                  <a:latin typeface="造字工房悦黑体验版细体" pitchFamily="50" charset="-122"/>
                  <a:ea typeface="造字工房悦黑体验版细体" pitchFamily="50" charset="-122"/>
                </a:endParaRPr>
              </a:p>
            </p:txBody>
          </p:sp>
          <p:sp>
            <p:nvSpPr>
              <p:cNvPr id="126" name="文本框 125"/>
              <p:cNvSpPr txBox="1"/>
              <p:nvPr/>
            </p:nvSpPr>
            <p:spPr>
              <a:xfrm>
                <a:off x="6613095" y="4455487"/>
                <a:ext cx="1331942" cy="299162"/>
              </a:xfrm>
              <a:prstGeom prst="rect">
                <a:avLst/>
              </a:prstGeom>
              <a:noFill/>
            </p:spPr>
            <p:txBody>
              <a:bodyPr wrap="none" rtlCol="0">
                <a:spAutoFit/>
              </a:bodyPr>
              <a:lstStyle/>
              <a:p>
                <a:r>
                  <a:rPr lang="zh-CN" altLang="en-US" sz="1350" dirty="0">
                    <a:solidFill>
                      <a:schemeClr val="bg1"/>
                    </a:solidFill>
                    <a:latin typeface="微软雅黑" panose="020B0503020204020204" pitchFamily="34" charset="-122"/>
                    <a:ea typeface="微软雅黑" panose="020B0503020204020204" pitchFamily="34" charset="-122"/>
                  </a:rPr>
                  <a:t>对接馆藏</a:t>
                </a:r>
                <a:r>
                  <a:rPr lang="en-US" altLang="zh-CN" sz="1350" dirty="0">
                    <a:solidFill>
                      <a:schemeClr val="bg1"/>
                    </a:solidFill>
                    <a:latin typeface="微软雅黑" panose="020B0503020204020204" pitchFamily="34" charset="-122"/>
                    <a:ea typeface="微软雅黑" panose="020B0503020204020204" pitchFamily="34" charset="-122"/>
                  </a:rPr>
                  <a:t>OPAC</a:t>
                </a:r>
                <a:endParaRPr lang="zh-CN" altLang="en-US" sz="1350" dirty="0">
                  <a:solidFill>
                    <a:schemeClr val="bg1"/>
                  </a:solidFill>
                  <a:latin typeface="微软雅黑" panose="020B0503020204020204" pitchFamily="34" charset="-122"/>
                  <a:ea typeface="微软雅黑" panose="020B0503020204020204" pitchFamily="34" charset="-122"/>
                </a:endParaRPr>
              </a:p>
            </p:txBody>
          </p:sp>
        </p:grpSp>
        <p:pic>
          <p:nvPicPr>
            <p:cNvPr id="77" name="图片 76"/>
            <p:cNvPicPr>
              <a:picLocks noChangeAspect="1"/>
            </p:cNvPicPr>
            <p:nvPr/>
          </p:nvPicPr>
          <p:blipFill>
            <a:blip r:embed="rId3"/>
            <a:stretch>
              <a:fillRect/>
            </a:stretch>
          </p:blipFill>
          <p:spPr>
            <a:xfrm>
              <a:off x="1918160" y="1351005"/>
              <a:ext cx="4339292" cy="924933"/>
            </a:xfrm>
            <a:prstGeom prst="rect">
              <a:avLst/>
            </a:prstGeom>
            <a:ln>
              <a:noFill/>
            </a:ln>
            <a:effectLst>
              <a:outerShdw blurRad="190500" algn="tl" rotWithShape="0">
                <a:srgbClr val="000000">
                  <a:alpha val="70000"/>
                </a:srgbClr>
              </a:outerShdw>
            </a:effectLst>
          </p:spPr>
        </p:pic>
      </p:grpSp>
      <p:grpSp>
        <p:nvGrpSpPr>
          <p:cNvPr id="80" name="组合 79"/>
          <p:cNvGrpSpPr/>
          <p:nvPr/>
        </p:nvGrpSpPr>
        <p:grpSpPr>
          <a:xfrm>
            <a:off x="2492582" y="4107832"/>
            <a:ext cx="7744375" cy="1093498"/>
            <a:chOff x="1887524" y="3087664"/>
            <a:chExt cx="5809794" cy="820337"/>
          </a:xfrm>
        </p:grpSpPr>
        <p:grpSp>
          <p:nvGrpSpPr>
            <p:cNvPr id="118" name="组合 117"/>
            <p:cNvGrpSpPr/>
            <p:nvPr/>
          </p:nvGrpSpPr>
          <p:grpSpPr>
            <a:xfrm>
              <a:off x="6420332" y="3378446"/>
              <a:ext cx="1276986" cy="303010"/>
              <a:chOff x="1760860" y="4334115"/>
              <a:chExt cx="1702648" cy="404014"/>
            </a:xfrm>
          </p:grpSpPr>
          <p:sp>
            <p:nvSpPr>
              <p:cNvPr id="119" name="圆角矩形 20"/>
              <p:cNvSpPr/>
              <p:nvPr/>
            </p:nvSpPr>
            <p:spPr>
              <a:xfrm>
                <a:off x="1760860" y="4334115"/>
                <a:ext cx="1702648" cy="404014"/>
              </a:xfrm>
              <a:prstGeom prst="roundRect">
                <a:avLst>
                  <a:gd name="adj" fmla="val 50000"/>
                </a:avLst>
              </a:prstGeom>
              <a:gradFill>
                <a:gsLst>
                  <a:gs pos="100000">
                    <a:srgbClr val="02B3C1"/>
                  </a:gs>
                  <a:gs pos="0">
                    <a:srgbClr val="0699AC"/>
                  </a:gs>
                </a:gsLst>
                <a:lin ang="5400000" scaled="1"/>
              </a:gradFill>
              <a:ln w="28575" cap="flat">
                <a:gradFill>
                  <a:gsLst>
                    <a:gs pos="0">
                      <a:srgbClr val="02B3C1"/>
                    </a:gs>
                    <a:gs pos="100000">
                      <a:srgbClr val="0699AC"/>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16" tIns="45708" rIns="91416" bIns="45708" numCol="1" anchor="t" anchorCtr="0" compatLnSpc="1"/>
              <a:lstStyle/>
              <a:p>
                <a:endParaRPr lang="zh-CN" altLang="en-US" sz="1350">
                  <a:solidFill>
                    <a:prstClr val="black"/>
                  </a:solidFill>
                  <a:latin typeface="造字工房悦黑体验版细体" pitchFamily="50" charset="-122"/>
                  <a:ea typeface="造字工房悦黑体验版细体" pitchFamily="50" charset="-122"/>
                </a:endParaRPr>
              </a:p>
            </p:txBody>
          </p:sp>
          <p:sp>
            <p:nvSpPr>
              <p:cNvPr id="120" name="文本框 119"/>
              <p:cNvSpPr txBox="1"/>
              <p:nvPr/>
            </p:nvSpPr>
            <p:spPr>
              <a:xfrm>
                <a:off x="2113671" y="4370647"/>
                <a:ext cx="868906" cy="299163"/>
              </a:xfrm>
              <a:prstGeom prst="rect">
                <a:avLst/>
              </a:prstGeom>
              <a:noFill/>
            </p:spPr>
            <p:txBody>
              <a:bodyPr wrap="none" rtlCol="0">
                <a:spAutoFit/>
              </a:bodyPr>
              <a:lstStyle/>
              <a:p>
                <a:r>
                  <a:rPr lang="zh-CN" altLang="en-US" sz="1350" dirty="0">
                    <a:solidFill>
                      <a:schemeClr val="bg1"/>
                    </a:solidFill>
                    <a:latin typeface="微软雅黑" panose="020B0503020204020204" pitchFamily="34" charset="-122"/>
                    <a:ea typeface="微软雅黑" panose="020B0503020204020204" pitchFamily="34" charset="-122"/>
                  </a:rPr>
                  <a:t>对接百链</a:t>
                </a:r>
                <a:endParaRPr lang="zh-CN" altLang="en-US" sz="1350" dirty="0">
                  <a:solidFill>
                    <a:schemeClr val="bg1"/>
                  </a:solidFill>
                  <a:latin typeface="微软雅黑" panose="020B0503020204020204" pitchFamily="34" charset="-122"/>
                  <a:ea typeface="微软雅黑" panose="020B0503020204020204" pitchFamily="34" charset="-122"/>
                </a:endParaRPr>
              </a:p>
            </p:txBody>
          </p:sp>
        </p:grpSp>
        <p:pic>
          <p:nvPicPr>
            <p:cNvPr id="78" name="图片 77"/>
            <p:cNvPicPr>
              <a:picLocks noChangeAspect="1"/>
            </p:cNvPicPr>
            <p:nvPr/>
          </p:nvPicPr>
          <p:blipFill>
            <a:blip r:embed="rId4"/>
            <a:stretch>
              <a:fillRect/>
            </a:stretch>
          </p:blipFill>
          <p:spPr>
            <a:xfrm>
              <a:off x="1887524" y="3087664"/>
              <a:ext cx="4342785" cy="820337"/>
            </a:xfrm>
            <a:prstGeom prst="rect">
              <a:avLst/>
            </a:prstGeom>
            <a:ln>
              <a:noFill/>
            </a:ln>
            <a:effectLst>
              <a:outerShdw blurRad="190500" algn="tl" rotWithShape="0">
                <a:srgbClr val="000000">
                  <a:alpha val="70000"/>
                </a:srgbClr>
              </a:outerShdw>
            </a:effectLst>
          </p:spPr>
        </p:pic>
      </p:grpSp>
      <p:sp>
        <p:nvSpPr>
          <p:cNvPr id="23" name="文本框 5"/>
          <p:cNvSpPr txBox="1"/>
          <p:nvPr/>
        </p:nvSpPr>
        <p:spPr>
          <a:xfrm>
            <a:off x="961163" y="188325"/>
            <a:ext cx="5134837" cy="645160"/>
          </a:xfrm>
          <a:prstGeom prst="rect">
            <a:avLst/>
          </a:prstGeom>
          <a:noFill/>
        </p:spPr>
        <p:txBody>
          <a:bodyPr wrap="square" rtlCol="0">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r>
              <a:rPr lang="zh-CN" altLang="en-US" sz="3600" dirty="0"/>
              <a:t>资源整合</a:t>
            </a:r>
            <a:r>
              <a:rPr lang="en-US" altLang="zh-CN" sz="3600" dirty="0"/>
              <a:t>—</a:t>
            </a:r>
            <a:r>
              <a:rPr lang="zh-CN" altLang="en-US" sz="3600" dirty="0"/>
              <a:t>一站式获取</a:t>
            </a:r>
            <a:endParaRPr lang="zh-CN" altLang="zh-CN" sz="3600" dirty="0"/>
          </a:p>
        </p:txBody>
      </p:sp>
      <p:grpSp>
        <p:nvGrpSpPr>
          <p:cNvPr id="24" name="组合 23"/>
          <p:cNvGrpSpPr/>
          <p:nvPr/>
        </p:nvGrpSpPr>
        <p:grpSpPr>
          <a:xfrm>
            <a:off x="3791" y="232616"/>
            <a:ext cx="758751" cy="693080"/>
            <a:chOff x="0" y="532828"/>
            <a:chExt cx="759125" cy="568897"/>
          </a:xfrm>
        </p:grpSpPr>
        <p:sp>
          <p:nvSpPr>
            <p:cNvPr id="25" name="矩形 24"/>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3791" y="922615"/>
            <a:ext cx="12184419" cy="45696"/>
            <a:chOff x="0" y="532828"/>
            <a:chExt cx="759125" cy="568897"/>
          </a:xfrm>
        </p:grpSpPr>
        <p:sp>
          <p:nvSpPr>
            <p:cNvPr id="30" name="矩形 29"/>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stretch>
            <a:fillRect/>
          </a:stretch>
        </p:blipFill>
        <p:spPr>
          <a:xfrm>
            <a:off x="4969190" y="277812"/>
            <a:ext cx="2286000" cy="6038850"/>
          </a:xfrm>
          <a:prstGeom prst="roundRect">
            <a:avLst>
              <a:gd name="adj" fmla="val 4427"/>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22" name="图片 21"/>
          <p:cNvPicPr>
            <a:picLocks noChangeAspect="1"/>
          </p:cNvPicPr>
          <p:nvPr/>
        </p:nvPicPr>
        <p:blipFill>
          <a:blip r:embed="rId2" cstate="print"/>
          <a:stretch>
            <a:fillRect/>
          </a:stretch>
        </p:blipFill>
        <p:spPr>
          <a:xfrm>
            <a:off x="2552699" y="839787"/>
            <a:ext cx="2286000" cy="5476875"/>
          </a:xfrm>
          <a:prstGeom prst="roundRect">
            <a:avLst>
              <a:gd name="adj" fmla="val 4427"/>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23" name="图片 22"/>
          <p:cNvPicPr>
            <a:picLocks noChangeAspect="1"/>
          </p:cNvPicPr>
          <p:nvPr/>
        </p:nvPicPr>
        <p:blipFill>
          <a:blip r:embed="rId3" cstate="print"/>
          <a:stretch>
            <a:fillRect/>
          </a:stretch>
        </p:blipFill>
        <p:spPr>
          <a:xfrm>
            <a:off x="4972048" y="839787"/>
            <a:ext cx="2276475" cy="5467350"/>
          </a:xfrm>
          <a:prstGeom prst="roundRect">
            <a:avLst>
              <a:gd name="adj" fmla="val 4410"/>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24" name="图片 23"/>
          <p:cNvPicPr>
            <a:picLocks noChangeAspect="1"/>
          </p:cNvPicPr>
          <p:nvPr/>
        </p:nvPicPr>
        <p:blipFill>
          <a:blip r:embed="rId4" cstate="print"/>
          <a:stretch>
            <a:fillRect/>
          </a:stretch>
        </p:blipFill>
        <p:spPr>
          <a:xfrm>
            <a:off x="7400922" y="830262"/>
            <a:ext cx="2276475" cy="5476875"/>
          </a:xfrm>
          <a:prstGeom prst="roundRect">
            <a:avLst>
              <a:gd name="adj" fmla="val 4427"/>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25" name="图片 24"/>
          <p:cNvPicPr>
            <a:picLocks noChangeAspect="1"/>
          </p:cNvPicPr>
          <p:nvPr/>
        </p:nvPicPr>
        <p:blipFill rotWithShape="1">
          <a:blip r:embed="rId5" cstate="print"/>
          <a:srcRect b="10929"/>
          <a:stretch>
            <a:fillRect/>
          </a:stretch>
        </p:blipFill>
        <p:spPr>
          <a:xfrm>
            <a:off x="9820270" y="839787"/>
            <a:ext cx="2286000" cy="5446713"/>
          </a:xfrm>
          <a:prstGeom prst="roundRect">
            <a:avLst>
              <a:gd name="adj" fmla="val 4427"/>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 name="矩形 3"/>
          <p:cNvSpPr/>
          <p:nvPr/>
        </p:nvSpPr>
        <p:spPr>
          <a:xfrm>
            <a:off x="-906649" y="277812"/>
            <a:ext cx="9199749" cy="923330"/>
          </a:xfrm>
          <a:prstGeom prst="rect">
            <a:avLst/>
          </a:prstGeom>
          <a:noFill/>
        </p:spPr>
        <p:txBody>
          <a:bodyPr>
            <a:spAutoFit/>
          </a:bodyPr>
          <a:lstStyle/>
          <a:p>
            <a:pPr algn="ctr">
              <a:defRPr/>
            </a:pPr>
            <a:r>
              <a:rPr lang="zh-CN" altLang="en-US" sz="5400" b="1" dirty="0">
                <a:ln w="6600">
                  <a:solidFill>
                    <a:schemeClr val="accent2"/>
                  </a:solidFill>
                  <a:prstDash val="solid"/>
                </a:ln>
                <a:solidFill>
                  <a:srgbClr val="FF0000"/>
                </a:solidFill>
                <a:effectLst>
                  <a:outerShdw dist="38100" dir="2700000" algn="tl" rotWithShape="0">
                    <a:schemeClr val="accent2"/>
                  </a:outerShdw>
                </a:effectLst>
              </a:rPr>
              <a:t>均支持内部外部复选</a:t>
            </a:r>
            <a:endParaRPr lang="zh-CN" altLang="en-US" sz="5400" b="1"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9" name="剪去对角的矩形 8"/>
          <p:cNvSpPr/>
          <p:nvPr/>
        </p:nvSpPr>
        <p:spPr>
          <a:xfrm>
            <a:off x="3695700" y="2184400"/>
            <a:ext cx="7112000" cy="2921000"/>
          </a:xfrm>
          <a:prstGeom prst="snip2Diag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4000" b="1" dirty="0">
                <a:solidFill>
                  <a:srgbClr val="FF0000"/>
                </a:solidFill>
                <a:effectLst>
                  <a:outerShdw blurRad="38100" dist="38100" dir="2700000" algn="tl">
                    <a:srgbClr val="000000">
                      <a:alpha val="43137"/>
                    </a:srgbClr>
                  </a:outerShdw>
                </a:effectLst>
                <a:latin typeface="微软雅黑 Light" panose="020B0502040204020203" charset="-122"/>
                <a:ea typeface="微软雅黑 Light" panose="020B0502040204020203" charset="-122"/>
              </a:rPr>
              <a:t>大大增加检索自由度</a:t>
            </a:r>
            <a:endParaRPr lang="en-US" altLang="zh-CN" sz="4000" b="1" dirty="0">
              <a:solidFill>
                <a:srgbClr val="FF0000"/>
              </a:solidFill>
              <a:effectLst>
                <a:outerShdw blurRad="38100" dist="38100" dir="2700000" algn="tl">
                  <a:srgbClr val="000000">
                    <a:alpha val="43137"/>
                  </a:srgbClr>
                </a:outerShdw>
              </a:effectLst>
              <a:latin typeface="微软雅黑 Light" panose="020B0502040204020203" charset="-122"/>
              <a:ea typeface="微软雅黑 Light" panose="020B0502040204020203" charset="-122"/>
            </a:endParaRPr>
          </a:p>
          <a:p>
            <a:pPr algn="ctr" eaLnBrk="1" fontAlgn="auto" hangingPunct="1">
              <a:spcBef>
                <a:spcPts val="0"/>
              </a:spcBef>
              <a:spcAft>
                <a:spcPts val="0"/>
              </a:spcAft>
              <a:defRPr/>
            </a:pPr>
            <a:endParaRPr lang="en-US" altLang="zh-CN" sz="4000" b="1" dirty="0">
              <a:solidFill>
                <a:srgbClr val="FF0000"/>
              </a:solidFill>
              <a:effectLst>
                <a:outerShdw blurRad="38100" dist="38100" dir="2700000" algn="tl">
                  <a:srgbClr val="000000">
                    <a:alpha val="43137"/>
                  </a:srgbClr>
                </a:outerShdw>
              </a:effectLst>
              <a:latin typeface="微软雅黑 Light" panose="020B0502040204020203" charset="-122"/>
              <a:ea typeface="微软雅黑 Light" panose="020B0502040204020203" charset="-122"/>
            </a:endParaRPr>
          </a:p>
          <a:p>
            <a:pPr algn="ctr" eaLnBrk="1" fontAlgn="auto" hangingPunct="1">
              <a:spcBef>
                <a:spcPts val="0"/>
              </a:spcBef>
              <a:spcAft>
                <a:spcPts val="0"/>
              </a:spcAft>
              <a:defRPr/>
            </a:pPr>
            <a:r>
              <a:rPr lang="zh-CN" altLang="en-US" sz="4000" b="1" dirty="0">
                <a:solidFill>
                  <a:srgbClr val="FF0000"/>
                </a:solidFill>
                <a:effectLst>
                  <a:outerShdw blurRad="38100" dist="38100" dir="2700000" algn="tl">
                    <a:srgbClr val="000000">
                      <a:alpha val="43137"/>
                    </a:srgbClr>
                  </a:outerShdw>
                </a:effectLst>
                <a:latin typeface="微软雅黑 Light" panose="020B0502040204020203" charset="-122"/>
                <a:ea typeface="微软雅黑 Light" panose="020B0502040204020203" charset="-122"/>
              </a:rPr>
              <a:t>满足读者随意搭配的需求</a:t>
            </a:r>
            <a:endParaRPr lang="en-US" altLang="zh-CN" sz="4000" b="1" dirty="0">
              <a:solidFill>
                <a:srgbClr val="FF0000"/>
              </a:solidFill>
              <a:effectLst>
                <a:outerShdw blurRad="38100" dist="38100" dir="2700000" algn="tl">
                  <a:srgbClr val="000000">
                    <a:alpha val="43137"/>
                  </a:srgbClr>
                </a:outerShdw>
              </a:effectLst>
              <a:latin typeface="微软雅黑 Light" panose="020B0502040204020203" charset="-122"/>
              <a:ea typeface="微软雅黑 Light" panose="020B0502040204020203"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08333E-6 2.96296E-6 L -0.39544 2.96296E-6 " pathEditMode="relative" rAng="0" ptsTypes="AA">
                                      <p:cBhvr>
                                        <p:cTn id="6" dur="2000" fill="hold"/>
                                        <p:tgtEl>
                                          <p:spTgt spid="2"/>
                                        </p:tgtEl>
                                        <p:attrNameLst>
                                          <p:attrName>ppt_x</p:attrName>
                                          <p:attrName>ppt_y</p:attrName>
                                        </p:attrNameLst>
                                      </p:cBhvr>
                                      <p:rCtr x="-19779" y="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1794168" y="1536066"/>
            <a:ext cx="9349531" cy="1473655"/>
            <a:chOff x="1344785" y="1440009"/>
            <a:chExt cx="7013975" cy="1105529"/>
          </a:xfrm>
        </p:grpSpPr>
        <p:pic>
          <p:nvPicPr>
            <p:cNvPr id="68" name="图片 67"/>
            <p:cNvPicPr>
              <a:picLocks noChangeAspect="1"/>
            </p:cNvPicPr>
            <p:nvPr/>
          </p:nvPicPr>
          <p:blipFill>
            <a:blip r:embed="rId1"/>
            <a:stretch>
              <a:fillRect/>
            </a:stretch>
          </p:blipFill>
          <p:spPr>
            <a:xfrm>
              <a:off x="1394816" y="1440009"/>
              <a:ext cx="5451764" cy="812751"/>
            </a:xfrm>
            <a:prstGeom prst="rect">
              <a:avLst/>
            </a:prstGeom>
            <a:ln>
              <a:noFill/>
            </a:ln>
            <a:effectLst>
              <a:outerShdw blurRad="190500" algn="tl" rotWithShape="0">
                <a:srgbClr val="000000">
                  <a:alpha val="70000"/>
                </a:srgbClr>
              </a:outerShdw>
            </a:effectLst>
          </p:spPr>
        </p:pic>
        <p:sp>
          <p:nvSpPr>
            <p:cNvPr id="81" name="文本框 80"/>
            <p:cNvSpPr txBox="1"/>
            <p:nvPr/>
          </p:nvSpPr>
          <p:spPr>
            <a:xfrm>
              <a:off x="7235946" y="1714357"/>
              <a:ext cx="1122814" cy="252955"/>
            </a:xfrm>
            <a:prstGeom prst="rect">
              <a:avLst/>
            </a:prstGeom>
            <a:noFill/>
          </p:spPr>
          <p:txBody>
            <a:bodyPr wrap="none" rtlCol="0">
              <a:spAutoFit/>
            </a:bodyPr>
            <a:lstStyle/>
            <a:p>
              <a:r>
                <a:rPr lang="zh-CN" altLang="en-US" sz="1600" b="1" dirty="0">
                  <a:solidFill>
                    <a:srgbClr val="FFB03D"/>
                  </a:solidFill>
                  <a:latin typeface="微软雅黑" panose="020B0503020204020204" pitchFamily="34" charset="-122"/>
                  <a:ea typeface="微软雅黑" panose="020B0503020204020204" pitchFamily="34" charset="-122"/>
                </a:rPr>
                <a:t>学名</a:t>
              </a:r>
              <a:r>
                <a:rPr lang="en-US" altLang="zh-CN" sz="1600" b="1" dirty="0">
                  <a:solidFill>
                    <a:srgbClr val="FFB03D"/>
                  </a:solidFill>
                  <a:latin typeface="微软雅黑" panose="020B0503020204020204" pitchFamily="34" charset="-122"/>
                  <a:ea typeface="微软雅黑" panose="020B0503020204020204" pitchFamily="34" charset="-122"/>
                </a:rPr>
                <a:t>\</a:t>
              </a:r>
              <a:r>
                <a:rPr lang="zh-CN" altLang="en-US" sz="1600" b="1" dirty="0">
                  <a:solidFill>
                    <a:srgbClr val="FFB03D"/>
                  </a:solidFill>
                  <a:latin typeface="微软雅黑" panose="020B0503020204020204" pitchFamily="34" charset="-122"/>
                  <a:ea typeface="微软雅黑" panose="020B0503020204020204" pitchFamily="34" charset="-122"/>
                </a:rPr>
                <a:t>别名匹配</a:t>
              </a:r>
              <a:endParaRPr lang="zh-CN" altLang="en-US" sz="1600" b="1" dirty="0">
                <a:solidFill>
                  <a:srgbClr val="FFB03D"/>
                </a:solidFill>
                <a:latin typeface="微软雅黑" panose="020B0503020204020204" pitchFamily="34" charset="-122"/>
                <a:ea typeface="微软雅黑" panose="020B0503020204020204" pitchFamily="34" charset="-122"/>
              </a:endParaRPr>
            </a:p>
          </p:txBody>
        </p:sp>
        <p:sp>
          <p:nvSpPr>
            <p:cNvPr id="89" name="文本框 88"/>
            <p:cNvSpPr txBox="1"/>
            <p:nvPr/>
          </p:nvSpPr>
          <p:spPr>
            <a:xfrm>
              <a:off x="1344785" y="2292583"/>
              <a:ext cx="3241015" cy="252955"/>
            </a:xfrm>
            <a:prstGeom prst="rect">
              <a:avLst/>
            </a:prstGeom>
            <a:noFill/>
          </p:spPr>
          <p:txBody>
            <a:bodyPr wrap="square" rtlCol="0">
              <a:spAutoFit/>
            </a:bodyPr>
            <a:lstStyle/>
            <a:p>
              <a:r>
                <a:rPr lang="zh-CN" altLang="en-US" sz="1600" b="1" dirty="0">
                  <a:solidFill>
                    <a:srgbClr val="FFB03D"/>
                  </a:solidFill>
                  <a:latin typeface="微软雅黑" panose="020B0503020204020204" pitchFamily="34" charset="-122"/>
                  <a:ea typeface="微软雅黑" panose="020B0503020204020204" pitchFamily="34" charset="-122"/>
                </a:rPr>
                <a:t>搜索“小苏打”，同时检索了“碳酸氢钠”</a:t>
              </a:r>
              <a:endParaRPr lang="zh-CN" altLang="en-US" sz="1600" b="1" dirty="0">
                <a:solidFill>
                  <a:srgbClr val="FFB03D"/>
                </a:solidFill>
                <a:latin typeface="微软雅黑" panose="020B0503020204020204" pitchFamily="34" charset="-122"/>
                <a:ea typeface="微软雅黑" panose="020B0503020204020204" pitchFamily="34" charset="-122"/>
              </a:endParaRPr>
            </a:p>
          </p:txBody>
        </p:sp>
      </p:grpSp>
      <p:grpSp>
        <p:nvGrpSpPr>
          <p:cNvPr id="99" name="组合 98"/>
          <p:cNvGrpSpPr/>
          <p:nvPr/>
        </p:nvGrpSpPr>
        <p:grpSpPr>
          <a:xfrm>
            <a:off x="1815104" y="3267174"/>
            <a:ext cx="9353265" cy="1455322"/>
            <a:chOff x="1360492" y="2573918"/>
            <a:chExt cx="7016776" cy="1091775"/>
          </a:xfrm>
        </p:grpSpPr>
        <p:pic>
          <p:nvPicPr>
            <p:cNvPr id="75" name="图片 74"/>
            <p:cNvPicPr>
              <a:picLocks noChangeAspect="1"/>
            </p:cNvPicPr>
            <p:nvPr/>
          </p:nvPicPr>
          <p:blipFill>
            <a:blip r:embed="rId2"/>
            <a:stretch>
              <a:fillRect/>
            </a:stretch>
          </p:blipFill>
          <p:spPr>
            <a:xfrm>
              <a:off x="1405416" y="2573918"/>
              <a:ext cx="5446819" cy="812479"/>
            </a:xfrm>
            <a:prstGeom prst="rect">
              <a:avLst/>
            </a:prstGeom>
            <a:ln>
              <a:noFill/>
            </a:ln>
            <a:effectLst>
              <a:outerShdw blurRad="190500" algn="tl" rotWithShape="0">
                <a:srgbClr val="000000">
                  <a:alpha val="70000"/>
                </a:srgbClr>
              </a:outerShdw>
            </a:effectLst>
          </p:spPr>
        </p:pic>
        <p:sp>
          <p:nvSpPr>
            <p:cNvPr id="90" name="文本框 89"/>
            <p:cNvSpPr txBox="1"/>
            <p:nvPr/>
          </p:nvSpPr>
          <p:spPr>
            <a:xfrm>
              <a:off x="1360492" y="3412739"/>
              <a:ext cx="4217760" cy="252954"/>
            </a:xfrm>
            <a:prstGeom prst="rect">
              <a:avLst/>
            </a:prstGeom>
            <a:noFill/>
          </p:spPr>
          <p:txBody>
            <a:bodyPr wrap="square" rtlCol="0">
              <a:spAutoFit/>
            </a:bodyPr>
            <a:lstStyle/>
            <a:p>
              <a:r>
                <a:rPr lang="zh-CN" altLang="en-US" sz="1600" b="1" dirty="0">
                  <a:solidFill>
                    <a:srgbClr val="01ACBE"/>
                  </a:solidFill>
                  <a:latin typeface="微软雅黑" panose="020B0503020204020204" pitchFamily="34" charset="-122"/>
                  <a:ea typeface="微软雅黑" panose="020B0503020204020204" pitchFamily="34" charset="-122"/>
                </a:rPr>
                <a:t>搜索“冠心病”，同时检索了“冠状动脉粥样硬化心脏病”</a:t>
              </a:r>
              <a:endParaRPr lang="zh-CN" altLang="en-US" sz="1600" b="1" dirty="0">
                <a:solidFill>
                  <a:srgbClr val="01ACBE"/>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7254454" y="2868567"/>
              <a:ext cx="1122814" cy="252954"/>
            </a:xfrm>
            <a:prstGeom prst="rect">
              <a:avLst/>
            </a:prstGeom>
            <a:noFill/>
          </p:spPr>
          <p:txBody>
            <a:bodyPr wrap="none" rtlCol="0">
              <a:spAutoFit/>
            </a:bodyPr>
            <a:lstStyle/>
            <a:p>
              <a:r>
                <a:rPr lang="zh-CN" altLang="en-US" sz="1600" b="1" dirty="0">
                  <a:solidFill>
                    <a:srgbClr val="01ACBE"/>
                  </a:solidFill>
                  <a:latin typeface="微软雅黑" panose="020B0503020204020204" pitchFamily="34" charset="-122"/>
                  <a:ea typeface="微软雅黑" panose="020B0503020204020204" pitchFamily="34" charset="-122"/>
                </a:rPr>
                <a:t>简称</a:t>
              </a:r>
              <a:r>
                <a:rPr lang="en-US" altLang="zh-CN" sz="1600" b="1" dirty="0">
                  <a:solidFill>
                    <a:srgbClr val="01ACBE"/>
                  </a:solidFill>
                  <a:latin typeface="微软雅黑" panose="020B0503020204020204" pitchFamily="34" charset="-122"/>
                  <a:ea typeface="微软雅黑" panose="020B0503020204020204" pitchFamily="34" charset="-122"/>
                </a:rPr>
                <a:t>\</a:t>
              </a:r>
              <a:r>
                <a:rPr lang="zh-CN" altLang="en-US" sz="1600" b="1" dirty="0">
                  <a:solidFill>
                    <a:srgbClr val="01ACBE"/>
                  </a:solidFill>
                  <a:latin typeface="微软雅黑" panose="020B0503020204020204" pitchFamily="34" charset="-122"/>
                  <a:ea typeface="微软雅黑" panose="020B0503020204020204" pitchFamily="34" charset="-122"/>
                </a:rPr>
                <a:t>全称匹配</a:t>
              </a:r>
              <a:endParaRPr lang="zh-CN" altLang="en-US" sz="1600" b="1" dirty="0">
                <a:solidFill>
                  <a:srgbClr val="01ACBE"/>
                </a:solidFill>
                <a:latin typeface="微软雅黑" panose="020B0503020204020204" pitchFamily="34" charset="-122"/>
                <a:ea typeface="微软雅黑" panose="020B0503020204020204" pitchFamily="34" charset="-122"/>
              </a:endParaRPr>
            </a:p>
          </p:txBody>
        </p:sp>
      </p:grpSp>
      <p:grpSp>
        <p:nvGrpSpPr>
          <p:cNvPr id="100" name="组合 99"/>
          <p:cNvGrpSpPr/>
          <p:nvPr/>
        </p:nvGrpSpPr>
        <p:grpSpPr>
          <a:xfrm>
            <a:off x="1838020" y="5128951"/>
            <a:ext cx="9554743" cy="1568885"/>
            <a:chOff x="1377684" y="3838809"/>
            <a:chExt cx="7167922" cy="1176971"/>
          </a:xfrm>
        </p:grpSpPr>
        <p:sp>
          <p:nvSpPr>
            <p:cNvPr id="91" name="文本框 90"/>
            <p:cNvSpPr txBox="1"/>
            <p:nvPr/>
          </p:nvSpPr>
          <p:spPr>
            <a:xfrm>
              <a:off x="1377684" y="4577992"/>
              <a:ext cx="5639644" cy="437788"/>
            </a:xfrm>
            <a:prstGeom prst="rect">
              <a:avLst/>
            </a:prstGeom>
            <a:noFill/>
          </p:spPr>
          <p:txBody>
            <a:bodyPr wrap="square" rtlCol="0">
              <a:spAutoFit/>
            </a:bodyPr>
            <a:lstStyle/>
            <a:p>
              <a:r>
                <a:rPr lang="zh-CN" altLang="en-US" sz="1600" b="1" dirty="0">
                  <a:solidFill>
                    <a:srgbClr val="7030A0"/>
                  </a:solidFill>
                  <a:latin typeface="微软雅黑" panose="020B0503020204020204" pitchFamily="34" charset="-122"/>
                  <a:ea typeface="微软雅黑" panose="020B0503020204020204" pitchFamily="34" charset="-122"/>
                </a:rPr>
                <a:t>搜索“河北工业大学”，同时检索了“河北工学院、</a:t>
              </a:r>
              <a:r>
                <a:rPr lang="en-US" altLang="zh-CN" sz="1600" b="1" dirty="0">
                  <a:solidFill>
                    <a:srgbClr val="7030A0"/>
                  </a:solidFill>
                  <a:latin typeface="微软雅黑" panose="020B0503020204020204" pitchFamily="34" charset="-122"/>
                  <a:ea typeface="微软雅黑" panose="020B0503020204020204" pitchFamily="34" charset="-122"/>
                </a:rPr>
                <a:t>Hebei University Of Technology</a:t>
              </a:r>
              <a:r>
                <a:rPr lang="zh-CN" altLang="en-US" sz="1600" b="1" dirty="0">
                  <a:solidFill>
                    <a:srgbClr val="7030A0"/>
                  </a:solidFill>
                  <a:latin typeface="微软雅黑" panose="020B0503020204020204" pitchFamily="34" charset="-122"/>
                  <a:ea typeface="微软雅黑" panose="020B0503020204020204" pitchFamily="34" charset="-122"/>
                </a:rPr>
                <a:t>”</a:t>
              </a:r>
              <a:endParaRPr lang="zh-CN" altLang="en-US" sz="1600" b="1" dirty="0">
                <a:solidFill>
                  <a:srgbClr val="7030A0"/>
                </a:solidFill>
                <a:latin typeface="微软雅黑" panose="020B0503020204020204" pitchFamily="34" charset="-122"/>
                <a:ea typeface="微软雅黑" panose="020B0503020204020204" pitchFamily="34" charset="-122"/>
              </a:endParaRPr>
            </a:p>
          </p:txBody>
        </p:sp>
        <p:sp>
          <p:nvSpPr>
            <p:cNvPr id="97" name="文本框 96"/>
            <p:cNvSpPr txBox="1"/>
            <p:nvPr/>
          </p:nvSpPr>
          <p:spPr>
            <a:xfrm>
              <a:off x="7117913" y="3838809"/>
              <a:ext cx="1427693" cy="252955"/>
            </a:xfrm>
            <a:prstGeom prst="rect">
              <a:avLst/>
            </a:prstGeom>
            <a:noFill/>
          </p:spPr>
          <p:txBody>
            <a:bodyPr wrap="none" rtlCol="0">
              <a:spAutoFit/>
            </a:bodyPr>
            <a:lstStyle/>
            <a:p>
              <a:r>
                <a:rPr lang="zh-CN" altLang="en-US" sz="1600" b="1" dirty="0">
                  <a:solidFill>
                    <a:srgbClr val="7030A0"/>
                  </a:solidFill>
                  <a:latin typeface="微软雅黑" panose="020B0503020204020204" pitchFamily="34" charset="-122"/>
                  <a:ea typeface="微软雅黑" panose="020B0503020204020204" pitchFamily="34" charset="-122"/>
                </a:rPr>
                <a:t>现用名</a:t>
              </a:r>
              <a:r>
                <a:rPr lang="en-US" altLang="zh-CN" sz="1600" b="1" dirty="0">
                  <a:solidFill>
                    <a:srgbClr val="7030A0"/>
                  </a:solidFill>
                  <a:latin typeface="微软雅黑" panose="020B0503020204020204" pitchFamily="34" charset="-122"/>
                  <a:ea typeface="微软雅黑" panose="020B0503020204020204" pitchFamily="34" charset="-122"/>
                </a:rPr>
                <a:t>\</a:t>
              </a:r>
              <a:r>
                <a:rPr lang="zh-CN" altLang="en-US" sz="1600" b="1" dirty="0">
                  <a:solidFill>
                    <a:srgbClr val="7030A0"/>
                  </a:solidFill>
                  <a:latin typeface="微软雅黑" panose="020B0503020204020204" pitchFamily="34" charset="-122"/>
                  <a:ea typeface="微软雅黑" panose="020B0503020204020204" pitchFamily="34" charset="-122"/>
                </a:rPr>
                <a:t>曾用名匹配</a:t>
              </a:r>
              <a:endParaRPr lang="zh-CN" altLang="en-US" sz="1600" b="1" dirty="0">
                <a:solidFill>
                  <a:srgbClr val="7030A0"/>
                </a:solidFill>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nvPicPr>
        <p:blipFill>
          <a:blip r:embed="rId3"/>
          <a:stretch>
            <a:fillRect/>
          </a:stretch>
        </p:blipFill>
        <p:spPr>
          <a:xfrm>
            <a:off x="1874987" y="4927958"/>
            <a:ext cx="7267127" cy="1114071"/>
          </a:xfrm>
          <a:prstGeom prst="rect">
            <a:avLst/>
          </a:prstGeom>
          <a:ln>
            <a:noFill/>
          </a:ln>
          <a:effectLst>
            <a:outerShdw blurRad="190500" algn="tl" rotWithShape="0">
              <a:srgbClr val="000000">
                <a:alpha val="70000"/>
              </a:srgbClr>
            </a:outerShdw>
          </a:effectLst>
        </p:spPr>
      </p:pic>
      <p:sp>
        <p:nvSpPr>
          <p:cNvPr id="23" name="文本框 22"/>
          <p:cNvSpPr txBox="1"/>
          <p:nvPr/>
        </p:nvSpPr>
        <p:spPr>
          <a:xfrm>
            <a:off x="9504805" y="5660649"/>
            <a:ext cx="1903095" cy="337185"/>
          </a:xfrm>
          <a:prstGeom prst="rect">
            <a:avLst/>
          </a:prstGeom>
          <a:noFill/>
        </p:spPr>
        <p:txBody>
          <a:bodyPr wrap="none" rtlCol="0">
            <a:spAutoFit/>
          </a:bodyPr>
          <a:lstStyle/>
          <a:p>
            <a:r>
              <a:rPr lang="zh-CN" altLang="en-US" sz="1600" b="1" dirty="0">
                <a:solidFill>
                  <a:srgbClr val="7030A0"/>
                </a:solidFill>
                <a:latin typeface="微软雅黑" panose="020B0503020204020204" pitchFamily="34" charset="-122"/>
                <a:ea typeface="微软雅黑" panose="020B0503020204020204" pitchFamily="34" charset="-122"/>
              </a:rPr>
              <a:t>中文名</a:t>
            </a:r>
            <a:r>
              <a:rPr lang="en-US" altLang="zh-CN" sz="1600" b="1" dirty="0">
                <a:solidFill>
                  <a:srgbClr val="7030A0"/>
                </a:solidFill>
                <a:latin typeface="微软雅黑" panose="020B0503020204020204" pitchFamily="34" charset="-122"/>
                <a:ea typeface="微软雅黑" panose="020B0503020204020204" pitchFamily="34" charset="-122"/>
              </a:rPr>
              <a:t>\</a:t>
            </a:r>
            <a:r>
              <a:rPr lang="zh-CN" altLang="en-US" sz="1600" b="1" dirty="0">
                <a:solidFill>
                  <a:srgbClr val="7030A0"/>
                </a:solidFill>
                <a:latin typeface="微软雅黑" panose="020B0503020204020204" pitchFamily="34" charset="-122"/>
                <a:ea typeface="微软雅黑" panose="020B0503020204020204" pitchFamily="34" charset="-122"/>
              </a:rPr>
              <a:t>翻译名匹配</a:t>
            </a:r>
            <a:endParaRPr lang="zh-CN" altLang="en-US" sz="1600" b="1" dirty="0">
              <a:solidFill>
                <a:srgbClr val="7030A0"/>
              </a:solidFill>
              <a:latin typeface="微软雅黑" panose="020B0503020204020204" pitchFamily="34" charset="-122"/>
              <a:ea typeface="微软雅黑" panose="020B0503020204020204" pitchFamily="34" charset="-122"/>
            </a:endParaRPr>
          </a:p>
        </p:txBody>
      </p:sp>
      <p:sp>
        <p:nvSpPr>
          <p:cNvPr id="24" name="文本框 5"/>
          <p:cNvSpPr txBox="1"/>
          <p:nvPr/>
        </p:nvSpPr>
        <p:spPr>
          <a:xfrm>
            <a:off x="961163" y="188325"/>
            <a:ext cx="4643494" cy="645160"/>
          </a:xfrm>
          <a:prstGeom prst="rect">
            <a:avLst/>
          </a:prstGeom>
          <a:noFill/>
        </p:spPr>
        <p:txBody>
          <a:bodyPr wrap="square" rtlCol="0">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r>
              <a:rPr lang="zh-CN" altLang="en-US" sz="3600" dirty="0"/>
              <a:t>扩展检索</a:t>
            </a:r>
            <a:r>
              <a:rPr lang="en-US" altLang="zh-CN" sz="3600" dirty="0"/>
              <a:t>—</a:t>
            </a:r>
            <a:r>
              <a:rPr lang="zh-CN" altLang="en-US" sz="3600" dirty="0"/>
              <a:t>全面</a:t>
            </a:r>
            <a:endParaRPr lang="zh-CN" altLang="zh-CN" sz="3600" dirty="0"/>
          </a:p>
        </p:txBody>
      </p:sp>
      <p:grpSp>
        <p:nvGrpSpPr>
          <p:cNvPr id="25" name="组合 24"/>
          <p:cNvGrpSpPr/>
          <p:nvPr/>
        </p:nvGrpSpPr>
        <p:grpSpPr>
          <a:xfrm>
            <a:off x="3791" y="232616"/>
            <a:ext cx="758751" cy="693080"/>
            <a:chOff x="0" y="532828"/>
            <a:chExt cx="759125" cy="568897"/>
          </a:xfrm>
        </p:grpSpPr>
        <p:sp>
          <p:nvSpPr>
            <p:cNvPr id="26" name="矩形 25"/>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3791" y="922615"/>
            <a:ext cx="12184419" cy="45696"/>
            <a:chOff x="0" y="532828"/>
            <a:chExt cx="759125" cy="568897"/>
          </a:xfrm>
        </p:grpSpPr>
        <p:sp>
          <p:nvSpPr>
            <p:cNvPr id="31" name="矩形 30"/>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28162" y="619846"/>
            <a:ext cx="9426286" cy="5935499"/>
          </a:xfrm>
          <a:prstGeom prst="rect">
            <a:avLst/>
          </a:prstGeom>
        </p:spPr>
      </p:pic>
      <p:sp>
        <p:nvSpPr>
          <p:cNvPr id="4" name="云形标注 1"/>
          <p:cNvSpPr>
            <a:spLocks noChangeArrowheads="1"/>
          </p:cNvSpPr>
          <p:nvPr/>
        </p:nvSpPr>
        <p:spPr bwMode="auto">
          <a:xfrm>
            <a:off x="5659330" y="4866233"/>
            <a:ext cx="3611850" cy="1182687"/>
          </a:xfrm>
          <a:prstGeom prst="cloudCallout">
            <a:avLst>
              <a:gd name="adj1" fmla="val -31684"/>
              <a:gd name="adj2" fmla="val -100253"/>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400" b="1" dirty="0">
                <a:solidFill>
                  <a:schemeClr val="accent2"/>
                </a:solidFill>
                <a:latin typeface="微软雅黑 Light" panose="020B0502040204020203" charset="-122"/>
                <a:ea typeface="微软雅黑 Light" panose="020B0502040204020203" charset="-122"/>
                <a:sym typeface="微软雅黑" panose="020B0503020204020204" pitchFamily="34" charset="-122"/>
              </a:rPr>
              <a:t>同时检索</a:t>
            </a:r>
            <a:r>
              <a:rPr lang="zh-CN" altLang="en-US" sz="2400" b="1" dirty="0" smtClean="0">
                <a:solidFill>
                  <a:schemeClr val="accent2"/>
                </a:solidFill>
                <a:latin typeface="微软雅黑 Light" panose="020B0502040204020203" charset="-122"/>
                <a:ea typeface="微软雅黑 Light" panose="020B0502040204020203" charset="-122"/>
                <a:sym typeface="微软雅黑" panose="020B0503020204020204" pitchFamily="34" charset="-122"/>
              </a:rPr>
              <a:t>了</a:t>
            </a:r>
            <a:endParaRPr lang="en-US" altLang="zh-CN" sz="2400" b="1" dirty="0" smtClean="0">
              <a:solidFill>
                <a:schemeClr val="accent2"/>
              </a:solidFill>
              <a:latin typeface="微软雅黑 Light" panose="020B0502040204020203" charset="-122"/>
              <a:ea typeface="微软雅黑 Light" panose="020B0502040204020203" charset="-122"/>
              <a:sym typeface="微软雅黑" panose="020B0503020204020204" pitchFamily="34" charset="-122"/>
            </a:endParaRPr>
          </a:p>
          <a:p>
            <a:pPr algn="ctr" eaLnBrk="1" fontAlgn="auto" hangingPunct="1">
              <a:spcBef>
                <a:spcPts val="0"/>
              </a:spcBef>
              <a:spcAft>
                <a:spcPts val="0"/>
              </a:spcAft>
              <a:defRPr/>
            </a:pPr>
            <a:r>
              <a:rPr lang="zh-CN" altLang="en-US" sz="2400" b="1" dirty="0" smtClean="0">
                <a:solidFill>
                  <a:schemeClr val="accent2"/>
                </a:solidFill>
                <a:latin typeface="微软雅黑 Light" panose="020B0502040204020203" charset="-122"/>
                <a:ea typeface="微软雅黑 Light" panose="020B0502040204020203" charset="-122"/>
                <a:sym typeface="微软雅黑" panose="020B0503020204020204" pitchFamily="34" charset="-122"/>
              </a:rPr>
              <a:t>“地球物理勘探”</a:t>
            </a:r>
            <a:endParaRPr lang="zh-CN" altLang="en-US" sz="2400" b="1" dirty="0">
              <a:solidFill>
                <a:schemeClr val="accent2"/>
              </a:solidFill>
              <a:latin typeface="微软雅黑 Light" panose="020B0502040204020203" charset="-122"/>
              <a:ea typeface="微软雅黑 Light" panose="020B0502040204020203" charset="-122"/>
              <a:sym typeface="Calibri" panose="020F0502020204030204" pitchFamily="34" charset="0"/>
            </a:endParaRPr>
          </a:p>
        </p:txBody>
      </p:sp>
      <p:grpSp>
        <p:nvGrpSpPr>
          <p:cNvPr id="2" name="组合 4"/>
          <p:cNvGrpSpPr/>
          <p:nvPr/>
        </p:nvGrpSpPr>
        <p:grpSpPr bwMode="auto">
          <a:xfrm>
            <a:off x="172109" y="619847"/>
            <a:ext cx="862012" cy="3722687"/>
            <a:chOff x="4686300" y="870856"/>
            <a:chExt cx="968640" cy="1739348"/>
          </a:xfrm>
        </p:grpSpPr>
        <p:sp>
          <p:nvSpPr>
            <p:cNvPr id="6" name="圆角矩形 5"/>
            <p:cNvSpPr/>
            <p:nvPr/>
          </p:nvSpPr>
          <p:spPr>
            <a:xfrm>
              <a:off x="4686300" y="870856"/>
              <a:ext cx="891934" cy="1739348"/>
            </a:xfrm>
            <a:prstGeom prst="roundRect">
              <a:avLst/>
            </a:prstGeom>
            <a:no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3799" name="文本框 6"/>
            <p:cNvSpPr txBox="1">
              <a:spLocks noChangeArrowheads="1"/>
            </p:cNvSpPr>
            <p:nvPr/>
          </p:nvSpPr>
          <p:spPr bwMode="auto">
            <a:xfrm>
              <a:off x="4763400" y="1004889"/>
              <a:ext cx="891540" cy="148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4000">
                  <a:solidFill>
                    <a:srgbClr val="FF0000"/>
                  </a:solidFill>
                  <a:latin typeface="微软雅黑 Light" panose="020B0502040204020203" charset="-122"/>
                  <a:ea typeface="微软雅黑 Light" panose="020B0502040204020203" charset="-122"/>
                  <a:sym typeface="Calibri" panose="020F0502020204030204" pitchFamily="34" charset="0"/>
                </a:rPr>
                <a:t>简称与全称</a:t>
              </a:r>
              <a:endParaRPr lang="zh-CN" altLang="en-US" sz="4000">
                <a:solidFill>
                  <a:srgbClr val="FF0000"/>
                </a:solidFill>
                <a:latin typeface="微软雅黑 Light" panose="020B0502040204020203" charset="-122"/>
                <a:ea typeface="微软雅黑 Light" panose="020B0502040204020203" charset="-122"/>
                <a:sym typeface="Calibri" panose="020F050202020403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sp>
        <p:nvSpPr>
          <p:cNvPr id="3" name="文本框 2"/>
          <p:cNvSpPr txBox="1"/>
          <p:nvPr/>
        </p:nvSpPr>
        <p:spPr>
          <a:xfrm>
            <a:off x="2292350" y="1165860"/>
            <a:ext cx="7888605" cy="2214880"/>
          </a:xfrm>
          <a:prstGeom prst="rect">
            <a:avLst/>
          </a:prstGeom>
          <a:noFill/>
        </p:spPr>
        <p:txBody>
          <a:bodyPr wrap="square" rtlCol="0">
            <a:spAutoFit/>
          </a:bodyPr>
          <a:lstStyle/>
          <a:p>
            <a:r>
              <a:rPr lang="en-US" altLang="zh-CN" sz="6000" dirty="0" smtClean="0">
                <a:solidFill>
                  <a:srgbClr val="F06A6A"/>
                </a:solidFill>
                <a:sym typeface="+mn-ea"/>
              </a:rPr>
              <a:t>               </a:t>
            </a:r>
            <a:r>
              <a:rPr lang="en-US" altLang="zh-CN" sz="6000" b="1" dirty="0" smtClean="0">
                <a:solidFill>
                  <a:srgbClr val="F06A6A"/>
                </a:solidFill>
                <a:sym typeface="+mn-ea"/>
              </a:rPr>
              <a:t> </a:t>
            </a:r>
            <a:r>
              <a:rPr lang="zh-CN" altLang="en-US" sz="6000" b="1" dirty="0" smtClean="0">
                <a:solidFill>
                  <a:srgbClr val="F06A6A"/>
                </a:solidFill>
                <a:sym typeface="+mn-ea"/>
              </a:rPr>
              <a:t>读    秀</a:t>
            </a:r>
            <a:endParaRPr lang="zh-CN" altLang="en-US" sz="6000" b="1" dirty="0" smtClean="0">
              <a:solidFill>
                <a:srgbClr val="F06A6A"/>
              </a:solidFill>
              <a:sym typeface="+mn-ea"/>
            </a:endParaRPr>
          </a:p>
          <a:p>
            <a:endParaRPr lang="zh-CN" altLang="en-US" sz="6000" b="1" dirty="0" smtClean="0">
              <a:solidFill>
                <a:srgbClr val="F06A6A"/>
              </a:solidFill>
              <a:sym typeface="+mn-ea"/>
            </a:endParaRPr>
          </a:p>
          <a:p>
            <a:endParaRPr lang="zh-CN" altLang="en-US" b="1"/>
          </a:p>
        </p:txBody>
      </p:sp>
      <p:cxnSp>
        <p:nvCxnSpPr>
          <p:cNvPr id="47" name="直接连接符 46"/>
          <p:cNvCxnSpPr/>
          <p:nvPr/>
        </p:nvCxnSpPr>
        <p:spPr>
          <a:xfrm>
            <a:off x="2862580" y="2557145"/>
            <a:ext cx="6614795" cy="16510"/>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049905" y="3380740"/>
            <a:ext cx="6092190" cy="1014730"/>
          </a:xfrm>
          <a:prstGeom prst="rect">
            <a:avLst/>
          </a:prstGeom>
          <a:noFill/>
        </p:spPr>
        <p:txBody>
          <a:bodyPr wrap="square" rtlCol="0">
            <a:spAutoFit/>
          </a:bodyPr>
          <a:lstStyle/>
          <a:p>
            <a:pPr algn="ctr"/>
            <a:r>
              <a:rPr lang="en-US" altLang="zh-CN" sz="6000">
                <a:solidFill>
                  <a:srgbClr val="F06A6A"/>
                </a:solidFill>
              </a:rPr>
              <a:t>www.duxiu.com</a:t>
            </a:r>
            <a:endParaRPr lang="en-US" altLang="zh-CN" sz="6000">
              <a:solidFill>
                <a:srgbClr val="F06A6A"/>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2276" y="326865"/>
            <a:ext cx="11627448" cy="6204269"/>
          </a:xfrm>
          <a:prstGeom prst="rect">
            <a:avLst/>
          </a:prstGeom>
        </p:spPr>
      </p:pic>
      <p:sp>
        <p:nvSpPr>
          <p:cNvPr id="4" name="圆角矩形标注 2"/>
          <p:cNvSpPr>
            <a:spLocks noChangeArrowheads="1"/>
          </p:cNvSpPr>
          <p:nvPr/>
        </p:nvSpPr>
        <p:spPr bwMode="auto">
          <a:xfrm>
            <a:off x="4070775" y="1117035"/>
            <a:ext cx="5340927" cy="593725"/>
          </a:xfrm>
          <a:prstGeom prst="wedgeRoundRectCallout">
            <a:avLst>
              <a:gd name="adj1" fmla="val -35889"/>
              <a:gd name="adj2" fmla="val -81056"/>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000" b="1" dirty="0">
                <a:solidFill>
                  <a:schemeClr val="accent2"/>
                </a:solidFill>
                <a:latin typeface="微软雅黑 Light" panose="020B0502040204020203" charset="-122"/>
                <a:ea typeface="微软雅黑 Light" panose="020B0502040204020203" charset="-122"/>
                <a:sym typeface="微软雅黑" panose="020B0503020204020204" pitchFamily="34" charset="-122"/>
              </a:rPr>
              <a:t>检索 “江南</a:t>
            </a:r>
            <a:r>
              <a:rPr lang="zh-CN" altLang="en-US" sz="2000" b="1" dirty="0" smtClean="0">
                <a:solidFill>
                  <a:schemeClr val="accent2"/>
                </a:solidFill>
                <a:latin typeface="微软雅黑 Light" panose="020B0502040204020203" charset="-122"/>
                <a:ea typeface="微软雅黑 Light" panose="020B0502040204020203" charset="-122"/>
                <a:sym typeface="微软雅黑" panose="020B0503020204020204" pitchFamily="34" charset="-122"/>
              </a:rPr>
              <a:t>大学 徐玉生”</a:t>
            </a:r>
            <a:endParaRPr lang="zh-CN" altLang="en-US" sz="2000" b="1" dirty="0">
              <a:solidFill>
                <a:schemeClr val="accent2"/>
              </a:solidFill>
              <a:latin typeface="微软雅黑 Light" panose="020B0502040204020203" charset="-122"/>
              <a:ea typeface="微软雅黑 Light" panose="020B0502040204020203" charset="-122"/>
              <a:sym typeface="Calibri" panose="020F0502020204030204" pitchFamily="34" charset="0"/>
            </a:endParaRPr>
          </a:p>
        </p:txBody>
      </p:sp>
      <p:grpSp>
        <p:nvGrpSpPr>
          <p:cNvPr id="2" name="组合 4"/>
          <p:cNvGrpSpPr/>
          <p:nvPr/>
        </p:nvGrpSpPr>
        <p:grpSpPr bwMode="auto">
          <a:xfrm>
            <a:off x="2045550" y="953725"/>
            <a:ext cx="838200" cy="4627563"/>
            <a:chOff x="4686300" y="870856"/>
            <a:chExt cx="942940" cy="2788730"/>
          </a:xfrm>
        </p:grpSpPr>
        <p:sp>
          <p:nvSpPr>
            <p:cNvPr id="6" name="圆角矩形 5"/>
            <p:cNvSpPr/>
            <p:nvPr/>
          </p:nvSpPr>
          <p:spPr>
            <a:xfrm>
              <a:off x="4686300" y="870856"/>
              <a:ext cx="891150" cy="2788730"/>
            </a:xfrm>
            <a:prstGeom prst="roundRect">
              <a:avLst/>
            </a:prstGeom>
            <a:no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535" name="文本框 6"/>
            <p:cNvSpPr txBox="1">
              <a:spLocks noChangeArrowheads="1"/>
            </p:cNvSpPr>
            <p:nvPr/>
          </p:nvSpPr>
          <p:spPr bwMode="auto">
            <a:xfrm>
              <a:off x="4737700" y="938442"/>
              <a:ext cx="891540" cy="2652319"/>
            </a:xfrm>
            <a:prstGeom prst="rect">
              <a:avLst/>
            </a:prstGeom>
            <a:noFill/>
            <a:ln w="28575">
              <a:no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000" dirty="0">
                  <a:solidFill>
                    <a:srgbClr val="FF0000"/>
                  </a:solidFill>
                  <a:latin typeface="微软雅黑 Light" panose="020B0502040204020203" charset="-122"/>
                  <a:ea typeface="微软雅黑 Light" panose="020B0502040204020203" charset="-122"/>
                  <a:sym typeface="Calibri" panose="020F0502020204030204" pitchFamily="34" charset="0"/>
                </a:rPr>
                <a:t>人名与机构匹配</a:t>
              </a:r>
              <a:endParaRPr lang="zh-CN" altLang="en-US" sz="4000" dirty="0">
                <a:solidFill>
                  <a:srgbClr val="FF0000"/>
                </a:solidFill>
                <a:latin typeface="微软雅黑 Light" panose="020B0502040204020203" charset="-122"/>
                <a:ea typeface="微软雅黑 Light" panose="020B0502040204020203" charset="-122"/>
                <a:sym typeface="Calibri" panose="020F0502020204030204" pitchFamily="34" charset="0"/>
              </a:endParaRPr>
            </a:p>
          </p:txBody>
        </p:sp>
      </p:grpSp>
      <p:sp>
        <p:nvSpPr>
          <p:cNvPr id="3" name="云形标注 7"/>
          <p:cNvSpPr>
            <a:spLocks noChangeArrowheads="1"/>
          </p:cNvSpPr>
          <p:nvPr/>
        </p:nvSpPr>
        <p:spPr bwMode="auto">
          <a:xfrm>
            <a:off x="4970875" y="4881607"/>
            <a:ext cx="6199188" cy="1170947"/>
          </a:xfrm>
          <a:prstGeom prst="cloudCallout">
            <a:avLst>
              <a:gd name="adj1" fmla="val -32028"/>
              <a:gd name="adj2" fmla="val -88856"/>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000" b="1" dirty="0">
                <a:solidFill>
                  <a:schemeClr val="accent2"/>
                </a:solidFill>
                <a:latin typeface="微软雅黑 Light" panose="020B0502040204020203" charset="-122"/>
                <a:ea typeface="微软雅黑 Light" panose="020B0502040204020203" charset="-122"/>
                <a:sym typeface="微软雅黑" panose="020B0503020204020204" pitchFamily="34" charset="-122"/>
              </a:rPr>
              <a:t>单位</a:t>
            </a:r>
            <a:r>
              <a:rPr lang="zh-CN" altLang="en-US" sz="2000" b="1" dirty="0" smtClean="0">
                <a:solidFill>
                  <a:schemeClr val="accent2"/>
                </a:solidFill>
                <a:latin typeface="微软雅黑 Light" panose="020B0502040204020203" charset="-122"/>
                <a:ea typeface="微软雅黑 Light" panose="020B0502040204020203" charset="-122"/>
                <a:sym typeface="微软雅黑" panose="020B0503020204020204" pitchFamily="34" charset="-122"/>
              </a:rPr>
              <a:t>：江南大学   作者：</a:t>
            </a:r>
            <a:r>
              <a:rPr lang="zh-CN" altLang="en-US" sz="2000" b="1" dirty="0">
                <a:solidFill>
                  <a:schemeClr val="accent2"/>
                </a:solidFill>
                <a:latin typeface="微软雅黑 Light" panose="020B0502040204020203" charset="-122"/>
                <a:ea typeface="微软雅黑 Light" panose="020B0502040204020203" charset="-122"/>
                <a:sym typeface="微软雅黑" panose="020B0503020204020204" pitchFamily="34" charset="-122"/>
              </a:rPr>
              <a:t>徐玉生</a:t>
            </a:r>
            <a:endParaRPr lang="en-US" altLang="zh-CN" sz="2000" b="1" dirty="0" smtClean="0">
              <a:solidFill>
                <a:schemeClr val="accent2"/>
              </a:solidFill>
              <a:latin typeface="微软雅黑 Light" panose="020B0502040204020203" charset="-122"/>
              <a:ea typeface="微软雅黑 Light" panose="020B0502040204020203" charset="-122"/>
              <a:sym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p:cBhvr>
                                        <p:cTn id="14" dur="500"/>
                                        <p:tgtEl>
                                          <p:spTgt spid="4"/>
                                        </p:tgtEl>
                                      </p:cBhvr>
                                    </p:animEffect>
                                  </p:childTnLst>
                                </p:cTn>
                              </p:par>
                            </p:childTnLst>
                          </p:cTn>
                        </p:par>
                        <p:par>
                          <p:cTn id="15" fill="hold">
                            <p:stCondLst>
                              <p:cond delay="500"/>
                            </p:stCondLst>
                            <p:childTnLst>
                              <p:par>
                                <p:cTn id="16" presetID="10" presetClass="exit" presetSubtype="0" fill="hold" grpId="0" nodeType="after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82395" y="221615"/>
            <a:ext cx="10157460" cy="5789930"/>
          </a:xfrm>
          <a:prstGeom prst="rect">
            <a:avLst/>
          </a:prstGeom>
        </p:spPr>
      </p:pic>
      <p:grpSp>
        <p:nvGrpSpPr>
          <p:cNvPr id="2" name="组合 4"/>
          <p:cNvGrpSpPr/>
          <p:nvPr/>
        </p:nvGrpSpPr>
        <p:grpSpPr bwMode="auto">
          <a:xfrm>
            <a:off x="255588" y="334963"/>
            <a:ext cx="838200" cy="2820987"/>
            <a:chOff x="4686300" y="870856"/>
            <a:chExt cx="942940" cy="2788730"/>
          </a:xfrm>
        </p:grpSpPr>
        <p:sp>
          <p:nvSpPr>
            <p:cNvPr id="6" name="圆角矩形 5"/>
            <p:cNvSpPr/>
            <p:nvPr/>
          </p:nvSpPr>
          <p:spPr>
            <a:xfrm>
              <a:off x="4686300" y="870856"/>
              <a:ext cx="891149" cy="2788730"/>
            </a:xfrm>
            <a:prstGeom prst="roundRect">
              <a:avLst/>
            </a:prstGeom>
            <a:no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1991" name="文本框 6"/>
            <p:cNvSpPr txBox="1">
              <a:spLocks noChangeArrowheads="1"/>
            </p:cNvSpPr>
            <p:nvPr/>
          </p:nvSpPr>
          <p:spPr bwMode="auto">
            <a:xfrm>
              <a:off x="4737700" y="938442"/>
              <a:ext cx="891540" cy="252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4000">
                  <a:solidFill>
                    <a:srgbClr val="FF0000"/>
                  </a:solidFill>
                  <a:latin typeface="微软雅黑 Light" panose="020B0502040204020203" charset="-122"/>
                  <a:ea typeface="微软雅黑 Light" panose="020B0502040204020203" charset="-122"/>
                  <a:sym typeface="Calibri" panose="020F0502020204030204" pitchFamily="34" charset="0"/>
                </a:rPr>
                <a:t>智能导航</a:t>
              </a:r>
              <a:endParaRPr lang="zh-CN" altLang="en-US" sz="4000">
                <a:solidFill>
                  <a:srgbClr val="FF0000"/>
                </a:solidFill>
                <a:latin typeface="微软雅黑 Light" panose="020B0502040204020203" charset="-122"/>
                <a:ea typeface="微软雅黑 Light" panose="020B0502040204020203" charset="-122"/>
                <a:sym typeface="Calibri" panose="020F0502020204030204" pitchFamily="34" charset="0"/>
              </a:endParaRPr>
            </a:p>
          </p:txBody>
        </p:sp>
      </p:grpSp>
      <p:sp>
        <p:nvSpPr>
          <p:cNvPr id="9" name="圆角矩形标注 2"/>
          <p:cNvSpPr>
            <a:spLocks noChangeArrowheads="1"/>
          </p:cNvSpPr>
          <p:nvPr/>
        </p:nvSpPr>
        <p:spPr bwMode="auto">
          <a:xfrm>
            <a:off x="7883620" y="2562225"/>
            <a:ext cx="2112963" cy="593725"/>
          </a:xfrm>
          <a:prstGeom prst="wedgeRoundRectCallout">
            <a:avLst>
              <a:gd name="adj1" fmla="val -67687"/>
              <a:gd name="adj2" fmla="val 55285"/>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400" b="1" dirty="0">
                <a:solidFill>
                  <a:schemeClr val="accent2"/>
                </a:solidFill>
                <a:latin typeface="微软雅黑 Light" panose="020B0502040204020203" charset="-122"/>
                <a:ea typeface="微软雅黑 Light" panose="020B0502040204020203" charset="-122"/>
                <a:sym typeface="Calibri" panose="020F0502020204030204" pitchFamily="34" charset="0"/>
              </a:rPr>
              <a:t>期刊导航</a:t>
            </a:r>
            <a:endParaRPr lang="zh-CN" altLang="en-US" sz="2400" b="1" dirty="0">
              <a:solidFill>
                <a:schemeClr val="accent2"/>
              </a:solidFill>
              <a:latin typeface="微软雅黑 Light" panose="020B0502040204020203" charset="-122"/>
              <a:ea typeface="微软雅黑 Light" panose="020B0502040204020203" charset="-122"/>
              <a:sym typeface="Calibri" panose="020F0502020204030204" pitchFamily="34" charset="0"/>
            </a:endParaRPr>
          </a:p>
        </p:txBody>
      </p:sp>
      <p:sp>
        <p:nvSpPr>
          <p:cNvPr id="7" name="圆角矩形标注 2"/>
          <p:cNvSpPr>
            <a:spLocks noChangeArrowheads="1"/>
          </p:cNvSpPr>
          <p:nvPr/>
        </p:nvSpPr>
        <p:spPr bwMode="auto">
          <a:xfrm>
            <a:off x="4750616" y="1248608"/>
            <a:ext cx="2360612" cy="625475"/>
          </a:xfrm>
          <a:prstGeom prst="wedgeRoundRectCallout">
            <a:avLst>
              <a:gd name="adj1" fmla="val -67491"/>
              <a:gd name="adj2" fmla="val -97316"/>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400" b="1" dirty="0">
                <a:solidFill>
                  <a:schemeClr val="accent2"/>
                </a:solidFill>
                <a:latin typeface="微软雅黑 Light" panose="020B0502040204020203" charset="-122"/>
                <a:ea typeface="微软雅黑 Light" panose="020B0502040204020203" charset="-122"/>
                <a:sym typeface="Calibri" panose="020F0502020204030204" pitchFamily="34" charset="0"/>
              </a:rPr>
              <a:t>检索期刊</a:t>
            </a:r>
            <a:endParaRPr lang="zh-CN" altLang="en-US" sz="2400" b="1" dirty="0">
              <a:solidFill>
                <a:schemeClr val="accent2"/>
              </a:solidFill>
              <a:latin typeface="微软雅黑 Light" panose="020B0502040204020203" charset="-122"/>
              <a:ea typeface="微软雅黑 Light" panose="020B0502040204020203" charset="-122"/>
              <a:sym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边形 2"/>
          <p:cNvSpPr/>
          <p:nvPr/>
        </p:nvSpPr>
        <p:spPr>
          <a:xfrm>
            <a:off x="6791854" y="2214224"/>
            <a:ext cx="1723858" cy="1485547"/>
          </a:xfrm>
          <a:prstGeom prst="hexagon">
            <a:avLst/>
          </a:prstGeom>
          <a:solidFill>
            <a:srgbClr val="00B0F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prstClr val="white"/>
                </a:solidFill>
                <a:latin typeface="微软雅黑" panose="020B0503020204020204" pitchFamily="34" charset="-122"/>
                <a:ea typeface="微软雅黑" panose="020B0503020204020204" pitchFamily="34" charset="-122"/>
              </a:rPr>
              <a:t>3500</a:t>
            </a:r>
            <a:r>
              <a:rPr lang="zh-CN" altLang="en-US" sz="2500" dirty="0">
                <a:solidFill>
                  <a:prstClr val="white"/>
                </a:solidFill>
                <a:latin typeface="微软雅黑" panose="020B0503020204020204" pitchFamily="34" charset="-122"/>
                <a:ea typeface="微软雅黑" panose="020B0503020204020204" pitchFamily="34" charset="-122"/>
              </a:rPr>
              <a:t>条学科分类表</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7" name="六边形 6"/>
          <p:cNvSpPr/>
          <p:nvPr/>
        </p:nvSpPr>
        <p:spPr>
          <a:xfrm>
            <a:off x="6796546" y="3819573"/>
            <a:ext cx="1723858" cy="1485547"/>
          </a:xfrm>
          <a:prstGeom prst="hexagon">
            <a:avLst/>
          </a:prstGeom>
          <a:solidFill>
            <a:schemeClr val="accent2">
              <a:lumMod val="60000"/>
              <a:lumOff val="40000"/>
            </a:schemeClr>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prstClr val="white"/>
                </a:solidFill>
                <a:latin typeface="微软雅黑" panose="020B0503020204020204" pitchFamily="34" charset="-122"/>
                <a:ea typeface="微软雅黑" panose="020B0503020204020204" pitchFamily="34" charset="-122"/>
              </a:rPr>
              <a:t>8</a:t>
            </a:r>
            <a:r>
              <a:rPr lang="zh-CN" altLang="en-US" sz="2500" dirty="0">
                <a:solidFill>
                  <a:prstClr val="white"/>
                </a:solidFill>
                <a:latin typeface="微软雅黑" panose="020B0503020204020204" pitchFamily="34" charset="-122"/>
                <a:ea typeface="微软雅黑" panose="020B0503020204020204" pitchFamily="34" charset="-122"/>
              </a:rPr>
              <a:t>万同位词</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9" name="六边形 8"/>
          <p:cNvSpPr/>
          <p:nvPr/>
        </p:nvSpPr>
        <p:spPr>
          <a:xfrm>
            <a:off x="3871828" y="3807153"/>
            <a:ext cx="1723858" cy="1485547"/>
          </a:xfrm>
          <a:prstGeom prst="hexagon">
            <a:avLst/>
          </a:prstGeom>
          <a:solidFill>
            <a:schemeClr val="accent5">
              <a:lumMod val="40000"/>
              <a:lumOff val="60000"/>
            </a:schemeClr>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prstClr val="white"/>
                </a:solidFill>
                <a:latin typeface="微软雅黑" panose="020B0503020204020204" pitchFamily="34" charset="-122"/>
                <a:ea typeface="微软雅黑" panose="020B0503020204020204" pitchFamily="34" charset="-122"/>
              </a:rPr>
              <a:t>33</a:t>
            </a:r>
            <a:r>
              <a:rPr lang="zh-CN" altLang="en-US" sz="2500" dirty="0">
                <a:solidFill>
                  <a:prstClr val="white"/>
                </a:solidFill>
                <a:latin typeface="微软雅黑" panose="020B0503020204020204" pitchFamily="34" charset="-122"/>
                <a:ea typeface="微软雅黑" panose="020B0503020204020204" pitchFamily="34" charset="-122"/>
              </a:rPr>
              <a:t>万机构库</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10" name="六边形 9"/>
          <p:cNvSpPr/>
          <p:nvPr/>
        </p:nvSpPr>
        <p:spPr>
          <a:xfrm>
            <a:off x="3821906" y="2197135"/>
            <a:ext cx="1723858" cy="1485547"/>
          </a:xfrm>
          <a:prstGeom prst="hexagon">
            <a:avLst/>
          </a:prstGeom>
          <a:solidFill>
            <a:srgbClr val="FFB85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prstClr val="white"/>
                </a:solidFill>
                <a:latin typeface="微软雅黑" panose="020B0503020204020204" pitchFamily="34" charset="-122"/>
                <a:ea typeface="微软雅黑" panose="020B0503020204020204" pitchFamily="34" charset="-122"/>
              </a:rPr>
              <a:t>20</a:t>
            </a:r>
            <a:r>
              <a:rPr lang="zh-CN" altLang="en-US" sz="2500" dirty="0">
                <a:solidFill>
                  <a:prstClr val="white"/>
                </a:solidFill>
                <a:latin typeface="微软雅黑" panose="020B0503020204020204" pitchFamily="34" charset="-122"/>
                <a:ea typeface="微软雅黑" panose="020B0503020204020204" pitchFamily="34" charset="-122"/>
              </a:rPr>
              <a:t>万</a:t>
            </a:r>
            <a:endParaRPr lang="en-US" altLang="zh-CN" sz="2500" dirty="0">
              <a:solidFill>
                <a:prstClr val="white"/>
              </a:solidFill>
              <a:latin typeface="微软雅黑" panose="020B0503020204020204" pitchFamily="34" charset="-122"/>
              <a:ea typeface="微软雅黑" panose="020B0503020204020204" pitchFamily="34" charset="-122"/>
            </a:endParaRPr>
          </a:p>
          <a:p>
            <a:pPr algn="ctr"/>
            <a:r>
              <a:rPr lang="zh-CN" altLang="en-US" sz="2500" dirty="0">
                <a:solidFill>
                  <a:prstClr val="white"/>
                </a:solidFill>
                <a:latin typeface="微软雅黑" panose="020B0503020204020204" pitchFamily="34" charset="-122"/>
                <a:ea typeface="微软雅黑" panose="020B0503020204020204" pitchFamily="34" charset="-122"/>
              </a:rPr>
              <a:t>刊名表</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17" name="六边形 16"/>
          <p:cNvSpPr/>
          <p:nvPr/>
        </p:nvSpPr>
        <p:spPr>
          <a:xfrm>
            <a:off x="1745750" y="2751216"/>
            <a:ext cx="2359858" cy="2016914"/>
          </a:xfrm>
          <a:prstGeom prst="hexagon">
            <a:avLst/>
          </a:prstGeom>
          <a:solidFill>
            <a:srgbClr val="01ACBE"/>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prstClr val="white"/>
                </a:solidFill>
                <a:latin typeface="微软雅黑" panose="020B0503020204020204" pitchFamily="34" charset="-122"/>
                <a:ea typeface="微软雅黑" panose="020B0503020204020204" pitchFamily="34" charset="-122"/>
              </a:rPr>
              <a:t>700</a:t>
            </a:r>
            <a:r>
              <a:rPr lang="zh-CN" altLang="en-US" sz="2500" dirty="0">
                <a:solidFill>
                  <a:prstClr val="white"/>
                </a:solidFill>
                <a:latin typeface="微软雅黑" panose="020B0503020204020204" pitchFamily="34" charset="-122"/>
                <a:ea typeface="微软雅黑" panose="020B0503020204020204" pitchFamily="34" charset="-122"/>
              </a:rPr>
              <a:t>个数据库收录来源表</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18" name="六边形 17"/>
          <p:cNvSpPr/>
          <p:nvPr/>
        </p:nvSpPr>
        <p:spPr>
          <a:xfrm>
            <a:off x="5310253" y="1394453"/>
            <a:ext cx="1733878" cy="1485547"/>
          </a:xfrm>
          <a:prstGeom prst="hexagon">
            <a:avLst/>
          </a:prstGeom>
          <a:solidFill>
            <a:srgbClr val="E87071"/>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prstClr val="white"/>
                </a:solidFill>
                <a:latin typeface="微软雅黑" panose="020B0503020204020204" pitchFamily="34" charset="-122"/>
                <a:ea typeface="微软雅黑" panose="020B0503020204020204" pitchFamily="34" charset="-122"/>
              </a:rPr>
              <a:t>42</a:t>
            </a:r>
            <a:r>
              <a:rPr lang="zh-CN" altLang="en-US" sz="2500" dirty="0">
                <a:solidFill>
                  <a:prstClr val="white"/>
                </a:solidFill>
                <a:latin typeface="微软雅黑" panose="020B0503020204020204" pitchFamily="34" charset="-122"/>
                <a:ea typeface="微软雅黑" panose="020B0503020204020204" pitchFamily="34" charset="-122"/>
              </a:rPr>
              <a:t>万主题词表</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19" name="六边形 18"/>
          <p:cNvSpPr/>
          <p:nvPr/>
        </p:nvSpPr>
        <p:spPr>
          <a:xfrm>
            <a:off x="5326828" y="4633151"/>
            <a:ext cx="1733562" cy="1510421"/>
          </a:xfrm>
          <a:prstGeom prst="hexagon">
            <a:avLst/>
          </a:prstGeom>
          <a:solidFill>
            <a:srgbClr val="6095C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dirty="0">
                <a:solidFill>
                  <a:prstClr val="white"/>
                </a:solidFill>
                <a:latin typeface="微软雅黑" panose="020B0503020204020204" pitchFamily="34" charset="-122"/>
                <a:ea typeface="微软雅黑" panose="020B0503020204020204" pitchFamily="34" charset="-122"/>
              </a:rPr>
              <a:t>重要索引库</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20" name="六边形 19"/>
          <p:cNvSpPr/>
          <p:nvPr/>
        </p:nvSpPr>
        <p:spPr>
          <a:xfrm>
            <a:off x="8228732" y="2778640"/>
            <a:ext cx="2331185" cy="2002691"/>
          </a:xfrm>
          <a:prstGeom prst="hexagon">
            <a:avLst/>
          </a:prstGeom>
          <a:solidFill>
            <a:srgbClr val="C0000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prstClr val="white"/>
                </a:solidFill>
                <a:latin typeface="微软雅黑" panose="020B0503020204020204" pitchFamily="34" charset="-122"/>
                <a:ea typeface="微软雅黑" panose="020B0503020204020204" pitchFamily="34" charset="-122"/>
              </a:rPr>
              <a:t>2500</a:t>
            </a:r>
            <a:r>
              <a:rPr lang="zh-CN" altLang="en-US" sz="2500" dirty="0">
                <a:solidFill>
                  <a:prstClr val="white"/>
                </a:solidFill>
                <a:latin typeface="微软雅黑" panose="020B0503020204020204" pitchFamily="34" charset="-122"/>
                <a:ea typeface="微软雅黑" panose="020B0503020204020204" pitchFamily="34" charset="-122"/>
              </a:rPr>
              <a:t>万学术专业词库</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21" name="六边形 20"/>
          <p:cNvSpPr/>
          <p:nvPr/>
        </p:nvSpPr>
        <p:spPr>
          <a:xfrm>
            <a:off x="5301367" y="3000626"/>
            <a:ext cx="1745631" cy="1531458"/>
          </a:xfrm>
          <a:prstGeom prst="hexagon">
            <a:avLst/>
          </a:prstGeom>
          <a:solidFill>
            <a:srgbClr val="00B05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prstClr val="white"/>
                </a:solidFill>
                <a:latin typeface="微软雅黑" panose="020B0503020204020204" pitchFamily="34" charset="-122"/>
                <a:ea typeface="微软雅黑" panose="020B0503020204020204" pitchFamily="34" charset="-122"/>
              </a:rPr>
              <a:t>610</a:t>
            </a:r>
            <a:r>
              <a:rPr lang="zh-CN" altLang="en-US" sz="2500" dirty="0">
                <a:solidFill>
                  <a:prstClr val="white"/>
                </a:solidFill>
                <a:latin typeface="微软雅黑" panose="020B0503020204020204" pitchFamily="34" charset="-122"/>
                <a:ea typeface="微软雅黑" panose="020B0503020204020204" pitchFamily="34" charset="-122"/>
              </a:rPr>
              <a:t>万作者库</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12" name="文本框 5"/>
          <p:cNvSpPr txBox="1"/>
          <p:nvPr/>
        </p:nvSpPr>
        <p:spPr>
          <a:xfrm>
            <a:off x="961163" y="188325"/>
            <a:ext cx="5134837" cy="645160"/>
          </a:xfrm>
          <a:prstGeom prst="rect">
            <a:avLst/>
          </a:prstGeom>
          <a:noFill/>
        </p:spPr>
        <p:txBody>
          <a:bodyPr wrap="square" rtlCol="0">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r>
              <a:rPr lang="zh-CN" altLang="en-US" sz="3600" dirty="0"/>
              <a:t>专业级强大词表库保障</a:t>
            </a:r>
            <a:endParaRPr lang="zh-CN" altLang="zh-CN" sz="3600" dirty="0"/>
          </a:p>
        </p:txBody>
      </p:sp>
      <p:grpSp>
        <p:nvGrpSpPr>
          <p:cNvPr id="14" name="组合 13"/>
          <p:cNvGrpSpPr/>
          <p:nvPr/>
        </p:nvGrpSpPr>
        <p:grpSpPr>
          <a:xfrm>
            <a:off x="3791" y="232616"/>
            <a:ext cx="758751" cy="693080"/>
            <a:chOff x="0" y="532828"/>
            <a:chExt cx="759125" cy="568897"/>
          </a:xfrm>
        </p:grpSpPr>
        <p:sp>
          <p:nvSpPr>
            <p:cNvPr id="15" name="矩形 14"/>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3791" y="922615"/>
            <a:ext cx="12184419" cy="45696"/>
            <a:chOff x="0" y="532828"/>
            <a:chExt cx="759125" cy="568897"/>
          </a:xfrm>
        </p:grpSpPr>
        <p:sp>
          <p:nvSpPr>
            <p:cNvPr id="25" name="矩形 24"/>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fltVal val="0.5"/>
                                          </p:val>
                                        </p:tav>
                                        <p:tav tm="100000">
                                          <p:val>
                                            <p:strVal val="#ppt_y"/>
                                          </p:val>
                                        </p:tav>
                                      </p:tavLst>
                                    </p:anim>
                                  </p:childTnLst>
                                </p:cTn>
                              </p:par>
                              <p:par>
                                <p:cTn id="11" presetID="26" presetClass="emph" presetSubtype="0" fill="hold" grpId="1" nodeType="withEffect">
                                  <p:stCondLst>
                                    <p:cond delay="250"/>
                                  </p:stCondLst>
                                  <p:childTnLst>
                                    <p:animEffect transition="out" filter="fade">
                                      <p:cBhvr>
                                        <p:cTn id="12" dur="500" tmFilter="0, 0; .2, .5; .8, .5; 1, 0"/>
                                        <p:tgtEl>
                                          <p:spTgt spid="10"/>
                                        </p:tgtEl>
                                      </p:cBhvr>
                                    </p:animEffect>
                                    <p:animScale>
                                      <p:cBhvr>
                                        <p:cTn id="13" dur="250" autoRev="1" fill="hold"/>
                                        <p:tgtEl>
                                          <p:spTgt spid="10"/>
                                        </p:tgtEl>
                                      </p:cBhvr>
                                      <p:by x="105000" y="105000"/>
                                    </p:animScale>
                                  </p:childTnLst>
                                </p:cTn>
                              </p:par>
                              <p:par>
                                <p:cTn id="14" presetID="23" presetClass="entr" presetSubtype="528" fill="hold" grpId="0" nodeType="withEffect">
                                  <p:stCondLst>
                                    <p:cond delay="30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 calcmode="lin" valueType="num">
                                      <p:cBhvr>
                                        <p:cTn id="18" dur="500" fill="hold"/>
                                        <p:tgtEl>
                                          <p:spTgt spid="3"/>
                                        </p:tgtEl>
                                        <p:attrNameLst>
                                          <p:attrName>ppt_x</p:attrName>
                                        </p:attrNameLst>
                                      </p:cBhvr>
                                      <p:tavLst>
                                        <p:tav tm="0">
                                          <p:val>
                                            <p:fltVal val="0.5"/>
                                          </p:val>
                                        </p:tav>
                                        <p:tav tm="100000">
                                          <p:val>
                                            <p:strVal val="#ppt_x"/>
                                          </p:val>
                                        </p:tav>
                                      </p:tavLst>
                                    </p:anim>
                                    <p:anim calcmode="lin" valueType="num">
                                      <p:cBhvr>
                                        <p:cTn id="19" dur="500" fill="hold"/>
                                        <p:tgtEl>
                                          <p:spTgt spid="3"/>
                                        </p:tgtEl>
                                        <p:attrNameLst>
                                          <p:attrName>ppt_y</p:attrName>
                                        </p:attrNameLst>
                                      </p:cBhvr>
                                      <p:tavLst>
                                        <p:tav tm="0">
                                          <p:val>
                                            <p:fltVal val="0.5"/>
                                          </p:val>
                                        </p:tav>
                                        <p:tav tm="100000">
                                          <p:val>
                                            <p:strVal val="#ppt_y"/>
                                          </p:val>
                                        </p:tav>
                                      </p:tavLst>
                                    </p:anim>
                                  </p:childTnLst>
                                </p:cTn>
                              </p:par>
                              <p:par>
                                <p:cTn id="20" presetID="26" presetClass="emph" presetSubtype="0" fill="hold" grpId="1" nodeType="withEffect">
                                  <p:stCondLst>
                                    <p:cond delay="250"/>
                                  </p:stCondLst>
                                  <p:childTnLst>
                                    <p:animEffect transition="out" filter="fade">
                                      <p:cBhvr>
                                        <p:cTn id="21" dur="500" tmFilter="0, 0; .2, .5; .8, .5; 1, 0"/>
                                        <p:tgtEl>
                                          <p:spTgt spid="3"/>
                                        </p:tgtEl>
                                      </p:cBhvr>
                                    </p:animEffect>
                                    <p:animScale>
                                      <p:cBhvr>
                                        <p:cTn id="22" dur="250" autoRev="1" fill="hold"/>
                                        <p:tgtEl>
                                          <p:spTgt spid="3"/>
                                        </p:tgtEl>
                                      </p:cBhvr>
                                      <p:by x="105000" y="105000"/>
                                    </p:animScale>
                                  </p:childTnLst>
                                </p:cTn>
                              </p:par>
                              <p:par>
                                <p:cTn id="23" presetID="23" presetClass="entr" presetSubtype="528"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 calcmode="lin" valueType="num">
                                      <p:cBhvr>
                                        <p:cTn id="27" dur="500" fill="hold"/>
                                        <p:tgtEl>
                                          <p:spTgt spid="9"/>
                                        </p:tgtEl>
                                        <p:attrNameLst>
                                          <p:attrName>ppt_x</p:attrName>
                                        </p:attrNameLst>
                                      </p:cBhvr>
                                      <p:tavLst>
                                        <p:tav tm="0">
                                          <p:val>
                                            <p:fltVal val="0.5"/>
                                          </p:val>
                                        </p:tav>
                                        <p:tav tm="100000">
                                          <p:val>
                                            <p:strVal val="#ppt_x"/>
                                          </p:val>
                                        </p:tav>
                                      </p:tavLst>
                                    </p:anim>
                                    <p:anim calcmode="lin" valueType="num">
                                      <p:cBhvr>
                                        <p:cTn id="28" dur="500" fill="hold"/>
                                        <p:tgtEl>
                                          <p:spTgt spid="9"/>
                                        </p:tgtEl>
                                        <p:attrNameLst>
                                          <p:attrName>ppt_y</p:attrName>
                                        </p:attrNameLst>
                                      </p:cBhvr>
                                      <p:tavLst>
                                        <p:tav tm="0">
                                          <p:val>
                                            <p:fltVal val="0.5"/>
                                          </p:val>
                                        </p:tav>
                                        <p:tav tm="100000">
                                          <p:val>
                                            <p:strVal val="#ppt_y"/>
                                          </p:val>
                                        </p:tav>
                                      </p:tavLst>
                                    </p:anim>
                                  </p:childTnLst>
                                </p:cTn>
                              </p:par>
                              <p:par>
                                <p:cTn id="29" presetID="26" presetClass="emph" presetSubtype="0" fill="hold" grpId="1" nodeType="withEffect">
                                  <p:stCondLst>
                                    <p:cond delay="250"/>
                                  </p:stCondLst>
                                  <p:childTnLst>
                                    <p:animEffect transition="out" filter="fade">
                                      <p:cBhvr>
                                        <p:cTn id="30" dur="500" tmFilter="0, 0; .2, .5; .8, .5; 1, 0"/>
                                        <p:tgtEl>
                                          <p:spTgt spid="9"/>
                                        </p:tgtEl>
                                      </p:cBhvr>
                                    </p:animEffect>
                                    <p:animScale>
                                      <p:cBhvr>
                                        <p:cTn id="31" dur="250" autoRev="1" fill="hold"/>
                                        <p:tgtEl>
                                          <p:spTgt spid="9"/>
                                        </p:tgtEl>
                                      </p:cBhvr>
                                      <p:by x="105000" y="105000"/>
                                    </p:animScale>
                                  </p:childTnLst>
                                </p:cTn>
                              </p:par>
                              <p:par>
                                <p:cTn id="32" presetID="23" presetClass="entr" presetSubtype="528" fill="hold" grpId="0" nodeType="withEffect">
                                  <p:stCondLst>
                                    <p:cond delay="7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 calcmode="lin" valueType="num">
                                      <p:cBhvr>
                                        <p:cTn id="36" dur="500" fill="hold"/>
                                        <p:tgtEl>
                                          <p:spTgt spid="7"/>
                                        </p:tgtEl>
                                        <p:attrNameLst>
                                          <p:attrName>ppt_x</p:attrName>
                                        </p:attrNameLst>
                                      </p:cBhvr>
                                      <p:tavLst>
                                        <p:tav tm="0">
                                          <p:val>
                                            <p:fltVal val="0.5"/>
                                          </p:val>
                                        </p:tav>
                                        <p:tav tm="100000">
                                          <p:val>
                                            <p:strVal val="#ppt_x"/>
                                          </p:val>
                                        </p:tav>
                                      </p:tavLst>
                                    </p:anim>
                                    <p:anim calcmode="lin" valueType="num">
                                      <p:cBhvr>
                                        <p:cTn id="37" dur="500" fill="hold"/>
                                        <p:tgtEl>
                                          <p:spTgt spid="7"/>
                                        </p:tgtEl>
                                        <p:attrNameLst>
                                          <p:attrName>ppt_y</p:attrName>
                                        </p:attrNameLst>
                                      </p:cBhvr>
                                      <p:tavLst>
                                        <p:tav tm="0">
                                          <p:val>
                                            <p:fltVal val="0.5"/>
                                          </p:val>
                                        </p:tav>
                                        <p:tav tm="100000">
                                          <p:val>
                                            <p:strVal val="#ppt_y"/>
                                          </p:val>
                                        </p:tav>
                                      </p:tavLst>
                                    </p:anim>
                                  </p:childTnLst>
                                </p:cTn>
                              </p:par>
                              <p:par>
                                <p:cTn id="38" presetID="26" presetClass="emph" presetSubtype="0" fill="hold" grpId="1" nodeType="withEffect">
                                  <p:stCondLst>
                                    <p:cond delay="25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par>
                          <p:cTn id="41" fill="hold">
                            <p:stCondLst>
                              <p:cond delay="500"/>
                            </p:stCondLst>
                            <p:childTnLst>
                              <p:par>
                                <p:cTn id="42" presetID="23" presetClass="entr" presetSubtype="52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 calcmode="lin" valueType="num">
                                      <p:cBhvr>
                                        <p:cTn id="46" dur="500" fill="hold"/>
                                        <p:tgtEl>
                                          <p:spTgt spid="17"/>
                                        </p:tgtEl>
                                        <p:attrNameLst>
                                          <p:attrName>ppt_x</p:attrName>
                                        </p:attrNameLst>
                                      </p:cBhvr>
                                      <p:tavLst>
                                        <p:tav tm="0">
                                          <p:val>
                                            <p:fltVal val="0.5"/>
                                          </p:val>
                                        </p:tav>
                                        <p:tav tm="100000">
                                          <p:val>
                                            <p:strVal val="#ppt_x"/>
                                          </p:val>
                                        </p:tav>
                                      </p:tavLst>
                                    </p:anim>
                                    <p:anim calcmode="lin" valueType="num">
                                      <p:cBhvr>
                                        <p:cTn id="47" dur="500" fill="hold"/>
                                        <p:tgtEl>
                                          <p:spTgt spid="17"/>
                                        </p:tgtEl>
                                        <p:attrNameLst>
                                          <p:attrName>ppt_y</p:attrName>
                                        </p:attrNameLst>
                                      </p:cBhvr>
                                      <p:tavLst>
                                        <p:tav tm="0">
                                          <p:val>
                                            <p:fltVal val="0.5"/>
                                          </p:val>
                                        </p:tav>
                                        <p:tav tm="100000">
                                          <p:val>
                                            <p:strVal val="#ppt_y"/>
                                          </p:val>
                                        </p:tav>
                                      </p:tavLst>
                                    </p:anim>
                                  </p:childTnLst>
                                </p:cTn>
                              </p:par>
                              <p:par>
                                <p:cTn id="48" presetID="26" presetClass="emph" presetSubtype="0" fill="hold" grpId="1" nodeType="withEffect">
                                  <p:stCondLst>
                                    <p:cond delay="250"/>
                                  </p:stCondLst>
                                  <p:childTnLst>
                                    <p:animEffect transition="out" filter="fade">
                                      <p:cBhvr>
                                        <p:cTn id="49" dur="500" tmFilter="0, 0; .2, .5; .8, .5; 1, 0"/>
                                        <p:tgtEl>
                                          <p:spTgt spid="17"/>
                                        </p:tgtEl>
                                      </p:cBhvr>
                                    </p:animEffect>
                                    <p:animScale>
                                      <p:cBhvr>
                                        <p:cTn id="50" dur="250" autoRev="1" fill="hold"/>
                                        <p:tgtEl>
                                          <p:spTgt spid="17"/>
                                        </p:tgtEl>
                                      </p:cBhvr>
                                      <p:by x="105000" y="105000"/>
                                    </p:animScale>
                                  </p:childTnLst>
                                </p:cTn>
                              </p:par>
                              <p:par>
                                <p:cTn id="51" presetID="23" presetClass="entr" presetSubtype="528" fill="hold" grpId="0" nodeType="withEffect">
                                  <p:stCondLst>
                                    <p:cond delay="50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 calcmode="lin" valueType="num">
                                      <p:cBhvr>
                                        <p:cTn id="55" dur="500" fill="hold"/>
                                        <p:tgtEl>
                                          <p:spTgt spid="18"/>
                                        </p:tgtEl>
                                        <p:attrNameLst>
                                          <p:attrName>ppt_x</p:attrName>
                                        </p:attrNameLst>
                                      </p:cBhvr>
                                      <p:tavLst>
                                        <p:tav tm="0">
                                          <p:val>
                                            <p:fltVal val="0.5"/>
                                          </p:val>
                                        </p:tav>
                                        <p:tav tm="100000">
                                          <p:val>
                                            <p:strVal val="#ppt_x"/>
                                          </p:val>
                                        </p:tav>
                                      </p:tavLst>
                                    </p:anim>
                                    <p:anim calcmode="lin" valueType="num">
                                      <p:cBhvr>
                                        <p:cTn id="56" dur="500" fill="hold"/>
                                        <p:tgtEl>
                                          <p:spTgt spid="18"/>
                                        </p:tgtEl>
                                        <p:attrNameLst>
                                          <p:attrName>ppt_y</p:attrName>
                                        </p:attrNameLst>
                                      </p:cBhvr>
                                      <p:tavLst>
                                        <p:tav tm="0">
                                          <p:val>
                                            <p:fltVal val="0.5"/>
                                          </p:val>
                                        </p:tav>
                                        <p:tav tm="100000">
                                          <p:val>
                                            <p:strVal val="#ppt_y"/>
                                          </p:val>
                                        </p:tav>
                                      </p:tavLst>
                                    </p:anim>
                                  </p:childTnLst>
                                </p:cTn>
                              </p:par>
                              <p:par>
                                <p:cTn id="57" presetID="26" presetClass="emph" presetSubtype="0" fill="hold" grpId="1" nodeType="withEffect">
                                  <p:stCondLst>
                                    <p:cond delay="25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par>
                          <p:cTn id="60" fill="hold">
                            <p:stCondLst>
                              <p:cond delay="1000"/>
                            </p:stCondLst>
                            <p:childTnLst>
                              <p:par>
                                <p:cTn id="61" presetID="23" presetClass="entr" presetSubtype="528"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 calcmode="lin" valueType="num">
                                      <p:cBhvr>
                                        <p:cTn id="65" dur="500" fill="hold"/>
                                        <p:tgtEl>
                                          <p:spTgt spid="19"/>
                                        </p:tgtEl>
                                        <p:attrNameLst>
                                          <p:attrName>ppt_x</p:attrName>
                                        </p:attrNameLst>
                                      </p:cBhvr>
                                      <p:tavLst>
                                        <p:tav tm="0">
                                          <p:val>
                                            <p:fltVal val="0.5"/>
                                          </p:val>
                                        </p:tav>
                                        <p:tav tm="100000">
                                          <p:val>
                                            <p:strVal val="#ppt_x"/>
                                          </p:val>
                                        </p:tav>
                                      </p:tavLst>
                                    </p:anim>
                                    <p:anim calcmode="lin" valueType="num">
                                      <p:cBhvr>
                                        <p:cTn id="66" dur="500" fill="hold"/>
                                        <p:tgtEl>
                                          <p:spTgt spid="19"/>
                                        </p:tgtEl>
                                        <p:attrNameLst>
                                          <p:attrName>ppt_y</p:attrName>
                                        </p:attrNameLst>
                                      </p:cBhvr>
                                      <p:tavLst>
                                        <p:tav tm="0">
                                          <p:val>
                                            <p:fltVal val="0.5"/>
                                          </p:val>
                                        </p:tav>
                                        <p:tav tm="100000">
                                          <p:val>
                                            <p:strVal val="#ppt_y"/>
                                          </p:val>
                                        </p:tav>
                                      </p:tavLst>
                                    </p:anim>
                                  </p:childTnLst>
                                </p:cTn>
                              </p:par>
                              <p:par>
                                <p:cTn id="67" presetID="26" presetClass="emph" presetSubtype="0" fill="hold" grpId="1" nodeType="withEffect">
                                  <p:stCondLst>
                                    <p:cond delay="250"/>
                                  </p:stCondLst>
                                  <p:childTnLst>
                                    <p:animEffect transition="out" filter="fade">
                                      <p:cBhvr>
                                        <p:cTn id="68" dur="500" tmFilter="0, 0; .2, .5; .8, .5; 1, 0"/>
                                        <p:tgtEl>
                                          <p:spTgt spid="19"/>
                                        </p:tgtEl>
                                      </p:cBhvr>
                                    </p:animEffect>
                                    <p:animScale>
                                      <p:cBhvr>
                                        <p:cTn id="69" dur="250" autoRev="1" fill="hold"/>
                                        <p:tgtEl>
                                          <p:spTgt spid="19"/>
                                        </p:tgtEl>
                                      </p:cBhvr>
                                      <p:by x="105000" y="105000"/>
                                    </p:animScale>
                                  </p:childTnLst>
                                </p:cTn>
                              </p:par>
                              <p:par>
                                <p:cTn id="70" presetID="23" presetClass="entr" presetSubtype="528" fill="hold" grpId="0" nodeType="withEffect">
                                  <p:stCondLst>
                                    <p:cond delay="70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ppt_x</p:attrName>
                                        </p:attrNameLst>
                                      </p:cBhvr>
                                      <p:tavLst>
                                        <p:tav tm="0">
                                          <p:val>
                                            <p:fltVal val="0.5"/>
                                          </p:val>
                                        </p:tav>
                                        <p:tav tm="100000">
                                          <p:val>
                                            <p:strVal val="#ppt_x"/>
                                          </p:val>
                                        </p:tav>
                                      </p:tavLst>
                                    </p:anim>
                                    <p:anim calcmode="lin" valueType="num">
                                      <p:cBhvr>
                                        <p:cTn id="75" dur="500" fill="hold"/>
                                        <p:tgtEl>
                                          <p:spTgt spid="20"/>
                                        </p:tgtEl>
                                        <p:attrNameLst>
                                          <p:attrName>ppt_y</p:attrName>
                                        </p:attrNameLst>
                                      </p:cBhvr>
                                      <p:tavLst>
                                        <p:tav tm="0">
                                          <p:val>
                                            <p:fltVal val="0.5"/>
                                          </p:val>
                                        </p:tav>
                                        <p:tav tm="100000">
                                          <p:val>
                                            <p:strVal val="#ppt_y"/>
                                          </p:val>
                                        </p:tav>
                                      </p:tavLst>
                                    </p:anim>
                                  </p:childTnLst>
                                </p:cTn>
                              </p:par>
                              <p:par>
                                <p:cTn id="76" presetID="26" presetClass="emph" presetSubtype="0" fill="hold" grpId="1" nodeType="withEffect">
                                  <p:stCondLst>
                                    <p:cond delay="250"/>
                                  </p:stCondLst>
                                  <p:childTnLst>
                                    <p:animEffect transition="out" filter="fade">
                                      <p:cBhvr>
                                        <p:cTn id="77" dur="500" tmFilter="0, 0; .2, .5; .8, .5; 1, 0"/>
                                        <p:tgtEl>
                                          <p:spTgt spid="20"/>
                                        </p:tgtEl>
                                      </p:cBhvr>
                                    </p:animEffect>
                                    <p:animScale>
                                      <p:cBhvr>
                                        <p:cTn id="78" dur="250" autoRev="1" fill="hold"/>
                                        <p:tgtEl>
                                          <p:spTgt spid="20"/>
                                        </p:tgtEl>
                                      </p:cBhvr>
                                      <p:by x="105000" y="105000"/>
                                    </p:animScale>
                                  </p:childTnLst>
                                </p:cTn>
                              </p:par>
                              <p:par>
                                <p:cTn id="79" presetID="23" presetClass="entr" presetSubtype="528" fill="hold" grpId="0" nodeType="withEffect">
                                  <p:stCondLst>
                                    <p:cond delay="30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ppt_w</p:attrName>
                                        </p:attrNameLst>
                                      </p:cBhvr>
                                      <p:tavLst>
                                        <p:tav tm="0">
                                          <p:val>
                                            <p:fltVal val="0"/>
                                          </p:val>
                                        </p:tav>
                                        <p:tav tm="100000">
                                          <p:val>
                                            <p:strVal val="#ppt_w"/>
                                          </p:val>
                                        </p:tav>
                                      </p:tavLst>
                                    </p:anim>
                                    <p:anim calcmode="lin" valueType="num">
                                      <p:cBhvr>
                                        <p:cTn id="82" dur="500" fill="hold"/>
                                        <p:tgtEl>
                                          <p:spTgt spid="21"/>
                                        </p:tgtEl>
                                        <p:attrNameLst>
                                          <p:attrName>ppt_h</p:attrName>
                                        </p:attrNameLst>
                                      </p:cBhvr>
                                      <p:tavLst>
                                        <p:tav tm="0">
                                          <p:val>
                                            <p:fltVal val="0"/>
                                          </p:val>
                                        </p:tav>
                                        <p:tav tm="100000">
                                          <p:val>
                                            <p:strVal val="#ppt_h"/>
                                          </p:val>
                                        </p:tav>
                                      </p:tavLst>
                                    </p:anim>
                                    <p:anim calcmode="lin" valueType="num">
                                      <p:cBhvr>
                                        <p:cTn id="83" dur="500" fill="hold"/>
                                        <p:tgtEl>
                                          <p:spTgt spid="21"/>
                                        </p:tgtEl>
                                        <p:attrNameLst>
                                          <p:attrName>ppt_x</p:attrName>
                                        </p:attrNameLst>
                                      </p:cBhvr>
                                      <p:tavLst>
                                        <p:tav tm="0">
                                          <p:val>
                                            <p:fltVal val="0.5"/>
                                          </p:val>
                                        </p:tav>
                                        <p:tav tm="100000">
                                          <p:val>
                                            <p:strVal val="#ppt_x"/>
                                          </p:val>
                                        </p:tav>
                                      </p:tavLst>
                                    </p:anim>
                                    <p:anim calcmode="lin" valueType="num">
                                      <p:cBhvr>
                                        <p:cTn id="84" dur="500" fill="hold"/>
                                        <p:tgtEl>
                                          <p:spTgt spid="21"/>
                                        </p:tgtEl>
                                        <p:attrNameLst>
                                          <p:attrName>ppt_y</p:attrName>
                                        </p:attrNameLst>
                                      </p:cBhvr>
                                      <p:tavLst>
                                        <p:tav tm="0">
                                          <p:val>
                                            <p:fltVal val="0.5"/>
                                          </p:val>
                                        </p:tav>
                                        <p:tav tm="100000">
                                          <p:val>
                                            <p:strVal val="#ppt_y"/>
                                          </p:val>
                                        </p:tav>
                                      </p:tavLst>
                                    </p:anim>
                                  </p:childTnLst>
                                </p:cTn>
                              </p:par>
                              <p:par>
                                <p:cTn id="85" presetID="26" presetClass="emph" presetSubtype="0" fill="hold" grpId="1" nodeType="withEffect">
                                  <p:stCondLst>
                                    <p:cond delay="250"/>
                                  </p:stCondLst>
                                  <p:childTnLst>
                                    <p:animEffect transition="out" filter="fade">
                                      <p:cBhvr>
                                        <p:cTn id="86" dur="500" tmFilter="0, 0; .2, .5; .8, .5; 1, 0"/>
                                        <p:tgtEl>
                                          <p:spTgt spid="21"/>
                                        </p:tgtEl>
                                      </p:cBhvr>
                                    </p:animEffect>
                                    <p:animScale>
                                      <p:cBhvr>
                                        <p:cTn id="8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7" grpId="0" bldLvl="0" animBg="1"/>
      <p:bldP spid="7" grpId="1" bldLvl="0" animBg="1"/>
      <p:bldP spid="9" grpId="0" bldLvl="0" animBg="1"/>
      <p:bldP spid="9" grpId="1" bldLvl="0" animBg="1"/>
      <p:bldP spid="10" grpId="0" bldLvl="0" animBg="1"/>
      <p:bldP spid="10" grpId="1" bldLvl="0" animBg="1"/>
      <p:bldP spid="17" grpId="0" bldLvl="0" animBg="1"/>
      <p:bldP spid="17" grpId="1" bldLvl="0" animBg="1"/>
      <p:bldP spid="18" grpId="0" bldLvl="0" animBg="1"/>
      <p:bldP spid="18" grpId="1" bldLvl="0" animBg="1"/>
      <p:bldP spid="19" grpId="0" bldLvl="0" animBg="1"/>
      <p:bldP spid="19" grpId="1" bldLvl="0" animBg="1"/>
      <p:bldP spid="20" grpId="0" bldLvl="0" animBg="1"/>
      <p:bldP spid="20" grpId="1" bldLvl="0" animBg="1"/>
      <p:bldP spid="21" grpId="0" bldLvl="0" animBg="1"/>
      <p:bldP spid="21" grpId="1"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517892" y="1505279"/>
            <a:ext cx="5454290" cy="4732778"/>
          </a:xfrm>
          <a:prstGeom prst="rect">
            <a:avLst/>
          </a:prstGeom>
          <a:ln>
            <a:noFill/>
          </a:ln>
          <a:effectLst>
            <a:outerShdw blurRad="190500" algn="tl" rotWithShape="0">
              <a:srgbClr val="000000">
                <a:alpha val="70000"/>
              </a:srgbClr>
            </a:outerShdw>
          </a:effectLst>
        </p:spPr>
      </p:pic>
      <p:pic>
        <p:nvPicPr>
          <p:cNvPr id="14" name="图片 13"/>
          <p:cNvPicPr>
            <a:picLocks noChangeAspect="1"/>
          </p:cNvPicPr>
          <p:nvPr/>
        </p:nvPicPr>
        <p:blipFill>
          <a:blip r:embed="rId2"/>
          <a:stretch>
            <a:fillRect/>
          </a:stretch>
        </p:blipFill>
        <p:spPr>
          <a:xfrm>
            <a:off x="3377876" y="1505280"/>
            <a:ext cx="5734317" cy="5020872"/>
          </a:xfrm>
          <a:prstGeom prst="rect">
            <a:avLst/>
          </a:prstGeom>
          <a:ln>
            <a:noFill/>
          </a:ln>
          <a:effectLst>
            <a:outerShdw blurRad="190500" algn="tl" rotWithShape="0">
              <a:srgbClr val="000000">
                <a:alpha val="70000"/>
              </a:srgbClr>
            </a:outerShdw>
          </a:effectLst>
        </p:spPr>
      </p:pic>
      <p:pic>
        <p:nvPicPr>
          <p:cNvPr id="6" name="图片 5"/>
          <p:cNvPicPr>
            <a:picLocks noChangeAspect="1"/>
          </p:cNvPicPr>
          <p:nvPr/>
        </p:nvPicPr>
        <p:blipFill>
          <a:blip r:embed="rId3"/>
          <a:stretch>
            <a:fillRect/>
          </a:stretch>
        </p:blipFill>
        <p:spPr>
          <a:xfrm>
            <a:off x="2612133" y="1505280"/>
            <a:ext cx="6909821" cy="1411404"/>
          </a:xfrm>
          <a:prstGeom prst="rect">
            <a:avLst/>
          </a:prstGeom>
          <a:ln>
            <a:noFill/>
          </a:ln>
          <a:effectLst>
            <a:outerShdw blurRad="190500" algn="tl" rotWithShape="0">
              <a:srgbClr val="000000">
                <a:alpha val="70000"/>
              </a:srgbClr>
            </a:outerShdw>
          </a:effectLst>
        </p:spPr>
      </p:pic>
      <p:pic>
        <p:nvPicPr>
          <p:cNvPr id="7" name="图片 6"/>
          <p:cNvPicPr>
            <a:picLocks noChangeAspect="1"/>
          </p:cNvPicPr>
          <p:nvPr/>
        </p:nvPicPr>
        <p:blipFill>
          <a:blip r:embed="rId4"/>
          <a:stretch>
            <a:fillRect/>
          </a:stretch>
        </p:blipFill>
        <p:spPr>
          <a:xfrm>
            <a:off x="1740623" y="2021438"/>
            <a:ext cx="9008824" cy="911006"/>
          </a:xfrm>
          <a:prstGeom prst="rect">
            <a:avLst/>
          </a:prstGeom>
          <a:ln>
            <a:noFill/>
          </a:ln>
          <a:effectLst>
            <a:outerShdw blurRad="190500" algn="tl" rotWithShape="0">
              <a:srgbClr val="000000">
                <a:alpha val="70000"/>
              </a:srgbClr>
            </a:outerShdw>
          </a:effectLst>
        </p:spPr>
      </p:pic>
      <p:grpSp>
        <p:nvGrpSpPr>
          <p:cNvPr id="9" name="组合 8"/>
          <p:cNvGrpSpPr/>
          <p:nvPr/>
        </p:nvGrpSpPr>
        <p:grpSpPr>
          <a:xfrm>
            <a:off x="9579867" y="1533442"/>
            <a:ext cx="1702205" cy="403909"/>
            <a:chOff x="4128769" y="4421987"/>
            <a:chExt cx="1702648" cy="404014"/>
          </a:xfrm>
        </p:grpSpPr>
        <p:sp>
          <p:nvSpPr>
            <p:cNvPr id="10" name="圆角矩形 23"/>
            <p:cNvSpPr/>
            <p:nvPr/>
          </p:nvSpPr>
          <p:spPr>
            <a:xfrm flipH="1">
              <a:off x="4128769" y="4421987"/>
              <a:ext cx="1702648" cy="404014"/>
            </a:xfrm>
            <a:prstGeom prst="roundRect">
              <a:avLst>
                <a:gd name="adj" fmla="val 50000"/>
              </a:avLst>
            </a:prstGeom>
            <a:gradFill>
              <a:gsLst>
                <a:gs pos="0">
                  <a:srgbClr val="E45C5B"/>
                </a:gs>
                <a:gs pos="100000">
                  <a:srgbClr val="EA8384"/>
                </a:gs>
              </a:gsLst>
              <a:lin ang="5400000" scaled="1"/>
            </a:gradFill>
            <a:ln w="28575" cap="flat">
              <a:gradFill>
                <a:gsLst>
                  <a:gs pos="100000">
                    <a:srgbClr val="E45C5B"/>
                  </a:gs>
                  <a:gs pos="0">
                    <a:srgbClr val="EA8384"/>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16" tIns="45708" rIns="91416" bIns="45708" numCol="1" anchor="t" anchorCtr="0" compatLnSpc="1"/>
            <a:lstStyle/>
            <a:p>
              <a:pPr defTabSz="914400">
                <a:defRPr/>
              </a:pPr>
              <a:endParaRPr lang="zh-CN" altLang="en-US" sz="1350">
                <a:solidFill>
                  <a:prstClr val="black"/>
                </a:solidFill>
                <a:latin typeface="造字工房悦黑体验版细体" pitchFamily="50" charset="-122"/>
                <a:ea typeface="造字工房悦黑体验版细体" pitchFamily="50" charset="-122"/>
              </a:endParaRPr>
            </a:p>
          </p:txBody>
        </p:sp>
        <p:sp>
          <p:nvSpPr>
            <p:cNvPr id="11" name="文本框 10"/>
            <p:cNvSpPr txBox="1"/>
            <p:nvPr/>
          </p:nvSpPr>
          <p:spPr>
            <a:xfrm>
              <a:off x="4510733" y="4460643"/>
              <a:ext cx="1040401" cy="299163"/>
            </a:xfrm>
            <a:prstGeom prst="rect">
              <a:avLst/>
            </a:prstGeom>
            <a:noFill/>
          </p:spPr>
          <p:txBody>
            <a:bodyPr wrap="none" rtlCol="0">
              <a:spAutoFit/>
            </a:bodyPr>
            <a:lstStyle/>
            <a:p>
              <a:pPr defTabSz="914400">
                <a:defRPr/>
              </a:pPr>
              <a:r>
                <a:rPr lang="zh-CN" altLang="en-US" sz="1350" dirty="0">
                  <a:solidFill>
                    <a:prstClr val="white"/>
                  </a:solidFill>
                  <a:latin typeface="微软雅黑" panose="020B0503020204020204" pitchFamily="34" charset="-122"/>
                  <a:ea typeface="微软雅黑" panose="020B0503020204020204" pitchFamily="34" charset="-122"/>
                </a:rPr>
                <a:t>保存检索式</a:t>
              </a:r>
              <a:endParaRPr lang="zh-CN" altLang="en-US" sz="1350" dirty="0">
                <a:solidFill>
                  <a:prstClr val="white"/>
                </a:solidFill>
                <a:latin typeface="微软雅黑" panose="020B0503020204020204" pitchFamily="34" charset="-122"/>
                <a:ea typeface="微软雅黑" panose="020B0503020204020204" pitchFamily="34" charset="-122"/>
              </a:endParaRPr>
            </a:p>
          </p:txBody>
        </p:sp>
      </p:grpSp>
      <p:pic>
        <p:nvPicPr>
          <p:cNvPr id="12" name="图片 11"/>
          <p:cNvPicPr>
            <a:picLocks noChangeAspect="1"/>
          </p:cNvPicPr>
          <p:nvPr/>
        </p:nvPicPr>
        <p:blipFill>
          <a:blip r:embed="rId5"/>
          <a:stretch>
            <a:fillRect/>
          </a:stretch>
        </p:blipFill>
        <p:spPr>
          <a:xfrm>
            <a:off x="1850641" y="2932443"/>
            <a:ext cx="8788785" cy="4215112"/>
          </a:xfrm>
          <a:prstGeom prst="rect">
            <a:avLst/>
          </a:prstGeom>
          <a:ln>
            <a:noFill/>
          </a:ln>
          <a:effectLst>
            <a:outerShdw blurRad="190500" algn="tl" rotWithShape="0">
              <a:srgbClr val="000000">
                <a:alpha val="70000"/>
              </a:srgbClr>
            </a:outerShdw>
          </a:effectLst>
        </p:spPr>
      </p:pic>
      <p:sp>
        <p:nvSpPr>
          <p:cNvPr id="13" name="文本框 5"/>
          <p:cNvSpPr txBox="1"/>
          <p:nvPr/>
        </p:nvSpPr>
        <p:spPr>
          <a:xfrm>
            <a:off x="961163" y="188325"/>
            <a:ext cx="5134837" cy="645160"/>
          </a:xfrm>
          <a:prstGeom prst="rect">
            <a:avLst/>
          </a:prstGeom>
          <a:noFill/>
        </p:spPr>
        <p:txBody>
          <a:bodyPr wrap="square" rtlCol="0">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r>
              <a:rPr lang="zh-CN" altLang="en-US" sz="3600" dirty="0"/>
              <a:t>保存检索式</a:t>
            </a:r>
            <a:r>
              <a:rPr lang="en-US" altLang="zh-CN" sz="3600" dirty="0"/>
              <a:t>—</a:t>
            </a:r>
            <a:r>
              <a:rPr lang="zh-CN" altLang="en-US" sz="3600" dirty="0"/>
              <a:t>主动推送</a:t>
            </a:r>
            <a:endParaRPr lang="zh-CN" altLang="zh-CN" sz="3600" dirty="0"/>
          </a:p>
        </p:txBody>
      </p:sp>
      <p:grpSp>
        <p:nvGrpSpPr>
          <p:cNvPr id="15" name="组合 14"/>
          <p:cNvGrpSpPr/>
          <p:nvPr/>
        </p:nvGrpSpPr>
        <p:grpSpPr>
          <a:xfrm>
            <a:off x="3791" y="232616"/>
            <a:ext cx="758751" cy="693080"/>
            <a:chOff x="0" y="532828"/>
            <a:chExt cx="759125" cy="568897"/>
          </a:xfrm>
        </p:grpSpPr>
        <p:sp>
          <p:nvSpPr>
            <p:cNvPr id="16" name="矩形 15"/>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791" y="922615"/>
            <a:ext cx="12184419" cy="45696"/>
            <a:chOff x="0" y="532828"/>
            <a:chExt cx="759125" cy="568897"/>
          </a:xfrm>
        </p:grpSpPr>
        <p:sp>
          <p:nvSpPr>
            <p:cNvPr id="21" name="矩形 20"/>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6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5"/>
          <p:cNvSpPr txBox="1"/>
          <p:nvPr/>
        </p:nvSpPr>
        <p:spPr>
          <a:xfrm>
            <a:off x="961163" y="188325"/>
            <a:ext cx="5134837" cy="645160"/>
          </a:xfrm>
          <a:prstGeom prst="rect">
            <a:avLst/>
          </a:prstGeom>
          <a:noFill/>
        </p:spPr>
        <p:txBody>
          <a:bodyPr wrap="square" rtlCol="0">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r>
              <a:rPr lang="zh-CN" altLang="en-US" sz="3600" dirty="0"/>
              <a:t>期刊、报纸</a:t>
            </a:r>
            <a:r>
              <a:rPr lang="en-US" altLang="zh-CN" sz="3600" dirty="0"/>
              <a:t>—</a:t>
            </a:r>
            <a:r>
              <a:rPr lang="zh-CN" altLang="en-US" sz="3600" dirty="0"/>
              <a:t>主动推送</a:t>
            </a:r>
            <a:endParaRPr lang="zh-CN" altLang="zh-CN" sz="3600" dirty="0"/>
          </a:p>
        </p:txBody>
      </p:sp>
      <p:grpSp>
        <p:nvGrpSpPr>
          <p:cNvPr id="15" name="组合 14"/>
          <p:cNvGrpSpPr/>
          <p:nvPr/>
        </p:nvGrpSpPr>
        <p:grpSpPr>
          <a:xfrm>
            <a:off x="3791" y="232616"/>
            <a:ext cx="758751" cy="693080"/>
            <a:chOff x="0" y="532828"/>
            <a:chExt cx="759125" cy="568897"/>
          </a:xfrm>
        </p:grpSpPr>
        <p:sp>
          <p:nvSpPr>
            <p:cNvPr id="16" name="矩形 15"/>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791" y="922615"/>
            <a:ext cx="12184419" cy="45696"/>
            <a:chOff x="0" y="532828"/>
            <a:chExt cx="759125" cy="568897"/>
          </a:xfrm>
        </p:grpSpPr>
        <p:sp>
          <p:nvSpPr>
            <p:cNvPr id="21" name="矩形 20"/>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1"/>
          <a:stretch>
            <a:fillRect/>
          </a:stretch>
        </p:blipFill>
        <p:spPr>
          <a:xfrm>
            <a:off x="1211557" y="1524358"/>
            <a:ext cx="9768884" cy="4341726"/>
          </a:xfrm>
          <a:prstGeom prst="rect">
            <a:avLst/>
          </a:prstGeom>
          <a:ln>
            <a:noFill/>
          </a:ln>
          <a:effectLst>
            <a:outerShdw blurRad="190500" algn="tl" rotWithShape="0">
              <a:srgbClr val="000000">
                <a:alpha val="70000"/>
              </a:srgbClr>
            </a:outerShdw>
          </a:effectLst>
        </p:spPr>
      </p:pic>
      <p:pic>
        <p:nvPicPr>
          <p:cNvPr id="3" name="图片 2"/>
          <p:cNvPicPr>
            <a:picLocks noChangeAspect="1"/>
          </p:cNvPicPr>
          <p:nvPr/>
        </p:nvPicPr>
        <p:blipFill>
          <a:blip r:embed="rId2"/>
          <a:stretch>
            <a:fillRect/>
          </a:stretch>
        </p:blipFill>
        <p:spPr>
          <a:xfrm>
            <a:off x="2856483" y="2487584"/>
            <a:ext cx="8361428" cy="42016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37916" y="373629"/>
            <a:ext cx="10461620" cy="6484370"/>
          </a:xfrm>
          <a:prstGeom prst="rect">
            <a:avLst/>
          </a:prstGeom>
        </p:spPr>
      </p:pic>
      <p:sp>
        <p:nvSpPr>
          <p:cNvPr id="36873" name="圆角矩形 9"/>
          <p:cNvSpPr>
            <a:spLocks noChangeArrowheads="1"/>
          </p:cNvSpPr>
          <p:nvPr/>
        </p:nvSpPr>
        <p:spPr bwMode="auto">
          <a:xfrm>
            <a:off x="3656685" y="3515933"/>
            <a:ext cx="747892" cy="342351"/>
          </a:xfrm>
          <a:prstGeom prst="roundRect">
            <a:avLst>
              <a:gd name="adj" fmla="val 16667"/>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panose="020B0604020202020204" pitchFamily="34" charset="0"/>
            </a:endParaRPr>
          </a:p>
        </p:txBody>
      </p:sp>
      <p:grpSp>
        <p:nvGrpSpPr>
          <p:cNvPr id="7" name="组合 15"/>
          <p:cNvGrpSpPr/>
          <p:nvPr/>
        </p:nvGrpSpPr>
        <p:grpSpPr bwMode="auto">
          <a:xfrm>
            <a:off x="454025" y="304800"/>
            <a:ext cx="838200" cy="2840038"/>
            <a:chOff x="4686300" y="870856"/>
            <a:chExt cx="942940" cy="2788730"/>
          </a:xfrm>
        </p:grpSpPr>
        <p:sp>
          <p:nvSpPr>
            <p:cNvPr id="8" name="圆角矩形 7"/>
            <p:cNvSpPr/>
            <p:nvPr/>
          </p:nvSpPr>
          <p:spPr>
            <a:xfrm>
              <a:off x="4686300" y="870856"/>
              <a:ext cx="891150" cy="2788730"/>
            </a:xfrm>
            <a:prstGeom prst="roundRect">
              <a:avLst/>
            </a:prstGeom>
            <a:no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4280" name="文本框 17"/>
            <p:cNvSpPr txBox="1">
              <a:spLocks noChangeArrowheads="1"/>
            </p:cNvSpPr>
            <p:nvPr/>
          </p:nvSpPr>
          <p:spPr bwMode="auto">
            <a:xfrm>
              <a:off x="4737700" y="938442"/>
              <a:ext cx="891540" cy="250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4000">
                  <a:solidFill>
                    <a:srgbClr val="FF0000"/>
                  </a:solidFill>
                  <a:latin typeface="微软雅黑 Light" panose="020B0502040204020203" charset="-122"/>
                  <a:ea typeface="微软雅黑 Light" panose="020B0502040204020203" charset="-122"/>
                  <a:sym typeface="Calibri" panose="020F0502020204030204" pitchFamily="34" charset="0"/>
                </a:rPr>
                <a:t>题录导出</a:t>
              </a:r>
              <a:endParaRPr lang="zh-CN" altLang="en-US" sz="4000">
                <a:solidFill>
                  <a:srgbClr val="FF0000"/>
                </a:solidFill>
                <a:latin typeface="微软雅黑 Light" panose="020B0502040204020203" charset="-122"/>
                <a:ea typeface="微软雅黑 Light" panose="020B0502040204020203" charset="-122"/>
                <a:sym typeface="Calibri" panose="020F0502020204030204" pitchFamily="34" charset="0"/>
              </a:endParaRPr>
            </a:p>
          </p:txBody>
        </p:sp>
      </p:grpSp>
      <p:sp>
        <p:nvSpPr>
          <p:cNvPr id="3" name="圆角矩形标注 2"/>
          <p:cNvSpPr/>
          <p:nvPr/>
        </p:nvSpPr>
        <p:spPr>
          <a:xfrm>
            <a:off x="5036786" y="3999953"/>
            <a:ext cx="2219037" cy="585356"/>
          </a:xfrm>
          <a:prstGeom prst="wedgeRoundRectCallout">
            <a:avLst>
              <a:gd name="adj1" fmla="val -65609"/>
              <a:gd name="adj2" fmla="val 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b="1" dirty="0">
                <a:latin typeface="微软雅黑 Light" panose="020B0502040204020203" charset="-122"/>
                <a:ea typeface="微软雅黑 Light" panose="020B0502040204020203" charset="-122"/>
              </a:rPr>
              <a:t>保存题录</a:t>
            </a:r>
            <a:endParaRPr lang="zh-CN" altLang="en-US" sz="2800" b="1" dirty="0">
              <a:latin typeface="微软雅黑 Light" panose="020B0502040204020203" charset="-122"/>
              <a:ea typeface="微软雅黑 Light" panose="020B0502040204020203" charset="-122"/>
            </a:endParaRPr>
          </a:p>
        </p:txBody>
      </p:sp>
      <p:sp>
        <p:nvSpPr>
          <p:cNvPr id="12" name="圆角矩形 9"/>
          <p:cNvSpPr>
            <a:spLocks noChangeArrowheads="1"/>
          </p:cNvSpPr>
          <p:nvPr/>
        </p:nvSpPr>
        <p:spPr bwMode="auto">
          <a:xfrm>
            <a:off x="3630926" y="5808372"/>
            <a:ext cx="760771" cy="348170"/>
          </a:xfrm>
          <a:prstGeom prst="roundRect">
            <a:avLst>
              <a:gd name="adj" fmla="val 16667"/>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panose="020B0604020202020204" pitchFamily="34" charset="0"/>
            </a:endParaRPr>
          </a:p>
        </p:txBody>
      </p:sp>
      <p:sp>
        <p:nvSpPr>
          <p:cNvPr id="10" name="圆角矩形 9"/>
          <p:cNvSpPr>
            <a:spLocks noChangeArrowheads="1"/>
          </p:cNvSpPr>
          <p:nvPr/>
        </p:nvSpPr>
        <p:spPr bwMode="auto">
          <a:xfrm>
            <a:off x="8483961" y="6546127"/>
            <a:ext cx="1454728" cy="311873"/>
          </a:xfrm>
          <a:prstGeom prst="roundRect">
            <a:avLst>
              <a:gd name="adj" fmla="val 16667"/>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6873"/>
                                        </p:tgtEl>
                                        <p:attrNameLst>
                                          <p:attrName>style.visibility</p:attrName>
                                        </p:attrNameLst>
                                      </p:cBhvr>
                                      <p:to>
                                        <p:strVal val="visible"/>
                                      </p:to>
                                    </p:set>
                                    <p:anim calcmode="lin" valueType="num">
                                      <p:cBhvr additive="base">
                                        <p:cTn id="13" dur="500" fill="hold"/>
                                        <p:tgtEl>
                                          <p:spTgt spid="36873"/>
                                        </p:tgtEl>
                                        <p:attrNameLst>
                                          <p:attrName>ppt_x</p:attrName>
                                        </p:attrNameLst>
                                      </p:cBhvr>
                                      <p:tavLst>
                                        <p:tav tm="0">
                                          <p:val>
                                            <p:strVal val="#ppt_x"/>
                                          </p:val>
                                        </p:tav>
                                        <p:tav tm="100000">
                                          <p:val>
                                            <p:strVal val="#ppt_x"/>
                                          </p:val>
                                        </p:tav>
                                      </p:tavLst>
                                    </p:anim>
                                    <p:anim calcmode="lin" valueType="num">
                                      <p:cBhvr additive="base">
                                        <p:cTn id="14" dur="500" fill="hold"/>
                                        <p:tgtEl>
                                          <p:spTgt spid="3687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3" grpId="0" animBg="1"/>
      <p:bldP spid="3" grpId="0" animBg="1"/>
      <p:bldP spid="12"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48307" y="360608"/>
            <a:ext cx="9507762" cy="6181860"/>
          </a:xfrm>
          <a:prstGeom prst="rect">
            <a:avLst/>
          </a:prstGeom>
        </p:spPr>
      </p:pic>
      <p:sp>
        <p:nvSpPr>
          <p:cNvPr id="56323" name="Rectangle 3"/>
          <p:cNvSpPr>
            <a:spLocks noChangeArrowheads="1"/>
          </p:cNvSpPr>
          <p:nvPr/>
        </p:nvSpPr>
        <p:spPr bwMode="auto">
          <a:xfrm>
            <a:off x="1348307" y="360608"/>
            <a:ext cx="9522355" cy="6181860"/>
          </a:xfrm>
          <a:prstGeom prst="rect">
            <a:avLst/>
          </a:prstGeom>
          <a:solidFill>
            <a:srgbClr val="DEDED9">
              <a:alpha val="74117"/>
            </a:srgbClr>
          </a:solidFill>
          <a:ln w="9525">
            <a:solidFill>
              <a:schemeClr val="tx1"/>
            </a:solidFill>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2"/>
          <a:stretch>
            <a:fillRect/>
          </a:stretch>
        </p:blipFill>
        <p:spPr>
          <a:xfrm>
            <a:off x="2687349" y="1735859"/>
            <a:ext cx="6648450" cy="3286125"/>
          </a:xfrm>
          <a:prstGeom prst="rect">
            <a:avLst/>
          </a:prstGeom>
        </p:spPr>
      </p:pic>
      <p:sp>
        <p:nvSpPr>
          <p:cNvPr id="37894" name="圆角矩形 11"/>
          <p:cNvSpPr>
            <a:spLocks noChangeArrowheads="1"/>
          </p:cNvSpPr>
          <p:nvPr/>
        </p:nvSpPr>
        <p:spPr bwMode="auto">
          <a:xfrm>
            <a:off x="2833831" y="2166361"/>
            <a:ext cx="3282950" cy="328612"/>
          </a:xfrm>
          <a:prstGeom prst="roundRect">
            <a:avLst>
              <a:gd name="adj" fmla="val 0"/>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panose="020B0604020202020204" pitchFamily="34" charset="0"/>
            </a:endParaRPr>
          </a:p>
        </p:txBody>
      </p:sp>
      <p:sp>
        <p:nvSpPr>
          <p:cNvPr id="37893" name="圆角矩形 7"/>
          <p:cNvSpPr>
            <a:spLocks noChangeArrowheads="1"/>
          </p:cNvSpPr>
          <p:nvPr/>
        </p:nvSpPr>
        <p:spPr bwMode="auto">
          <a:xfrm>
            <a:off x="7180118" y="1736436"/>
            <a:ext cx="2155681" cy="2171700"/>
          </a:xfrm>
          <a:prstGeom prst="roundRect">
            <a:avLst>
              <a:gd name="adj" fmla="val 9657"/>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wipe(up)">
                                      <p:cBhvr>
                                        <p:cTn id="7" dur="500"/>
                                        <p:tgtEl>
                                          <p:spTgt spid="563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893"/>
                                        </p:tgtEl>
                                        <p:attrNameLst>
                                          <p:attrName>style.visibility</p:attrName>
                                        </p:attrNameLst>
                                      </p:cBhvr>
                                      <p:to>
                                        <p:strVal val="visible"/>
                                      </p:to>
                                    </p:set>
                                    <p:animEffect transition="in" filter="fade">
                                      <p:cBhvr>
                                        <p:cTn id="17" dur="500"/>
                                        <p:tgtEl>
                                          <p:spTgt spid="378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894"/>
                                        </p:tgtEl>
                                        <p:attrNameLst>
                                          <p:attrName>style.visibility</p:attrName>
                                        </p:attrNameLst>
                                      </p:cBhvr>
                                      <p:to>
                                        <p:strVal val="visible"/>
                                      </p:to>
                                    </p:set>
                                    <p:animEffect transition="in" filter="fade">
                                      <p:cBhvr>
                                        <p:cTn id="22" dur="500"/>
                                        <p:tgtEl>
                                          <p:spTgt spid="37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p:bldP spid="37894" grpId="0" bldLvl="0" animBg="1" autoUpdateAnimBg="0"/>
      <p:bldP spid="37893" grpId="0" bldLvl="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8491" y="321972"/>
            <a:ext cx="10637949" cy="6117464"/>
          </a:xfrm>
          <a:prstGeom prst="rect">
            <a:avLst/>
          </a:prstGeom>
        </p:spPr>
      </p:pic>
      <p:sp>
        <p:nvSpPr>
          <p:cNvPr id="3" name="圆角矩形标注 2"/>
          <p:cNvSpPr>
            <a:spLocks noChangeArrowheads="1"/>
          </p:cNvSpPr>
          <p:nvPr/>
        </p:nvSpPr>
        <p:spPr bwMode="auto">
          <a:xfrm>
            <a:off x="7275901" y="2507484"/>
            <a:ext cx="2005013" cy="574675"/>
          </a:xfrm>
          <a:prstGeom prst="wedgeRoundRectCallout">
            <a:avLst>
              <a:gd name="adj1" fmla="val 42935"/>
              <a:gd name="adj2" fmla="val -92315"/>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400" b="1" dirty="0">
                <a:solidFill>
                  <a:schemeClr val="accent2"/>
                </a:solidFill>
                <a:latin typeface="微软雅黑 Light" panose="020B0502040204020203" charset="-122"/>
                <a:ea typeface="微软雅黑 Light" panose="020B0502040204020203" charset="-122"/>
              </a:rPr>
              <a:t>可视化按钮</a:t>
            </a:r>
            <a:endParaRPr lang="zh-CN" altLang="en-US" sz="2400" b="1" dirty="0">
              <a:solidFill>
                <a:schemeClr val="accent2"/>
              </a:solidFill>
              <a:latin typeface="微软雅黑 Light" panose="020B0502040204020203" charset="-122"/>
              <a:ea typeface="微软雅黑 Light" panose="020B0502040204020203"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921251" y="1297564"/>
            <a:ext cx="7143750" cy="4200525"/>
          </a:xfrm>
          <a:prstGeom prst="rect">
            <a:avLst/>
          </a:prstGeom>
        </p:spPr>
      </p:pic>
      <p:sp>
        <p:nvSpPr>
          <p:cNvPr id="37895" name="矩形 12"/>
          <p:cNvSpPr>
            <a:spLocks noChangeArrowheads="1"/>
          </p:cNvSpPr>
          <p:nvPr/>
        </p:nvSpPr>
        <p:spPr bwMode="auto">
          <a:xfrm>
            <a:off x="484188" y="552450"/>
            <a:ext cx="800100" cy="5262563"/>
          </a:xfrm>
          <a:prstGeom prst="rect">
            <a:avLst/>
          </a:prstGeom>
          <a:noFill/>
          <a:ln w="28575">
            <a:solidFill>
              <a:schemeClr val="tx2">
                <a:lumMod val="40000"/>
                <a:lumOff val="60000"/>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知</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识</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与</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知</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识</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关</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联</a:t>
            </a:r>
            <a:endParaRPr lang="zh-CN" altLang="en-US" sz="4800" dirty="0">
              <a:solidFill>
                <a:srgbClr val="FF0000"/>
              </a:solidFill>
              <a:latin typeface="华文楷体" panose="02010600040101010101" pitchFamily="2" charset="-122"/>
              <a:ea typeface="华文楷体" panose="02010600040101010101" pitchFamily="2" charset="-122"/>
            </a:endParaRPr>
          </a:p>
        </p:txBody>
      </p:sp>
      <p:sp>
        <p:nvSpPr>
          <p:cNvPr id="8" name="文本框 4"/>
          <p:cNvSpPr>
            <a:spLocks noChangeArrowheads="1"/>
          </p:cNvSpPr>
          <p:nvPr/>
        </p:nvSpPr>
        <p:spPr bwMode="auto">
          <a:xfrm>
            <a:off x="9477738" y="1193321"/>
            <a:ext cx="2714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200" b="1" dirty="0">
                <a:solidFill>
                  <a:schemeClr val="bg2">
                    <a:lumMod val="25000"/>
                  </a:schemeClr>
                </a:solidFill>
                <a:latin typeface="微软雅黑 Light" panose="020B0502040204020203" charset="-122"/>
                <a:ea typeface="微软雅黑 Light" panose="020B0502040204020203" charset="-122"/>
                <a:sym typeface="微软雅黑" panose="020B0503020204020204" pitchFamily="34" charset="-122"/>
              </a:rPr>
              <a:t>关系密切领域</a:t>
            </a:r>
            <a:endParaRPr lang="zh-CN" altLang="en-US" sz="1800" dirty="0">
              <a:solidFill>
                <a:schemeClr val="bg2">
                  <a:lumMod val="25000"/>
                </a:schemeClr>
              </a:solidFill>
              <a:latin typeface="Arial" panose="020B0604020202020204" pitchFamily="34" charset="0"/>
            </a:endParaRPr>
          </a:p>
        </p:txBody>
      </p:sp>
      <p:sp>
        <p:nvSpPr>
          <p:cNvPr id="12" name="文本框 4"/>
          <p:cNvSpPr>
            <a:spLocks noChangeArrowheads="1"/>
          </p:cNvSpPr>
          <p:nvPr/>
        </p:nvSpPr>
        <p:spPr bwMode="auto">
          <a:xfrm>
            <a:off x="9997282" y="2216203"/>
            <a:ext cx="18691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b="1" dirty="0" smtClean="0">
                <a:solidFill>
                  <a:schemeClr val="bg2">
                    <a:lumMod val="25000"/>
                  </a:schemeClr>
                </a:solidFill>
                <a:latin typeface="微软雅黑 Light" panose="020B0502040204020203" charset="-122"/>
                <a:ea typeface="微软雅黑 Light" panose="020B0502040204020203" charset="-122"/>
              </a:rPr>
              <a:t>研究方向</a:t>
            </a:r>
            <a:endParaRPr lang="zh-CN" altLang="en-US" b="1" dirty="0">
              <a:solidFill>
                <a:schemeClr val="bg2">
                  <a:lumMod val="25000"/>
                </a:schemeClr>
              </a:solidFill>
              <a:latin typeface="微软雅黑 Light" panose="020B0502040204020203" charset="-122"/>
              <a:ea typeface="微软雅黑 Light" panose="020B0502040204020203" charset="-122"/>
            </a:endParaRPr>
          </a:p>
        </p:txBody>
      </p:sp>
      <p:sp>
        <p:nvSpPr>
          <p:cNvPr id="15" name="椭圆 14"/>
          <p:cNvSpPr/>
          <p:nvPr/>
        </p:nvSpPr>
        <p:spPr>
          <a:xfrm>
            <a:off x="5337855" y="2601311"/>
            <a:ext cx="646854" cy="582420"/>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6" name="椭圆 15"/>
          <p:cNvSpPr/>
          <p:nvPr/>
        </p:nvSpPr>
        <p:spPr>
          <a:xfrm>
            <a:off x="3036666" y="2201382"/>
            <a:ext cx="722475" cy="641297"/>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7" name="椭圆 16"/>
          <p:cNvSpPr/>
          <p:nvPr/>
        </p:nvSpPr>
        <p:spPr>
          <a:xfrm>
            <a:off x="4886788" y="4170556"/>
            <a:ext cx="668684" cy="633844"/>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剪去对角的矩形 1"/>
          <p:cNvSpPr/>
          <p:nvPr/>
        </p:nvSpPr>
        <p:spPr>
          <a:xfrm>
            <a:off x="957263" y="1444625"/>
            <a:ext cx="10339387" cy="3565525"/>
          </a:xfrm>
          <a:prstGeom prst="snip2DiagRect">
            <a:avLst/>
          </a:prstGeom>
          <a:solidFill>
            <a:schemeClr val="tx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r>
              <a:rPr lang="zh-CN" altLang="en-US" sz="3600" b="1" dirty="0">
                <a:solidFill>
                  <a:srgbClr val="FF0000"/>
                </a:solidFill>
                <a:latin typeface="微软雅黑 Light" panose="020B0502040204020203" charset="-122"/>
                <a:ea typeface="微软雅黑 Light" panose="020B0502040204020203" charset="-122"/>
              </a:rPr>
              <a:t>初次涉足某个研究领域的时候，往往希望知道在这个研究领域中最具影响力的研究</a:t>
            </a:r>
            <a:r>
              <a:rPr lang="zh-CN" altLang="en-US" sz="3600" b="1" dirty="0" smtClean="0">
                <a:solidFill>
                  <a:srgbClr val="FF0000"/>
                </a:solidFill>
                <a:latin typeface="微软雅黑 Light" panose="020B0502040204020203" charset="-122"/>
                <a:ea typeface="微软雅黑 Light" panose="020B0502040204020203" charset="-122"/>
              </a:rPr>
              <a:t>人员和研究机构是</a:t>
            </a:r>
            <a:r>
              <a:rPr lang="zh-CN" altLang="en-US" sz="3600" b="1" dirty="0">
                <a:solidFill>
                  <a:srgbClr val="FF0000"/>
                </a:solidFill>
                <a:latin typeface="微软雅黑 Light" panose="020B0502040204020203" charset="-122"/>
                <a:ea typeface="微软雅黑 Light" panose="020B0502040204020203" charset="-122"/>
              </a:rPr>
              <a:t>谁</a:t>
            </a:r>
            <a:r>
              <a:rPr lang="en-US" altLang="zh-CN" sz="3600" b="1" dirty="0">
                <a:solidFill>
                  <a:srgbClr val="FF0000"/>
                </a:solidFill>
                <a:latin typeface="微软雅黑 Light" panose="020B0502040204020203" charset="-122"/>
                <a:ea typeface="微软雅黑 Light" panose="020B0502040204020203" charset="-122"/>
              </a:rPr>
              <a:t>?</a:t>
            </a:r>
            <a:endParaRPr lang="zh-CN" altLang="en-US" sz="3600" b="1" dirty="0">
              <a:solidFill>
                <a:srgbClr val="FF0000"/>
              </a:solidFill>
              <a:latin typeface="微软雅黑 Light" panose="020B0502040204020203" charset="-122"/>
              <a:ea typeface="微软雅黑 Light" panose="020B0502040204020203" charset="-12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4" name="内容占位符 2"/>
          <p:cNvPicPr>
            <a:picLocks noGrp="1"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185" y="-18415"/>
            <a:ext cx="12025630" cy="6812280"/>
          </a:xfrm>
          <a:prstGeom prst="rect">
            <a:avLst/>
          </a:prstGeom>
          <a:noFill/>
          <a:ln>
            <a:noFill/>
          </a:ln>
        </p:spPr>
      </p:pic>
      <p:sp>
        <p:nvSpPr>
          <p:cNvPr id="284676" name="AutoShape 4"/>
          <p:cNvSpPr>
            <a:spLocks noChangeArrowheads="1"/>
          </p:cNvSpPr>
          <p:nvPr/>
        </p:nvSpPr>
        <p:spPr bwMode="auto">
          <a:xfrm>
            <a:off x="83185" y="1970618"/>
            <a:ext cx="1835150" cy="1849120"/>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284678" name="AutoShape 6"/>
          <p:cNvSpPr>
            <a:spLocks noChangeArrowheads="1"/>
          </p:cNvSpPr>
          <p:nvPr/>
        </p:nvSpPr>
        <p:spPr bwMode="auto">
          <a:xfrm>
            <a:off x="3628321" y="4031594"/>
            <a:ext cx="2232025" cy="865187"/>
          </a:xfrm>
          <a:prstGeom prst="wedgeRectCallout">
            <a:avLst>
              <a:gd name="adj1" fmla="val -105331"/>
              <a:gd name="adj2" fmla="val 28884"/>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b="1" dirty="0" smtClean="0">
                <a:solidFill>
                  <a:prstClr val="black"/>
                </a:solidFill>
              </a:rPr>
              <a:t>选择自己所需要学科的图书</a:t>
            </a:r>
            <a:endParaRPr lang="zh-CN" altLang="en-US" b="1" dirty="0" smtClean="0">
              <a:solidFill>
                <a:prstClr val="black"/>
              </a:solidFill>
            </a:endParaRPr>
          </a:p>
        </p:txBody>
      </p:sp>
      <p:sp>
        <p:nvSpPr>
          <p:cNvPr id="284677" name="AutoShape 5"/>
          <p:cNvSpPr>
            <a:spLocks noChangeArrowheads="1"/>
          </p:cNvSpPr>
          <p:nvPr/>
        </p:nvSpPr>
        <p:spPr bwMode="auto">
          <a:xfrm>
            <a:off x="83185" y="3966210"/>
            <a:ext cx="1835150" cy="1307253"/>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5" name="AutoShape 7"/>
          <p:cNvSpPr>
            <a:spLocks noChangeArrowheads="1"/>
          </p:cNvSpPr>
          <p:nvPr/>
        </p:nvSpPr>
        <p:spPr bwMode="auto">
          <a:xfrm>
            <a:off x="3723428" y="2473960"/>
            <a:ext cx="2447925" cy="1152525"/>
          </a:xfrm>
          <a:prstGeom prst="wedgeRectCallout">
            <a:avLst>
              <a:gd name="adj1" fmla="val -122310"/>
              <a:gd name="adj2" fmla="val -26583"/>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b="1" dirty="0" smtClean="0">
                <a:solidFill>
                  <a:prstClr val="black"/>
                </a:solidFill>
              </a:rPr>
              <a:t>左侧聚类方便读者按照图书的年代等缩小检索范围</a:t>
            </a:r>
            <a:endParaRPr lang="zh-CN" altLang="en-US" b="1" dirty="0" smtClean="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84676"/>
                                        </p:tgtEl>
                                        <p:attrNameLst>
                                          <p:attrName>style.visibility</p:attrName>
                                        </p:attrNameLst>
                                      </p:cBhvr>
                                      <p:to>
                                        <p:strVal val="visible"/>
                                      </p:to>
                                    </p:set>
                                    <p:animEffect transition="in" filter="slide(fromBottom)">
                                      <p:cBhvr>
                                        <p:cTn id="7" dur="500"/>
                                        <p:tgtEl>
                                          <p:spTgt spid="284676"/>
                                        </p:tgtEl>
                                      </p:cBhvr>
                                    </p:animEffect>
                                  </p:childTnLst>
                                </p:cTn>
                              </p:par>
                              <p:par>
                                <p:cTn id="8" presetID="1" presetClass="exit" presetSubtype="0" fill="hold" grpId="1" nodeType="withEffect">
                                  <p:stCondLst>
                                    <p:cond delay="0"/>
                                  </p:stCondLst>
                                  <p:childTnLst>
                                    <p:set>
                                      <p:cBhvr>
                                        <p:cTn id="9" dur="1" fill="hold">
                                          <p:stCondLst>
                                            <p:cond delay="0"/>
                                          </p:stCondLst>
                                        </p:cTn>
                                        <p:tgtEl>
                                          <p:spTgt spid="284676"/>
                                        </p:tgtEl>
                                        <p:attrNameLst>
                                          <p:attrName>style.visibility</p:attrName>
                                        </p:attrNameLst>
                                      </p:cBhvr>
                                      <p:to>
                                        <p:strVal val="hidden"/>
                                      </p:to>
                                    </p:set>
                                  </p:childTnLst>
                                </p:cTn>
                              </p:par>
                              <p:par>
                                <p:cTn id="10" presetID="37" presetClass="entr" presetSubtype="0" fill="hold" grpId="0" nodeType="withEffect">
                                  <p:stCondLst>
                                    <p:cond delay="0"/>
                                  </p:stCondLst>
                                  <p:childTnLst>
                                    <p:set>
                                      <p:cBhvr>
                                        <p:cTn id="11" dur="1" fill="hold">
                                          <p:stCondLst>
                                            <p:cond delay="0"/>
                                          </p:stCondLst>
                                        </p:cTn>
                                        <p:tgtEl>
                                          <p:spTgt spid="284678"/>
                                        </p:tgtEl>
                                        <p:attrNameLst>
                                          <p:attrName>style.visibility</p:attrName>
                                        </p:attrNameLst>
                                      </p:cBhvr>
                                      <p:to>
                                        <p:strVal val="visible"/>
                                      </p:to>
                                    </p:set>
                                    <p:animEffect transition="in" filter="fade">
                                      <p:cBhvr>
                                        <p:cTn id="12" dur="1000"/>
                                        <p:tgtEl>
                                          <p:spTgt spid="284678"/>
                                        </p:tgtEl>
                                      </p:cBhvr>
                                    </p:animEffect>
                                    <p:anim calcmode="lin" valueType="num">
                                      <p:cBhvr>
                                        <p:cTn id="13" dur="1000" fill="hold"/>
                                        <p:tgtEl>
                                          <p:spTgt spid="284678"/>
                                        </p:tgtEl>
                                        <p:attrNameLst>
                                          <p:attrName>ppt_x</p:attrName>
                                        </p:attrNameLst>
                                      </p:cBhvr>
                                      <p:tavLst>
                                        <p:tav tm="0">
                                          <p:val>
                                            <p:strVal val="#ppt_x"/>
                                          </p:val>
                                        </p:tav>
                                        <p:tav tm="100000">
                                          <p:val>
                                            <p:strVal val="#ppt_x"/>
                                          </p:val>
                                        </p:tav>
                                      </p:tavLst>
                                    </p:anim>
                                    <p:anim calcmode="lin" valueType="num">
                                      <p:cBhvr>
                                        <p:cTn id="14" dur="900" decel="100000" fill="hold"/>
                                        <p:tgtEl>
                                          <p:spTgt spid="28467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84678"/>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284677"/>
                                        </p:tgtEl>
                                        <p:attrNameLst>
                                          <p:attrName>style.visibility</p:attrName>
                                        </p:attrNameLst>
                                      </p:cBhvr>
                                      <p:to>
                                        <p:strVal val="visible"/>
                                      </p:to>
                                    </p:set>
                                    <p:animEffect transition="in" filter="fade">
                                      <p:cBhvr>
                                        <p:cTn id="20" dur="1000"/>
                                        <p:tgtEl>
                                          <p:spTgt spid="284677"/>
                                        </p:tgtEl>
                                      </p:cBhvr>
                                    </p:animEffect>
                                    <p:anim calcmode="lin" valueType="num">
                                      <p:cBhvr>
                                        <p:cTn id="21" dur="1000" fill="hold"/>
                                        <p:tgtEl>
                                          <p:spTgt spid="284677"/>
                                        </p:tgtEl>
                                        <p:attrNameLst>
                                          <p:attrName>ppt_x</p:attrName>
                                        </p:attrNameLst>
                                      </p:cBhvr>
                                      <p:tavLst>
                                        <p:tav tm="0">
                                          <p:val>
                                            <p:strVal val="#ppt_x"/>
                                          </p:val>
                                        </p:tav>
                                        <p:tav tm="100000">
                                          <p:val>
                                            <p:strVal val="#ppt_x"/>
                                          </p:val>
                                        </p:tav>
                                      </p:tavLst>
                                    </p:anim>
                                    <p:anim calcmode="lin" valueType="num">
                                      <p:cBhvr>
                                        <p:cTn id="22" dur="900" decel="100000" fill="hold"/>
                                        <p:tgtEl>
                                          <p:spTgt spid="28467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284677"/>
                                        </p:tgtEl>
                                        <p:attrNameLst>
                                          <p:attrName>ppt_y</p:attrName>
                                        </p:attrNameLst>
                                      </p:cBhvr>
                                      <p:tavLst>
                                        <p:tav tm="0">
                                          <p:val>
                                            <p:strVal val="#ppt_y-.03"/>
                                          </p:val>
                                        </p:tav>
                                        <p:tav tm="100000">
                                          <p:val>
                                            <p:strVal val="#ppt_y"/>
                                          </p:val>
                                        </p:tav>
                                      </p:tavLst>
                                    </p:anim>
                                  </p:childTnLst>
                                </p:cTn>
                              </p:par>
                              <p:par>
                                <p:cTn id="24" presetID="1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lide(fromBottom)">
                                      <p:cBhvr>
                                        <p:cTn id="26" dur="500"/>
                                        <p:tgtEl>
                                          <p:spTgt spid="5"/>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6" grpId="0" bldLvl="0" animBg="1"/>
      <p:bldP spid="284676" grpId="1" bldLvl="0" animBg="1"/>
      <p:bldP spid="284678" grpId="0" bldLvl="0" animBg="1"/>
      <p:bldP spid="284677" grpId="0" bldLvl="0" animBg="1"/>
      <p:bldP spid="5" grpId="0" bldLvl="0" animBg="1"/>
      <p:bldP spid="5" grpId="1"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078306" y="1038657"/>
            <a:ext cx="5213639" cy="4647904"/>
          </a:xfrm>
          <a:prstGeom prst="rect">
            <a:avLst/>
          </a:prstGeom>
        </p:spPr>
      </p:pic>
      <p:sp>
        <p:nvSpPr>
          <p:cNvPr id="40962" name="矩形 2"/>
          <p:cNvSpPr>
            <a:spLocks noChangeArrowheads="1"/>
          </p:cNvSpPr>
          <p:nvPr/>
        </p:nvSpPr>
        <p:spPr bwMode="auto">
          <a:xfrm>
            <a:off x="558800" y="561975"/>
            <a:ext cx="800100" cy="5262563"/>
          </a:xfrm>
          <a:prstGeom prst="rect">
            <a:avLst/>
          </a:prstGeom>
          <a:noFill/>
          <a:ln w="28575">
            <a:solidFill>
              <a:schemeClr val="tx2">
                <a:lumMod val="40000"/>
                <a:lumOff val="60000"/>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知</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识</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与</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人</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点</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关</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联</a:t>
            </a:r>
            <a:endParaRPr lang="zh-CN" altLang="en-US" sz="4800" dirty="0">
              <a:solidFill>
                <a:srgbClr val="FF0000"/>
              </a:solidFill>
              <a:latin typeface="华文楷体" panose="02010600040101010101" pitchFamily="2" charset="-122"/>
              <a:ea typeface="华文楷体" panose="02010600040101010101" pitchFamily="2" charset="-122"/>
            </a:endParaRPr>
          </a:p>
        </p:txBody>
      </p:sp>
      <p:sp>
        <p:nvSpPr>
          <p:cNvPr id="3" name="椭圆 2"/>
          <p:cNvSpPr/>
          <p:nvPr/>
        </p:nvSpPr>
        <p:spPr>
          <a:xfrm>
            <a:off x="5247409" y="1600201"/>
            <a:ext cx="852053" cy="841663"/>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357160" y="778462"/>
            <a:ext cx="5178133" cy="4828412"/>
          </a:xfrm>
          <a:prstGeom prst="rect">
            <a:avLst/>
          </a:prstGeom>
        </p:spPr>
      </p:pic>
      <p:sp>
        <p:nvSpPr>
          <p:cNvPr id="41989" name="矩形 7"/>
          <p:cNvSpPr>
            <a:spLocks noChangeArrowheads="1"/>
          </p:cNvSpPr>
          <p:nvPr/>
        </p:nvSpPr>
        <p:spPr bwMode="auto">
          <a:xfrm>
            <a:off x="573088" y="685800"/>
            <a:ext cx="801687" cy="5262563"/>
          </a:xfrm>
          <a:prstGeom prst="rect">
            <a:avLst/>
          </a:prstGeom>
          <a:noFill/>
          <a:ln w="28575">
            <a:solidFill>
              <a:schemeClr val="tx2">
                <a:lumMod val="40000"/>
                <a:lumOff val="60000"/>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800">
                <a:solidFill>
                  <a:srgbClr val="FF0000"/>
                </a:solidFill>
                <a:latin typeface="华文楷体" panose="02010600040101010101" pitchFamily="2" charset="-122"/>
                <a:ea typeface="华文楷体" panose="02010600040101010101" pitchFamily="2" charset="-122"/>
              </a:rPr>
              <a:t>知</a:t>
            </a:r>
            <a:endParaRPr lang="en-US" altLang="zh-CN" sz="480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a:solidFill>
                  <a:srgbClr val="FF0000"/>
                </a:solidFill>
                <a:latin typeface="华文楷体" panose="02010600040101010101" pitchFamily="2" charset="-122"/>
                <a:ea typeface="华文楷体" panose="02010600040101010101" pitchFamily="2" charset="-122"/>
              </a:rPr>
              <a:t>识</a:t>
            </a:r>
            <a:endParaRPr lang="en-US" altLang="zh-CN" sz="480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a:solidFill>
                  <a:srgbClr val="FF0000"/>
                </a:solidFill>
                <a:latin typeface="华文楷体" panose="02010600040101010101" pitchFamily="2" charset="-122"/>
                <a:ea typeface="华文楷体" panose="02010600040101010101" pitchFamily="2" charset="-122"/>
              </a:rPr>
              <a:t>与</a:t>
            </a:r>
            <a:endParaRPr lang="en-US" altLang="zh-CN" sz="480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a:solidFill>
                  <a:srgbClr val="FF0000"/>
                </a:solidFill>
                <a:latin typeface="华文楷体" panose="02010600040101010101" pitchFamily="2" charset="-122"/>
                <a:ea typeface="华文楷体" panose="02010600040101010101" pitchFamily="2" charset="-122"/>
              </a:rPr>
              <a:t>机</a:t>
            </a:r>
            <a:endParaRPr lang="en-US" altLang="zh-CN" sz="480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a:solidFill>
                  <a:srgbClr val="FF0000"/>
                </a:solidFill>
                <a:latin typeface="华文楷体" panose="02010600040101010101" pitchFamily="2" charset="-122"/>
                <a:ea typeface="华文楷体" panose="02010600040101010101" pitchFamily="2" charset="-122"/>
              </a:rPr>
              <a:t>构</a:t>
            </a:r>
            <a:endParaRPr lang="en-US" altLang="zh-CN" sz="480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a:solidFill>
                  <a:srgbClr val="FF0000"/>
                </a:solidFill>
                <a:latin typeface="华文楷体" panose="02010600040101010101" pitchFamily="2" charset="-122"/>
                <a:ea typeface="华文楷体" panose="02010600040101010101" pitchFamily="2" charset="-122"/>
              </a:rPr>
              <a:t>关</a:t>
            </a:r>
            <a:endParaRPr lang="en-US" altLang="zh-CN" sz="480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a:solidFill>
                  <a:srgbClr val="FF0000"/>
                </a:solidFill>
                <a:latin typeface="华文楷体" panose="02010600040101010101" pitchFamily="2" charset="-122"/>
                <a:ea typeface="华文楷体" panose="02010600040101010101" pitchFamily="2" charset="-122"/>
              </a:rPr>
              <a:t>联</a:t>
            </a:r>
            <a:endParaRPr lang="zh-CN" altLang="en-US" sz="4800">
              <a:solidFill>
                <a:srgbClr val="FF0000"/>
              </a:solidFill>
              <a:latin typeface="华文楷体" panose="02010600040101010101" pitchFamily="2" charset="-122"/>
              <a:ea typeface="华文楷体" panose="02010600040101010101" pitchFamily="2" charset="-122"/>
            </a:endParaRPr>
          </a:p>
        </p:txBody>
      </p:sp>
      <p:grpSp>
        <p:nvGrpSpPr>
          <p:cNvPr id="29" name="组合 28"/>
          <p:cNvGrpSpPr/>
          <p:nvPr/>
        </p:nvGrpSpPr>
        <p:grpSpPr>
          <a:xfrm>
            <a:off x="4325329" y="5260686"/>
            <a:ext cx="891601" cy="847056"/>
            <a:chOff x="7612868" y="1598292"/>
            <a:chExt cx="891601" cy="847056"/>
          </a:xfrm>
        </p:grpSpPr>
        <p:grpSp>
          <p:nvGrpSpPr>
            <p:cNvPr id="19" name="组合 18"/>
            <p:cNvGrpSpPr/>
            <p:nvPr/>
          </p:nvGrpSpPr>
          <p:grpSpPr>
            <a:xfrm>
              <a:off x="7612868" y="1598292"/>
              <a:ext cx="891601" cy="847056"/>
              <a:chOff x="7690377" y="1062700"/>
              <a:chExt cx="891601" cy="847056"/>
            </a:xfrm>
          </p:grpSpPr>
          <p:sp>
            <p:nvSpPr>
              <p:cNvPr id="20" name="椭圆 19"/>
              <p:cNvSpPr/>
              <p:nvPr/>
            </p:nvSpPr>
            <p:spPr>
              <a:xfrm>
                <a:off x="7690377" y="1062700"/>
                <a:ext cx="890079" cy="847056"/>
              </a:xfrm>
              <a:prstGeom prst="ellipse">
                <a:avLst/>
              </a:prstGeom>
              <a:solidFill>
                <a:srgbClr val="F79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latin typeface="微软雅黑 Light" panose="020B0502040204020203" charset="-122"/>
                  <a:ea typeface="微软雅黑 Light" panose="020B0502040204020203" charset="-122"/>
                </a:endParaRPr>
              </a:p>
            </p:txBody>
          </p:sp>
          <p:sp>
            <p:nvSpPr>
              <p:cNvPr id="21" name="文本框 20"/>
              <p:cNvSpPr txBox="1"/>
              <p:nvPr/>
            </p:nvSpPr>
            <p:spPr>
              <a:xfrm>
                <a:off x="7747232" y="1293429"/>
                <a:ext cx="834746" cy="553998"/>
              </a:xfrm>
              <a:prstGeom prst="rect">
                <a:avLst/>
              </a:prstGeom>
              <a:noFill/>
            </p:spPr>
            <p:txBody>
              <a:bodyPr wrap="square" rtlCol="0">
                <a:spAutoFit/>
              </a:bodyPr>
              <a:lstStyle/>
              <a:p>
                <a:endParaRPr lang="zh-CN" altLang="en-US" sz="1600" dirty="0">
                  <a:latin typeface="微软雅黑 Light" panose="020B0502040204020203" charset="-122"/>
                  <a:ea typeface="微软雅黑 Light" panose="020B0502040204020203" charset="-122"/>
                </a:endParaRPr>
              </a:p>
              <a:p>
                <a:endParaRPr lang="zh-CN" altLang="en-US" sz="1400" dirty="0"/>
              </a:p>
            </p:txBody>
          </p:sp>
        </p:grpSp>
        <p:sp>
          <p:nvSpPr>
            <p:cNvPr id="22" name="文本框 21"/>
            <p:cNvSpPr txBox="1"/>
            <p:nvPr/>
          </p:nvSpPr>
          <p:spPr>
            <a:xfrm>
              <a:off x="7657797" y="1870151"/>
              <a:ext cx="800219" cy="338554"/>
            </a:xfrm>
            <a:prstGeom prst="rect">
              <a:avLst/>
            </a:prstGeom>
            <a:noFill/>
          </p:spPr>
          <p:txBody>
            <a:bodyPr wrap="none" rtlCol="0">
              <a:spAutoFit/>
            </a:bodyPr>
            <a:lstStyle/>
            <a:p>
              <a:r>
                <a:rPr lang="zh-CN" altLang="en-US" sz="1600" dirty="0"/>
                <a:t>陈</a:t>
              </a:r>
              <a:r>
                <a:rPr lang="zh-CN" altLang="en-US" sz="1600" dirty="0" smtClean="0"/>
                <a:t>定方</a:t>
              </a:r>
              <a:endParaRPr lang="zh-CN" altLang="en-US" sz="1600" dirty="0"/>
            </a:p>
          </p:txBody>
        </p:sp>
      </p:grpSp>
      <p:sp>
        <p:nvSpPr>
          <p:cNvPr id="6" name="椭圆 5"/>
          <p:cNvSpPr>
            <a:spLocks noChangeArrowheads="1"/>
          </p:cNvSpPr>
          <p:nvPr/>
        </p:nvSpPr>
        <p:spPr bwMode="auto">
          <a:xfrm rot="5657686">
            <a:off x="4930677" y="3574338"/>
            <a:ext cx="847617" cy="838833"/>
          </a:xfrm>
          <a:prstGeom prst="ellipse">
            <a:avLst/>
          </a:prstGeom>
          <a:solidFill>
            <a:schemeClr val="tx2">
              <a:lumMod val="40000"/>
              <a:lumOff val="60000"/>
              <a:alpha val="31000"/>
            </a:schemeClr>
          </a:solidFill>
          <a:ln w="19050" algn="ctr">
            <a:solidFill>
              <a:srgbClr val="FF0000"/>
            </a:solidFill>
            <a:round/>
          </a:ln>
        </p:spPr>
        <p:txBody>
          <a:bodyPr/>
          <a:lstStyle/>
          <a:p>
            <a:pPr algn="ctr" eaLnBrk="1" fontAlgn="auto" hangingPunct="1">
              <a:spcBef>
                <a:spcPts val="0"/>
              </a:spcBef>
              <a:spcAft>
                <a:spcPts val="0"/>
              </a:spcAft>
              <a:defRPr/>
            </a:pPr>
            <a:endParaRPr lang="zh-CN" altLang="en-US" sz="2400">
              <a:latin typeface="+mn-lt"/>
              <a:ea typeface="+mn-ea"/>
            </a:endParaRPr>
          </a:p>
        </p:txBody>
      </p:sp>
      <p:cxnSp>
        <p:nvCxnSpPr>
          <p:cNvPr id="25" name="直接箭头连接符 6"/>
          <p:cNvCxnSpPr>
            <a:cxnSpLocks noChangeShapeType="1"/>
          </p:cNvCxnSpPr>
          <p:nvPr/>
        </p:nvCxnSpPr>
        <p:spPr bwMode="auto">
          <a:xfrm flipH="1">
            <a:off x="4821381" y="4352629"/>
            <a:ext cx="328023" cy="873998"/>
          </a:xfrm>
          <a:prstGeom prst="straightConnector1">
            <a:avLst/>
          </a:prstGeom>
          <a:noFill/>
          <a:ln w="34925" algn="ctr">
            <a:solidFill>
              <a:srgbClr val="FF0000"/>
            </a:solidFill>
            <a:round/>
            <a:tailEnd type="arrow" w="med" len="med"/>
          </a:ln>
          <a:extLst>
            <a:ext uri="{909E8E84-426E-40DD-AFC4-6F175D3DCCD1}">
              <a14:hiddenFill xmlns:a14="http://schemas.microsoft.com/office/drawing/2010/main">
                <a:noFill/>
              </a14:hiddenFill>
            </a:ext>
          </a:ex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923917" y="1888011"/>
            <a:ext cx="8038432" cy="3386918"/>
          </a:xfrm>
          <a:prstGeom prst="rect">
            <a:avLst/>
          </a:prstGeom>
        </p:spPr>
      </p:pic>
      <p:sp>
        <p:nvSpPr>
          <p:cNvPr id="6" name="TextBox 6"/>
          <p:cNvSpPr>
            <a:spLocks noChangeArrowheads="1"/>
          </p:cNvSpPr>
          <p:nvPr/>
        </p:nvSpPr>
        <p:spPr bwMode="auto">
          <a:xfrm>
            <a:off x="1635170" y="5929171"/>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buFont typeface="Arial" panose="020B0604020202020204" pitchFamily="34" charset="0"/>
              <a:defRPr>
                <a:solidFill>
                  <a:schemeClr val="tx1"/>
                </a:solidFill>
                <a:latin typeface="Arial" panose="020B0604020202020204" pitchFamily="34" charset="0"/>
                <a:cs typeface="Arial" panose="020B0604020202020204" pitchFamily="34" charset="0"/>
              </a:defRPr>
            </a:lvl2pPr>
            <a:lvl3pPr marL="1143000" indent="-228600">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marL="1600200" indent="-228600">
              <a:buFont typeface="Arial" panose="020B0604020202020204" pitchFamily="34" charset="0"/>
              <a:defRPr>
                <a:solidFill>
                  <a:schemeClr val="tx1"/>
                </a:solidFill>
                <a:latin typeface="Arial" panose="020B0604020202020204" pitchFamily="34" charset="0"/>
                <a:cs typeface="Arial" panose="020B0604020202020204" pitchFamily="34" charset="0"/>
              </a:defRPr>
            </a:lvl4pPr>
            <a:lvl5pPr marL="2057400" indent="-228600">
              <a:buFont typeface="Arial" panose="020B0604020202020204" pitchFamily="34" charse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cs typeface="Arial" panose="020B0604020202020204" pitchFamily="34" charset="0"/>
              </a:defRPr>
            </a:lvl9pPr>
          </a:lstStyle>
          <a:p>
            <a:pPr eaLnBrk="1" hangingPunct="1"/>
            <a:r>
              <a:rPr lang="zh-CN" altLang="en-US" sz="3600" b="1" dirty="0">
                <a:solidFill>
                  <a:schemeClr val="bg2">
                    <a:lumMod val="25000"/>
                  </a:schemeClr>
                </a:solidFill>
                <a:ea typeface="宋体" panose="02010600030101010101" pitchFamily="2" charset="-122"/>
                <a:sym typeface="Calibri" panose="020F0502020204030204" pitchFamily="34" charset="0"/>
              </a:rPr>
              <a:t>关键词、人物、机构</a:t>
            </a:r>
            <a:r>
              <a:rPr lang="en-US" altLang="zh-CN" sz="3600" b="1" dirty="0">
                <a:solidFill>
                  <a:schemeClr val="bg2">
                    <a:lumMod val="25000"/>
                  </a:schemeClr>
                </a:solidFill>
                <a:ea typeface="宋体" panose="02010600030101010101" pitchFamily="2" charset="-122"/>
                <a:sym typeface="Calibri" panose="020F0502020204030204" pitchFamily="34" charset="0"/>
              </a:rPr>
              <a:t>30</a:t>
            </a:r>
            <a:r>
              <a:rPr lang="zh-CN" altLang="en-US" sz="3600" b="1" dirty="0">
                <a:solidFill>
                  <a:schemeClr val="bg2">
                    <a:lumMod val="25000"/>
                  </a:schemeClr>
                </a:solidFill>
                <a:ea typeface="宋体" panose="02010600030101010101" pitchFamily="2" charset="-122"/>
                <a:sym typeface="Calibri" panose="020F0502020204030204" pitchFamily="34" charset="0"/>
              </a:rPr>
              <a:t>年以上的趋势</a:t>
            </a:r>
            <a:endParaRPr lang="zh-CN" altLang="en-US" dirty="0">
              <a:solidFill>
                <a:schemeClr val="bg2">
                  <a:lumMod val="25000"/>
                </a:schemeClr>
              </a:solidFill>
              <a:ea typeface="宋体" panose="02010600030101010101" pitchFamily="2" charset="-122"/>
              <a:sym typeface="Calibri" panose="020F0502020204030204" pitchFamily="34" charset="0"/>
            </a:endParaRPr>
          </a:p>
        </p:txBody>
      </p:sp>
      <p:sp>
        <p:nvSpPr>
          <p:cNvPr id="13" name="矩形 12"/>
          <p:cNvSpPr/>
          <p:nvPr/>
        </p:nvSpPr>
        <p:spPr>
          <a:xfrm>
            <a:off x="1537591" y="396429"/>
            <a:ext cx="8424758" cy="769441"/>
          </a:xfrm>
          <a:prstGeom prst="rect">
            <a:avLst/>
          </a:prstGeom>
          <a:ln w="28575">
            <a:solidFill>
              <a:schemeClr val="tx2">
                <a:lumMod val="40000"/>
                <a:lumOff val="60000"/>
                <a:alpha val="36000"/>
              </a:schemeClr>
            </a:solidFill>
          </a:ln>
        </p:spPr>
        <p:txBody>
          <a:bodyPr wrap="square">
            <a:spAutoFit/>
          </a:bodyPr>
          <a:lstStyle/>
          <a:p>
            <a:pPr algn="ctr"/>
            <a:r>
              <a:rPr lang="zh-CN" altLang="en-US" sz="4400" dirty="0" smtClean="0">
                <a:solidFill>
                  <a:schemeClr val="bg2">
                    <a:lumMod val="25000"/>
                  </a:schemeClr>
                </a:solidFill>
                <a:latin typeface="华文楷体" panose="02010600040101010101" pitchFamily="2" charset="-122"/>
                <a:ea typeface="华文楷体" panose="02010600040101010101" pitchFamily="2" charset="-122"/>
              </a:rPr>
              <a:t>关键词趋势研究</a:t>
            </a:r>
            <a:r>
              <a:rPr lang="en-US" altLang="zh-CN" sz="4400" dirty="0" smtClean="0">
                <a:solidFill>
                  <a:schemeClr val="bg2">
                    <a:lumMod val="25000"/>
                  </a:schemeClr>
                </a:solidFill>
                <a:latin typeface="华文楷体" panose="02010600040101010101" pitchFamily="2" charset="-122"/>
                <a:ea typeface="华文楷体" panose="02010600040101010101" pitchFamily="2" charset="-122"/>
              </a:rPr>
              <a:t>-</a:t>
            </a:r>
            <a:r>
              <a:rPr lang="en-US" altLang="zh-CN" sz="4400" dirty="0">
                <a:solidFill>
                  <a:schemeClr val="bg2">
                    <a:lumMod val="25000"/>
                  </a:schemeClr>
                </a:solidFill>
                <a:latin typeface="华文楷体" panose="02010600040101010101" pitchFamily="2" charset="-122"/>
                <a:ea typeface="华文楷体" panose="02010600040101010101" pitchFamily="2" charset="-122"/>
              </a:rPr>
              <a:t>5G</a:t>
            </a:r>
            <a:r>
              <a:rPr lang="zh-CN" altLang="en-US" sz="4400" dirty="0">
                <a:solidFill>
                  <a:schemeClr val="bg2">
                    <a:lumMod val="25000"/>
                  </a:schemeClr>
                </a:solidFill>
                <a:latin typeface="华文楷体" panose="02010600040101010101" pitchFamily="2" charset="-122"/>
                <a:ea typeface="华文楷体" panose="02010600040101010101" pitchFamily="2" charset="-122"/>
              </a:rPr>
              <a:t>移动通信技术</a:t>
            </a:r>
            <a:endParaRPr lang="en-US" altLang="zh-CN" sz="4400" dirty="0">
              <a:solidFill>
                <a:schemeClr val="bg2">
                  <a:lumMod val="25000"/>
                </a:schemeClr>
              </a:solidFill>
              <a:latin typeface="华文楷体" panose="02010600040101010101" pitchFamily="2" charset="-122"/>
              <a:ea typeface="华文楷体" panose="02010600040101010101" pitchFamily="2" charset="-122"/>
            </a:endParaRPr>
          </a:p>
        </p:txBody>
      </p:sp>
      <p:sp>
        <p:nvSpPr>
          <p:cNvPr id="23" name="上箭头 22"/>
          <p:cNvSpPr/>
          <p:nvPr/>
        </p:nvSpPr>
        <p:spPr>
          <a:xfrm>
            <a:off x="8201653" y="2452821"/>
            <a:ext cx="370625" cy="160588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3314700" y="2296390"/>
            <a:ext cx="4218709" cy="1548245"/>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dirty="0">
                <a:solidFill>
                  <a:srgbClr val="FF0000"/>
                </a:solidFill>
                <a:latin typeface="+mj-ea"/>
                <a:ea typeface="+mj-ea"/>
              </a:rPr>
              <a:t>2015</a:t>
            </a:r>
            <a:r>
              <a:rPr lang="zh-CN" altLang="en-US" sz="1200" dirty="0">
                <a:solidFill>
                  <a:srgbClr val="FF0000"/>
                </a:solidFill>
                <a:latin typeface="+mj-ea"/>
                <a:ea typeface="+mj-ea"/>
              </a:rPr>
              <a:t>年</a:t>
            </a:r>
            <a:r>
              <a:rPr lang="zh-CN" altLang="en-US" sz="1200" dirty="0">
                <a:solidFill>
                  <a:schemeClr val="tx1"/>
                </a:solidFill>
                <a:latin typeface="+mj-ea"/>
                <a:ea typeface="+mj-ea"/>
              </a:rPr>
              <a:t>，国务院出台</a:t>
            </a:r>
            <a:r>
              <a:rPr lang="en-US" altLang="zh-CN" sz="1200" dirty="0">
                <a:solidFill>
                  <a:srgbClr val="FF0000"/>
                </a:solidFill>
                <a:latin typeface="+mj-ea"/>
                <a:ea typeface="+mj-ea"/>
              </a:rPr>
              <a:t>《“</a:t>
            </a:r>
            <a:r>
              <a:rPr lang="zh-CN" altLang="en-US" sz="1200" dirty="0">
                <a:solidFill>
                  <a:srgbClr val="FF0000"/>
                </a:solidFill>
                <a:latin typeface="+mj-ea"/>
                <a:ea typeface="+mj-ea"/>
              </a:rPr>
              <a:t>互联网</a:t>
            </a:r>
            <a:r>
              <a:rPr lang="en-US" altLang="zh-CN" sz="1200" dirty="0">
                <a:solidFill>
                  <a:srgbClr val="FF0000"/>
                </a:solidFill>
                <a:latin typeface="+mj-ea"/>
                <a:ea typeface="+mj-ea"/>
              </a:rPr>
              <a:t>+”</a:t>
            </a:r>
            <a:r>
              <a:rPr lang="zh-CN" altLang="en-US" sz="1200" dirty="0">
                <a:solidFill>
                  <a:srgbClr val="FF0000"/>
                </a:solidFill>
                <a:latin typeface="+mj-ea"/>
                <a:ea typeface="+mj-ea"/>
              </a:rPr>
              <a:t>行动指导意见</a:t>
            </a:r>
            <a:r>
              <a:rPr lang="en-US" altLang="zh-CN" sz="1200" dirty="0">
                <a:solidFill>
                  <a:srgbClr val="FF0000"/>
                </a:solidFill>
                <a:latin typeface="+mj-ea"/>
                <a:ea typeface="+mj-ea"/>
              </a:rPr>
              <a:t>》</a:t>
            </a:r>
            <a:r>
              <a:rPr lang="zh-CN" altLang="en-US" sz="1200" dirty="0">
                <a:solidFill>
                  <a:schemeClr val="tx1"/>
                </a:solidFill>
                <a:latin typeface="+mj-ea"/>
                <a:ea typeface="+mj-ea"/>
              </a:rPr>
              <a:t>以及</a:t>
            </a:r>
            <a:r>
              <a:rPr lang="en-US" altLang="zh-CN" sz="1200" dirty="0">
                <a:solidFill>
                  <a:srgbClr val="FF0000"/>
                </a:solidFill>
                <a:latin typeface="+mj-ea"/>
                <a:ea typeface="+mj-ea"/>
              </a:rPr>
              <a:t>《</a:t>
            </a:r>
            <a:r>
              <a:rPr lang="zh-CN" altLang="en-US" sz="1200" dirty="0">
                <a:solidFill>
                  <a:srgbClr val="FF0000"/>
                </a:solidFill>
                <a:latin typeface="+mj-ea"/>
                <a:ea typeface="+mj-ea"/>
              </a:rPr>
              <a:t>中国制造</a:t>
            </a:r>
            <a:r>
              <a:rPr lang="en-US" altLang="zh-CN" sz="1200" dirty="0">
                <a:solidFill>
                  <a:srgbClr val="FF0000"/>
                </a:solidFill>
                <a:latin typeface="+mj-ea"/>
                <a:ea typeface="+mj-ea"/>
              </a:rPr>
              <a:t>2025》</a:t>
            </a:r>
            <a:r>
              <a:rPr lang="zh-CN" altLang="en-US" sz="1200" dirty="0">
                <a:solidFill>
                  <a:schemeClr val="tx1"/>
                </a:solidFill>
                <a:latin typeface="+mj-ea"/>
                <a:ea typeface="+mj-ea"/>
              </a:rPr>
              <a:t>两个重要</a:t>
            </a:r>
            <a:r>
              <a:rPr lang="zh-CN" altLang="en-US" sz="1200" dirty="0" smtClean="0">
                <a:solidFill>
                  <a:schemeClr val="tx1"/>
                </a:solidFill>
                <a:latin typeface="+mj-ea"/>
                <a:ea typeface="+mj-ea"/>
              </a:rPr>
              <a:t>文件</a:t>
            </a:r>
            <a:r>
              <a:rPr lang="zh-CN" altLang="en-US" sz="1200" dirty="0">
                <a:solidFill>
                  <a:schemeClr val="tx1"/>
                </a:solidFill>
                <a:latin typeface="+mj-ea"/>
                <a:ea typeface="+mj-ea"/>
              </a:rPr>
              <a:t>以高速宽带网络建设为抓手、提升信息基础设施支撑水平成为了科技部、发改委、工信部等政府部门的重点推进工作</a:t>
            </a:r>
            <a:r>
              <a:rPr lang="zh-CN" altLang="en-US" sz="1200" dirty="0" smtClean="0">
                <a:solidFill>
                  <a:schemeClr val="tx1"/>
                </a:solidFill>
                <a:latin typeface="+mj-ea"/>
                <a:ea typeface="+mj-ea"/>
              </a:rPr>
              <a:t>。而</a:t>
            </a:r>
            <a:r>
              <a:rPr lang="zh-CN" altLang="en-US" sz="1200" dirty="0">
                <a:solidFill>
                  <a:schemeClr val="tx1"/>
                </a:solidFill>
                <a:latin typeface="+mj-ea"/>
                <a:ea typeface="+mj-ea"/>
              </a:rPr>
              <a:t>认真贯彻“宽带中国”战略，</a:t>
            </a:r>
            <a:r>
              <a:rPr lang="zh-CN" altLang="en-US" sz="1200" dirty="0">
                <a:solidFill>
                  <a:srgbClr val="FF0000"/>
                </a:solidFill>
                <a:latin typeface="+mj-ea"/>
                <a:ea typeface="+mj-ea"/>
              </a:rPr>
              <a:t>加大</a:t>
            </a:r>
            <a:r>
              <a:rPr lang="en-US" altLang="zh-CN" sz="1200" dirty="0">
                <a:solidFill>
                  <a:srgbClr val="FF0000"/>
                </a:solidFill>
                <a:latin typeface="+mj-ea"/>
                <a:ea typeface="+mj-ea"/>
              </a:rPr>
              <a:t>5G</a:t>
            </a:r>
            <a:r>
              <a:rPr lang="zh-CN" altLang="en-US" sz="1200" dirty="0">
                <a:solidFill>
                  <a:srgbClr val="FF0000"/>
                </a:solidFill>
                <a:latin typeface="+mj-ea"/>
                <a:ea typeface="+mj-ea"/>
              </a:rPr>
              <a:t>研发</a:t>
            </a:r>
            <a:r>
              <a:rPr lang="zh-CN" altLang="en-US" sz="1200" dirty="0">
                <a:solidFill>
                  <a:schemeClr val="tx1"/>
                </a:solidFill>
                <a:latin typeface="+mj-ea"/>
                <a:ea typeface="+mj-ea"/>
              </a:rPr>
              <a:t>力度，加快</a:t>
            </a:r>
            <a:r>
              <a:rPr lang="en-US" altLang="zh-CN" sz="1200" dirty="0">
                <a:solidFill>
                  <a:schemeClr val="tx1"/>
                </a:solidFill>
                <a:latin typeface="+mj-ea"/>
                <a:ea typeface="+mj-ea"/>
              </a:rPr>
              <a:t>5G</a:t>
            </a:r>
            <a:r>
              <a:rPr lang="zh-CN" altLang="en-US" sz="1200" dirty="0">
                <a:solidFill>
                  <a:schemeClr val="tx1"/>
                </a:solidFill>
                <a:latin typeface="+mj-ea"/>
                <a:ea typeface="+mj-ea"/>
              </a:rPr>
              <a:t>标准推进的步伐，是其中重要的工作内容</a:t>
            </a:r>
            <a:r>
              <a:rPr lang="zh-CN" altLang="en-US" sz="1200" dirty="0" smtClean="0">
                <a:solidFill>
                  <a:schemeClr val="tx1"/>
                </a:solidFill>
                <a:latin typeface="+mj-ea"/>
                <a:ea typeface="+mj-ea"/>
              </a:rPr>
              <a:t>。</a:t>
            </a:r>
            <a:endParaRPr lang="zh-CN" altLang="en-US" dirty="0">
              <a:solidFill>
                <a:schemeClr val="tx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003807" y="19824"/>
            <a:ext cx="8769806" cy="6514518"/>
            <a:chOff x="2003807" y="19824"/>
            <a:chExt cx="8769806" cy="6514518"/>
          </a:xfrm>
        </p:grpSpPr>
        <p:pic>
          <p:nvPicPr>
            <p:cNvPr id="5" name="图片 4"/>
            <p:cNvPicPr>
              <a:picLocks noChangeAspect="1"/>
            </p:cNvPicPr>
            <p:nvPr/>
          </p:nvPicPr>
          <p:blipFill>
            <a:blip r:embed="rId1"/>
            <a:stretch>
              <a:fillRect/>
            </a:stretch>
          </p:blipFill>
          <p:spPr>
            <a:xfrm>
              <a:off x="2007450" y="4809668"/>
              <a:ext cx="8766163" cy="1724674"/>
            </a:xfrm>
            <a:prstGeom prst="rect">
              <a:avLst/>
            </a:prstGeom>
          </p:spPr>
        </p:pic>
        <p:grpSp>
          <p:nvGrpSpPr>
            <p:cNvPr id="9" name="组合 8"/>
            <p:cNvGrpSpPr/>
            <p:nvPr/>
          </p:nvGrpSpPr>
          <p:grpSpPr>
            <a:xfrm>
              <a:off x="2003807" y="19824"/>
              <a:ext cx="8769806" cy="4775083"/>
              <a:chOff x="2003807" y="19824"/>
              <a:chExt cx="8769806" cy="4775083"/>
            </a:xfrm>
          </p:grpSpPr>
          <p:grpSp>
            <p:nvGrpSpPr>
              <p:cNvPr id="8" name="组合 7"/>
              <p:cNvGrpSpPr/>
              <p:nvPr/>
            </p:nvGrpSpPr>
            <p:grpSpPr>
              <a:xfrm>
                <a:off x="2003807" y="19824"/>
                <a:ext cx="8713811" cy="3169943"/>
                <a:chOff x="2003807" y="19824"/>
                <a:chExt cx="8713811" cy="3169943"/>
              </a:xfrm>
            </p:grpSpPr>
            <p:pic>
              <p:nvPicPr>
                <p:cNvPr id="2" name="图片 1"/>
                <p:cNvPicPr>
                  <a:picLocks noChangeAspect="1"/>
                </p:cNvPicPr>
                <p:nvPr/>
              </p:nvPicPr>
              <p:blipFill>
                <a:blip r:embed="rId2"/>
                <a:stretch>
                  <a:fillRect/>
                </a:stretch>
              </p:blipFill>
              <p:spPr>
                <a:xfrm>
                  <a:off x="2007450" y="19824"/>
                  <a:ext cx="8614476" cy="1480344"/>
                </a:xfrm>
                <a:prstGeom prst="rect">
                  <a:avLst/>
                </a:prstGeom>
              </p:spPr>
            </p:pic>
            <p:pic>
              <p:nvPicPr>
                <p:cNvPr id="3" name="图片 2"/>
                <p:cNvPicPr>
                  <a:picLocks noChangeAspect="1"/>
                </p:cNvPicPr>
                <p:nvPr/>
              </p:nvPicPr>
              <p:blipFill>
                <a:blip r:embed="rId3"/>
                <a:stretch>
                  <a:fillRect/>
                </a:stretch>
              </p:blipFill>
              <p:spPr>
                <a:xfrm>
                  <a:off x="2003807" y="1501474"/>
                  <a:ext cx="8713811" cy="1688293"/>
                </a:xfrm>
                <a:prstGeom prst="rect">
                  <a:avLst/>
                </a:prstGeom>
              </p:spPr>
            </p:pic>
          </p:grpSp>
          <p:pic>
            <p:nvPicPr>
              <p:cNvPr id="7" name="图片 6"/>
              <p:cNvPicPr>
                <a:picLocks noChangeAspect="1"/>
              </p:cNvPicPr>
              <p:nvPr/>
            </p:nvPicPr>
            <p:blipFill>
              <a:blip r:embed="rId4"/>
              <a:stretch>
                <a:fillRect/>
              </a:stretch>
            </p:blipFill>
            <p:spPr>
              <a:xfrm>
                <a:off x="2003808" y="3189767"/>
                <a:ext cx="8769805" cy="1605140"/>
              </a:xfrm>
              <a:prstGeom prst="rect">
                <a:avLst/>
              </a:prstGeom>
            </p:spPr>
          </p:pic>
        </p:grpSp>
      </p:grpSp>
      <p:sp>
        <p:nvSpPr>
          <p:cNvPr id="47108" name="矩形 25"/>
          <p:cNvSpPr>
            <a:spLocks noChangeArrowheads="1"/>
          </p:cNvSpPr>
          <p:nvPr/>
        </p:nvSpPr>
        <p:spPr bwMode="auto">
          <a:xfrm>
            <a:off x="525353" y="606425"/>
            <a:ext cx="646331" cy="5632311"/>
          </a:xfrm>
          <a:prstGeom prst="rect">
            <a:avLst/>
          </a:prstGeom>
          <a:noFill/>
          <a:ln w="28575">
            <a:solidFill>
              <a:schemeClr val="tx2">
                <a:lumMod val="40000"/>
                <a:lumOff val="60000"/>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3600" dirty="0" smtClean="0">
                <a:solidFill>
                  <a:srgbClr val="FF0000"/>
                </a:solidFill>
                <a:latin typeface="华文楷体" panose="02010600040101010101" pitchFamily="2" charset="-122"/>
                <a:ea typeface="华文楷体" panose="02010600040101010101" pitchFamily="2" charset="-122"/>
              </a:rPr>
              <a:t>微</a:t>
            </a:r>
            <a:endParaRPr lang="en-US" altLang="zh-CN" sz="3600" dirty="0" smtClean="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3600" dirty="0" smtClean="0">
                <a:solidFill>
                  <a:srgbClr val="FF0000"/>
                </a:solidFill>
                <a:latin typeface="华文楷体" panose="02010600040101010101" pitchFamily="2" charset="-122"/>
                <a:ea typeface="华文楷体" panose="02010600040101010101" pitchFamily="2" charset="-122"/>
              </a:rPr>
              <a:t>波</a:t>
            </a:r>
            <a:endParaRPr lang="en-US" altLang="zh-CN" sz="3600" dirty="0" smtClean="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3600" dirty="0" smtClean="0">
                <a:solidFill>
                  <a:srgbClr val="FF0000"/>
                </a:solidFill>
                <a:latin typeface="华文楷体" panose="02010600040101010101" pitchFamily="2" charset="-122"/>
                <a:ea typeface="华文楷体" panose="02010600040101010101" pitchFamily="2" charset="-122"/>
              </a:rPr>
              <a:t>遥</a:t>
            </a:r>
            <a:endParaRPr lang="en-US" altLang="zh-CN" sz="3600" dirty="0" smtClean="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3600" dirty="0" smtClean="0">
                <a:solidFill>
                  <a:srgbClr val="FF0000"/>
                </a:solidFill>
                <a:latin typeface="华文楷体" panose="02010600040101010101" pitchFamily="2" charset="-122"/>
                <a:ea typeface="华文楷体" panose="02010600040101010101" pitchFamily="2" charset="-122"/>
              </a:rPr>
              <a:t>感</a:t>
            </a:r>
            <a:endParaRPr lang="en-US" altLang="zh-CN" sz="36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3600" dirty="0">
                <a:solidFill>
                  <a:srgbClr val="FF0000"/>
                </a:solidFill>
                <a:latin typeface="华文楷体" panose="02010600040101010101" pitchFamily="2" charset="-122"/>
                <a:ea typeface="华文楷体" panose="02010600040101010101" pitchFamily="2" charset="-122"/>
              </a:rPr>
              <a:t>研</a:t>
            </a:r>
            <a:endParaRPr lang="en-US" altLang="zh-CN" sz="36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3600" dirty="0">
                <a:solidFill>
                  <a:srgbClr val="FF0000"/>
                </a:solidFill>
                <a:latin typeface="华文楷体" panose="02010600040101010101" pitchFamily="2" charset="-122"/>
                <a:ea typeface="华文楷体" panose="02010600040101010101" pitchFamily="2" charset="-122"/>
              </a:rPr>
              <a:t>究</a:t>
            </a:r>
            <a:endParaRPr lang="en-US" altLang="zh-CN" sz="36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3600" dirty="0">
                <a:solidFill>
                  <a:srgbClr val="FF0000"/>
                </a:solidFill>
                <a:latin typeface="华文楷体" panose="02010600040101010101" pitchFamily="2" charset="-122"/>
                <a:ea typeface="华文楷体" panose="02010600040101010101" pitchFamily="2" charset="-122"/>
              </a:rPr>
              <a:t>综</a:t>
            </a:r>
            <a:endParaRPr lang="en-US" altLang="zh-CN" sz="36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3600" dirty="0">
                <a:solidFill>
                  <a:srgbClr val="FF0000"/>
                </a:solidFill>
                <a:latin typeface="华文楷体" panose="02010600040101010101" pitchFamily="2" charset="-122"/>
                <a:ea typeface="华文楷体" panose="02010600040101010101" pitchFamily="2" charset="-122"/>
              </a:rPr>
              <a:t>合</a:t>
            </a:r>
            <a:endParaRPr lang="en-US" altLang="zh-CN" sz="36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3600" dirty="0">
                <a:solidFill>
                  <a:srgbClr val="FF0000"/>
                </a:solidFill>
                <a:latin typeface="华文楷体" panose="02010600040101010101" pitchFamily="2" charset="-122"/>
                <a:ea typeface="华文楷体" panose="02010600040101010101" pitchFamily="2" charset="-122"/>
              </a:rPr>
              <a:t>评</a:t>
            </a:r>
            <a:endParaRPr lang="en-US" altLang="zh-CN" sz="36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3600" dirty="0">
                <a:solidFill>
                  <a:srgbClr val="FF0000"/>
                </a:solidFill>
                <a:latin typeface="华文楷体" panose="02010600040101010101" pitchFamily="2" charset="-122"/>
                <a:ea typeface="华文楷体" panose="02010600040101010101" pitchFamily="2" charset="-122"/>
              </a:rPr>
              <a:t>价</a:t>
            </a:r>
            <a:endParaRPr lang="en-US" altLang="zh-CN" sz="3600" dirty="0">
              <a:solidFill>
                <a:srgbClr val="FF0000"/>
              </a:solidFill>
              <a:latin typeface="华文楷体" panose="02010600040101010101" pitchFamily="2" charset="-122"/>
              <a:ea typeface="华文楷体" panose="02010600040101010101" pitchFamily="2" charset="-122"/>
            </a:endParaRPr>
          </a:p>
        </p:txBody>
      </p:sp>
      <p:sp>
        <p:nvSpPr>
          <p:cNvPr id="27" name="圆角矩形标注 26"/>
          <p:cNvSpPr>
            <a:spLocks noChangeArrowheads="1"/>
          </p:cNvSpPr>
          <p:nvPr/>
        </p:nvSpPr>
        <p:spPr bwMode="auto">
          <a:xfrm>
            <a:off x="2084685" y="260754"/>
            <a:ext cx="1911350" cy="774700"/>
          </a:xfrm>
          <a:prstGeom prst="wedgeRoundRectCallout">
            <a:avLst>
              <a:gd name="adj1" fmla="val -37104"/>
              <a:gd name="adj2" fmla="val -1986"/>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3200" b="1" dirty="0">
                <a:solidFill>
                  <a:schemeClr val="accent2"/>
                </a:solidFill>
                <a:latin typeface="微软雅黑 Light" panose="020B0502040204020203" charset="-122"/>
                <a:ea typeface="微软雅黑 Light" panose="020B0502040204020203" charset="-122"/>
              </a:rPr>
              <a:t>期刊</a:t>
            </a:r>
            <a:endParaRPr lang="zh-CN" altLang="en-US" sz="3200" b="1" dirty="0">
              <a:solidFill>
                <a:schemeClr val="accent2"/>
              </a:solidFill>
              <a:latin typeface="微软雅黑 Light" panose="020B0502040204020203" charset="-122"/>
              <a:ea typeface="微软雅黑 Light" panose="020B0502040204020203" charset="-122"/>
            </a:endParaRPr>
          </a:p>
        </p:txBody>
      </p:sp>
      <p:sp>
        <p:nvSpPr>
          <p:cNvPr id="28" name="圆角矩形标注 27"/>
          <p:cNvSpPr>
            <a:spLocks noChangeArrowheads="1"/>
          </p:cNvSpPr>
          <p:nvPr/>
        </p:nvSpPr>
        <p:spPr bwMode="auto">
          <a:xfrm>
            <a:off x="2065657" y="1763214"/>
            <a:ext cx="1911350" cy="774700"/>
          </a:xfrm>
          <a:prstGeom prst="wedgeRoundRectCallout">
            <a:avLst>
              <a:gd name="adj1" fmla="val -37104"/>
              <a:gd name="adj2" fmla="val -1986"/>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3200" b="1" dirty="0">
                <a:solidFill>
                  <a:schemeClr val="accent2"/>
                </a:solidFill>
                <a:latin typeface="微软雅黑 Light" panose="020B0502040204020203" charset="-122"/>
                <a:ea typeface="微软雅黑 Light" panose="020B0502040204020203" charset="-122"/>
              </a:rPr>
              <a:t>学位</a:t>
            </a:r>
            <a:endParaRPr lang="zh-CN" altLang="en-US" sz="3200" b="1" dirty="0">
              <a:solidFill>
                <a:schemeClr val="accent2"/>
              </a:solidFill>
              <a:latin typeface="微软雅黑 Light" panose="020B0502040204020203" charset="-122"/>
              <a:ea typeface="微软雅黑 Light" panose="020B0502040204020203" charset="-122"/>
            </a:endParaRPr>
          </a:p>
        </p:txBody>
      </p:sp>
      <p:sp>
        <p:nvSpPr>
          <p:cNvPr id="29" name="圆角矩形标注 28"/>
          <p:cNvSpPr>
            <a:spLocks noChangeArrowheads="1"/>
          </p:cNvSpPr>
          <p:nvPr/>
        </p:nvSpPr>
        <p:spPr bwMode="auto">
          <a:xfrm>
            <a:off x="2084685" y="3581570"/>
            <a:ext cx="1911350" cy="774700"/>
          </a:xfrm>
          <a:prstGeom prst="wedgeRoundRectCallout">
            <a:avLst>
              <a:gd name="adj1" fmla="val -37104"/>
              <a:gd name="adj2" fmla="val -1986"/>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3200" b="1" dirty="0">
                <a:solidFill>
                  <a:schemeClr val="accent2"/>
                </a:solidFill>
                <a:latin typeface="微软雅黑 Light" panose="020B0502040204020203" charset="-122"/>
                <a:ea typeface="微软雅黑 Light" panose="020B0502040204020203" charset="-122"/>
              </a:rPr>
              <a:t>专利</a:t>
            </a:r>
            <a:endParaRPr lang="zh-CN" altLang="en-US" sz="3200" b="1" dirty="0">
              <a:solidFill>
                <a:schemeClr val="accent2"/>
              </a:solidFill>
              <a:latin typeface="微软雅黑 Light" panose="020B0502040204020203" charset="-122"/>
              <a:ea typeface="微软雅黑 Light" panose="020B0502040204020203" charset="-122"/>
            </a:endParaRPr>
          </a:p>
        </p:txBody>
      </p:sp>
      <p:sp>
        <p:nvSpPr>
          <p:cNvPr id="30" name="圆角矩形标注 29"/>
          <p:cNvSpPr>
            <a:spLocks noChangeArrowheads="1"/>
          </p:cNvSpPr>
          <p:nvPr/>
        </p:nvSpPr>
        <p:spPr bwMode="auto">
          <a:xfrm>
            <a:off x="2072443" y="5186710"/>
            <a:ext cx="1911350" cy="774700"/>
          </a:xfrm>
          <a:prstGeom prst="wedgeRoundRectCallout">
            <a:avLst>
              <a:gd name="adj1" fmla="val -37104"/>
              <a:gd name="adj2" fmla="val -1986"/>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3200" b="1" dirty="0">
                <a:solidFill>
                  <a:schemeClr val="accent2"/>
                </a:solidFill>
                <a:latin typeface="微软雅黑 Light" panose="020B0502040204020203" charset="-122"/>
                <a:ea typeface="微软雅黑 Light" panose="020B0502040204020203" charset="-122"/>
              </a:rPr>
              <a:t>报纸</a:t>
            </a:r>
            <a:endParaRPr lang="zh-CN" altLang="en-US" sz="3200" b="1" dirty="0">
              <a:solidFill>
                <a:schemeClr val="accent2"/>
              </a:solidFill>
              <a:latin typeface="微软雅黑 Light" panose="020B0502040204020203" charset="-122"/>
              <a:ea typeface="微软雅黑 Light" panose="020B0502040204020203" charset="-122"/>
            </a:endParaRPr>
          </a:p>
        </p:txBody>
      </p:sp>
      <p:sp>
        <p:nvSpPr>
          <p:cNvPr id="22" name="矩形 21"/>
          <p:cNvSpPr>
            <a:spLocks noChangeArrowheads="1"/>
          </p:cNvSpPr>
          <p:nvPr/>
        </p:nvSpPr>
        <p:spPr bwMode="auto">
          <a:xfrm>
            <a:off x="7349230" y="-164804"/>
            <a:ext cx="457200" cy="6862763"/>
          </a:xfrm>
          <a:prstGeom prst="rect">
            <a:avLst/>
          </a:prstGeom>
          <a:solidFill>
            <a:srgbClr val="00B050">
              <a:alpha val="56078"/>
            </a:srgbClr>
          </a:solidFill>
          <a:ln w="9525" algn="ctr">
            <a:solidFill>
              <a:schemeClr val="tx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endParaRPr lang="zh-CN" altLang="en-US">
              <a:latin typeface="Arial" panose="020B0604020202020204" pitchFamily="34" charset="0"/>
            </a:endParaRPr>
          </a:p>
        </p:txBody>
      </p:sp>
      <p:pic>
        <p:nvPicPr>
          <p:cNvPr id="11" name="图片 10"/>
          <p:cNvPicPr>
            <a:picLocks noChangeAspect="1"/>
          </p:cNvPicPr>
          <p:nvPr/>
        </p:nvPicPr>
        <p:blipFill>
          <a:blip r:embed="rId5"/>
          <a:stretch>
            <a:fillRect/>
          </a:stretch>
        </p:blipFill>
        <p:spPr>
          <a:xfrm>
            <a:off x="3192454" y="2128356"/>
            <a:ext cx="5912210" cy="1676855"/>
          </a:xfrm>
          <a:prstGeom prst="rect">
            <a:avLst/>
          </a:prstGeom>
          <a:ln w="28575">
            <a:solidFill>
              <a:srgbClr val="FF0000"/>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272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0200" y="1447800"/>
            <a:ext cx="2051050" cy="234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2" name="Picture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155950" y="1687513"/>
            <a:ext cx="5915025" cy="48672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7638" y="227013"/>
            <a:ext cx="6381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圆角矩形标注 5"/>
          <p:cNvSpPr>
            <a:spLocks noChangeArrowheads="1"/>
          </p:cNvSpPr>
          <p:nvPr/>
        </p:nvSpPr>
        <p:spPr bwMode="auto">
          <a:xfrm>
            <a:off x="2794000" y="968375"/>
            <a:ext cx="2325688" cy="719138"/>
          </a:xfrm>
          <a:prstGeom prst="wedgeRoundRectCallout">
            <a:avLst>
              <a:gd name="adj1" fmla="val 49493"/>
              <a:gd name="adj2" fmla="val -111698"/>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400" b="1">
                <a:solidFill>
                  <a:schemeClr val="accent2"/>
                </a:solidFill>
                <a:latin typeface="微软雅黑 Light" panose="020B0502040204020203" charset="-122"/>
                <a:ea typeface="微软雅黑 Light" panose="020B0502040204020203" charset="-122"/>
              </a:rPr>
              <a:t>选择对比条件</a:t>
            </a:r>
            <a:endParaRPr lang="zh-CN" altLang="en-US" sz="2400" b="1">
              <a:solidFill>
                <a:schemeClr val="accent2"/>
              </a:solidFill>
              <a:latin typeface="微软雅黑 Light" panose="020B0502040204020203" charset="-122"/>
              <a:ea typeface="微软雅黑 Light" panose="020B0502040204020203" charset="-122"/>
            </a:endParaRPr>
          </a:p>
        </p:txBody>
      </p:sp>
      <p:sp>
        <p:nvSpPr>
          <p:cNvPr id="7" name="矩形 6"/>
          <p:cNvSpPr>
            <a:spLocks noChangeArrowheads="1"/>
          </p:cNvSpPr>
          <p:nvPr/>
        </p:nvSpPr>
        <p:spPr bwMode="auto">
          <a:xfrm>
            <a:off x="5875338" y="246063"/>
            <a:ext cx="3373437" cy="635000"/>
          </a:xfrm>
          <a:prstGeom prst="rect">
            <a:avLst/>
          </a:prstGeom>
          <a:solidFill>
            <a:schemeClr val="accent1">
              <a:alpha val="34117"/>
            </a:schemeClr>
          </a:solidFill>
          <a:ln w="25400">
            <a:solidFill>
              <a:srgbClr val="89A4A7"/>
            </a:solidFill>
            <a:miter lim="800000"/>
          </a:ln>
        </p:spPr>
        <p:txBody>
          <a:bodyPr lIns="91377" tIns="45688" rIns="91377" bIns="45688"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panose="020B0604020202020204" pitchFamily="34" charset="0"/>
            </a:endParaRPr>
          </a:p>
        </p:txBody>
      </p:sp>
      <p:sp>
        <p:nvSpPr>
          <p:cNvPr id="8" name="圆角矩形标注 8"/>
          <p:cNvSpPr>
            <a:spLocks noChangeArrowheads="1"/>
          </p:cNvSpPr>
          <p:nvPr/>
        </p:nvSpPr>
        <p:spPr bwMode="auto">
          <a:xfrm>
            <a:off x="8472488" y="1076325"/>
            <a:ext cx="2627312" cy="781050"/>
          </a:xfrm>
          <a:prstGeom prst="wedgeRoundRectCallout">
            <a:avLst>
              <a:gd name="adj1" fmla="val -67602"/>
              <a:gd name="adj2" fmla="val -61162"/>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400" b="1" dirty="0">
                <a:solidFill>
                  <a:schemeClr val="accent2"/>
                </a:solidFill>
                <a:latin typeface="微软雅黑 Light" panose="020B0502040204020203" charset="-122"/>
                <a:ea typeface="微软雅黑 Light" panose="020B0502040204020203" charset="-122"/>
              </a:rPr>
              <a:t>对比输入框中目前最多支持</a:t>
            </a:r>
            <a:r>
              <a:rPr lang="en-US" altLang="zh-CN" sz="2400" b="1" dirty="0">
                <a:solidFill>
                  <a:schemeClr val="accent2"/>
                </a:solidFill>
                <a:latin typeface="微软雅黑 Light" panose="020B0502040204020203" charset="-122"/>
                <a:ea typeface="微软雅黑 Light" panose="020B0502040204020203" charset="-122"/>
              </a:rPr>
              <a:t>5</a:t>
            </a:r>
            <a:r>
              <a:rPr lang="zh-CN" altLang="en-US" sz="2400" b="1" dirty="0">
                <a:solidFill>
                  <a:schemeClr val="accent2"/>
                </a:solidFill>
                <a:latin typeface="微软雅黑 Light" panose="020B0502040204020203" charset="-122"/>
                <a:ea typeface="微软雅黑 Light" panose="020B0502040204020203" charset="-122"/>
              </a:rPr>
              <a:t>个</a:t>
            </a:r>
            <a:endParaRPr lang="zh-CN" altLang="en-US" sz="2400" b="1" dirty="0">
              <a:solidFill>
                <a:schemeClr val="accent2"/>
              </a:solidFill>
              <a:latin typeface="微软雅黑 Light" panose="020B0502040204020203" charset="-122"/>
              <a:ea typeface="微软雅黑 Light" panose="020B0502040204020203" charset="-122"/>
            </a:endParaRPr>
          </a:p>
        </p:txBody>
      </p:sp>
      <p:sp>
        <p:nvSpPr>
          <p:cNvPr id="53257" name="矩形 11"/>
          <p:cNvSpPr>
            <a:spLocks noChangeArrowheads="1"/>
          </p:cNvSpPr>
          <p:nvPr/>
        </p:nvSpPr>
        <p:spPr bwMode="auto">
          <a:xfrm>
            <a:off x="693738" y="563563"/>
            <a:ext cx="646112" cy="3970337"/>
          </a:xfrm>
          <a:prstGeom prst="rect">
            <a:avLst/>
          </a:prstGeom>
          <a:noFill/>
          <a:ln w="9525">
            <a:solidFill>
              <a:schemeClr val="bg1">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a:solidFill>
                  <a:srgbClr val="FF0000"/>
                </a:solidFill>
                <a:latin typeface="华文楷体" panose="02010600040101010101" pitchFamily="2" charset="-122"/>
                <a:ea typeface="华文楷体" panose="02010600040101010101" pitchFamily="2" charset="-122"/>
              </a:rPr>
              <a:t>多</a:t>
            </a:r>
            <a:endParaRPr lang="en-US" altLang="zh-CN" sz="3600">
              <a:solidFill>
                <a:srgbClr val="FF0000"/>
              </a:solidFill>
              <a:latin typeface="华文楷体" panose="02010600040101010101" pitchFamily="2" charset="-122"/>
              <a:ea typeface="华文楷体" panose="02010600040101010101" pitchFamily="2" charset="-122"/>
            </a:endParaRPr>
          </a:p>
          <a:p>
            <a:pPr algn="ctr" eaLnBrk="1" hangingPunct="1">
              <a:lnSpc>
                <a:spcPct val="100000"/>
              </a:lnSpc>
              <a:spcBef>
                <a:spcPct val="0"/>
              </a:spcBef>
              <a:buFontTx/>
              <a:buNone/>
            </a:pPr>
            <a:r>
              <a:rPr lang="zh-CN" altLang="en-US" sz="3600">
                <a:solidFill>
                  <a:srgbClr val="FF0000"/>
                </a:solidFill>
                <a:latin typeface="华文楷体" panose="02010600040101010101" pitchFamily="2" charset="-122"/>
                <a:ea typeface="华文楷体" panose="02010600040101010101" pitchFamily="2" charset="-122"/>
              </a:rPr>
              <a:t>主</a:t>
            </a:r>
            <a:endParaRPr lang="en-US" altLang="zh-CN" sz="3600">
              <a:solidFill>
                <a:srgbClr val="FF0000"/>
              </a:solidFill>
              <a:latin typeface="华文楷体" panose="02010600040101010101" pitchFamily="2" charset="-122"/>
              <a:ea typeface="华文楷体" panose="02010600040101010101" pitchFamily="2" charset="-122"/>
            </a:endParaRPr>
          </a:p>
          <a:p>
            <a:pPr algn="ctr" eaLnBrk="1" hangingPunct="1">
              <a:lnSpc>
                <a:spcPct val="100000"/>
              </a:lnSpc>
              <a:spcBef>
                <a:spcPct val="0"/>
              </a:spcBef>
              <a:buFontTx/>
              <a:buNone/>
            </a:pPr>
            <a:r>
              <a:rPr lang="zh-CN" altLang="en-US" sz="3600">
                <a:solidFill>
                  <a:srgbClr val="FF0000"/>
                </a:solidFill>
                <a:latin typeface="华文楷体" panose="02010600040101010101" pitchFamily="2" charset="-122"/>
                <a:ea typeface="华文楷体" panose="02010600040101010101" pitchFamily="2" charset="-122"/>
              </a:rPr>
              <a:t>题</a:t>
            </a:r>
            <a:endParaRPr lang="en-US" altLang="zh-CN" sz="3600">
              <a:solidFill>
                <a:srgbClr val="FF0000"/>
              </a:solidFill>
              <a:latin typeface="华文楷体" panose="02010600040101010101" pitchFamily="2" charset="-122"/>
              <a:ea typeface="华文楷体" panose="02010600040101010101" pitchFamily="2" charset="-122"/>
            </a:endParaRPr>
          </a:p>
          <a:p>
            <a:pPr algn="ctr" eaLnBrk="1" hangingPunct="1">
              <a:lnSpc>
                <a:spcPct val="100000"/>
              </a:lnSpc>
              <a:spcBef>
                <a:spcPct val="0"/>
              </a:spcBef>
              <a:buFontTx/>
              <a:buNone/>
            </a:pPr>
            <a:r>
              <a:rPr lang="zh-CN" altLang="en-US" sz="3600">
                <a:solidFill>
                  <a:srgbClr val="FF0000"/>
                </a:solidFill>
                <a:latin typeface="华文楷体" panose="02010600040101010101" pitchFamily="2" charset="-122"/>
                <a:ea typeface="华文楷体" panose="02010600040101010101" pitchFamily="2" charset="-122"/>
              </a:rPr>
              <a:t>对</a:t>
            </a:r>
            <a:endParaRPr lang="en-US" altLang="zh-CN" sz="3600">
              <a:solidFill>
                <a:srgbClr val="FF0000"/>
              </a:solidFill>
              <a:latin typeface="华文楷体" panose="02010600040101010101" pitchFamily="2" charset="-122"/>
              <a:ea typeface="华文楷体" panose="02010600040101010101" pitchFamily="2" charset="-122"/>
            </a:endParaRPr>
          </a:p>
          <a:p>
            <a:pPr algn="ctr" eaLnBrk="1" hangingPunct="1">
              <a:lnSpc>
                <a:spcPct val="100000"/>
              </a:lnSpc>
              <a:spcBef>
                <a:spcPct val="0"/>
              </a:spcBef>
              <a:buFontTx/>
              <a:buNone/>
            </a:pPr>
            <a:r>
              <a:rPr lang="zh-CN" altLang="en-US" sz="3600">
                <a:solidFill>
                  <a:srgbClr val="FF0000"/>
                </a:solidFill>
                <a:latin typeface="华文楷体" panose="02010600040101010101" pitchFamily="2" charset="-122"/>
                <a:ea typeface="华文楷体" panose="02010600040101010101" pitchFamily="2" charset="-122"/>
              </a:rPr>
              <a:t>比</a:t>
            </a:r>
            <a:endParaRPr lang="en-US" altLang="zh-CN" sz="3600">
              <a:solidFill>
                <a:srgbClr val="FF0000"/>
              </a:solidFill>
              <a:latin typeface="华文楷体" panose="02010600040101010101" pitchFamily="2" charset="-122"/>
              <a:ea typeface="华文楷体" panose="02010600040101010101" pitchFamily="2" charset="-122"/>
            </a:endParaRPr>
          </a:p>
          <a:p>
            <a:pPr algn="ctr" eaLnBrk="1" hangingPunct="1">
              <a:lnSpc>
                <a:spcPct val="100000"/>
              </a:lnSpc>
              <a:spcBef>
                <a:spcPct val="0"/>
              </a:spcBef>
              <a:buFontTx/>
              <a:buNone/>
            </a:pPr>
            <a:r>
              <a:rPr lang="zh-CN" altLang="en-US" sz="3600">
                <a:solidFill>
                  <a:srgbClr val="FF0000"/>
                </a:solidFill>
                <a:latin typeface="华文楷体" panose="02010600040101010101" pitchFamily="2" charset="-122"/>
                <a:ea typeface="华文楷体" panose="02010600040101010101" pitchFamily="2" charset="-122"/>
              </a:rPr>
              <a:t>分</a:t>
            </a:r>
            <a:endParaRPr lang="en-US" altLang="zh-CN" sz="3600">
              <a:solidFill>
                <a:srgbClr val="FF0000"/>
              </a:solidFill>
              <a:latin typeface="华文楷体" panose="02010600040101010101" pitchFamily="2" charset="-122"/>
              <a:ea typeface="华文楷体" panose="02010600040101010101" pitchFamily="2" charset="-122"/>
            </a:endParaRPr>
          </a:p>
          <a:p>
            <a:pPr algn="ctr" eaLnBrk="1" hangingPunct="1">
              <a:lnSpc>
                <a:spcPct val="100000"/>
              </a:lnSpc>
              <a:spcBef>
                <a:spcPct val="0"/>
              </a:spcBef>
              <a:buFontTx/>
              <a:buNone/>
            </a:pPr>
            <a:r>
              <a:rPr lang="zh-CN" altLang="en-US" sz="3600">
                <a:solidFill>
                  <a:srgbClr val="FF0000"/>
                </a:solidFill>
                <a:latin typeface="华文楷体" panose="02010600040101010101" pitchFamily="2" charset="-122"/>
                <a:ea typeface="华文楷体" panose="02010600040101010101" pitchFamily="2" charset="-122"/>
              </a:rPr>
              <a:t>析</a:t>
            </a:r>
            <a:endParaRPr lang="en-US" altLang="zh-CN" sz="3600">
              <a:solidFill>
                <a:srgbClr val="FF0000"/>
              </a:solidFill>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6" grpId="1" animBg="1" autoUpdateAnimBg="0"/>
      <p:bldP spid="7" grpId="0" animBg="1" autoUpdateAnimBg="0"/>
      <p:bldP spid="8"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p:cNvSpPr>
            <a:spLocks noChangeArrowheads="1"/>
          </p:cNvSpPr>
          <p:nvPr/>
        </p:nvSpPr>
        <p:spPr bwMode="auto">
          <a:xfrm>
            <a:off x="8299939" y="5799138"/>
            <a:ext cx="2438400" cy="906462"/>
          </a:xfrm>
          <a:prstGeom prst="rect">
            <a:avLst/>
          </a:prstGeom>
          <a:solidFill>
            <a:schemeClr val="tx1"/>
          </a:solidFill>
          <a:ln w="25400">
            <a:solidFill>
              <a:schemeClr val="tx1"/>
            </a:solidFill>
            <a:miter lim="800000"/>
          </a:ln>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buFont typeface="Arial" panose="020B0604020202020204" pitchFamily="34" charset="0"/>
              <a:buNone/>
            </a:pPr>
            <a:endParaRPr lang="zh-CN" altLang="en-US">
              <a:solidFill>
                <a:srgbClr val="FFFFFF"/>
              </a:solidFill>
              <a:ea typeface="宋体" panose="02010600030101010101" pitchFamily="2" charset="-122"/>
            </a:endParaRPr>
          </a:p>
        </p:txBody>
      </p:sp>
      <p:pic>
        <p:nvPicPr>
          <p:cNvPr id="3"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4814" y="0"/>
            <a:ext cx="9236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539" y="215900"/>
            <a:ext cx="665797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7"/>
          <p:cNvSpPr>
            <a:spLocks noChangeArrowheads="1"/>
          </p:cNvSpPr>
          <p:nvPr/>
        </p:nvSpPr>
        <p:spPr bwMode="auto">
          <a:xfrm>
            <a:off x="2737339" y="2590800"/>
            <a:ext cx="2590800" cy="228600"/>
          </a:xfrm>
          <a:prstGeom prst="rect">
            <a:avLst/>
          </a:prstGeom>
          <a:solidFill>
            <a:schemeClr val="accent1">
              <a:alpha val="14902"/>
            </a:schemeClr>
          </a:solidFill>
          <a:ln w="25400">
            <a:solidFill>
              <a:srgbClr val="FF0000"/>
            </a:solidFill>
            <a:miter lim="800000"/>
          </a:ln>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buFont typeface="Arial" panose="020B0604020202020204" pitchFamily="34" charset="0"/>
              <a:buNone/>
            </a:pPr>
            <a:endParaRPr lang="zh-CN" altLang="en-US">
              <a:solidFill>
                <a:srgbClr val="FFFFFF"/>
              </a:solidFill>
              <a:ea typeface="宋体" panose="02010600030101010101" pitchFamily="2" charset="-122"/>
            </a:endParaRP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939" y="0"/>
            <a:ext cx="2495550" cy="444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539" y="3567113"/>
            <a:ext cx="6342063" cy="285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矩形 7"/>
          <p:cNvSpPr/>
          <p:nvPr/>
        </p:nvSpPr>
        <p:spPr>
          <a:xfrm>
            <a:off x="557378" y="719941"/>
            <a:ext cx="646331" cy="3416320"/>
          </a:xfrm>
          <a:prstGeom prst="rect">
            <a:avLst/>
          </a:prstGeom>
          <a:ln>
            <a:solidFill>
              <a:schemeClr val="bg1">
                <a:alpha val="36000"/>
              </a:schemeClr>
            </a:solidFill>
          </a:ln>
        </p:spPr>
        <p:txBody>
          <a:bodyPr wrap="none">
            <a:spAutoFit/>
          </a:bodyPr>
          <a:lstStyle/>
          <a:p>
            <a:pPr algn="ctr"/>
            <a:r>
              <a:rPr lang="zh-CN" altLang="en-US" sz="3600" dirty="0" smtClean="0">
                <a:solidFill>
                  <a:schemeClr val="bg2">
                    <a:lumMod val="25000"/>
                  </a:schemeClr>
                </a:solidFill>
                <a:latin typeface="华文楷体" panose="02010600040101010101" pitchFamily="2" charset="-122"/>
                <a:ea typeface="华文楷体" panose="02010600040101010101" pitchFamily="2" charset="-122"/>
              </a:rPr>
              <a:t>图</a:t>
            </a:r>
            <a:endParaRPr lang="en-US" altLang="zh-CN" sz="3600" dirty="0" smtClean="0">
              <a:solidFill>
                <a:schemeClr val="bg2">
                  <a:lumMod val="25000"/>
                </a:schemeClr>
              </a:solidFill>
              <a:latin typeface="华文楷体" panose="02010600040101010101" pitchFamily="2" charset="-122"/>
              <a:ea typeface="华文楷体" panose="02010600040101010101" pitchFamily="2" charset="-122"/>
            </a:endParaRPr>
          </a:p>
          <a:p>
            <a:pPr algn="ctr"/>
            <a:r>
              <a:rPr lang="zh-CN" altLang="en-US" sz="3600" dirty="0" smtClean="0">
                <a:solidFill>
                  <a:schemeClr val="bg2">
                    <a:lumMod val="25000"/>
                  </a:schemeClr>
                </a:solidFill>
                <a:latin typeface="华文楷体" panose="02010600040101010101" pitchFamily="2" charset="-122"/>
                <a:ea typeface="华文楷体" panose="02010600040101010101" pitchFamily="2" charset="-122"/>
              </a:rPr>
              <a:t>书</a:t>
            </a:r>
            <a:endParaRPr lang="en-US" altLang="zh-CN" sz="3600" dirty="0" smtClean="0">
              <a:solidFill>
                <a:schemeClr val="bg2">
                  <a:lumMod val="25000"/>
                </a:schemeClr>
              </a:solidFill>
              <a:latin typeface="华文楷体" panose="02010600040101010101" pitchFamily="2" charset="-122"/>
              <a:ea typeface="华文楷体" panose="02010600040101010101" pitchFamily="2" charset="-122"/>
            </a:endParaRPr>
          </a:p>
          <a:p>
            <a:pPr algn="ctr"/>
            <a:r>
              <a:rPr lang="zh-CN" altLang="en-US" sz="3600" dirty="0" smtClean="0">
                <a:solidFill>
                  <a:schemeClr val="bg2">
                    <a:lumMod val="25000"/>
                  </a:schemeClr>
                </a:solidFill>
                <a:latin typeface="华文楷体" panose="02010600040101010101" pitchFamily="2" charset="-122"/>
                <a:ea typeface="华文楷体" panose="02010600040101010101" pitchFamily="2" charset="-122"/>
              </a:rPr>
              <a:t>参</a:t>
            </a:r>
            <a:endParaRPr lang="en-US" altLang="zh-CN" sz="3600" dirty="0" smtClean="0">
              <a:solidFill>
                <a:schemeClr val="bg2">
                  <a:lumMod val="25000"/>
                </a:schemeClr>
              </a:solidFill>
              <a:latin typeface="华文楷体" panose="02010600040101010101" pitchFamily="2" charset="-122"/>
              <a:ea typeface="华文楷体" panose="02010600040101010101" pitchFamily="2" charset="-122"/>
            </a:endParaRPr>
          </a:p>
          <a:p>
            <a:pPr algn="ctr"/>
            <a:r>
              <a:rPr lang="zh-CN" altLang="en-US" sz="3600" dirty="0" smtClean="0">
                <a:solidFill>
                  <a:schemeClr val="bg2">
                    <a:lumMod val="25000"/>
                  </a:schemeClr>
                </a:solidFill>
                <a:latin typeface="华文楷体" panose="02010600040101010101" pitchFamily="2" charset="-122"/>
                <a:ea typeface="华文楷体" panose="02010600040101010101" pitchFamily="2" charset="-122"/>
              </a:rPr>
              <a:t>考</a:t>
            </a:r>
            <a:endParaRPr lang="en-US" altLang="zh-CN" sz="3600" dirty="0" smtClean="0">
              <a:solidFill>
                <a:schemeClr val="bg2">
                  <a:lumMod val="25000"/>
                </a:schemeClr>
              </a:solidFill>
              <a:latin typeface="华文楷体" panose="02010600040101010101" pitchFamily="2" charset="-122"/>
              <a:ea typeface="华文楷体" panose="02010600040101010101" pitchFamily="2" charset="-122"/>
            </a:endParaRPr>
          </a:p>
          <a:p>
            <a:pPr algn="ctr"/>
            <a:r>
              <a:rPr lang="zh-CN" altLang="en-US" sz="3600" dirty="0" smtClean="0">
                <a:solidFill>
                  <a:schemeClr val="bg2">
                    <a:lumMod val="25000"/>
                  </a:schemeClr>
                </a:solidFill>
                <a:latin typeface="华文楷体" panose="02010600040101010101" pitchFamily="2" charset="-122"/>
                <a:ea typeface="华文楷体" panose="02010600040101010101" pitchFamily="2" charset="-122"/>
              </a:rPr>
              <a:t>引</a:t>
            </a:r>
            <a:endParaRPr lang="en-US" altLang="zh-CN" sz="3600" dirty="0" smtClean="0">
              <a:solidFill>
                <a:schemeClr val="bg2">
                  <a:lumMod val="25000"/>
                </a:schemeClr>
              </a:solidFill>
              <a:latin typeface="华文楷体" panose="02010600040101010101" pitchFamily="2" charset="-122"/>
              <a:ea typeface="华文楷体" panose="02010600040101010101" pitchFamily="2" charset="-122"/>
            </a:endParaRPr>
          </a:p>
          <a:p>
            <a:pPr algn="ctr"/>
            <a:r>
              <a:rPr lang="zh-CN" altLang="en-US" sz="3600" dirty="0" smtClean="0">
                <a:solidFill>
                  <a:schemeClr val="bg2">
                    <a:lumMod val="25000"/>
                  </a:schemeClr>
                </a:solidFill>
                <a:latin typeface="华文楷体" panose="02010600040101010101" pitchFamily="2" charset="-122"/>
                <a:ea typeface="华文楷体" panose="02010600040101010101" pitchFamily="2" charset="-122"/>
              </a:rPr>
              <a:t>证</a:t>
            </a:r>
            <a:endParaRPr lang="en-US" altLang="zh-CN" sz="3600" dirty="0" smtClean="0">
              <a:solidFill>
                <a:schemeClr val="bg2">
                  <a:lumMod val="25000"/>
                </a:schemeClr>
              </a:solidFill>
              <a:latin typeface="华文楷体" panose="02010600040101010101" pitchFamily="2" charset="-122"/>
              <a:ea typeface="华文楷体" panose="02010600040101010101" pitchFamily="2" charset="-122"/>
            </a:endParaRPr>
          </a:p>
        </p:txBody>
      </p:sp>
      <p:sp>
        <p:nvSpPr>
          <p:cNvPr id="9" name="矩形 8"/>
          <p:cNvSpPr>
            <a:spLocks noChangeArrowheads="1"/>
          </p:cNvSpPr>
          <p:nvPr/>
        </p:nvSpPr>
        <p:spPr bwMode="auto">
          <a:xfrm>
            <a:off x="1729277" y="3861594"/>
            <a:ext cx="6296025" cy="2906712"/>
          </a:xfrm>
          <a:prstGeom prst="rect">
            <a:avLst/>
          </a:prstGeom>
          <a:solidFill>
            <a:srgbClr val="FFFF00">
              <a:alpha val="30196"/>
            </a:srgbClr>
          </a:solidFill>
          <a:ln w="38100">
            <a:solidFill>
              <a:srgbClr val="FF0000"/>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0000"/>
              </a:solidFill>
              <a:latin typeface="微软雅黑 Light" panose="020B0502040204020203" charset="-122"/>
              <a:ea typeface="微软雅黑 Light" panose="020B0502040204020203"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815978" y="-82550"/>
            <a:ext cx="9139237"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a:spLocks noChangeArrowheads="1"/>
          </p:cNvSpPr>
          <p:nvPr/>
        </p:nvSpPr>
        <p:spPr bwMode="auto">
          <a:xfrm>
            <a:off x="2885953" y="3206750"/>
            <a:ext cx="989012" cy="300038"/>
          </a:xfrm>
          <a:prstGeom prst="rect">
            <a:avLst/>
          </a:prstGeom>
          <a:solidFill>
            <a:srgbClr val="FFFF00">
              <a:alpha val="30196"/>
            </a:srgbClr>
          </a:solidFill>
          <a:ln w="38100">
            <a:solidFill>
              <a:srgbClr val="FF0000"/>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0000"/>
              </a:solidFill>
              <a:latin typeface="微软雅黑 Light" panose="020B0502040204020203" charset="-122"/>
              <a:ea typeface="微软雅黑 Light" panose="020B0502040204020203" charset="-122"/>
              <a:cs typeface="Arial" panose="020B0604020202020204" pitchFamily="34" charset="0"/>
            </a:endParaRPr>
          </a:p>
        </p:txBody>
      </p:sp>
      <p:sp>
        <p:nvSpPr>
          <p:cNvPr id="4" name="矩形 3"/>
          <p:cNvSpPr>
            <a:spLocks noChangeArrowheads="1"/>
          </p:cNvSpPr>
          <p:nvPr/>
        </p:nvSpPr>
        <p:spPr bwMode="auto">
          <a:xfrm>
            <a:off x="1815978" y="3608388"/>
            <a:ext cx="6296025" cy="2906712"/>
          </a:xfrm>
          <a:prstGeom prst="rect">
            <a:avLst/>
          </a:prstGeom>
          <a:solidFill>
            <a:srgbClr val="FFFF00">
              <a:alpha val="30196"/>
            </a:srgbClr>
          </a:solidFill>
          <a:ln w="38100">
            <a:solidFill>
              <a:srgbClr val="FF0000"/>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0000"/>
              </a:solidFill>
              <a:latin typeface="微软雅黑 Light" panose="020B0502040204020203" charset="-122"/>
              <a:ea typeface="微软雅黑 Light" panose="020B0502040204020203" charset="-122"/>
              <a:cs typeface="Arial" panose="020B0604020202020204" pitchFamily="34" charset="0"/>
            </a:endParaRPr>
          </a:p>
        </p:txBody>
      </p:sp>
      <p:sp>
        <p:nvSpPr>
          <p:cNvPr id="6" name="矩形 5"/>
          <p:cNvSpPr/>
          <p:nvPr/>
        </p:nvSpPr>
        <p:spPr>
          <a:xfrm>
            <a:off x="557379" y="719941"/>
            <a:ext cx="646331" cy="3416320"/>
          </a:xfrm>
          <a:prstGeom prst="rect">
            <a:avLst/>
          </a:prstGeom>
          <a:ln>
            <a:solidFill>
              <a:schemeClr val="bg1">
                <a:alpha val="36000"/>
              </a:schemeClr>
            </a:solidFill>
          </a:ln>
        </p:spPr>
        <p:txBody>
          <a:bodyPr wrap="none">
            <a:spAutoFit/>
          </a:bodyPr>
          <a:lstStyle/>
          <a:p>
            <a:pPr algn="ctr"/>
            <a:r>
              <a:rPr lang="zh-CN" altLang="en-US" sz="3600" dirty="0" smtClean="0">
                <a:solidFill>
                  <a:schemeClr val="bg2">
                    <a:lumMod val="25000"/>
                  </a:schemeClr>
                </a:solidFill>
                <a:latin typeface="华文楷体" panose="02010600040101010101" pitchFamily="2" charset="-122"/>
                <a:ea typeface="华文楷体" panose="02010600040101010101" pitchFamily="2" charset="-122"/>
              </a:rPr>
              <a:t>期</a:t>
            </a:r>
            <a:endParaRPr lang="en-US" altLang="zh-CN" sz="3600" dirty="0" smtClean="0">
              <a:solidFill>
                <a:schemeClr val="bg2">
                  <a:lumMod val="25000"/>
                </a:schemeClr>
              </a:solidFill>
              <a:latin typeface="华文楷体" panose="02010600040101010101" pitchFamily="2" charset="-122"/>
              <a:ea typeface="华文楷体" panose="02010600040101010101" pitchFamily="2" charset="-122"/>
            </a:endParaRPr>
          </a:p>
          <a:p>
            <a:pPr algn="ctr"/>
            <a:r>
              <a:rPr lang="zh-CN" altLang="en-US" sz="3600" dirty="0" smtClean="0">
                <a:solidFill>
                  <a:schemeClr val="bg2">
                    <a:lumMod val="25000"/>
                  </a:schemeClr>
                </a:solidFill>
                <a:latin typeface="华文楷体" panose="02010600040101010101" pitchFamily="2" charset="-122"/>
                <a:ea typeface="华文楷体" panose="02010600040101010101" pitchFamily="2" charset="-122"/>
              </a:rPr>
              <a:t>刊</a:t>
            </a:r>
            <a:endParaRPr lang="en-US" altLang="zh-CN" sz="3600" dirty="0" smtClean="0">
              <a:solidFill>
                <a:schemeClr val="bg2">
                  <a:lumMod val="25000"/>
                </a:schemeClr>
              </a:solidFill>
              <a:latin typeface="华文楷体" panose="02010600040101010101" pitchFamily="2" charset="-122"/>
              <a:ea typeface="华文楷体" panose="02010600040101010101" pitchFamily="2" charset="-122"/>
            </a:endParaRPr>
          </a:p>
          <a:p>
            <a:pPr algn="ctr"/>
            <a:r>
              <a:rPr lang="zh-CN" altLang="en-US" sz="3600" dirty="0" smtClean="0">
                <a:solidFill>
                  <a:schemeClr val="bg2">
                    <a:lumMod val="25000"/>
                  </a:schemeClr>
                </a:solidFill>
                <a:latin typeface="华文楷体" panose="02010600040101010101" pitchFamily="2" charset="-122"/>
                <a:ea typeface="华文楷体" panose="02010600040101010101" pitchFamily="2" charset="-122"/>
              </a:rPr>
              <a:t>参</a:t>
            </a:r>
            <a:endParaRPr lang="en-US" altLang="zh-CN" sz="3600" dirty="0" smtClean="0">
              <a:solidFill>
                <a:schemeClr val="bg2">
                  <a:lumMod val="25000"/>
                </a:schemeClr>
              </a:solidFill>
              <a:latin typeface="华文楷体" panose="02010600040101010101" pitchFamily="2" charset="-122"/>
              <a:ea typeface="华文楷体" panose="02010600040101010101" pitchFamily="2" charset="-122"/>
            </a:endParaRPr>
          </a:p>
          <a:p>
            <a:pPr algn="ctr"/>
            <a:r>
              <a:rPr lang="zh-CN" altLang="en-US" sz="3600" dirty="0" smtClean="0">
                <a:solidFill>
                  <a:schemeClr val="bg2">
                    <a:lumMod val="25000"/>
                  </a:schemeClr>
                </a:solidFill>
                <a:latin typeface="华文楷体" panose="02010600040101010101" pitchFamily="2" charset="-122"/>
                <a:ea typeface="华文楷体" panose="02010600040101010101" pitchFamily="2" charset="-122"/>
              </a:rPr>
              <a:t>考</a:t>
            </a:r>
            <a:endParaRPr lang="en-US" altLang="zh-CN" sz="3600" dirty="0" smtClean="0">
              <a:solidFill>
                <a:schemeClr val="bg2">
                  <a:lumMod val="25000"/>
                </a:schemeClr>
              </a:solidFill>
              <a:latin typeface="华文楷体" panose="02010600040101010101" pitchFamily="2" charset="-122"/>
              <a:ea typeface="华文楷体" panose="02010600040101010101" pitchFamily="2" charset="-122"/>
            </a:endParaRPr>
          </a:p>
          <a:p>
            <a:pPr algn="ctr"/>
            <a:r>
              <a:rPr lang="zh-CN" altLang="en-US" sz="3600" dirty="0" smtClean="0">
                <a:solidFill>
                  <a:schemeClr val="bg2">
                    <a:lumMod val="25000"/>
                  </a:schemeClr>
                </a:solidFill>
                <a:latin typeface="华文楷体" panose="02010600040101010101" pitchFamily="2" charset="-122"/>
                <a:ea typeface="华文楷体" panose="02010600040101010101" pitchFamily="2" charset="-122"/>
              </a:rPr>
              <a:t>引</a:t>
            </a:r>
            <a:endParaRPr lang="en-US" altLang="zh-CN" sz="3600" dirty="0" smtClean="0">
              <a:solidFill>
                <a:schemeClr val="bg2">
                  <a:lumMod val="25000"/>
                </a:schemeClr>
              </a:solidFill>
              <a:latin typeface="华文楷体" panose="02010600040101010101" pitchFamily="2" charset="-122"/>
              <a:ea typeface="华文楷体" panose="02010600040101010101" pitchFamily="2" charset="-122"/>
            </a:endParaRPr>
          </a:p>
          <a:p>
            <a:pPr algn="ctr"/>
            <a:r>
              <a:rPr lang="zh-CN" altLang="en-US" sz="3600" dirty="0" smtClean="0">
                <a:solidFill>
                  <a:schemeClr val="bg2">
                    <a:lumMod val="25000"/>
                  </a:schemeClr>
                </a:solidFill>
                <a:latin typeface="华文楷体" panose="02010600040101010101" pitchFamily="2" charset="-122"/>
                <a:ea typeface="华文楷体" panose="02010600040101010101" pitchFamily="2" charset="-122"/>
              </a:rPr>
              <a:t>证</a:t>
            </a:r>
            <a:endParaRPr lang="en-US" altLang="zh-CN" sz="3600" dirty="0" smtClean="0">
              <a:solidFill>
                <a:schemeClr val="bg2">
                  <a:lumMod val="25000"/>
                </a:schemeClr>
              </a:solidFill>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p:cNvGrpSpPr/>
          <p:nvPr/>
        </p:nvGrpSpPr>
        <p:grpSpPr bwMode="auto">
          <a:xfrm>
            <a:off x="560385" y="68858"/>
            <a:ext cx="8121256" cy="1448453"/>
            <a:chOff x="-335767" y="670783"/>
            <a:chExt cx="6091099" cy="1449019"/>
          </a:xfrm>
        </p:grpSpPr>
        <p:sp>
          <p:nvSpPr>
            <p:cNvPr id="68613" name="Rectangle 3"/>
            <p:cNvSpPr>
              <a:spLocks noChangeArrowheads="1"/>
            </p:cNvSpPr>
            <p:nvPr/>
          </p:nvSpPr>
          <p:spPr bwMode="auto">
            <a:xfrm rot="5400000">
              <a:off x="1525891" y="-1120920"/>
              <a:ext cx="1017007" cy="4740323"/>
            </a:xfrm>
            <a:prstGeom prst="rect">
              <a:avLst/>
            </a:prstGeom>
            <a:solidFill>
              <a:srgbClr val="DEE7CF">
                <a:alpha val="89018"/>
              </a:srgbClr>
            </a:solidFill>
            <a:ln w="9525">
              <a:solidFill>
                <a:srgbClr val="DEE7CF">
                  <a:alpha val="89018"/>
                </a:srgbClr>
              </a:solidFill>
              <a:bevel/>
            </a:ln>
          </p:spPr>
          <p:txBody>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solidFill>
                  <a:srgbClr val="000000"/>
                </a:solidFill>
                <a:latin typeface="Arial" panose="020B0604020202020204" pitchFamily="34" charset="0"/>
              </a:endParaRPr>
            </a:p>
          </p:txBody>
        </p:sp>
        <p:sp>
          <p:nvSpPr>
            <p:cNvPr id="68614" name="Rectangle 4"/>
            <p:cNvSpPr>
              <a:spLocks noChangeArrowheads="1"/>
            </p:cNvSpPr>
            <p:nvPr/>
          </p:nvSpPr>
          <p:spPr bwMode="auto">
            <a:xfrm rot="5400000">
              <a:off x="2876667" y="-986257"/>
              <a:ext cx="1017007" cy="474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lIns="247650" tIns="123825" rIns="247650" bIns="123825" anchor="ctr"/>
            <a:lstStyle>
              <a:lvl1pPr marL="342900" indent="-342900"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281305" indent="-281305"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1" eaLnBrk="1" hangingPunct="1">
                <a:spcBef>
                  <a:spcPct val="0"/>
                </a:spcBef>
                <a:spcAft>
                  <a:spcPct val="15000"/>
                </a:spcAft>
              </a:pPr>
              <a:r>
                <a:rPr lang="zh-CN" altLang="en-US" sz="4800" dirty="0">
                  <a:solidFill>
                    <a:srgbClr val="000000"/>
                  </a:solidFill>
                  <a:latin typeface="宋体" panose="02010600030101010101" pitchFamily="2" charset="-122"/>
                  <a:sym typeface="宋体" panose="02010600030101010101" pitchFamily="2" charset="-122"/>
                </a:rPr>
                <a:t> 学  生</a:t>
              </a:r>
              <a:endParaRPr lang="zh-CN" altLang="en-US" sz="4800" dirty="0">
                <a:solidFill>
                  <a:srgbClr val="000000"/>
                </a:solidFill>
                <a:latin typeface="宋体" panose="02010600030101010101" pitchFamily="2" charset="-122"/>
                <a:sym typeface="宋体" panose="02010600030101010101" pitchFamily="2" charset="-122"/>
              </a:endParaRPr>
            </a:p>
          </p:txBody>
        </p:sp>
        <p:sp>
          <p:nvSpPr>
            <p:cNvPr id="68616" name="Rectangle 6"/>
            <p:cNvSpPr>
              <a:spLocks noChangeArrowheads="1"/>
            </p:cNvSpPr>
            <p:nvPr/>
          </p:nvSpPr>
          <p:spPr bwMode="auto">
            <a:xfrm>
              <a:off x="103" y="670783"/>
              <a:ext cx="1027004" cy="144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7640" tIns="83820" rIns="167640" bIns="83820"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spcAft>
                  <a:spcPct val="35000"/>
                </a:spcAft>
                <a:buFont typeface="Arial" panose="020B0604020202020204" pitchFamily="34" charset="0"/>
                <a:buNone/>
              </a:pPr>
              <a:endParaRPr lang="zh-CN" altLang="en-US" sz="1800" dirty="0">
                <a:solidFill>
                  <a:srgbClr val="000000"/>
                </a:solidFill>
                <a:latin typeface="Arial" panose="020B0604020202020204" pitchFamily="34" charset="0"/>
              </a:endParaRPr>
            </a:p>
          </p:txBody>
        </p:sp>
      </p:grpSp>
      <p:sp>
        <p:nvSpPr>
          <p:cNvPr id="51207" name="Content Placeholder 2"/>
          <p:cNvSpPr>
            <a:spLocks noGrp="1" noChangeArrowheads="1"/>
          </p:cNvSpPr>
          <p:nvPr>
            <p:ph sz="half" idx="4294967295"/>
          </p:nvPr>
        </p:nvSpPr>
        <p:spPr>
          <a:xfrm>
            <a:off x="1103313" y="1773238"/>
            <a:ext cx="4978400" cy="4525962"/>
          </a:xfrm>
        </p:spPr>
        <p:txBody>
          <a:bodyPr/>
          <a:lstStyle/>
          <a:p>
            <a:pPr eaLnBrk="1" hangingPunct="1"/>
            <a:r>
              <a:rPr lang="zh-CN" altLang="en-US" sz="4800" dirty="0" smtClean="0">
                <a:solidFill>
                  <a:schemeClr val="bg2">
                    <a:lumMod val="25000"/>
                  </a:schemeClr>
                </a:solidFill>
              </a:rPr>
              <a:t>论文</a:t>
            </a:r>
            <a:endParaRPr lang="en-US" altLang="zh-CN" sz="4800" dirty="0" smtClean="0">
              <a:solidFill>
                <a:schemeClr val="bg2">
                  <a:lumMod val="25000"/>
                </a:schemeClr>
              </a:solidFill>
            </a:endParaRPr>
          </a:p>
          <a:p>
            <a:pPr eaLnBrk="1" hangingPunct="1"/>
            <a:r>
              <a:rPr lang="zh-CN" altLang="en-US" sz="4800" dirty="0" smtClean="0">
                <a:solidFill>
                  <a:schemeClr val="bg2">
                    <a:lumMod val="25000"/>
                  </a:schemeClr>
                </a:solidFill>
              </a:rPr>
              <a:t>考研</a:t>
            </a:r>
            <a:endParaRPr lang="en-US" altLang="zh-CN" sz="4800" dirty="0" smtClean="0">
              <a:solidFill>
                <a:schemeClr val="bg2">
                  <a:lumMod val="25000"/>
                </a:schemeClr>
              </a:solidFill>
            </a:endParaRPr>
          </a:p>
        </p:txBody>
      </p:sp>
      <p:pic>
        <p:nvPicPr>
          <p:cNvPr id="51208"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32400" y="1700213"/>
            <a:ext cx="6513513"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08"/>
                                        </p:tgtEl>
                                        <p:attrNameLst>
                                          <p:attrName>style.visibility</p:attrName>
                                        </p:attrNameLst>
                                      </p:cBhvr>
                                      <p:to>
                                        <p:strVal val="visible"/>
                                      </p:to>
                                    </p:set>
                                    <p:animEffect transition="in" filter="wipe(down)">
                                      <p:cBhvr>
                                        <p:cTn id="7" dur="500"/>
                                        <p:tgtEl>
                                          <p:spTgt spid="5120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1207">
                                            <p:txEl>
                                              <p:pRg st="0" end="0"/>
                                            </p:txEl>
                                          </p:spTgt>
                                        </p:tgtEl>
                                        <p:attrNameLst>
                                          <p:attrName>style.visibility</p:attrName>
                                        </p:attrNameLst>
                                      </p:cBhvr>
                                      <p:to>
                                        <p:strVal val="visible"/>
                                      </p:to>
                                    </p:set>
                                    <p:animEffect>
                                      <p:cBhvr>
                                        <p:cTn id="10" dur="1000"/>
                                        <p:tgtEl>
                                          <p:spTgt spid="51207">
                                            <p:txEl>
                                              <p:pRg st="0" end="0"/>
                                            </p:txEl>
                                          </p:spTgt>
                                        </p:tgtEl>
                                      </p:cBhvr>
                                    </p:animEffect>
                                    <p:anim calcmode="lin" valueType="num">
                                      <p:cBhvr>
                                        <p:cTn id="11" dur="1000" fill="hold"/>
                                        <p:tgtEl>
                                          <p:spTgt spid="51207">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512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1207">
                                            <p:txEl>
                                              <p:pRg st="1" end="1"/>
                                            </p:txEl>
                                          </p:spTgt>
                                        </p:tgtEl>
                                        <p:attrNameLst>
                                          <p:attrName>style.visibility</p:attrName>
                                        </p:attrNameLst>
                                      </p:cBhvr>
                                      <p:to>
                                        <p:strVal val="visible"/>
                                      </p:to>
                                    </p:set>
                                    <p:animEffect>
                                      <p:cBhvr>
                                        <p:cTn id="17" dur="1000"/>
                                        <p:tgtEl>
                                          <p:spTgt spid="51207">
                                            <p:txEl>
                                              <p:pRg st="1" end="1"/>
                                            </p:txEl>
                                          </p:spTgt>
                                        </p:tgtEl>
                                      </p:cBhvr>
                                    </p:animEffect>
                                    <p:anim calcmode="lin" valueType="num">
                                      <p:cBhvr>
                                        <p:cTn id="18" dur="1000" fill="hold"/>
                                        <p:tgtEl>
                                          <p:spTgt spid="5120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120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bldLvl="0" autoUpdateAnimBg="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灯片编号占位符 4"/>
          <p:cNvSpPr>
            <a:spLocks noGrp="1" noChangeArrowheads="1"/>
          </p:cNvSpPr>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dirty="0">
              <a:solidFill>
                <a:srgbClr val="000000"/>
              </a:solidFill>
              <a:latin typeface="Arial" panose="020B0604020202020204" pitchFamily="34" charset="0"/>
            </a:endParaRPr>
          </a:p>
        </p:txBody>
      </p:sp>
      <p:sp>
        <p:nvSpPr>
          <p:cNvPr id="69635" name="Title 1"/>
          <p:cNvSpPr>
            <a:spLocks noGrp="1" noChangeArrowheads="1"/>
          </p:cNvSpPr>
          <p:nvPr>
            <p:ph type="title" idx="4294967295"/>
          </p:nvPr>
        </p:nvSpPr>
        <p:spPr>
          <a:xfrm>
            <a:off x="814388" y="28575"/>
            <a:ext cx="10769600" cy="1143000"/>
          </a:xfrm>
        </p:spPr>
        <p:txBody>
          <a:bodyPr/>
          <a:lstStyle/>
          <a:p>
            <a:pPr eaLnBrk="1" hangingPunct="1"/>
            <a:r>
              <a:rPr lang="zh-CN" altLang="zh-CN" b="1" dirty="0" smtClean="0">
                <a:solidFill>
                  <a:schemeClr val="bg2">
                    <a:lumMod val="25000"/>
                  </a:schemeClr>
                </a:solidFill>
              </a:rPr>
              <a:t>论文</a:t>
            </a:r>
            <a:endParaRPr lang="zh-CN" altLang="zh-CN" dirty="0" smtClean="0">
              <a:solidFill>
                <a:schemeClr val="bg2">
                  <a:lumMod val="25000"/>
                </a:schemeClr>
              </a:solidFill>
            </a:endParaRPr>
          </a:p>
        </p:txBody>
      </p:sp>
      <p:sp>
        <p:nvSpPr>
          <p:cNvPr id="69636" name="TextBox 2"/>
          <p:cNvSpPr>
            <a:spLocks noChangeArrowheads="1"/>
          </p:cNvSpPr>
          <p:nvPr/>
        </p:nvSpPr>
        <p:spPr bwMode="auto">
          <a:xfrm>
            <a:off x="1390650" y="1397000"/>
            <a:ext cx="5281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dirty="0">
                <a:solidFill>
                  <a:schemeClr val="bg2">
                    <a:lumMod val="25000"/>
                  </a:schemeClr>
                </a:solidFill>
                <a:latin typeface="Adobe Caslon Pro Bold" panose="0205070206050A020403" pitchFamily="18" charset="0"/>
                <a:sym typeface="Adobe Caslon Pro Bold" panose="0205070206050A020403" pitchFamily="18" charset="0"/>
              </a:rPr>
              <a:t>Step 1.   </a:t>
            </a:r>
            <a:r>
              <a:rPr lang="zh-CN" altLang="en-US" sz="3600" dirty="0">
                <a:solidFill>
                  <a:schemeClr val="bg2">
                    <a:lumMod val="25000"/>
                  </a:schemeClr>
                </a:solidFill>
                <a:latin typeface="Blackadder ITC" panose="04020505051007020D02" pitchFamily="82" charset="0"/>
                <a:sym typeface="Blackadder ITC" panose="04020505051007020D02" pitchFamily="82" charset="0"/>
              </a:rPr>
              <a:t>选题</a:t>
            </a:r>
            <a:endParaRPr lang="zh-CN" altLang="en-US" sz="1800" dirty="0">
              <a:solidFill>
                <a:schemeClr val="bg2">
                  <a:lumMod val="25000"/>
                </a:schemeClr>
              </a:solidFill>
              <a:latin typeface="Arial" panose="020B0604020202020204" pitchFamily="34" charset="0"/>
            </a:endParaRPr>
          </a:p>
        </p:txBody>
      </p:sp>
      <p:sp>
        <p:nvSpPr>
          <p:cNvPr id="121862" name="右箭头标注 4"/>
          <p:cNvSpPr>
            <a:spLocks noChangeArrowheads="1"/>
          </p:cNvSpPr>
          <p:nvPr/>
        </p:nvSpPr>
        <p:spPr bwMode="auto">
          <a:xfrm>
            <a:off x="1103313" y="2924175"/>
            <a:ext cx="2928937" cy="1800225"/>
          </a:xfrm>
          <a:prstGeom prst="rightArrowCallout">
            <a:avLst>
              <a:gd name="adj1" fmla="val 22315"/>
              <a:gd name="adj2" fmla="val 23657"/>
              <a:gd name="adj3" fmla="val 24992"/>
              <a:gd name="adj4" fmla="val 68690"/>
            </a:avLst>
          </a:prstGeom>
          <a:solidFill>
            <a:srgbClr val="4F81BD">
              <a:alpha val="58038"/>
            </a:srgbClr>
          </a:solidFill>
          <a:ln w="25400">
            <a:solidFill>
              <a:srgbClr val="395E8A"/>
            </a:solidFill>
            <a:miter lim="800000"/>
          </a:ln>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600">
                <a:solidFill>
                  <a:srgbClr val="FFFFFF"/>
                </a:solidFill>
                <a:latin typeface="宋体" panose="02010600030101010101" pitchFamily="2" charset="-122"/>
                <a:sym typeface="宋体" panose="02010600030101010101" pitchFamily="2" charset="-122"/>
              </a:rPr>
              <a:t>凭感觉</a:t>
            </a:r>
            <a:endParaRPr lang="zh-CN" altLang="en-US" sz="1800">
              <a:solidFill>
                <a:srgbClr val="000000"/>
              </a:solidFill>
              <a:latin typeface="Arial" panose="020B0604020202020204" pitchFamily="34" charset="0"/>
            </a:endParaRPr>
          </a:p>
        </p:txBody>
      </p:sp>
      <p:sp>
        <p:nvSpPr>
          <p:cNvPr id="121863" name="矩形 5"/>
          <p:cNvSpPr>
            <a:spLocks noChangeArrowheads="1"/>
          </p:cNvSpPr>
          <p:nvPr/>
        </p:nvSpPr>
        <p:spPr bwMode="auto">
          <a:xfrm>
            <a:off x="4081463" y="2924175"/>
            <a:ext cx="2782887" cy="1800225"/>
          </a:xfrm>
          <a:prstGeom prst="rect">
            <a:avLst/>
          </a:prstGeom>
          <a:solidFill>
            <a:srgbClr val="4F81BD">
              <a:alpha val="58038"/>
            </a:srgbClr>
          </a:solidFill>
          <a:ln w="25400">
            <a:solidFill>
              <a:srgbClr val="395E8A"/>
            </a:solidFill>
            <a:miter lim="800000"/>
          </a:ln>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600">
                <a:solidFill>
                  <a:srgbClr val="FFFFFF"/>
                </a:solidFill>
                <a:latin typeface="宋体" panose="02010600030101010101" pitchFamily="2" charset="-122"/>
                <a:sym typeface="宋体" panose="02010600030101010101" pitchFamily="2" charset="-122"/>
              </a:rPr>
              <a:t>有依据的</a:t>
            </a:r>
            <a:endParaRPr lang="en-US" altLang="zh-CN" sz="3600">
              <a:solidFill>
                <a:srgbClr val="FFFFFF"/>
              </a:solidFill>
            </a:endParaRPr>
          </a:p>
          <a:p>
            <a:pPr algn="ctr" eaLnBrk="1" hangingPunct="1">
              <a:lnSpc>
                <a:spcPct val="100000"/>
              </a:lnSpc>
              <a:spcBef>
                <a:spcPct val="0"/>
              </a:spcBef>
              <a:buFont typeface="Arial" panose="020B0604020202020204" pitchFamily="34" charset="0"/>
              <a:buNone/>
            </a:pPr>
            <a:r>
              <a:rPr lang="zh-CN" altLang="en-US" sz="3600">
                <a:solidFill>
                  <a:srgbClr val="FFFFFF"/>
                </a:solidFill>
                <a:latin typeface="宋体" panose="02010600030101010101" pitchFamily="2" charset="-122"/>
                <a:sym typeface="宋体" panose="02010600030101010101" pitchFamily="2" charset="-122"/>
              </a:rPr>
              <a:t>自主选择</a:t>
            </a:r>
            <a:endParaRPr lang="zh-CN" altLang="en-US" sz="1800">
              <a:solidFill>
                <a:srgbClr val="000000"/>
              </a:solidFill>
              <a:latin typeface="Arial" panose="020B0604020202020204" pitchFamily="34" charset="0"/>
            </a:endParaRPr>
          </a:p>
        </p:txBody>
      </p:sp>
      <p:sp>
        <p:nvSpPr>
          <p:cNvPr id="121864" name="矩形 6"/>
          <p:cNvSpPr>
            <a:spLocks noChangeArrowheads="1"/>
          </p:cNvSpPr>
          <p:nvPr/>
        </p:nvSpPr>
        <p:spPr bwMode="auto">
          <a:xfrm>
            <a:off x="8161338" y="2201863"/>
            <a:ext cx="3598862" cy="900112"/>
          </a:xfrm>
          <a:prstGeom prst="rect">
            <a:avLst/>
          </a:prstGeom>
          <a:solidFill>
            <a:srgbClr val="4F81BD">
              <a:alpha val="58038"/>
            </a:srgbClr>
          </a:solidFill>
          <a:ln w="25400">
            <a:solidFill>
              <a:srgbClr val="395E8A"/>
            </a:solidFill>
            <a:miter lim="800000"/>
          </a:ln>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600">
                <a:solidFill>
                  <a:srgbClr val="FFFFFF"/>
                </a:solidFill>
                <a:latin typeface="宋体" panose="02010600030101010101" pitchFamily="2" charset="-122"/>
                <a:sym typeface="宋体" panose="02010600030101010101" pitchFamily="2" charset="-122"/>
              </a:rPr>
              <a:t>适合自己的</a:t>
            </a:r>
            <a:endParaRPr lang="zh-CN" altLang="en-US" sz="1800">
              <a:solidFill>
                <a:srgbClr val="000000"/>
              </a:solidFill>
              <a:latin typeface="Arial" panose="020B0604020202020204" pitchFamily="34" charset="0"/>
            </a:endParaRPr>
          </a:p>
        </p:txBody>
      </p:sp>
      <p:sp>
        <p:nvSpPr>
          <p:cNvPr id="121865" name="左大括号 7"/>
          <p:cNvSpPr/>
          <p:nvPr/>
        </p:nvSpPr>
        <p:spPr bwMode="auto">
          <a:xfrm>
            <a:off x="7632700" y="2636838"/>
            <a:ext cx="382588" cy="2449512"/>
          </a:xfrm>
          <a:prstGeom prst="leftBrace">
            <a:avLst>
              <a:gd name="adj1" fmla="val 8003"/>
              <a:gd name="adj2" fmla="val 50000"/>
            </a:avLst>
          </a:prstGeom>
          <a:noFill/>
          <a:ln w="38100">
            <a:solidFill>
              <a:schemeClr val="accent1"/>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000000"/>
              </a:solidFill>
              <a:latin typeface="宋体" panose="02010600030101010101" pitchFamily="2" charset="-122"/>
              <a:sym typeface="宋体" panose="02010600030101010101" pitchFamily="2" charset="-122"/>
            </a:endParaRPr>
          </a:p>
        </p:txBody>
      </p:sp>
      <p:sp>
        <p:nvSpPr>
          <p:cNvPr id="121866" name="矩形 8"/>
          <p:cNvSpPr>
            <a:spLocks noChangeArrowheads="1"/>
          </p:cNvSpPr>
          <p:nvPr/>
        </p:nvSpPr>
        <p:spPr bwMode="auto">
          <a:xfrm>
            <a:off x="8161338" y="4635500"/>
            <a:ext cx="3598862" cy="898525"/>
          </a:xfrm>
          <a:prstGeom prst="rect">
            <a:avLst/>
          </a:prstGeom>
          <a:solidFill>
            <a:srgbClr val="4F81BD">
              <a:alpha val="58038"/>
            </a:srgbClr>
          </a:solidFill>
          <a:ln w="25400">
            <a:solidFill>
              <a:srgbClr val="395E8A"/>
            </a:solidFill>
            <a:miter lim="800000"/>
          </a:ln>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600">
                <a:solidFill>
                  <a:srgbClr val="FFFFFF"/>
                </a:solidFill>
                <a:latin typeface="宋体" panose="02010600030101010101" pitchFamily="2" charset="-122"/>
                <a:sym typeface="宋体" panose="02010600030101010101" pitchFamily="2" charset="-122"/>
              </a:rPr>
              <a:t>导师擅长的</a:t>
            </a:r>
            <a:endParaRPr lang="zh-CN" altLang="en-US" sz="1800">
              <a:solidFill>
                <a:srgbClr val="0000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500"/>
                                        <p:tgtEl>
                                          <p:spTgt spid="696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1862"/>
                                        </p:tgtEl>
                                        <p:attrNameLst>
                                          <p:attrName>style.visibility</p:attrName>
                                        </p:attrNameLst>
                                      </p:cBhvr>
                                      <p:to>
                                        <p:strVal val="visible"/>
                                      </p:to>
                                    </p:set>
                                    <p:animEffect>
                                      <p:cBhvr>
                                        <p:cTn id="12" dur="500"/>
                                        <p:tgtEl>
                                          <p:spTgt spid="1218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1863"/>
                                        </p:tgtEl>
                                        <p:attrNameLst>
                                          <p:attrName>style.visibility</p:attrName>
                                        </p:attrNameLst>
                                      </p:cBhvr>
                                      <p:to>
                                        <p:strVal val="visible"/>
                                      </p:to>
                                    </p:set>
                                    <p:animEffect>
                                      <p:cBhvr>
                                        <p:cTn id="17" dur="500"/>
                                        <p:tgtEl>
                                          <p:spTgt spid="12186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1864"/>
                                        </p:tgtEl>
                                        <p:attrNameLst>
                                          <p:attrName>style.visibility</p:attrName>
                                        </p:attrNameLst>
                                      </p:cBhvr>
                                      <p:to>
                                        <p:strVal val="visible"/>
                                      </p:to>
                                    </p:set>
                                    <p:animEffect>
                                      <p:cBhvr>
                                        <p:cTn id="22" dur="500"/>
                                        <p:tgtEl>
                                          <p:spTgt spid="12186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1865"/>
                                        </p:tgtEl>
                                        <p:attrNameLst>
                                          <p:attrName>style.visibility</p:attrName>
                                        </p:attrNameLst>
                                      </p:cBhvr>
                                      <p:to>
                                        <p:strVal val="visible"/>
                                      </p:to>
                                    </p:set>
                                    <p:animEffect>
                                      <p:cBhvr>
                                        <p:cTn id="25" dur="500"/>
                                        <p:tgtEl>
                                          <p:spTgt spid="12186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21866"/>
                                        </p:tgtEl>
                                        <p:attrNameLst>
                                          <p:attrName>style.visibility</p:attrName>
                                        </p:attrNameLst>
                                      </p:cBhvr>
                                      <p:to>
                                        <p:strVal val="visible"/>
                                      </p:to>
                                    </p:set>
                                    <p:animEffect>
                                      <p:cBhvr>
                                        <p:cTn id="28" dur="500"/>
                                        <p:tgtEl>
                                          <p:spTgt spid="121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P spid="121862" grpId="0" bldLvl="0" animBg="1" autoUpdateAnimBg="0"/>
      <p:bldP spid="121863" grpId="0" bldLvl="0" animBg="1" autoUpdateAnimBg="0"/>
      <p:bldP spid="121864" grpId="0" bldLvl="0" animBg="1" autoUpdateAnimBg="0"/>
      <p:bldP spid="121865" grpId="0" bldLvl="0" animBg="1" autoUpdateAnimBg="0"/>
      <p:bldP spid="121866" grpId="0" bldLvl="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灯片编号占位符 4"/>
          <p:cNvSpPr>
            <a:spLocks noGrp="1" noChangeArrowheads="1"/>
          </p:cNvSpPr>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dirty="0">
              <a:solidFill>
                <a:srgbClr val="000000"/>
              </a:solidFill>
              <a:latin typeface="Arial" panose="020B0604020202020204" pitchFamily="34" charset="0"/>
            </a:endParaRPr>
          </a:p>
        </p:txBody>
      </p:sp>
      <p:sp>
        <p:nvSpPr>
          <p:cNvPr id="70659" name="Title 1"/>
          <p:cNvSpPr>
            <a:spLocks noGrp="1" noChangeArrowheads="1"/>
          </p:cNvSpPr>
          <p:nvPr>
            <p:ph type="title" idx="4294967295"/>
          </p:nvPr>
        </p:nvSpPr>
        <p:spPr>
          <a:xfrm>
            <a:off x="814388" y="28575"/>
            <a:ext cx="10769600" cy="1143000"/>
          </a:xfrm>
        </p:spPr>
        <p:txBody>
          <a:bodyPr/>
          <a:lstStyle/>
          <a:p>
            <a:pPr eaLnBrk="1" hangingPunct="1"/>
            <a:r>
              <a:rPr lang="zh-CN" altLang="zh-CN" b="1" dirty="0" smtClean="0">
                <a:solidFill>
                  <a:schemeClr val="bg2">
                    <a:lumMod val="25000"/>
                  </a:schemeClr>
                </a:solidFill>
              </a:rPr>
              <a:t>论文</a:t>
            </a:r>
            <a:endParaRPr lang="zh-CN" altLang="zh-CN" dirty="0" smtClean="0">
              <a:solidFill>
                <a:schemeClr val="bg2">
                  <a:lumMod val="25000"/>
                </a:schemeClr>
              </a:solidFill>
            </a:endParaRPr>
          </a:p>
        </p:txBody>
      </p:sp>
      <p:sp>
        <p:nvSpPr>
          <p:cNvPr id="70660" name="矩形 14"/>
          <p:cNvSpPr>
            <a:spLocks noChangeArrowheads="1"/>
          </p:cNvSpPr>
          <p:nvPr/>
        </p:nvSpPr>
        <p:spPr bwMode="auto">
          <a:xfrm>
            <a:off x="4271963" y="160338"/>
            <a:ext cx="3600450" cy="900112"/>
          </a:xfrm>
          <a:prstGeom prst="rect">
            <a:avLst/>
          </a:prstGeom>
          <a:solidFill>
            <a:srgbClr val="4F81BD">
              <a:alpha val="58038"/>
            </a:srgbClr>
          </a:solidFill>
          <a:ln w="25400">
            <a:solidFill>
              <a:srgbClr val="395E8A"/>
            </a:solidFill>
            <a:miter lim="800000"/>
          </a:ln>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600">
                <a:solidFill>
                  <a:srgbClr val="FFFFFF"/>
                </a:solidFill>
                <a:latin typeface="宋体" panose="02010600030101010101" pitchFamily="2" charset="-122"/>
                <a:sym typeface="宋体" panose="02010600030101010101" pitchFamily="2" charset="-122"/>
              </a:rPr>
              <a:t>适合自己的</a:t>
            </a:r>
            <a:endParaRPr lang="zh-CN" altLang="en-US" sz="1800">
              <a:solidFill>
                <a:srgbClr val="000000"/>
              </a:solidFill>
              <a:latin typeface="Arial" panose="020B0604020202020204" pitchFamily="34" charset="0"/>
            </a:endParaRPr>
          </a:p>
        </p:txBody>
      </p:sp>
      <p:pic>
        <p:nvPicPr>
          <p:cNvPr id="70661"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656273" y="3871913"/>
            <a:ext cx="9316528" cy="266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56273" y="1193800"/>
            <a:ext cx="931652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0490" y="233680"/>
            <a:ext cx="11928475" cy="6712585"/>
          </a:xfrm>
          <a:prstGeom prst="rect">
            <a:avLst/>
          </a:prstGeom>
        </p:spPr>
      </p:pic>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sp>
        <p:nvSpPr>
          <p:cNvPr id="288772" name="AutoShape 4"/>
          <p:cNvSpPr>
            <a:spLocks noChangeArrowheads="1"/>
          </p:cNvSpPr>
          <p:nvPr/>
        </p:nvSpPr>
        <p:spPr bwMode="auto">
          <a:xfrm>
            <a:off x="0" y="2096292"/>
            <a:ext cx="1835150" cy="576263"/>
          </a:xfrm>
          <a:prstGeom prst="roundRect">
            <a:avLst>
              <a:gd name="adj" fmla="val 16667"/>
            </a:avLst>
          </a:prstGeom>
          <a:solidFill>
            <a:srgbClr val="00FFFF">
              <a:alpha val="41176"/>
            </a:srgbClr>
          </a:solidFill>
          <a:ln w="9525" algn="ctr">
            <a:solidFill>
              <a:schemeClr val="tx1"/>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288775" name="AutoShape 7"/>
          <p:cNvSpPr>
            <a:spLocks noChangeArrowheads="1"/>
          </p:cNvSpPr>
          <p:nvPr/>
        </p:nvSpPr>
        <p:spPr bwMode="auto">
          <a:xfrm>
            <a:off x="2448268" y="2060573"/>
            <a:ext cx="1657350" cy="792163"/>
          </a:xfrm>
          <a:prstGeom prst="wedgeRectCallout">
            <a:avLst>
              <a:gd name="adj1" fmla="val -98944"/>
              <a:gd name="adj2" fmla="val -20139"/>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点击本馆电子图书</a:t>
            </a:r>
            <a:endParaRPr lang="zh-CN" altLang="en-US" b="1" dirty="0" smtClean="0">
              <a:solidFill>
                <a:prstClr val="black"/>
              </a:solidFill>
            </a:endParaRPr>
          </a:p>
        </p:txBody>
      </p:sp>
      <p:sp>
        <p:nvSpPr>
          <p:cNvPr id="288776" name="AutoShape 8"/>
          <p:cNvSpPr>
            <a:spLocks noChangeArrowheads="1"/>
          </p:cNvSpPr>
          <p:nvPr/>
        </p:nvSpPr>
        <p:spPr bwMode="auto">
          <a:xfrm>
            <a:off x="5865178" y="5602817"/>
            <a:ext cx="2016125" cy="936625"/>
          </a:xfrm>
          <a:prstGeom prst="wedgeRectCallout">
            <a:avLst>
              <a:gd name="adj1" fmla="val -87796"/>
              <a:gd name="adj2" fmla="val -96611"/>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得到拥有电子全文的图书</a:t>
            </a:r>
            <a:endParaRPr lang="zh-CN" altLang="en-US" b="1" dirty="0" smtClean="0">
              <a:solidFill>
                <a:prstClr val="black"/>
              </a:solidFill>
            </a:endParaRPr>
          </a:p>
        </p:txBody>
      </p:sp>
      <p:sp>
        <p:nvSpPr>
          <p:cNvPr id="288773" name="AutoShape 5"/>
          <p:cNvSpPr>
            <a:spLocks noChangeArrowheads="1"/>
          </p:cNvSpPr>
          <p:nvPr/>
        </p:nvSpPr>
        <p:spPr bwMode="auto">
          <a:xfrm>
            <a:off x="4160785" y="2672555"/>
            <a:ext cx="719137" cy="360362"/>
          </a:xfrm>
          <a:prstGeom prst="flowChartAlternateProcess">
            <a:avLst/>
          </a:prstGeom>
          <a:solidFill>
            <a:srgbClr val="00FFFF">
              <a:alpha val="41176"/>
            </a:srgbClr>
          </a:solidFill>
          <a:ln w="9525" algn="ctr">
            <a:solidFill>
              <a:schemeClr val="tx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6" name="AutoShape 5"/>
          <p:cNvSpPr>
            <a:spLocks noChangeArrowheads="1"/>
          </p:cNvSpPr>
          <p:nvPr/>
        </p:nvSpPr>
        <p:spPr bwMode="auto">
          <a:xfrm>
            <a:off x="4070775" y="4811427"/>
            <a:ext cx="1107440" cy="544830"/>
          </a:xfrm>
          <a:prstGeom prst="flowChartAlternateProcess">
            <a:avLst/>
          </a:prstGeom>
          <a:solidFill>
            <a:srgbClr val="00FFFF">
              <a:alpha val="41176"/>
            </a:srgbClr>
          </a:solidFill>
          <a:ln w="9525" algn="ctr">
            <a:solidFill>
              <a:schemeClr val="tx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88772"/>
                                        </p:tgtEl>
                                        <p:attrNameLst>
                                          <p:attrName>style.visibility</p:attrName>
                                        </p:attrNameLst>
                                      </p:cBhvr>
                                      <p:to>
                                        <p:strVal val="visible"/>
                                      </p:to>
                                    </p:set>
                                    <p:animEffect transition="in" filter="barn(inHorizontal)">
                                      <p:cBhvr>
                                        <p:cTn id="7" dur="500"/>
                                        <p:tgtEl>
                                          <p:spTgt spid="28877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8775"/>
                                        </p:tgtEl>
                                        <p:attrNameLst>
                                          <p:attrName>style.visibility</p:attrName>
                                        </p:attrNameLst>
                                      </p:cBhvr>
                                      <p:to>
                                        <p:strVal val="visible"/>
                                      </p:to>
                                    </p:set>
                                    <p:animEffect transition="in" filter="dissolve">
                                      <p:cBhvr>
                                        <p:cTn id="12" dur="500"/>
                                        <p:tgtEl>
                                          <p:spTgt spid="28877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88776"/>
                                        </p:tgtEl>
                                        <p:attrNameLst>
                                          <p:attrName>style.visibility</p:attrName>
                                        </p:attrNameLst>
                                      </p:cBhvr>
                                      <p:to>
                                        <p:strVal val="visible"/>
                                      </p:to>
                                    </p:set>
                                    <p:animEffect transition="in" filter="dissolve">
                                      <p:cBhvr>
                                        <p:cTn id="15" dur="500"/>
                                        <p:tgtEl>
                                          <p:spTgt spid="288776"/>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88773"/>
                                        </p:tgtEl>
                                        <p:attrNameLst>
                                          <p:attrName>style.visibility</p:attrName>
                                        </p:attrNameLst>
                                      </p:cBhvr>
                                      <p:to>
                                        <p:strVal val="visible"/>
                                      </p:to>
                                    </p:set>
                                    <p:animEffect transition="in" filter="barn(inHorizontal)">
                                      <p:cBhvr>
                                        <p:cTn id="18" dur="500"/>
                                        <p:tgtEl>
                                          <p:spTgt spid="288773"/>
                                        </p:tgtEl>
                                      </p:cBhvr>
                                    </p:animEffect>
                                  </p:childTnLst>
                                </p:cTn>
                              </p:par>
                              <p:par>
                                <p:cTn id="19" presetID="16" presetClass="entr" presetSubtype="2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2" grpId="0" bldLvl="0" animBg="1"/>
      <p:bldP spid="288775" grpId="0" bldLvl="0" animBg="1"/>
      <p:bldP spid="288776" grpId="0" bldLvl="0" animBg="1"/>
      <p:bldP spid="288773" grpId="0" bldLvl="0" animBg="1"/>
      <p:bldP spid="6"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itle 1"/>
          <p:cNvSpPr>
            <a:spLocks noGrp="1" noChangeArrowheads="1"/>
          </p:cNvSpPr>
          <p:nvPr>
            <p:ph type="title" idx="4294967295"/>
          </p:nvPr>
        </p:nvSpPr>
        <p:spPr>
          <a:xfrm>
            <a:off x="814388" y="28575"/>
            <a:ext cx="10769600" cy="1143000"/>
          </a:xfrm>
        </p:spPr>
        <p:txBody>
          <a:bodyPr/>
          <a:lstStyle/>
          <a:p>
            <a:pPr eaLnBrk="1" hangingPunct="1"/>
            <a:r>
              <a:rPr lang="zh-CN" altLang="zh-CN" b="1" dirty="0" smtClean="0">
                <a:solidFill>
                  <a:schemeClr val="bg2">
                    <a:lumMod val="25000"/>
                  </a:schemeClr>
                </a:solidFill>
              </a:rPr>
              <a:t>论文</a:t>
            </a:r>
            <a:endParaRPr lang="zh-CN" altLang="zh-CN" dirty="0" smtClean="0">
              <a:solidFill>
                <a:schemeClr val="bg2">
                  <a:lumMod val="25000"/>
                </a:schemeClr>
              </a:solidFill>
            </a:endParaRPr>
          </a:p>
        </p:txBody>
      </p:sp>
      <p:sp>
        <p:nvSpPr>
          <p:cNvPr id="71684" name="矩形 4"/>
          <p:cNvSpPr>
            <a:spLocks noChangeArrowheads="1"/>
          </p:cNvSpPr>
          <p:nvPr/>
        </p:nvSpPr>
        <p:spPr bwMode="auto">
          <a:xfrm>
            <a:off x="4319588" y="152400"/>
            <a:ext cx="3600450" cy="900113"/>
          </a:xfrm>
          <a:prstGeom prst="rect">
            <a:avLst/>
          </a:prstGeom>
          <a:solidFill>
            <a:srgbClr val="4F81BD">
              <a:alpha val="58038"/>
            </a:srgbClr>
          </a:solidFill>
          <a:ln w="25400">
            <a:solidFill>
              <a:srgbClr val="395E8A"/>
            </a:solidFill>
            <a:miter lim="800000"/>
          </a:ln>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600">
                <a:solidFill>
                  <a:srgbClr val="FFFFFF"/>
                </a:solidFill>
                <a:latin typeface="宋体" panose="02010600030101010101" pitchFamily="2" charset="-122"/>
                <a:sym typeface="宋体" panose="02010600030101010101" pitchFamily="2" charset="-122"/>
              </a:rPr>
              <a:t>导师擅长的</a:t>
            </a:r>
            <a:endParaRPr lang="zh-CN" altLang="en-US" sz="1800">
              <a:solidFill>
                <a:srgbClr val="000000"/>
              </a:solidFill>
              <a:latin typeface="Arial" panose="020B0604020202020204" pitchFamily="34" charset="0"/>
            </a:endParaRPr>
          </a:p>
        </p:txBody>
      </p:sp>
      <p:pic>
        <p:nvPicPr>
          <p:cNvPr id="71685" name="Picture 6"/>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672450" y="1413537"/>
            <a:ext cx="9337985" cy="5179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组合 6"/>
          <p:cNvGrpSpPr/>
          <p:nvPr/>
        </p:nvGrpSpPr>
        <p:grpSpPr bwMode="auto">
          <a:xfrm rot="4682541" flipH="1" flipV="1">
            <a:off x="3340027" y="4474750"/>
            <a:ext cx="941674" cy="962833"/>
            <a:chOff x="-38814" y="-77708"/>
            <a:chExt cx="712636" cy="702385"/>
          </a:xfrm>
        </p:grpSpPr>
        <p:cxnSp>
          <p:nvCxnSpPr>
            <p:cNvPr id="6" name="直接箭头连接符 16"/>
            <p:cNvCxnSpPr>
              <a:cxnSpLocks noChangeShapeType="1"/>
            </p:cNvCxnSpPr>
            <p:nvPr/>
          </p:nvCxnSpPr>
          <p:spPr bwMode="auto">
            <a:xfrm rot="16917459" flipH="1">
              <a:off x="549627" y="500482"/>
              <a:ext cx="122883" cy="125507"/>
            </a:xfrm>
            <a:prstGeom prst="straightConnector1">
              <a:avLst/>
            </a:prstGeom>
            <a:noFill/>
            <a:ln w="34925">
              <a:solidFill>
                <a:srgbClr val="FF0000"/>
              </a:solidFill>
              <a:bevel/>
              <a:tailEnd type="arrow" w="med" len="med"/>
            </a:ln>
            <a:extLst>
              <a:ext uri="{909E8E84-426E-40DD-AFC4-6F175D3DCCD1}">
                <a14:hiddenFill xmlns:a14="http://schemas.microsoft.com/office/drawing/2010/main">
                  <a:noFill/>
                </a14:hiddenFill>
              </a:ext>
            </a:extLst>
          </p:spPr>
        </p:cxnSp>
        <p:sp>
          <p:nvSpPr>
            <p:cNvPr id="7" name="椭圆 8"/>
            <p:cNvSpPr>
              <a:spLocks noChangeArrowheads="1"/>
            </p:cNvSpPr>
            <p:nvPr/>
          </p:nvSpPr>
          <p:spPr bwMode="auto">
            <a:xfrm>
              <a:off x="-38814" y="-77708"/>
              <a:ext cx="710989" cy="654773"/>
            </a:xfrm>
            <a:prstGeom prst="ellipse">
              <a:avLst/>
            </a:prstGeom>
            <a:solidFill>
              <a:srgbClr val="ACB8CA">
                <a:alpha val="29803"/>
              </a:srgbClr>
            </a:solidFill>
            <a:ln w="19050">
              <a:solidFill>
                <a:srgbClr val="FF0000"/>
              </a:solidFill>
              <a:bevel/>
            </a:ln>
          </p:spPr>
          <p:txBody>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2400">
                <a:solidFill>
                  <a:srgbClr val="000000"/>
                </a:solidFill>
                <a:sym typeface="宋体" panose="02010600030101010101" pitchFamily="2"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itle 1"/>
          <p:cNvSpPr>
            <a:spLocks noGrp="1" noChangeArrowheads="1"/>
          </p:cNvSpPr>
          <p:nvPr>
            <p:ph type="title" idx="4294967295"/>
          </p:nvPr>
        </p:nvSpPr>
        <p:spPr>
          <a:xfrm>
            <a:off x="814388" y="28575"/>
            <a:ext cx="10769600" cy="1143000"/>
          </a:xfrm>
        </p:spPr>
        <p:txBody>
          <a:bodyPr/>
          <a:lstStyle/>
          <a:p>
            <a:pPr eaLnBrk="1" hangingPunct="1"/>
            <a:r>
              <a:rPr lang="zh-CN" altLang="zh-CN" b="1" dirty="0" smtClean="0">
                <a:solidFill>
                  <a:schemeClr val="bg2">
                    <a:lumMod val="25000"/>
                  </a:schemeClr>
                </a:solidFill>
              </a:rPr>
              <a:t>论文</a:t>
            </a:r>
            <a:endParaRPr lang="zh-CN" altLang="zh-CN" dirty="0" smtClean="0">
              <a:solidFill>
                <a:schemeClr val="bg2">
                  <a:lumMod val="25000"/>
                </a:schemeClr>
              </a:solidFill>
            </a:endParaRPr>
          </a:p>
        </p:txBody>
      </p:sp>
      <p:sp>
        <p:nvSpPr>
          <p:cNvPr id="72708" name="TextBox 2"/>
          <p:cNvSpPr>
            <a:spLocks noChangeArrowheads="1"/>
          </p:cNvSpPr>
          <p:nvPr/>
        </p:nvSpPr>
        <p:spPr bwMode="auto">
          <a:xfrm>
            <a:off x="3214688" y="369888"/>
            <a:ext cx="5281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dirty="0">
                <a:solidFill>
                  <a:schemeClr val="bg2">
                    <a:lumMod val="25000"/>
                  </a:schemeClr>
                </a:solidFill>
                <a:latin typeface="Adobe Caslon Pro Bold" panose="0205070206050A020403" pitchFamily="18" charset="0"/>
                <a:sym typeface="Adobe Caslon Pro Bold" panose="0205070206050A020403" pitchFamily="18" charset="0"/>
              </a:rPr>
              <a:t>Step 2.   </a:t>
            </a:r>
            <a:r>
              <a:rPr lang="zh-CN" altLang="en-US" sz="3600" dirty="0">
                <a:solidFill>
                  <a:schemeClr val="bg2">
                    <a:lumMod val="25000"/>
                  </a:schemeClr>
                </a:solidFill>
                <a:latin typeface="Blackadder ITC" panose="04020505051007020D02" pitchFamily="82" charset="0"/>
                <a:sym typeface="Blackadder ITC" panose="04020505051007020D02" pitchFamily="82" charset="0"/>
              </a:rPr>
              <a:t>写作</a:t>
            </a:r>
            <a:endParaRPr lang="zh-CN" altLang="en-US" sz="1800" dirty="0">
              <a:solidFill>
                <a:schemeClr val="bg2">
                  <a:lumMod val="25000"/>
                </a:schemeClr>
              </a:solidFill>
              <a:latin typeface="Arial" panose="020B0604020202020204" pitchFamily="34" charset="0"/>
            </a:endParaRPr>
          </a:p>
        </p:txBody>
      </p:sp>
      <p:sp>
        <p:nvSpPr>
          <p:cNvPr id="128006" name="右箭头标注 4"/>
          <p:cNvSpPr>
            <a:spLocks noChangeArrowheads="1"/>
          </p:cNvSpPr>
          <p:nvPr/>
        </p:nvSpPr>
        <p:spPr bwMode="auto">
          <a:xfrm>
            <a:off x="1328738" y="3429000"/>
            <a:ext cx="4033837" cy="647700"/>
          </a:xfrm>
          <a:prstGeom prst="rightArrowCallout">
            <a:avLst>
              <a:gd name="adj1" fmla="val 22315"/>
              <a:gd name="adj2" fmla="val 23657"/>
              <a:gd name="adj3" fmla="val 24998"/>
              <a:gd name="adj4" fmla="val 68690"/>
            </a:avLst>
          </a:prstGeom>
          <a:solidFill>
            <a:srgbClr val="4F81BD">
              <a:alpha val="58038"/>
            </a:srgbClr>
          </a:solidFill>
          <a:ln w="25400">
            <a:solidFill>
              <a:srgbClr val="395E8A"/>
            </a:solidFill>
            <a:miter lim="800000"/>
          </a:ln>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600">
                <a:solidFill>
                  <a:srgbClr val="FFFFFF"/>
                </a:solidFill>
                <a:latin typeface="宋体" panose="02010600030101010101" pitchFamily="2" charset="-122"/>
                <a:sym typeface="宋体" panose="02010600030101010101" pitchFamily="2" charset="-122"/>
              </a:rPr>
              <a:t>拆分字段</a:t>
            </a:r>
            <a:endParaRPr lang="zh-CN" altLang="en-US" sz="1800">
              <a:solidFill>
                <a:srgbClr val="000000"/>
              </a:solidFill>
              <a:latin typeface="Arial" panose="020B0604020202020204" pitchFamily="34" charset="0"/>
            </a:endParaRPr>
          </a:p>
        </p:txBody>
      </p:sp>
      <p:sp>
        <p:nvSpPr>
          <p:cNvPr id="128007" name="矩形 5"/>
          <p:cNvSpPr>
            <a:spLocks noChangeArrowheads="1"/>
          </p:cNvSpPr>
          <p:nvPr/>
        </p:nvSpPr>
        <p:spPr bwMode="auto">
          <a:xfrm>
            <a:off x="1295400" y="1700213"/>
            <a:ext cx="3263900" cy="900112"/>
          </a:xfrm>
          <a:prstGeom prst="rect">
            <a:avLst/>
          </a:prstGeom>
          <a:solidFill>
            <a:srgbClr val="4F81BD">
              <a:alpha val="58038"/>
            </a:srgbClr>
          </a:solidFill>
          <a:ln w="25400">
            <a:solidFill>
              <a:srgbClr val="395E8A"/>
            </a:solidFill>
            <a:miter lim="800000"/>
          </a:ln>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3600">
                <a:solidFill>
                  <a:srgbClr val="FFFFFF"/>
                </a:solidFill>
              </a:rPr>
              <a:t>1</a:t>
            </a:r>
            <a:r>
              <a:rPr lang="zh-CN" altLang="en-US" sz="3600">
                <a:solidFill>
                  <a:srgbClr val="FFFFFF"/>
                </a:solidFill>
                <a:latin typeface="宋体" panose="02010600030101010101" pitchFamily="2" charset="-122"/>
                <a:sym typeface="宋体" panose="02010600030101010101" pitchFamily="2" charset="-122"/>
              </a:rPr>
              <a:t>、查资料</a:t>
            </a:r>
            <a:endParaRPr lang="zh-CN" altLang="en-US" sz="1800">
              <a:solidFill>
                <a:srgbClr val="000000"/>
              </a:solidFill>
              <a:latin typeface="Arial" panose="020B0604020202020204" pitchFamily="34" charset="0"/>
            </a:endParaRPr>
          </a:p>
        </p:txBody>
      </p:sp>
      <p:sp>
        <p:nvSpPr>
          <p:cNvPr id="128008" name="矩形 6"/>
          <p:cNvSpPr>
            <a:spLocks noChangeArrowheads="1"/>
          </p:cNvSpPr>
          <p:nvPr/>
        </p:nvSpPr>
        <p:spPr bwMode="auto">
          <a:xfrm>
            <a:off x="5710238" y="3455988"/>
            <a:ext cx="3265487" cy="620712"/>
          </a:xfrm>
          <a:prstGeom prst="rect">
            <a:avLst/>
          </a:prstGeom>
          <a:solidFill>
            <a:srgbClr val="4F81BD">
              <a:alpha val="58038"/>
            </a:srgbClr>
          </a:solidFill>
          <a:ln w="25400">
            <a:solidFill>
              <a:srgbClr val="395E8A"/>
            </a:solidFill>
            <a:miter lim="800000"/>
          </a:ln>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600">
                <a:solidFill>
                  <a:srgbClr val="FFFFFF"/>
                </a:solidFill>
                <a:latin typeface="宋体" panose="02010600030101010101" pitchFamily="2" charset="-122"/>
                <a:sym typeface="宋体" panose="02010600030101010101" pitchFamily="2" charset="-122"/>
              </a:rPr>
              <a:t>相关主题</a:t>
            </a:r>
            <a:endParaRPr lang="zh-CN" altLang="en-US" sz="1800">
              <a:solidFill>
                <a:srgbClr val="0000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28007"/>
                                        </p:tgtEl>
                                        <p:attrNameLst>
                                          <p:attrName>style.visibility</p:attrName>
                                        </p:attrNameLst>
                                      </p:cBhvr>
                                      <p:to>
                                        <p:strVal val="visible"/>
                                      </p:to>
                                    </p:set>
                                    <p:anim calcmode="lin" valueType="num">
                                      <p:cBhvr>
                                        <p:cTn id="7" dur="500" fill="hold"/>
                                        <p:tgtEl>
                                          <p:spTgt spid="128007"/>
                                        </p:tgtEl>
                                        <p:attrNameLst>
                                          <p:attrName>ppt_w</p:attrName>
                                        </p:attrNameLst>
                                      </p:cBhvr>
                                      <p:tavLst>
                                        <p:tav tm="0">
                                          <p:val>
                                            <p:fltVal val="0"/>
                                          </p:val>
                                        </p:tav>
                                        <p:tav tm="100000">
                                          <p:val>
                                            <p:strVal val="#ppt_w"/>
                                          </p:val>
                                        </p:tav>
                                      </p:tavLst>
                                    </p:anim>
                                    <p:anim calcmode="lin" valueType="num">
                                      <p:cBhvr>
                                        <p:cTn id="8" dur="500" fill="hold"/>
                                        <p:tgtEl>
                                          <p:spTgt spid="128007"/>
                                        </p:tgtEl>
                                        <p:attrNameLst>
                                          <p:attrName>ppt_h</p:attrName>
                                        </p:attrNameLst>
                                      </p:cBhvr>
                                      <p:tavLst>
                                        <p:tav tm="0">
                                          <p:val>
                                            <p:fltVal val="0"/>
                                          </p:val>
                                        </p:tav>
                                        <p:tav tm="100000">
                                          <p:val>
                                            <p:strVal val="#ppt_h"/>
                                          </p:val>
                                        </p:tav>
                                      </p:tavLst>
                                    </p:anim>
                                    <p:anim calcmode="lin" valueType="num">
                                      <p:cBhvr>
                                        <p:cTn id="9" dur="500" fill="hold"/>
                                        <p:tgtEl>
                                          <p:spTgt spid="128007"/>
                                        </p:tgtEl>
                                        <p:attrNameLst>
                                          <p:attrName>style.rotation</p:attrName>
                                        </p:attrNameLst>
                                      </p:cBhvr>
                                      <p:tavLst>
                                        <p:tav tm="0">
                                          <p:val>
                                            <p:fltVal val="360"/>
                                          </p:val>
                                        </p:tav>
                                        <p:tav tm="100000">
                                          <p:val>
                                            <p:fltVal val="0"/>
                                          </p:val>
                                        </p:tav>
                                      </p:tavLst>
                                    </p:anim>
                                    <p:animEffect>
                                      <p:cBhvr>
                                        <p:cTn id="10" dur="500"/>
                                        <p:tgtEl>
                                          <p:spTgt spid="12800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8006"/>
                                        </p:tgtEl>
                                        <p:attrNameLst>
                                          <p:attrName>style.visibility</p:attrName>
                                        </p:attrNameLst>
                                      </p:cBhvr>
                                      <p:to>
                                        <p:strVal val="visible"/>
                                      </p:to>
                                    </p:set>
                                    <p:animEffect>
                                      <p:cBhvr>
                                        <p:cTn id="15" dur="500"/>
                                        <p:tgtEl>
                                          <p:spTgt spid="12800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8008"/>
                                        </p:tgtEl>
                                        <p:attrNameLst>
                                          <p:attrName>style.visibility</p:attrName>
                                        </p:attrNameLst>
                                      </p:cBhvr>
                                      <p:to>
                                        <p:strVal val="visible"/>
                                      </p:to>
                                    </p:set>
                                    <p:animEffect>
                                      <p:cBhvr>
                                        <p:cTn id="20" dur="500"/>
                                        <p:tgtEl>
                                          <p:spTgt spid="128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bldLvl="0" animBg="1" autoUpdateAnimBg="0"/>
      <p:bldP spid="128007" grpId="0" bldLvl="0" animBg="1" autoUpdateAnimBg="0"/>
      <p:bldP spid="128008" grpId="0" bldLvl="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193" y="-11430"/>
            <a:ext cx="122253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6"/>
          <p:cNvSpPr>
            <a:spLocks noChangeArrowheads="1"/>
          </p:cNvSpPr>
          <p:nvPr/>
        </p:nvSpPr>
        <p:spPr bwMode="auto">
          <a:xfrm>
            <a:off x="6389688" y="1436688"/>
            <a:ext cx="498578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dirty="0">
                <a:solidFill>
                  <a:srgbClr val="000000"/>
                </a:solidFill>
                <a:sym typeface="宋体" panose="02010600030101010101" pitchFamily="2" charset="-122"/>
              </a:rPr>
              <a:t>蛋白质</a:t>
            </a:r>
            <a:r>
              <a:rPr lang="zh-CN" altLang="en-US" sz="3600" dirty="0" smtClean="0">
                <a:solidFill>
                  <a:srgbClr val="000000"/>
                </a:solidFill>
                <a:sym typeface="宋体" panose="02010600030101010101" pitchFamily="2" charset="-122"/>
              </a:rPr>
              <a:t>；</a:t>
            </a:r>
            <a:endParaRPr lang="en-US" altLang="zh-CN" sz="3600" dirty="0">
              <a:solidFill>
                <a:srgbClr val="000000"/>
              </a:solidFill>
              <a:sym typeface="Calibri" panose="020F0502020204030204" pitchFamily="34" charset="0"/>
            </a:endParaRPr>
          </a:p>
          <a:p>
            <a:r>
              <a:rPr lang="zh-CN" altLang="en-US" sz="3600" dirty="0" smtClean="0">
                <a:solidFill>
                  <a:srgbClr val="000000"/>
                </a:solidFill>
                <a:sym typeface="宋体" panose="02010600030101010101" pitchFamily="2" charset="-122"/>
              </a:rPr>
              <a:t>蛋白质结构；</a:t>
            </a:r>
            <a:endParaRPr lang="en-US" altLang="zh-CN" sz="3600" dirty="0">
              <a:solidFill>
                <a:srgbClr val="000000"/>
              </a:solidFill>
              <a:sym typeface="Calibri" panose="020F0502020204030204" pitchFamily="34" charset="0"/>
            </a:endParaRPr>
          </a:p>
          <a:p>
            <a:r>
              <a:rPr lang="zh-CN" altLang="en-US" sz="3600" dirty="0" smtClean="0">
                <a:solidFill>
                  <a:srgbClr val="000000"/>
                </a:solidFill>
                <a:sym typeface="宋体" panose="02010600030101010101" pitchFamily="2" charset="-122"/>
              </a:rPr>
              <a:t>结构预测；</a:t>
            </a:r>
            <a:endParaRPr lang="zh-CN" altLang="en-US" sz="3600" dirty="0">
              <a:solidFill>
                <a:srgbClr val="000000"/>
              </a:solidFill>
              <a:sym typeface="宋体" panose="02010600030101010101" pitchFamily="2" charset="-122"/>
            </a:endParaRPr>
          </a:p>
        </p:txBody>
      </p:sp>
      <p:sp>
        <p:nvSpPr>
          <p:cNvPr id="5" name="TextBox 1"/>
          <p:cNvSpPr>
            <a:spLocks noChangeArrowheads="1"/>
          </p:cNvSpPr>
          <p:nvPr/>
        </p:nvSpPr>
        <p:spPr bwMode="auto">
          <a:xfrm>
            <a:off x="2547938" y="190500"/>
            <a:ext cx="62348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600" b="1" dirty="0" err="1">
                <a:solidFill>
                  <a:srgbClr val="000000"/>
                </a:solidFill>
                <a:sym typeface="Calibri" panose="020F0502020204030204" pitchFamily="34" charset="0"/>
              </a:rPr>
              <a:t>Eg</a:t>
            </a:r>
            <a:r>
              <a:rPr lang="zh-CN" altLang="en-US" sz="3600" b="1" dirty="0" smtClean="0">
                <a:solidFill>
                  <a:srgbClr val="000000"/>
                </a:solidFill>
                <a:sym typeface="宋体" panose="02010600030101010101" pitchFamily="2" charset="-122"/>
              </a:rPr>
              <a:t>：蛋白质结构预测方法研究</a:t>
            </a:r>
            <a:endParaRPr lang="zh-CN" altLang="en-US" sz="3600" b="1" dirty="0">
              <a:solidFill>
                <a:srgbClr val="000000"/>
              </a:solidFill>
              <a:sym typeface="宋体" panose="02010600030101010101" pitchFamily="2" charset="-122"/>
            </a:endParaRPr>
          </a:p>
        </p:txBody>
      </p:sp>
      <p:sp>
        <p:nvSpPr>
          <p:cNvPr id="6" name="矩形 5"/>
          <p:cNvSpPr>
            <a:spLocks noChangeArrowheads="1"/>
          </p:cNvSpPr>
          <p:nvPr/>
        </p:nvSpPr>
        <p:spPr bwMode="auto">
          <a:xfrm>
            <a:off x="1589087" y="1412875"/>
            <a:ext cx="3288669" cy="620713"/>
          </a:xfrm>
          <a:prstGeom prst="rect">
            <a:avLst/>
          </a:prstGeom>
          <a:solidFill>
            <a:srgbClr val="4F81BD">
              <a:alpha val="59999"/>
            </a:srgbClr>
          </a:solidFill>
          <a:ln w="25400">
            <a:solidFill>
              <a:srgbClr val="395E8A"/>
            </a:solidFill>
            <a:beve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a:solidFill>
                  <a:srgbClr val="FFFFFF"/>
                </a:solidFill>
                <a:latin typeface="宋体" panose="02010600030101010101" pitchFamily="2" charset="-122"/>
                <a:sym typeface="宋体" panose="02010600030101010101" pitchFamily="2" charset="-122"/>
              </a:rPr>
              <a:t>拆分字段</a:t>
            </a:r>
            <a:endParaRPr lang="zh-CN" altLang="en-US" sz="3600">
              <a:solidFill>
                <a:srgbClr val="FFFFFF"/>
              </a:solidFill>
              <a:latin typeface="宋体" panose="02010600030101010101" pitchFamily="2" charset="-122"/>
              <a:sym typeface="宋体" panose="02010600030101010101" pitchFamily="2" charset="-122"/>
            </a:endParaRPr>
          </a:p>
        </p:txBody>
      </p:sp>
      <p:sp>
        <p:nvSpPr>
          <p:cNvPr id="7" name="TextBox 3"/>
          <p:cNvSpPr>
            <a:spLocks noChangeArrowheads="1"/>
          </p:cNvSpPr>
          <p:nvPr/>
        </p:nvSpPr>
        <p:spPr bwMode="auto">
          <a:xfrm>
            <a:off x="5043488" y="1387475"/>
            <a:ext cx="102850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600" b="1">
                <a:solidFill>
                  <a:srgbClr val="000000"/>
                </a:solidFill>
                <a:sym typeface="Calibri" panose="020F0502020204030204" pitchFamily="34" charset="0"/>
              </a:rPr>
              <a:t>——</a:t>
            </a:r>
            <a:endParaRPr lang="zh-CN" altLang="en-US" sz="3600" b="1">
              <a:solidFill>
                <a:srgbClr val="000000"/>
              </a:solidFill>
              <a:sym typeface="宋体" panose="02010600030101010101" pitchFamily="2" charset="-122"/>
            </a:endParaRPr>
          </a:p>
        </p:txBody>
      </p:sp>
      <p:sp>
        <p:nvSpPr>
          <p:cNvPr id="8" name="矩形 9"/>
          <p:cNvSpPr>
            <a:spLocks noChangeArrowheads="1"/>
          </p:cNvSpPr>
          <p:nvPr/>
        </p:nvSpPr>
        <p:spPr bwMode="auto">
          <a:xfrm>
            <a:off x="1589087" y="3479800"/>
            <a:ext cx="3288669" cy="620713"/>
          </a:xfrm>
          <a:prstGeom prst="rect">
            <a:avLst/>
          </a:prstGeom>
          <a:solidFill>
            <a:srgbClr val="4F81BD">
              <a:alpha val="59999"/>
            </a:srgbClr>
          </a:solidFill>
          <a:ln w="25400">
            <a:solidFill>
              <a:srgbClr val="395E8A"/>
            </a:solidFill>
            <a:beve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a:solidFill>
                  <a:srgbClr val="FFFFFF"/>
                </a:solidFill>
                <a:latin typeface="宋体" panose="02010600030101010101" pitchFamily="2" charset="-122"/>
                <a:sym typeface="宋体" panose="02010600030101010101" pitchFamily="2" charset="-122"/>
              </a:rPr>
              <a:t>相关主题</a:t>
            </a:r>
            <a:endParaRPr lang="zh-CN" altLang="en-US" sz="3600">
              <a:solidFill>
                <a:srgbClr val="FFFFFF"/>
              </a:solidFill>
              <a:latin typeface="宋体" panose="02010600030101010101" pitchFamily="2" charset="-122"/>
              <a:sym typeface="宋体" panose="02010600030101010101" pitchFamily="2" charset="-122"/>
            </a:endParaRPr>
          </a:p>
        </p:txBody>
      </p:sp>
      <p:sp>
        <p:nvSpPr>
          <p:cNvPr id="9" name="TextBox 10"/>
          <p:cNvSpPr>
            <a:spLocks noChangeArrowheads="1"/>
          </p:cNvSpPr>
          <p:nvPr/>
        </p:nvSpPr>
        <p:spPr bwMode="auto">
          <a:xfrm>
            <a:off x="5026025" y="3432175"/>
            <a:ext cx="1028509"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600" b="1">
                <a:solidFill>
                  <a:srgbClr val="000000"/>
                </a:solidFill>
                <a:sym typeface="Calibri" panose="020F0502020204030204" pitchFamily="34" charset="0"/>
              </a:rPr>
              <a:t>——</a:t>
            </a:r>
            <a:endParaRPr lang="zh-CN" altLang="en-US" sz="3600" b="1">
              <a:solidFill>
                <a:srgbClr val="000000"/>
              </a:solidFill>
              <a:sym typeface="宋体" panose="02010600030101010101" pitchFamily="2" charset="-122"/>
            </a:endParaRPr>
          </a:p>
        </p:txBody>
      </p:sp>
      <p:pic>
        <p:nvPicPr>
          <p:cNvPr id="10" name="图片 9"/>
          <p:cNvPicPr>
            <a:picLocks noChangeAspect="1"/>
          </p:cNvPicPr>
          <p:nvPr/>
        </p:nvPicPr>
        <p:blipFill>
          <a:blip r:embed="rId2" cstate="print"/>
          <a:stretch>
            <a:fillRect/>
          </a:stretch>
        </p:blipFill>
        <p:spPr>
          <a:xfrm>
            <a:off x="6873081" y="3057524"/>
            <a:ext cx="4433944" cy="4200525"/>
          </a:xfrm>
          <a:prstGeom prst="rect">
            <a:avLst/>
          </a:prstGeom>
        </p:spPr>
      </p:pic>
      <p:sp>
        <p:nvSpPr>
          <p:cNvPr id="11" name="矩形 7"/>
          <p:cNvSpPr>
            <a:spLocks noChangeArrowheads="1"/>
          </p:cNvSpPr>
          <p:nvPr/>
        </p:nvSpPr>
        <p:spPr bwMode="auto">
          <a:xfrm>
            <a:off x="9335135" y="3293745"/>
            <a:ext cx="675005" cy="483870"/>
          </a:xfrm>
          <a:prstGeom prst="rect">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lIns="121917" tIns="60958" rIns="121917" bIns="60958"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endParaRPr lang="zh-CN" altLang="en-US" sz="2400" b="1">
              <a:solidFill>
                <a:srgbClr val="C00000"/>
              </a:solidFill>
              <a:latin typeface="Arial" panose="020B0604020202020204" pitchFamily="34" charset="0"/>
              <a:sym typeface="Calibri" panose="020F0502020204030204" pitchFamily="34" charset="0"/>
            </a:endParaRPr>
          </a:p>
        </p:txBody>
      </p:sp>
      <p:sp>
        <p:nvSpPr>
          <p:cNvPr id="12" name="矩形 7"/>
          <p:cNvSpPr>
            <a:spLocks noChangeArrowheads="1"/>
          </p:cNvSpPr>
          <p:nvPr/>
        </p:nvSpPr>
        <p:spPr bwMode="auto">
          <a:xfrm>
            <a:off x="9105900" y="5703570"/>
            <a:ext cx="758190" cy="664845"/>
          </a:xfrm>
          <a:prstGeom prst="rect">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lIns="121917" tIns="60958" rIns="121917" bIns="60958"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endParaRPr lang="zh-CN" altLang="en-US" sz="2400" b="1">
              <a:solidFill>
                <a:srgbClr val="C00000"/>
              </a:solidFill>
              <a:latin typeface="Arial" panose="020B0604020202020204" pitchFamily="34" charset="0"/>
              <a:sym typeface="Calibri" panose="020F0502020204030204" pitchFamily="34" charset="0"/>
            </a:endParaRPr>
          </a:p>
        </p:txBody>
      </p:sp>
      <p:sp>
        <p:nvSpPr>
          <p:cNvPr id="13" name="矩形 7"/>
          <p:cNvSpPr>
            <a:spLocks noChangeArrowheads="1"/>
          </p:cNvSpPr>
          <p:nvPr/>
        </p:nvSpPr>
        <p:spPr bwMode="auto">
          <a:xfrm>
            <a:off x="10245090" y="4821555"/>
            <a:ext cx="690245" cy="498475"/>
          </a:xfrm>
          <a:prstGeom prst="rect">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lIns="121917" tIns="60958" rIns="121917" bIns="60958"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endParaRPr lang="zh-CN" altLang="en-US" sz="2400" b="1">
              <a:solidFill>
                <a:srgbClr val="C00000"/>
              </a:solidFill>
              <a:latin typeface="Arial" panose="020B0604020202020204" pitchFamily="34" charset="0"/>
              <a:sym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1+#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1+#ppt_w/2"/>
                                          </p:val>
                                        </p:tav>
                                        <p:tav tm="100000">
                                          <p:val>
                                            <p:strVal val="#ppt_x"/>
                                          </p:val>
                                        </p:tav>
                                      </p:tavLst>
                                    </p:anim>
                                    <p:anim calcmode="lin" valueType="num">
                                      <p:cBhvr additive="base">
                                        <p:cTn id="5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1+#ppt_w/2"/>
                                          </p:val>
                                        </p:tav>
                                        <p:tav tm="100000">
                                          <p:val>
                                            <p:strVal val="#ppt_x"/>
                                          </p:val>
                                        </p:tav>
                                      </p:tavLst>
                                    </p:anim>
                                    <p:anim calcmode="lin" valueType="num">
                                      <p:cBhvr additive="base">
                                        <p:cTn id="5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P spid="5" grpId="0" bldLvl="0" autoUpdateAnimBg="0"/>
      <p:bldP spid="6" grpId="0" bldLvl="0" animBg="1" autoUpdateAnimBg="0"/>
      <p:bldP spid="7" grpId="0" bldLvl="0" autoUpdateAnimBg="0"/>
      <p:bldP spid="8" grpId="0" bldLvl="0" animBg="1" autoUpdateAnimBg="0"/>
      <p:bldP spid="9" grpId="0" bldLvl="0" autoUpdateAnimBg="0"/>
      <p:bldP spid="11" grpId="0" bldLvl="0" animBg="1" autoUpdateAnimBg="0"/>
      <p:bldP spid="12" grpId="0" bldLvl="0" animBg="1" autoUpdateAnimBg="0"/>
      <p:bldP spid="13" grpId="0" bldLvl="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Title 1"/>
          <p:cNvSpPr>
            <a:spLocks noGrp="1" noChangeArrowheads="1"/>
          </p:cNvSpPr>
          <p:nvPr>
            <p:ph type="title" idx="4294967295"/>
          </p:nvPr>
        </p:nvSpPr>
        <p:spPr>
          <a:xfrm>
            <a:off x="814388" y="28575"/>
            <a:ext cx="1919287" cy="1143000"/>
          </a:xfrm>
        </p:spPr>
        <p:txBody>
          <a:bodyPr/>
          <a:lstStyle/>
          <a:p>
            <a:pPr eaLnBrk="1" hangingPunct="1"/>
            <a:r>
              <a:rPr lang="zh-CN" altLang="zh-CN" b="1" dirty="0" smtClean="0">
                <a:solidFill>
                  <a:schemeClr val="bg2">
                    <a:lumMod val="25000"/>
                  </a:schemeClr>
                </a:solidFill>
              </a:rPr>
              <a:t>论文</a:t>
            </a:r>
            <a:endParaRPr lang="zh-CN" altLang="zh-CN" dirty="0" smtClean="0">
              <a:solidFill>
                <a:schemeClr val="bg2">
                  <a:lumMod val="25000"/>
                </a:schemeClr>
              </a:solidFill>
            </a:endParaRPr>
          </a:p>
        </p:txBody>
      </p:sp>
      <p:sp>
        <p:nvSpPr>
          <p:cNvPr id="74757" name="TextBox 2"/>
          <p:cNvSpPr>
            <a:spLocks noChangeArrowheads="1"/>
          </p:cNvSpPr>
          <p:nvPr/>
        </p:nvSpPr>
        <p:spPr bwMode="auto">
          <a:xfrm>
            <a:off x="3105150" y="369888"/>
            <a:ext cx="5281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dirty="0">
                <a:solidFill>
                  <a:schemeClr val="bg2">
                    <a:lumMod val="25000"/>
                  </a:schemeClr>
                </a:solidFill>
                <a:latin typeface="Adobe Caslon Pro Bold" panose="0205070206050A020403" pitchFamily="18" charset="0"/>
                <a:sym typeface="Adobe Caslon Pro Bold" panose="0205070206050A020403" pitchFamily="18" charset="0"/>
              </a:rPr>
              <a:t>Step 2.   </a:t>
            </a:r>
            <a:r>
              <a:rPr lang="zh-CN" altLang="en-US" sz="3600" dirty="0">
                <a:solidFill>
                  <a:schemeClr val="bg2">
                    <a:lumMod val="25000"/>
                  </a:schemeClr>
                </a:solidFill>
                <a:latin typeface="Blackadder ITC" panose="04020505051007020D02" pitchFamily="82" charset="0"/>
                <a:sym typeface="Blackadder ITC" panose="04020505051007020D02" pitchFamily="82" charset="0"/>
              </a:rPr>
              <a:t>写作</a:t>
            </a:r>
            <a:endParaRPr lang="zh-CN" altLang="en-US" sz="1800" dirty="0">
              <a:solidFill>
                <a:schemeClr val="bg2">
                  <a:lumMod val="25000"/>
                </a:schemeClr>
              </a:solidFill>
              <a:latin typeface="Arial" panose="020B0604020202020204" pitchFamily="34" charset="0"/>
            </a:endParaRPr>
          </a:p>
        </p:txBody>
      </p:sp>
      <p:sp>
        <p:nvSpPr>
          <p:cNvPr id="74758" name="右箭头标注 4"/>
          <p:cNvSpPr>
            <a:spLocks noChangeArrowheads="1"/>
          </p:cNvSpPr>
          <p:nvPr/>
        </p:nvSpPr>
        <p:spPr bwMode="auto">
          <a:xfrm>
            <a:off x="1328738" y="3429000"/>
            <a:ext cx="4033837" cy="647700"/>
          </a:xfrm>
          <a:prstGeom prst="rightArrowCallout">
            <a:avLst>
              <a:gd name="adj1" fmla="val 22315"/>
              <a:gd name="adj2" fmla="val 23657"/>
              <a:gd name="adj3" fmla="val 24998"/>
              <a:gd name="adj4" fmla="val 68690"/>
            </a:avLst>
          </a:prstGeom>
          <a:solidFill>
            <a:srgbClr val="4F81BD">
              <a:alpha val="58038"/>
            </a:srgbClr>
          </a:solidFill>
          <a:ln w="25400">
            <a:solidFill>
              <a:srgbClr val="395E8A"/>
            </a:solidFill>
            <a:miter lim="800000"/>
          </a:ln>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600">
                <a:solidFill>
                  <a:srgbClr val="FFFFFF"/>
                </a:solidFill>
                <a:latin typeface="宋体" panose="02010600030101010101" pitchFamily="2" charset="-122"/>
                <a:sym typeface="宋体" panose="02010600030101010101" pitchFamily="2" charset="-122"/>
              </a:rPr>
              <a:t>拆分字段</a:t>
            </a:r>
            <a:endParaRPr lang="zh-CN" altLang="en-US" sz="1800">
              <a:solidFill>
                <a:srgbClr val="000000"/>
              </a:solidFill>
              <a:latin typeface="Arial" panose="020B0604020202020204" pitchFamily="34" charset="0"/>
            </a:endParaRPr>
          </a:p>
        </p:txBody>
      </p:sp>
      <p:sp>
        <p:nvSpPr>
          <p:cNvPr id="74759" name="矩形 5"/>
          <p:cNvSpPr>
            <a:spLocks noChangeArrowheads="1"/>
          </p:cNvSpPr>
          <p:nvPr/>
        </p:nvSpPr>
        <p:spPr bwMode="auto">
          <a:xfrm>
            <a:off x="1295400" y="1700213"/>
            <a:ext cx="3263900" cy="900112"/>
          </a:xfrm>
          <a:prstGeom prst="rect">
            <a:avLst/>
          </a:prstGeom>
          <a:solidFill>
            <a:srgbClr val="4F81BD">
              <a:alpha val="58038"/>
            </a:srgbClr>
          </a:solidFill>
          <a:ln w="25400">
            <a:solidFill>
              <a:srgbClr val="395E8A"/>
            </a:solidFill>
            <a:miter lim="800000"/>
          </a:ln>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3600">
                <a:solidFill>
                  <a:srgbClr val="FFFFFF"/>
                </a:solidFill>
              </a:rPr>
              <a:t>1</a:t>
            </a:r>
            <a:r>
              <a:rPr lang="zh-CN" altLang="en-US" sz="3600">
                <a:solidFill>
                  <a:srgbClr val="FFFFFF"/>
                </a:solidFill>
                <a:latin typeface="宋体" panose="02010600030101010101" pitchFamily="2" charset="-122"/>
                <a:sym typeface="宋体" panose="02010600030101010101" pitchFamily="2" charset="-122"/>
              </a:rPr>
              <a:t>、查资料</a:t>
            </a:r>
            <a:endParaRPr lang="zh-CN" altLang="en-US" sz="1800">
              <a:solidFill>
                <a:srgbClr val="000000"/>
              </a:solidFill>
              <a:latin typeface="Arial" panose="020B0604020202020204" pitchFamily="34" charset="0"/>
            </a:endParaRPr>
          </a:p>
        </p:txBody>
      </p:sp>
      <p:sp>
        <p:nvSpPr>
          <p:cNvPr id="74760" name="矩形 6"/>
          <p:cNvSpPr>
            <a:spLocks noChangeArrowheads="1"/>
          </p:cNvSpPr>
          <p:nvPr/>
        </p:nvSpPr>
        <p:spPr bwMode="auto">
          <a:xfrm>
            <a:off x="5710238" y="3455988"/>
            <a:ext cx="3265487" cy="620712"/>
          </a:xfrm>
          <a:prstGeom prst="rect">
            <a:avLst/>
          </a:prstGeom>
          <a:solidFill>
            <a:srgbClr val="4F81BD">
              <a:alpha val="58038"/>
            </a:srgbClr>
          </a:solidFill>
          <a:ln w="25400">
            <a:solidFill>
              <a:srgbClr val="395E8A"/>
            </a:solidFill>
            <a:miter lim="800000"/>
          </a:ln>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600">
                <a:solidFill>
                  <a:srgbClr val="FFFFFF"/>
                </a:solidFill>
                <a:latin typeface="宋体" panose="02010600030101010101" pitchFamily="2" charset="-122"/>
                <a:sym typeface="宋体" panose="02010600030101010101" pitchFamily="2" charset="-122"/>
              </a:rPr>
              <a:t>相关主题</a:t>
            </a:r>
            <a:endParaRPr lang="zh-CN" altLang="en-US" sz="1800">
              <a:solidFill>
                <a:srgbClr val="000000"/>
              </a:solidFill>
              <a:latin typeface="Arial" panose="020B0604020202020204" pitchFamily="34" charset="0"/>
            </a:endParaRPr>
          </a:p>
        </p:txBody>
      </p:sp>
      <p:sp>
        <p:nvSpPr>
          <p:cNvPr id="132105" name="右箭头标注 7"/>
          <p:cNvSpPr>
            <a:spLocks noChangeArrowheads="1"/>
          </p:cNvSpPr>
          <p:nvPr/>
        </p:nvSpPr>
        <p:spPr bwMode="auto">
          <a:xfrm>
            <a:off x="1354138" y="4546600"/>
            <a:ext cx="4033837" cy="647700"/>
          </a:xfrm>
          <a:prstGeom prst="rightArrowCallout">
            <a:avLst>
              <a:gd name="adj1" fmla="val 22315"/>
              <a:gd name="adj2" fmla="val 23657"/>
              <a:gd name="adj3" fmla="val 24998"/>
              <a:gd name="adj4" fmla="val 68690"/>
            </a:avLst>
          </a:prstGeom>
          <a:solidFill>
            <a:srgbClr val="4F81BD">
              <a:alpha val="58038"/>
            </a:srgbClr>
          </a:solidFill>
          <a:ln w="25400">
            <a:solidFill>
              <a:srgbClr val="395E8A"/>
            </a:solidFill>
            <a:miter lim="800000"/>
          </a:ln>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600">
                <a:solidFill>
                  <a:srgbClr val="FFFFFF"/>
                </a:solidFill>
                <a:latin typeface="宋体" panose="02010600030101010101" pitchFamily="2" charset="-122"/>
                <a:sym typeface="宋体" panose="02010600030101010101" pitchFamily="2" charset="-122"/>
              </a:rPr>
              <a:t>海底捞针</a:t>
            </a:r>
            <a:endParaRPr lang="zh-CN" altLang="en-US" sz="1800">
              <a:solidFill>
                <a:srgbClr val="000000"/>
              </a:solidFill>
              <a:latin typeface="Arial" panose="020B0604020202020204" pitchFamily="34" charset="0"/>
            </a:endParaRPr>
          </a:p>
        </p:txBody>
      </p:sp>
      <p:sp>
        <p:nvSpPr>
          <p:cNvPr id="132106" name="矩形 8"/>
          <p:cNvSpPr>
            <a:spLocks noChangeArrowheads="1"/>
          </p:cNvSpPr>
          <p:nvPr/>
        </p:nvSpPr>
        <p:spPr bwMode="auto">
          <a:xfrm>
            <a:off x="5710238" y="4573588"/>
            <a:ext cx="3265487" cy="620712"/>
          </a:xfrm>
          <a:prstGeom prst="rect">
            <a:avLst/>
          </a:prstGeom>
          <a:solidFill>
            <a:srgbClr val="4F81BD">
              <a:alpha val="58038"/>
            </a:srgbClr>
          </a:solidFill>
          <a:ln w="25400">
            <a:solidFill>
              <a:srgbClr val="395E8A"/>
            </a:solidFill>
            <a:miter lim="800000"/>
          </a:ln>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600">
                <a:solidFill>
                  <a:srgbClr val="FFFFFF"/>
                </a:solidFill>
                <a:latin typeface="宋体" panose="02010600030101010101" pitchFamily="2" charset="-122"/>
                <a:sym typeface="宋体" panose="02010600030101010101" pitchFamily="2" charset="-122"/>
              </a:rPr>
              <a:t>取其精华</a:t>
            </a:r>
            <a:endParaRPr lang="zh-CN" altLang="en-US" sz="1800">
              <a:solidFill>
                <a:srgbClr val="0000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2105"/>
                                        </p:tgtEl>
                                        <p:attrNameLst>
                                          <p:attrName>style.visibility</p:attrName>
                                        </p:attrNameLst>
                                      </p:cBhvr>
                                      <p:to>
                                        <p:strVal val="visible"/>
                                      </p:to>
                                    </p:set>
                                    <p:animEffect>
                                      <p:cBhvr>
                                        <p:cTn id="7" dur="500"/>
                                        <p:tgtEl>
                                          <p:spTgt spid="1321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2106"/>
                                        </p:tgtEl>
                                        <p:attrNameLst>
                                          <p:attrName>style.visibility</p:attrName>
                                        </p:attrNameLst>
                                      </p:cBhvr>
                                      <p:to>
                                        <p:strVal val="visible"/>
                                      </p:to>
                                    </p:set>
                                    <p:animEffect>
                                      <p:cBhvr>
                                        <p:cTn id="12" dur="500"/>
                                        <p:tgtEl>
                                          <p:spTgt spid="132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5" grpId="0" bldLvl="0" animBg="1" autoUpdateAnimBg="0"/>
      <p:bldP spid="132106" grpId="0" bldLvl="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2192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p:cNvSpPr>
            <a:spLocks noChangeArrowheads="1"/>
          </p:cNvSpPr>
          <p:nvPr/>
        </p:nvSpPr>
        <p:spPr bwMode="auto">
          <a:xfrm>
            <a:off x="2581275" y="190500"/>
            <a:ext cx="62178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600" b="1" dirty="0" err="1">
                <a:solidFill>
                  <a:srgbClr val="000000"/>
                </a:solidFill>
                <a:sym typeface="Calibri" panose="020F0502020204030204" pitchFamily="34" charset="0"/>
              </a:rPr>
              <a:t>Eg</a:t>
            </a:r>
            <a:r>
              <a:rPr lang="zh-CN" altLang="en-US" sz="3600" b="1" dirty="0">
                <a:solidFill>
                  <a:srgbClr val="000000"/>
                </a:solidFill>
                <a:sym typeface="宋体" panose="02010600030101010101" pitchFamily="2" charset="-122"/>
              </a:rPr>
              <a:t>：蛋白质结构预测方法研究</a:t>
            </a:r>
            <a:endParaRPr lang="zh-CN" altLang="en-US" sz="3600" b="1" dirty="0">
              <a:solidFill>
                <a:srgbClr val="000000"/>
              </a:solidFill>
              <a:sym typeface="宋体" panose="02010600030101010101" pitchFamily="2" charset="-122"/>
            </a:endParaRPr>
          </a:p>
        </p:txBody>
      </p:sp>
      <p:sp>
        <p:nvSpPr>
          <p:cNvPr id="5" name="右箭头标注 11"/>
          <p:cNvSpPr>
            <a:spLocks noChangeArrowheads="1"/>
          </p:cNvSpPr>
          <p:nvPr/>
        </p:nvSpPr>
        <p:spPr bwMode="auto">
          <a:xfrm>
            <a:off x="345680" y="3254952"/>
            <a:ext cx="3377007" cy="647700"/>
          </a:xfrm>
          <a:prstGeom prst="rightArrowCallout">
            <a:avLst>
              <a:gd name="adj1" fmla="val 22306"/>
              <a:gd name="adj2" fmla="val 23653"/>
              <a:gd name="adj3" fmla="val 25031"/>
              <a:gd name="adj4" fmla="val 86486"/>
            </a:avLst>
          </a:prstGeom>
          <a:solidFill>
            <a:srgbClr val="4F81BD">
              <a:alpha val="59999"/>
            </a:srgbClr>
          </a:solidFill>
          <a:ln w="25400">
            <a:solidFill>
              <a:srgbClr val="395E8A"/>
            </a:solidFill>
            <a:beve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dirty="0">
                <a:solidFill>
                  <a:srgbClr val="FFFFFF"/>
                </a:solidFill>
                <a:latin typeface="宋体" panose="02010600030101010101" pitchFamily="2" charset="-122"/>
                <a:sym typeface="宋体" panose="02010600030101010101" pitchFamily="2" charset="-122"/>
              </a:rPr>
              <a:t>海底捞针</a:t>
            </a:r>
            <a:endParaRPr lang="zh-CN" altLang="en-US" dirty="0">
              <a:solidFill>
                <a:srgbClr val="000000"/>
              </a:solidFill>
              <a:latin typeface="Arial" panose="020B0604020202020204" pitchFamily="34" charset="0"/>
            </a:endParaRPr>
          </a:p>
        </p:txBody>
      </p:sp>
      <p:pic>
        <p:nvPicPr>
          <p:cNvPr id="6" name="图片 5"/>
          <p:cNvPicPr>
            <a:picLocks noChangeAspect="1"/>
          </p:cNvPicPr>
          <p:nvPr/>
        </p:nvPicPr>
        <p:blipFill>
          <a:blip r:embed="rId2"/>
          <a:stretch>
            <a:fillRect/>
          </a:stretch>
        </p:blipFill>
        <p:spPr>
          <a:xfrm>
            <a:off x="3722687" y="1674356"/>
            <a:ext cx="7712382" cy="380889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22809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p:cNvSpPr>
            <a:spLocks noChangeArrowheads="1"/>
          </p:cNvSpPr>
          <p:nvPr/>
        </p:nvSpPr>
        <p:spPr bwMode="auto">
          <a:xfrm>
            <a:off x="2581274" y="190500"/>
            <a:ext cx="6263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600" b="1" dirty="0" err="1">
                <a:solidFill>
                  <a:srgbClr val="000000"/>
                </a:solidFill>
                <a:sym typeface="Calibri" panose="020F0502020204030204" pitchFamily="34" charset="0"/>
              </a:rPr>
              <a:t>Eg</a:t>
            </a:r>
            <a:r>
              <a:rPr lang="zh-CN" altLang="en-US" sz="3600" b="1" dirty="0">
                <a:solidFill>
                  <a:srgbClr val="000000"/>
                </a:solidFill>
                <a:sym typeface="宋体" panose="02010600030101010101" pitchFamily="2" charset="-122"/>
              </a:rPr>
              <a:t>：蛋白质结构预测方法研究</a:t>
            </a:r>
            <a:endParaRPr lang="zh-CN" altLang="en-US" sz="3600" b="1" dirty="0">
              <a:solidFill>
                <a:srgbClr val="000000"/>
              </a:solidFill>
              <a:sym typeface="宋体" panose="02010600030101010101" pitchFamily="2" charset="-122"/>
            </a:endParaRPr>
          </a:p>
        </p:txBody>
      </p:sp>
      <p:sp>
        <p:nvSpPr>
          <p:cNvPr id="5" name="矩形 5"/>
          <p:cNvSpPr>
            <a:spLocks noChangeArrowheads="1"/>
          </p:cNvSpPr>
          <p:nvPr/>
        </p:nvSpPr>
        <p:spPr bwMode="auto">
          <a:xfrm>
            <a:off x="-12701" y="3657600"/>
            <a:ext cx="2819963" cy="622300"/>
          </a:xfrm>
          <a:prstGeom prst="rect">
            <a:avLst/>
          </a:prstGeom>
          <a:solidFill>
            <a:srgbClr val="4F81BD">
              <a:alpha val="59999"/>
            </a:srgbClr>
          </a:solidFill>
          <a:ln w="25400">
            <a:solidFill>
              <a:srgbClr val="395E8A"/>
            </a:solidFill>
            <a:beve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a:solidFill>
                  <a:srgbClr val="FFFFFF"/>
                </a:solidFill>
                <a:latin typeface="宋体" panose="02010600030101010101" pitchFamily="2" charset="-122"/>
                <a:sym typeface="宋体" panose="02010600030101010101" pitchFamily="2" charset="-122"/>
              </a:rPr>
              <a:t>取其精华</a:t>
            </a:r>
            <a:endParaRPr lang="zh-CN" altLang="en-US" sz="3600">
              <a:solidFill>
                <a:srgbClr val="FFFFFF"/>
              </a:solidFill>
              <a:latin typeface="宋体" panose="02010600030101010101" pitchFamily="2" charset="-122"/>
              <a:sym typeface="宋体" panose="02010600030101010101" pitchFamily="2"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7367" y="1400192"/>
            <a:ext cx="8367363" cy="491667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2192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p:cNvSpPr>
            <a:spLocks noChangeArrowheads="1"/>
          </p:cNvSpPr>
          <p:nvPr/>
        </p:nvSpPr>
        <p:spPr bwMode="auto">
          <a:xfrm>
            <a:off x="2610057" y="190500"/>
            <a:ext cx="62178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600" b="1" dirty="0" err="1" smtClean="0">
                <a:solidFill>
                  <a:srgbClr val="000000"/>
                </a:solidFill>
                <a:sym typeface="Calibri" panose="020F0502020204030204" pitchFamily="34" charset="0"/>
              </a:rPr>
              <a:t>Eg</a:t>
            </a:r>
            <a:r>
              <a:rPr lang="zh-CN" altLang="en-US" sz="3600" b="1" dirty="0">
                <a:solidFill>
                  <a:srgbClr val="000000"/>
                </a:solidFill>
                <a:sym typeface="宋体" panose="02010600030101010101" pitchFamily="2" charset="-122"/>
              </a:rPr>
              <a:t>：蛋白质结构预测方法</a:t>
            </a:r>
            <a:r>
              <a:rPr lang="zh-CN" altLang="en-US" sz="3600" b="1" dirty="0" smtClean="0">
                <a:solidFill>
                  <a:srgbClr val="000000"/>
                </a:solidFill>
                <a:sym typeface="宋体" panose="02010600030101010101" pitchFamily="2" charset="-122"/>
              </a:rPr>
              <a:t>研究</a:t>
            </a:r>
            <a:endParaRPr lang="zh-CN" altLang="en-US" sz="3600" b="1" dirty="0">
              <a:solidFill>
                <a:srgbClr val="000000"/>
              </a:solidFill>
              <a:sym typeface="宋体" panose="02010600030101010101" pitchFamily="2" charset="-122"/>
            </a:endParaRPr>
          </a:p>
        </p:txBody>
      </p:sp>
      <p:sp>
        <p:nvSpPr>
          <p:cNvPr id="5" name="矩形 5"/>
          <p:cNvSpPr>
            <a:spLocks noChangeArrowheads="1"/>
          </p:cNvSpPr>
          <p:nvPr/>
        </p:nvSpPr>
        <p:spPr bwMode="auto">
          <a:xfrm>
            <a:off x="2145512" y="3403600"/>
            <a:ext cx="2799551" cy="622300"/>
          </a:xfrm>
          <a:prstGeom prst="rect">
            <a:avLst/>
          </a:prstGeom>
          <a:solidFill>
            <a:srgbClr val="4F81BD">
              <a:alpha val="59999"/>
            </a:srgbClr>
          </a:solidFill>
          <a:ln w="25400">
            <a:solidFill>
              <a:srgbClr val="395E8A"/>
            </a:solidFill>
            <a:beve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a:solidFill>
                  <a:srgbClr val="FFFFFF"/>
                </a:solidFill>
                <a:latin typeface="宋体" panose="02010600030101010101" pitchFamily="2" charset="-122"/>
                <a:sym typeface="宋体" panose="02010600030101010101" pitchFamily="2" charset="-122"/>
              </a:rPr>
              <a:t>取其精华</a:t>
            </a:r>
            <a:endParaRPr lang="zh-CN" altLang="en-US" sz="3600">
              <a:solidFill>
                <a:srgbClr val="FFFFFF"/>
              </a:solidFill>
              <a:latin typeface="宋体" panose="02010600030101010101" pitchFamily="2" charset="-122"/>
              <a:sym typeface="宋体" panose="02010600030101010101" pitchFamily="2" charset="-122"/>
            </a:endParaRPr>
          </a:p>
        </p:txBody>
      </p:sp>
      <p:pic>
        <p:nvPicPr>
          <p:cNvPr id="6" name="图片 5"/>
          <p:cNvPicPr>
            <a:picLocks noChangeAspect="1"/>
          </p:cNvPicPr>
          <p:nvPr/>
        </p:nvPicPr>
        <p:blipFill>
          <a:blip r:embed="rId2" cstate="print"/>
          <a:stretch>
            <a:fillRect/>
          </a:stretch>
        </p:blipFill>
        <p:spPr>
          <a:xfrm>
            <a:off x="6111476" y="949398"/>
            <a:ext cx="2883668" cy="6356196"/>
          </a:xfrm>
          <a:prstGeom prst="rect">
            <a:avLst/>
          </a:prstGeom>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TextBox 2"/>
          <p:cNvSpPr>
            <a:spLocks noChangeArrowheads="1"/>
          </p:cNvSpPr>
          <p:nvPr/>
        </p:nvSpPr>
        <p:spPr bwMode="auto">
          <a:xfrm>
            <a:off x="4265613" y="692150"/>
            <a:ext cx="3929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latin typeface="Arial" panose="020B0604020202020204" pitchFamily="34" charset="0"/>
            </a:endParaRPr>
          </a:p>
        </p:txBody>
      </p:sp>
      <p:sp>
        <p:nvSpPr>
          <p:cNvPr id="140292" name="TextBox 10"/>
          <p:cNvSpPr>
            <a:spLocks noChangeArrowheads="1"/>
          </p:cNvSpPr>
          <p:nvPr/>
        </p:nvSpPr>
        <p:spPr bwMode="auto">
          <a:xfrm>
            <a:off x="3995738" y="550863"/>
            <a:ext cx="5429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a:solidFill>
                  <a:srgbClr val="FFFFFF"/>
                </a:solidFill>
                <a:latin typeface="微软雅黑 Light" panose="020B0502040204020203" charset="-122"/>
                <a:ea typeface="微软雅黑 Light" panose="020B0502040204020203" charset="-122"/>
                <a:sym typeface="黑体" panose="02010609060101010101" pitchFamily="49" charset="-122"/>
              </a:rPr>
              <a:t>—— </a:t>
            </a:r>
            <a:r>
              <a:rPr lang="zh-CN" altLang="en-US" sz="3600">
                <a:solidFill>
                  <a:srgbClr val="FFFFFF"/>
                </a:solidFill>
                <a:latin typeface="微软雅黑 Light" panose="020B0502040204020203" charset="-122"/>
                <a:ea typeface="微软雅黑 Light" panose="020B0502040204020203" charset="-122"/>
                <a:sym typeface="黑体" panose="02010609060101010101" pitchFamily="49" charset="-122"/>
              </a:rPr>
              <a:t>分面聚类功能</a:t>
            </a:r>
            <a:endParaRPr lang="zh-CN" altLang="en-US" sz="1800">
              <a:solidFill>
                <a:srgbClr val="FFFFFF"/>
              </a:solidFill>
              <a:latin typeface="Arial" panose="020B0604020202020204" pitchFamily="34" charset="0"/>
            </a:endParaRPr>
          </a:p>
        </p:txBody>
      </p:sp>
      <p:pic>
        <p:nvPicPr>
          <p:cNvPr id="140293" name="Picture 4" descr="C:\Users\shuaimin\Desktop\更新\1.jpg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76288" y="1628775"/>
            <a:ext cx="225901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pic>
        <p:nvPicPr>
          <p:cNvPr id="140294" name="Picture 5" descr="C:\Users\shuaimin\Desktop\更新\2.jp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2578100"/>
            <a:ext cx="2259012"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pic>
        <p:nvPicPr>
          <p:cNvPr id="140295" name="Picture 6" descr="C:\Users\shuaimin\Desktop\更新\3.jp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288" y="4000500"/>
            <a:ext cx="225901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pic>
        <p:nvPicPr>
          <p:cNvPr id="140296" name="Picture 7" descr="C:\Users\shuaimin\Desktop\更新\4.jpg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488" y="4829175"/>
            <a:ext cx="2259012"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pic>
        <p:nvPicPr>
          <p:cNvPr id="140297" name="Picture 8" descr="C:\Users\shuaimin\Desktop\更新\5.jpg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2488" y="4162425"/>
            <a:ext cx="2259012"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pic>
        <p:nvPicPr>
          <p:cNvPr id="140298" name="Picture 9" descr="C:\Users\shuaimin\Desktop\更新\6.jpg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2938" y="2862263"/>
            <a:ext cx="2259012"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pic>
        <p:nvPicPr>
          <p:cNvPr id="140299" name="Picture 10" descr="C:\Users\shuaimin\Desktop\更新\7.jpg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91688" y="1701800"/>
            <a:ext cx="2259012"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sp>
        <p:nvSpPr>
          <p:cNvPr id="140300" name="圆角矩形 28"/>
          <p:cNvSpPr>
            <a:spLocks noChangeArrowheads="1"/>
          </p:cNvSpPr>
          <p:nvPr/>
        </p:nvSpPr>
        <p:spPr bwMode="auto">
          <a:xfrm>
            <a:off x="833438" y="2224088"/>
            <a:ext cx="284162" cy="1474787"/>
          </a:xfrm>
          <a:prstGeom prst="roundRect">
            <a:avLst>
              <a:gd name="adj" fmla="val 16667"/>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Arial" panose="020B0604020202020204" pitchFamily="34" charset="0"/>
            </a:endParaRPr>
          </a:p>
        </p:txBody>
      </p:sp>
      <p:sp>
        <p:nvSpPr>
          <p:cNvPr id="140301" name="圆角矩形 29"/>
          <p:cNvSpPr>
            <a:spLocks noChangeArrowheads="1"/>
          </p:cNvSpPr>
          <p:nvPr/>
        </p:nvSpPr>
        <p:spPr bwMode="auto">
          <a:xfrm>
            <a:off x="1973263" y="3146425"/>
            <a:ext cx="284162" cy="1106488"/>
          </a:xfrm>
          <a:prstGeom prst="roundRect">
            <a:avLst>
              <a:gd name="adj" fmla="val 16667"/>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Arial" panose="020B0604020202020204" pitchFamily="34" charset="0"/>
            </a:endParaRPr>
          </a:p>
        </p:txBody>
      </p:sp>
      <p:sp>
        <p:nvSpPr>
          <p:cNvPr id="140302" name="圆角矩形 30"/>
          <p:cNvSpPr>
            <a:spLocks noChangeArrowheads="1"/>
          </p:cNvSpPr>
          <p:nvPr/>
        </p:nvSpPr>
        <p:spPr bwMode="auto">
          <a:xfrm>
            <a:off x="3141663" y="4540250"/>
            <a:ext cx="284162" cy="1522413"/>
          </a:xfrm>
          <a:prstGeom prst="roundRect">
            <a:avLst>
              <a:gd name="adj" fmla="val 16667"/>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Arial" panose="020B0604020202020204" pitchFamily="34" charset="0"/>
            </a:endParaRPr>
          </a:p>
        </p:txBody>
      </p:sp>
      <p:sp>
        <p:nvSpPr>
          <p:cNvPr id="140303" name="圆角矩形 31"/>
          <p:cNvSpPr>
            <a:spLocks noChangeArrowheads="1"/>
          </p:cNvSpPr>
          <p:nvPr/>
        </p:nvSpPr>
        <p:spPr bwMode="auto">
          <a:xfrm>
            <a:off x="6088063" y="5746750"/>
            <a:ext cx="284162" cy="1101725"/>
          </a:xfrm>
          <a:prstGeom prst="roundRect">
            <a:avLst>
              <a:gd name="adj" fmla="val 16667"/>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Arial" panose="020B0604020202020204" pitchFamily="34" charset="0"/>
            </a:endParaRPr>
          </a:p>
        </p:txBody>
      </p:sp>
      <p:sp>
        <p:nvSpPr>
          <p:cNvPr id="140304" name="圆角矩形 32"/>
          <p:cNvSpPr>
            <a:spLocks noChangeArrowheads="1"/>
          </p:cNvSpPr>
          <p:nvPr/>
        </p:nvSpPr>
        <p:spPr bwMode="auto">
          <a:xfrm>
            <a:off x="7246938" y="4751388"/>
            <a:ext cx="284162" cy="995362"/>
          </a:xfrm>
          <a:prstGeom prst="roundRect">
            <a:avLst>
              <a:gd name="adj" fmla="val 16667"/>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Arial" panose="020B0604020202020204" pitchFamily="34" charset="0"/>
            </a:endParaRPr>
          </a:p>
        </p:txBody>
      </p:sp>
      <p:sp>
        <p:nvSpPr>
          <p:cNvPr id="140305" name="圆角矩形 33"/>
          <p:cNvSpPr>
            <a:spLocks noChangeArrowheads="1"/>
          </p:cNvSpPr>
          <p:nvPr/>
        </p:nvSpPr>
        <p:spPr bwMode="auto">
          <a:xfrm>
            <a:off x="8318500" y="3362325"/>
            <a:ext cx="284163" cy="1050925"/>
          </a:xfrm>
          <a:prstGeom prst="roundRect">
            <a:avLst>
              <a:gd name="adj" fmla="val 16667"/>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Arial" panose="020B0604020202020204" pitchFamily="34" charset="0"/>
            </a:endParaRPr>
          </a:p>
        </p:txBody>
      </p:sp>
      <p:sp>
        <p:nvSpPr>
          <p:cNvPr id="140306" name="圆角矩形 34"/>
          <p:cNvSpPr>
            <a:spLocks noChangeArrowheads="1"/>
          </p:cNvSpPr>
          <p:nvPr/>
        </p:nvSpPr>
        <p:spPr bwMode="auto">
          <a:xfrm>
            <a:off x="9745663" y="2205038"/>
            <a:ext cx="284162" cy="1368425"/>
          </a:xfrm>
          <a:prstGeom prst="roundRect">
            <a:avLst>
              <a:gd name="adj" fmla="val 16667"/>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Arial" panose="020B0604020202020204" pitchFamily="34" charset="0"/>
            </a:endParaRPr>
          </a:p>
        </p:txBody>
      </p:sp>
      <p:sp>
        <p:nvSpPr>
          <p:cNvPr id="78868" name="矩形 30"/>
          <p:cNvSpPr>
            <a:spLocks noChangeArrowheads="1"/>
          </p:cNvSpPr>
          <p:nvPr/>
        </p:nvSpPr>
        <p:spPr bwMode="auto">
          <a:xfrm>
            <a:off x="976313" y="579438"/>
            <a:ext cx="2786062" cy="620712"/>
          </a:xfrm>
          <a:prstGeom prst="rect">
            <a:avLst/>
          </a:prstGeom>
          <a:solidFill>
            <a:srgbClr val="4F81BD">
              <a:alpha val="58038"/>
            </a:srgbClr>
          </a:solidFill>
          <a:ln w="25400">
            <a:solidFill>
              <a:srgbClr val="395E8A"/>
            </a:solidFill>
            <a:miter lim="800000"/>
          </a:ln>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600">
                <a:solidFill>
                  <a:srgbClr val="FFFFFF"/>
                </a:solidFill>
                <a:latin typeface="宋体" panose="02010600030101010101" pitchFamily="2" charset="-122"/>
                <a:sym typeface="宋体" panose="02010600030101010101" pitchFamily="2" charset="-122"/>
              </a:rPr>
              <a:t>取其精华</a:t>
            </a:r>
            <a:endParaRPr lang="zh-CN" altLang="en-US" sz="1800">
              <a:solidFill>
                <a:srgbClr val="0000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2"/>
                                        </p:tgtEl>
                                        <p:attrNameLst>
                                          <p:attrName>style.visibility</p:attrName>
                                        </p:attrNameLst>
                                      </p:cBhvr>
                                      <p:to>
                                        <p:strVal val="visible"/>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140293"/>
                                        </p:tgtEl>
                                        <p:attrNameLst>
                                          <p:attrName>style.visibility</p:attrName>
                                        </p:attrNameLst>
                                      </p:cBhvr>
                                      <p:to>
                                        <p:strVal val="visible"/>
                                      </p:to>
                                    </p:set>
                                    <p:animEffect>
                                      <p:cBhvr>
                                        <p:cTn id="10" dur="500"/>
                                        <p:tgtEl>
                                          <p:spTgt spid="140293"/>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140294"/>
                                        </p:tgtEl>
                                        <p:attrNameLst>
                                          <p:attrName>style.visibility</p:attrName>
                                        </p:attrNameLst>
                                      </p:cBhvr>
                                      <p:to>
                                        <p:strVal val="visible"/>
                                      </p:to>
                                    </p:set>
                                    <p:anim calcmode="lin" valueType="num">
                                      <p:cBhvr>
                                        <p:cTn id="14" dur="500" fill="hold"/>
                                        <p:tgtEl>
                                          <p:spTgt spid="140294"/>
                                        </p:tgtEl>
                                        <p:attrNameLst>
                                          <p:attrName>ppt_w</p:attrName>
                                        </p:attrNameLst>
                                      </p:cBhvr>
                                      <p:tavLst>
                                        <p:tav tm="0">
                                          <p:val>
                                            <p:fltVal val="0"/>
                                          </p:val>
                                        </p:tav>
                                        <p:tav tm="100000">
                                          <p:val>
                                            <p:strVal val="#ppt_w"/>
                                          </p:val>
                                        </p:tav>
                                      </p:tavLst>
                                    </p:anim>
                                    <p:anim calcmode="lin" valueType="num">
                                      <p:cBhvr>
                                        <p:cTn id="15" dur="500" fill="hold"/>
                                        <p:tgtEl>
                                          <p:spTgt spid="140294"/>
                                        </p:tgtEl>
                                        <p:attrNameLst>
                                          <p:attrName>ppt_h</p:attrName>
                                        </p:attrNameLst>
                                      </p:cBhvr>
                                      <p:tavLst>
                                        <p:tav tm="0">
                                          <p:val>
                                            <p:fltVal val="0"/>
                                          </p:val>
                                        </p:tav>
                                        <p:tav tm="100000">
                                          <p:val>
                                            <p:strVal val="#ppt_h"/>
                                          </p:val>
                                        </p:tav>
                                      </p:tavLst>
                                    </p:anim>
                                    <p:anim calcmode="lin" valueType="num">
                                      <p:cBhvr>
                                        <p:cTn id="16" dur="500" fill="hold"/>
                                        <p:tgtEl>
                                          <p:spTgt spid="140294"/>
                                        </p:tgtEl>
                                        <p:attrNameLst>
                                          <p:attrName>style.rotation</p:attrName>
                                        </p:attrNameLst>
                                      </p:cBhvr>
                                      <p:tavLst>
                                        <p:tav tm="0">
                                          <p:val>
                                            <p:fltVal val="360"/>
                                          </p:val>
                                        </p:tav>
                                        <p:tav tm="100000">
                                          <p:val>
                                            <p:fltVal val="0"/>
                                          </p:val>
                                        </p:tav>
                                      </p:tavLst>
                                    </p:anim>
                                    <p:animEffect>
                                      <p:cBhvr>
                                        <p:cTn id="17" dur="500"/>
                                        <p:tgtEl>
                                          <p:spTgt spid="140294"/>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140295"/>
                                        </p:tgtEl>
                                        <p:attrNameLst>
                                          <p:attrName>style.visibility</p:attrName>
                                        </p:attrNameLst>
                                      </p:cBhvr>
                                      <p:to>
                                        <p:strVal val="visible"/>
                                      </p:to>
                                    </p:set>
                                    <p:anim calcmode="lin" valueType="num">
                                      <p:cBhvr>
                                        <p:cTn id="21" dur="500" fill="hold"/>
                                        <p:tgtEl>
                                          <p:spTgt spid="140295"/>
                                        </p:tgtEl>
                                        <p:attrNameLst>
                                          <p:attrName>ppt_w</p:attrName>
                                        </p:attrNameLst>
                                      </p:cBhvr>
                                      <p:tavLst>
                                        <p:tav tm="0">
                                          <p:val>
                                            <p:fltVal val="0"/>
                                          </p:val>
                                        </p:tav>
                                        <p:tav tm="100000">
                                          <p:val>
                                            <p:strVal val="#ppt_w"/>
                                          </p:val>
                                        </p:tav>
                                      </p:tavLst>
                                    </p:anim>
                                    <p:anim calcmode="lin" valueType="num">
                                      <p:cBhvr>
                                        <p:cTn id="22" dur="500" fill="hold"/>
                                        <p:tgtEl>
                                          <p:spTgt spid="140295"/>
                                        </p:tgtEl>
                                        <p:attrNameLst>
                                          <p:attrName>ppt_h</p:attrName>
                                        </p:attrNameLst>
                                      </p:cBhvr>
                                      <p:tavLst>
                                        <p:tav tm="0">
                                          <p:val>
                                            <p:fltVal val="0"/>
                                          </p:val>
                                        </p:tav>
                                        <p:tav tm="100000">
                                          <p:val>
                                            <p:strVal val="#ppt_h"/>
                                          </p:val>
                                        </p:tav>
                                      </p:tavLst>
                                    </p:anim>
                                    <p:anim calcmode="lin" valueType="num">
                                      <p:cBhvr>
                                        <p:cTn id="23" dur="500" fill="hold"/>
                                        <p:tgtEl>
                                          <p:spTgt spid="140295"/>
                                        </p:tgtEl>
                                        <p:attrNameLst>
                                          <p:attrName>style.rotation</p:attrName>
                                        </p:attrNameLst>
                                      </p:cBhvr>
                                      <p:tavLst>
                                        <p:tav tm="0">
                                          <p:val>
                                            <p:fltVal val="360"/>
                                          </p:val>
                                        </p:tav>
                                        <p:tav tm="100000">
                                          <p:val>
                                            <p:fltVal val="0"/>
                                          </p:val>
                                        </p:tav>
                                      </p:tavLst>
                                    </p:anim>
                                    <p:animEffect>
                                      <p:cBhvr>
                                        <p:cTn id="24" dur="500"/>
                                        <p:tgtEl>
                                          <p:spTgt spid="140295"/>
                                        </p:tgtEl>
                                      </p:cBhvr>
                                    </p:animEffect>
                                  </p:childTnLst>
                                </p:cTn>
                              </p:par>
                            </p:childTnLst>
                          </p:cTn>
                        </p:par>
                        <p:par>
                          <p:cTn id="25" fill="hold">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140296"/>
                                        </p:tgtEl>
                                        <p:attrNameLst>
                                          <p:attrName>style.visibility</p:attrName>
                                        </p:attrNameLst>
                                      </p:cBhvr>
                                      <p:to>
                                        <p:strVal val="visible"/>
                                      </p:to>
                                    </p:set>
                                    <p:anim calcmode="lin" valueType="num">
                                      <p:cBhvr>
                                        <p:cTn id="28" dur="500" fill="hold"/>
                                        <p:tgtEl>
                                          <p:spTgt spid="140296"/>
                                        </p:tgtEl>
                                        <p:attrNameLst>
                                          <p:attrName>ppt_w</p:attrName>
                                        </p:attrNameLst>
                                      </p:cBhvr>
                                      <p:tavLst>
                                        <p:tav tm="0">
                                          <p:val>
                                            <p:fltVal val="0"/>
                                          </p:val>
                                        </p:tav>
                                        <p:tav tm="100000">
                                          <p:val>
                                            <p:strVal val="#ppt_w"/>
                                          </p:val>
                                        </p:tav>
                                      </p:tavLst>
                                    </p:anim>
                                    <p:anim calcmode="lin" valueType="num">
                                      <p:cBhvr>
                                        <p:cTn id="29" dur="500" fill="hold"/>
                                        <p:tgtEl>
                                          <p:spTgt spid="140296"/>
                                        </p:tgtEl>
                                        <p:attrNameLst>
                                          <p:attrName>ppt_h</p:attrName>
                                        </p:attrNameLst>
                                      </p:cBhvr>
                                      <p:tavLst>
                                        <p:tav tm="0">
                                          <p:val>
                                            <p:fltVal val="0"/>
                                          </p:val>
                                        </p:tav>
                                        <p:tav tm="100000">
                                          <p:val>
                                            <p:strVal val="#ppt_h"/>
                                          </p:val>
                                        </p:tav>
                                      </p:tavLst>
                                    </p:anim>
                                    <p:anim calcmode="lin" valueType="num">
                                      <p:cBhvr>
                                        <p:cTn id="30" dur="500" fill="hold"/>
                                        <p:tgtEl>
                                          <p:spTgt spid="140296"/>
                                        </p:tgtEl>
                                        <p:attrNameLst>
                                          <p:attrName>style.rotation</p:attrName>
                                        </p:attrNameLst>
                                      </p:cBhvr>
                                      <p:tavLst>
                                        <p:tav tm="0">
                                          <p:val>
                                            <p:fltVal val="360"/>
                                          </p:val>
                                        </p:tav>
                                        <p:tav tm="100000">
                                          <p:val>
                                            <p:fltVal val="0"/>
                                          </p:val>
                                        </p:tav>
                                      </p:tavLst>
                                    </p:anim>
                                    <p:animEffect>
                                      <p:cBhvr>
                                        <p:cTn id="31" dur="500"/>
                                        <p:tgtEl>
                                          <p:spTgt spid="140296"/>
                                        </p:tgtEl>
                                      </p:cBhvr>
                                    </p:animEffect>
                                  </p:childTnLst>
                                </p:cTn>
                              </p:par>
                            </p:childTnLst>
                          </p:cTn>
                        </p:par>
                        <p:par>
                          <p:cTn id="32" fill="hold">
                            <p:stCondLst>
                              <p:cond delay="2000"/>
                            </p:stCondLst>
                            <p:childTnLst>
                              <p:par>
                                <p:cTn id="33" presetID="49" presetClass="entr" presetSubtype="0" decel="100000" fill="hold" nodeType="afterEffect">
                                  <p:stCondLst>
                                    <p:cond delay="0"/>
                                  </p:stCondLst>
                                  <p:childTnLst>
                                    <p:set>
                                      <p:cBhvr>
                                        <p:cTn id="34" dur="1" fill="hold">
                                          <p:stCondLst>
                                            <p:cond delay="0"/>
                                          </p:stCondLst>
                                        </p:cTn>
                                        <p:tgtEl>
                                          <p:spTgt spid="140297"/>
                                        </p:tgtEl>
                                        <p:attrNameLst>
                                          <p:attrName>style.visibility</p:attrName>
                                        </p:attrNameLst>
                                      </p:cBhvr>
                                      <p:to>
                                        <p:strVal val="visible"/>
                                      </p:to>
                                    </p:set>
                                    <p:anim calcmode="lin" valueType="num">
                                      <p:cBhvr>
                                        <p:cTn id="35" dur="500" fill="hold"/>
                                        <p:tgtEl>
                                          <p:spTgt spid="140297"/>
                                        </p:tgtEl>
                                        <p:attrNameLst>
                                          <p:attrName>ppt_w</p:attrName>
                                        </p:attrNameLst>
                                      </p:cBhvr>
                                      <p:tavLst>
                                        <p:tav tm="0">
                                          <p:val>
                                            <p:fltVal val="0"/>
                                          </p:val>
                                        </p:tav>
                                        <p:tav tm="100000">
                                          <p:val>
                                            <p:strVal val="#ppt_w"/>
                                          </p:val>
                                        </p:tav>
                                      </p:tavLst>
                                    </p:anim>
                                    <p:anim calcmode="lin" valueType="num">
                                      <p:cBhvr>
                                        <p:cTn id="36" dur="500" fill="hold"/>
                                        <p:tgtEl>
                                          <p:spTgt spid="140297"/>
                                        </p:tgtEl>
                                        <p:attrNameLst>
                                          <p:attrName>ppt_h</p:attrName>
                                        </p:attrNameLst>
                                      </p:cBhvr>
                                      <p:tavLst>
                                        <p:tav tm="0">
                                          <p:val>
                                            <p:fltVal val="0"/>
                                          </p:val>
                                        </p:tav>
                                        <p:tav tm="100000">
                                          <p:val>
                                            <p:strVal val="#ppt_h"/>
                                          </p:val>
                                        </p:tav>
                                      </p:tavLst>
                                    </p:anim>
                                    <p:anim calcmode="lin" valueType="num">
                                      <p:cBhvr>
                                        <p:cTn id="37" dur="500" fill="hold"/>
                                        <p:tgtEl>
                                          <p:spTgt spid="140297"/>
                                        </p:tgtEl>
                                        <p:attrNameLst>
                                          <p:attrName>style.rotation</p:attrName>
                                        </p:attrNameLst>
                                      </p:cBhvr>
                                      <p:tavLst>
                                        <p:tav tm="0">
                                          <p:val>
                                            <p:fltVal val="360"/>
                                          </p:val>
                                        </p:tav>
                                        <p:tav tm="100000">
                                          <p:val>
                                            <p:fltVal val="0"/>
                                          </p:val>
                                        </p:tav>
                                      </p:tavLst>
                                    </p:anim>
                                    <p:animEffect>
                                      <p:cBhvr>
                                        <p:cTn id="38" dur="500"/>
                                        <p:tgtEl>
                                          <p:spTgt spid="140297"/>
                                        </p:tgtEl>
                                      </p:cBhvr>
                                    </p:animEffect>
                                  </p:childTnLst>
                                </p:cTn>
                              </p:par>
                            </p:childTnLst>
                          </p:cTn>
                        </p:par>
                        <p:par>
                          <p:cTn id="39" fill="hold">
                            <p:stCondLst>
                              <p:cond delay="2500"/>
                            </p:stCondLst>
                            <p:childTnLst>
                              <p:par>
                                <p:cTn id="40" presetID="49" presetClass="entr" presetSubtype="0" decel="100000" fill="hold" nodeType="afterEffect">
                                  <p:stCondLst>
                                    <p:cond delay="0"/>
                                  </p:stCondLst>
                                  <p:childTnLst>
                                    <p:set>
                                      <p:cBhvr>
                                        <p:cTn id="41" dur="1" fill="hold">
                                          <p:stCondLst>
                                            <p:cond delay="0"/>
                                          </p:stCondLst>
                                        </p:cTn>
                                        <p:tgtEl>
                                          <p:spTgt spid="140298"/>
                                        </p:tgtEl>
                                        <p:attrNameLst>
                                          <p:attrName>style.visibility</p:attrName>
                                        </p:attrNameLst>
                                      </p:cBhvr>
                                      <p:to>
                                        <p:strVal val="visible"/>
                                      </p:to>
                                    </p:set>
                                    <p:anim calcmode="lin" valueType="num">
                                      <p:cBhvr>
                                        <p:cTn id="42" dur="500" fill="hold"/>
                                        <p:tgtEl>
                                          <p:spTgt spid="140298"/>
                                        </p:tgtEl>
                                        <p:attrNameLst>
                                          <p:attrName>ppt_w</p:attrName>
                                        </p:attrNameLst>
                                      </p:cBhvr>
                                      <p:tavLst>
                                        <p:tav tm="0">
                                          <p:val>
                                            <p:fltVal val="0"/>
                                          </p:val>
                                        </p:tav>
                                        <p:tav tm="100000">
                                          <p:val>
                                            <p:strVal val="#ppt_w"/>
                                          </p:val>
                                        </p:tav>
                                      </p:tavLst>
                                    </p:anim>
                                    <p:anim calcmode="lin" valueType="num">
                                      <p:cBhvr>
                                        <p:cTn id="43" dur="500" fill="hold"/>
                                        <p:tgtEl>
                                          <p:spTgt spid="140298"/>
                                        </p:tgtEl>
                                        <p:attrNameLst>
                                          <p:attrName>ppt_h</p:attrName>
                                        </p:attrNameLst>
                                      </p:cBhvr>
                                      <p:tavLst>
                                        <p:tav tm="0">
                                          <p:val>
                                            <p:fltVal val="0"/>
                                          </p:val>
                                        </p:tav>
                                        <p:tav tm="100000">
                                          <p:val>
                                            <p:strVal val="#ppt_h"/>
                                          </p:val>
                                        </p:tav>
                                      </p:tavLst>
                                    </p:anim>
                                    <p:anim calcmode="lin" valueType="num">
                                      <p:cBhvr>
                                        <p:cTn id="44" dur="500" fill="hold"/>
                                        <p:tgtEl>
                                          <p:spTgt spid="140298"/>
                                        </p:tgtEl>
                                        <p:attrNameLst>
                                          <p:attrName>style.rotation</p:attrName>
                                        </p:attrNameLst>
                                      </p:cBhvr>
                                      <p:tavLst>
                                        <p:tav tm="0">
                                          <p:val>
                                            <p:fltVal val="360"/>
                                          </p:val>
                                        </p:tav>
                                        <p:tav tm="100000">
                                          <p:val>
                                            <p:fltVal val="0"/>
                                          </p:val>
                                        </p:tav>
                                      </p:tavLst>
                                    </p:anim>
                                    <p:animEffect>
                                      <p:cBhvr>
                                        <p:cTn id="45" dur="500"/>
                                        <p:tgtEl>
                                          <p:spTgt spid="140298"/>
                                        </p:tgtEl>
                                      </p:cBhvr>
                                    </p:animEffect>
                                  </p:childTnLst>
                                </p:cTn>
                              </p:par>
                            </p:childTnLst>
                          </p:cTn>
                        </p:par>
                        <p:par>
                          <p:cTn id="46" fill="hold">
                            <p:stCondLst>
                              <p:cond delay="3000"/>
                            </p:stCondLst>
                            <p:childTnLst>
                              <p:par>
                                <p:cTn id="47" presetID="49" presetClass="entr" presetSubtype="0" decel="100000" fill="hold" nodeType="afterEffect">
                                  <p:stCondLst>
                                    <p:cond delay="0"/>
                                  </p:stCondLst>
                                  <p:childTnLst>
                                    <p:set>
                                      <p:cBhvr>
                                        <p:cTn id="48" dur="1" fill="hold">
                                          <p:stCondLst>
                                            <p:cond delay="0"/>
                                          </p:stCondLst>
                                        </p:cTn>
                                        <p:tgtEl>
                                          <p:spTgt spid="140299"/>
                                        </p:tgtEl>
                                        <p:attrNameLst>
                                          <p:attrName>style.visibility</p:attrName>
                                        </p:attrNameLst>
                                      </p:cBhvr>
                                      <p:to>
                                        <p:strVal val="visible"/>
                                      </p:to>
                                    </p:set>
                                    <p:anim calcmode="lin" valueType="num">
                                      <p:cBhvr>
                                        <p:cTn id="49" dur="500" fill="hold"/>
                                        <p:tgtEl>
                                          <p:spTgt spid="140299"/>
                                        </p:tgtEl>
                                        <p:attrNameLst>
                                          <p:attrName>ppt_w</p:attrName>
                                        </p:attrNameLst>
                                      </p:cBhvr>
                                      <p:tavLst>
                                        <p:tav tm="0">
                                          <p:val>
                                            <p:fltVal val="0"/>
                                          </p:val>
                                        </p:tav>
                                        <p:tav tm="100000">
                                          <p:val>
                                            <p:strVal val="#ppt_w"/>
                                          </p:val>
                                        </p:tav>
                                      </p:tavLst>
                                    </p:anim>
                                    <p:anim calcmode="lin" valueType="num">
                                      <p:cBhvr>
                                        <p:cTn id="50" dur="500" fill="hold"/>
                                        <p:tgtEl>
                                          <p:spTgt spid="140299"/>
                                        </p:tgtEl>
                                        <p:attrNameLst>
                                          <p:attrName>ppt_h</p:attrName>
                                        </p:attrNameLst>
                                      </p:cBhvr>
                                      <p:tavLst>
                                        <p:tav tm="0">
                                          <p:val>
                                            <p:fltVal val="0"/>
                                          </p:val>
                                        </p:tav>
                                        <p:tav tm="100000">
                                          <p:val>
                                            <p:strVal val="#ppt_h"/>
                                          </p:val>
                                        </p:tav>
                                      </p:tavLst>
                                    </p:anim>
                                    <p:anim calcmode="lin" valueType="num">
                                      <p:cBhvr>
                                        <p:cTn id="51" dur="500" fill="hold"/>
                                        <p:tgtEl>
                                          <p:spTgt spid="140299"/>
                                        </p:tgtEl>
                                        <p:attrNameLst>
                                          <p:attrName>style.rotation</p:attrName>
                                        </p:attrNameLst>
                                      </p:cBhvr>
                                      <p:tavLst>
                                        <p:tav tm="0">
                                          <p:val>
                                            <p:fltVal val="360"/>
                                          </p:val>
                                        </p:tav>
                                        <p:tav tm="100000">
                                          <p:val>
                                            <p:fltVal val="0"/>
                                          </p:val>
                                        </p:tav>
                                      </p:tavLst>
                                    </p:anim>
                                    <p:animEffect>
                                      <p:cBhvr>
                                        <p:cTn id="52" dur="500"/>
                                        <p:tgtEl>
                                          <p:spTgt spid="14029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40306"/>
                                        </p:tgtEl>
                                        <p:attrNameLst>
                                          <p:attrName>style.visibility</p:attrName>
                                        </p:attrNameLst>
                                      </p:cBhvr>
                                      <p:to>
                                        <p:strVal val="visible"/>
                                      </p:to>
                                    </p:set>
                                    <p:animEffect>
                                      <p:cBhvr>
                                        <p:cTn id="57" dur="500"/>
                                        <p:tgtEl>
                                          <p:spTgt spid="140306"/>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40305"/>
                                        </p:tgtEl>
                                        <p:attrNameLst>
                                          <p:attrName>style.visibility</p:attrName>
                                        </p:attrNameLst>
                                      </p:cBhvr>
                                      <p:to>
                                        <p:strVal val="visible"/>
                                      </p:to>
                                    </p:set>
                                    <p:animEffect>
                                      <p:cBhvr>
                                        <p:cTn id="60" dur="500"/>
                                        <p:tgtEl>
                                          <p:spTgt spid="140305"/>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140304"/>
                                        </p:tgtEl>
                                        <p:attrNameLst>
                                          <p:attrName>style.visibility</p:attrName>
                                        </p:attrNameLst>
                                      </p:cBhvr>
                                      <p:to>
                                        <p:strVal val="visible"/>
                                      </p:to>
                                    </p:set>
                                    <p:animEffect>
                                      <p:cBhvr>
                                        <p:cTn id="63" dur="500"/>
                                        <p:tgtEl>
                                          <p:spTgt spid="140304"/>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40303"/>
                                        </p:tgtEl>
                                        <p:attrNameLst>
                                          <p:attrName>style.visibility</p:attrName>
                                        </p:attrNameLst>
                                      </p:cBhvr>
                                      <p:to>
                                        <p:strVal val="visible"/>
                                      </p:to>
                                    </p:set>
                                    <p:animEffect>
                                      <p:cBhvr>
                                        <p:cTn id="66" dur="500"/>
                                        <p:tgtEl>
                                          <p:spTgt spid="140303"/>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140302"/>
                                        </p:tgtEl>
                                        <p:attrNameLst>
                                          <p:attrName>style.visibility</p:attrName>
                                        </p:attrNameLst>
                                      </p:cBhvr>
                                      <p:to>
                                        <p:strVal val="visible"/>
                                      </p:to>
                                    </p:set>
                                    <p:animEffect>
                                      <p:cBhvr>
                                        <p:cTn id="69" dur="500"/>
                                        <p:tgtEl>
                                          <p:spTgt spid="140302"/>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40301"/>
                                        </p:tgtEl>
                                        <p:attrNameLst>
                                          <p:attrName>style.visibility</p:attrName>
                                        </p:attrNameLst>
                                      </p:cBhvr>
                                      <p:to>
                                        <p:strVal val="visible"/>
                                      </p:to>
                                    </p:set>
                                    <p:animEffect>
                                      <p:cBhvr>
                                        <p:cTn id="72" dur="500"/>
                                        <p:tgtEl>
                                          <p:spTgt spid="140301"/>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140300"/>
                                        </p:tgtEl>
                                        <p:attrNameLst>
                                          <p:attrName>style.visibility</p:attrName>
                                        </p:attrNameLst>
                                      </p:cBhvr>
                                      <p:to>
                                        <p:strVal val="visible"/>
                                      </p:to>
                                    </p:set>
                                    <p:animEffect>
                                      <p:cBhvr>
                                        <p:cTn id="75" dur="500"/>
                                        <p:tgtEl>
                                          <p:spTgt spid="140300"/>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mph" presetSubtype="0" grpId="1" nodeType="clickEffect">
                                  <p:stCondLst>
                                    <p:cond delay="0"/>
                                  </p:stCondLst>
                                  <p:childTnLst>
                                    <p:set>
                                      <p:cBhvr rctx="PPT">
                                        <p:cTn id="79" dur="indefinite"/>
                                        <p:tgtEl>
                                          <p:spTgt spid="140292"/>
                                        </p:tgtEl>
                                        <p:attrNameLst>
                                          <p:attrName>style.opacity</p:attrName>
                                        </p:attrNameLst>
                                      </p:cBhvr>
                                      <p:to>
                                        <p:strVal val="0.5"/>
                                      </p:to>
                                    </p:set>
                                    <p:animEffect prLst="opacity: 0.5">
                                      <p:cBhvr rctx="IE">
                                        <p:cTn id="80" dur="indefinite"/>
                                        <p:tgtEl>
                                          <p:spTgt spid="140292"/>
                                        </p:tgtEl>
                                      </p:cBhvr>
                                    </p:animEffect>
                                  </p:childTnLst>
                                </p:cTn>
                              </p:par>
                              <p:par>
                                <p:cTn id="81" presetID="9" presetClass="emph" presetSubtype="0" nodeType="withEffect">
                                  <p:stCondLst>
                                    <p:cond delay="0"/>
                                  </p:stCondLst>
                                  <p:childTnLst>
                                    <p:set>
                                      <p:cBhvr rctx="PPT">
                                        <p:cTn id="82" dur="indefinite"/>
                                        <p:tgtEl>
                                          <p:spTgt spid="140293"/>
                                        </p:tgtEl>
                                        <p:attrNameLst>
                                          <p:attrName>style.opacity</p:attrName>
                                        </p:attrNameLst>
                                      </p:cBhvr>
                                      <p:to>
                                        <p:strVal val="0.5"/>
                                      </p:to>
                                    </p:set>
                                    <p:animEffect prLst="opacity: 0.5">
                                      <p:cBhvr rctx="IE">
                                        <p:cTn id="83" dur="indefinite"/>
                                        <p:tgtEl>
                                          <p:spTgt spid="140293"/>
                                        </p:tgtEl>
                                      </p:cBhvr>
                                    </p:animEffect>
                                  </p:childTnLst>
                                </p:cTn>
                              </p:par>
                              <p:par>
                                <p:cTn id="84" presetID="9" presetClass="emph" presetSubtype="0" nodeType="withEffect">
                                  <p:stCondLst>
                                    <p:cond delay="0"/>
                                  </p:stCondLst>
                                  <p:childTnLst>
                                    <p:set>
                                      <p:cBhvr rctx="PPT">
                                        <p:cTn id="85" dur="indefinite"/>
                                        <p:tgtEl>
                                          <p:spTgt spid="140294"/>
                                        </p:tgtEl>
                                        <p:attrNameLst>
                                          <p:attrName>style.opacity</p:attrName>
                                        </p:attrNameLst>
                                      </p:cBhvr>
                                      <p:to>
                                        <p:strVal val="0.5"/>
                                      </p:to>
                                    </p:set>
                                    <p:animEffect prLst="opacity: 0.5">
                                      <p:cBhvr rctx="IE">
                                        <p:cTn id="86" dur="indefinite"/>
                                        <p:tgtEl>
                                          <p:spTgt spid="140294"/>
                                        </p:tgtEl>
                                      </p:cBhvr>
                                    </p:animEffect>
                                  </p:childTnLst>
                                </p:cTn>
                              </p:par>
                              <p:par>
                                <p:cTn id="87" presetID="9" presetClass="emph" presetSubtype="0" nodeType="withEffect">
                                  <p:stCondLst>
                                    <p:cond delay="0"/>
                                  </p:stCondLst>
                                  <p:childTnLst>
                                    <p:set>
                                      <p:cBhvr rctx="PPT">
                                        <p:cTn id="88" dur="indefinite"/>
                                        <p:tgtEl>
                                          <p:spTgt spid="140295"/>
                                        </p:tgtEl>
                                        <p:attrNameLst>
                                          <p:attrName>style.opacity</p:attrName>
                                        </p:attrNameLst>
                                      </p:cBhvr>
                                      <p:to>
                                        <p:strVal val="0.5"/>
                                      </p:to>
                                    </p:set>
                                    <p:animEffect prLst="opacity: 0.5">
                                      <p:cBhvr rctx="IE">
                                        <p:cTn id="89" dur="indefinite"/>
                                        <p:tgtEl>
                                          <p:spTgt spid="140295"/>
                                        </p:tgtEl>
                                      </p:cBhvr>
                                    </p:animEffect>
                                  </p:childTnLst>
                                </p:cTn>
                              </p:par>
                              <p:par>
                                <p:cTn id="90" presetID="9" presetClass="emph" presetSubtype="0" nodeType="withEffect">
                                  <p:stCondLst>
                                    <p:cond delay="0"/>
                                  </p:stCondLst>
                                  <p:childTnLst>
                                    <p:set>
                                      <p:cBhvr rctx="PPT">
                                        <p:cTn id="91" dur="indefinite"/>
                                        <p:tgtEl>
                                          <p:spTgt spid="140296"/>
                                        </p:tgtEl>
                                        <p:attrNameLst>
                                          <p:attrName>style.opacity</p:attrName>
                                        </p:attrNameLst>
                                      </p:cBhvr>
                                      <p:to>
                                        <p:strVal val="0.5"/>
                                      </p:to>
                                    </p:set>
                                    <p:animEffect prLst="opacity: 0.5">
                                      <p:cBhvr rctx="IE">
                                        <p:cTn id="92" dur="indefinite"/>
                                        <p:tgtEl>
                                          <p:spTgt spid="140296"/>
                                        </p:tgtEl>
                                      </p:cBhvr>
                                    </p:animEffect>
                                  </p:childTnLst>
                                </p:cTn>
                              </p:par>
                              <p:par>
                                <p:cTn id="93" presetID="9" presetClass="emph" presetSubtype="0" nodeType="withEffect">
                                  <p:stCondLst>
                                    <p:cond delay="0"/>
                                  </p:stCondLst>
                                  <p:childTnLst>
                                    <p:set>
                                      <p:cBhvr rctx="PPT">
                                        <p:cTn id="94" dur="indefinite"/>
                                        <p:tgtEl>
                                          <p:spTgt spid="140297"/>
                                        </p:tgtEl>
                                        <p:attrNameLst>
                                          <p:attrName>style.opacity</p:attrName>
                                        </p:attrNameLst>
                                      </p:cBhvr>
                                      <p:to>
                                        <p:strVal val="0.5"/>
                                      </p:to>
                                    </p:set>
                                    <p:animEffect prLst="opacity: 0.5">
                                      <p:cBhvr rctx="IE">
                                        <p:cTn id="95" dur="indefinite"/>
                                        <p:tgtEl>
                                          <p:spTgt spid="140297"/>
                                        </p:tgtEl>
                                      </p:cBhvr>
                                    </p:animEffect>
                                  </p:childTnLst>
                                </p:cTn>
                              </p:par>
                              <p:par>
                                <p:cTn id="96" presetID="9" presetClass="emph" presetSubtype="0" nodeType="withEffect">
                                  <p:stCondLst>
                                    <p:cond delay="0"/>
                                  </p:stCondLst>
                                  <p:childTnLst>
                                    <p:set>
                                      <p:cBhvr rctx="PPT">
                                        <p:cTn id="97" dur="indefinite"/>
                                        <p:tgtEl>
                                          <p:spTgt spid="140298"/>
                                        </p:tgtEl>
                                        <p:attrNameLst>
                                          <p:attrName>style.opacity</p:attrName>
                                        </p:attrNameLst>
                                      </p:cBhvr>
                                      <p:to>
                                        <p:strVal val="0.5"/>
                                      </p:to>
                                    </p:set>
                                    <p:animEffect prLst="opacity: 0.5">
                                      <p:cBhvr rctx="IE">
                                        <p:cTn id="98" dur="indefinite"/>
                                        <p:tgtEl>
                                          <p:spTgt spid="140298"/>
                                        </p:tgtEl>
                                      </p:cBhvr>
                                    </p:animEffect>
                                  </p:childTnLst>
                                </p:cTn>
                              </p:par>
                              <p:par>
                                <p:cTn id="99" presetID="9" presetClass="emph" presetSubtype="0" nodeType="withEffect">
                                  <p:stCondLst>
                                    <p:cond delay="0"/>
                                  </p:stCondLst>
                                  <p:childTnLst>
                                    <p:set>
                                      <p:cBhvr rctx="PPT">
                                        <p:cTn id="100" dur="indefinite"/>
                                        <p:tgtEl>
                                          <p:spTgt spid="140299"/>
                                        </p:tgtEl>
                                        <p:attrNameLst>
                                          <p:attrName>style.opacity</p:attrName>
                                        </p:attrNameLst>
                                      </p:cBhvr>
                                      <p:to>
                                        <p:strVal val="0.5"/>
                                      </p:to>
                                    </p:set>
                                    <p:animEffect prLst="opacity: 0.5">
                                      <p:cBhvr rctx="IE">
                                        <p:cTn id="101" dur="indefinite"/>
                                        <p:tgtEl>
                                          <p:spTgt spid="140299"/>
                                        </p:tgtEl>
                                      </p:cBhvr>
                                    </p:animEffect>
                                  </p:childTnLst>
                                </p:cTn>
                              </p:par>
                              <p:par>
                                <p:cTn id="102" presetID="9" presetClass="emph" presetSubtype="0" grpId="1" nodeType="withEffect">
                                  <p:stCondLst>
                                    <p:cond delay="0"/>
                                  </p:stCondLst>
                                  <p:childTnLst>
                                    <p:set>
                                      <p:cBhvr rctx="PPT">
                                        <p:cTn id="103" dur="indefinite"/>
                                        <p:tgtEl>
                                          <p:spTgt spid="140300"/>
                                        </p:tgtEl>
                                        <p:attrNameLst>
                                          <p:attrName>style.opacity</p:attrName>
                                        </p:attrNameLst>
                                      </p:cBhvr>
                                      <p:to>
                                        <p:strVal val="0.5"/>
                                      </p:to>
                                    </p:set>
                                    <p:animEffect prLst="opacity: 0.5">
                                      <p:cBhvr rctx="IE">
                                        <p:cTn id="104" dur="indefinite"/>
                                        <p:tgtEl>
                                          <p:spTgt spid="140300"/>
                                        </p:tgtEl>
                                      </p:cBhvr>
                                    </p:animEffect>
                                  </p:childTnLst>
                                </p:cTn>
                              </p:par>
                              <p:par>
                                <p:cTn id="105" presetID="9" presetClass="emph" presetSubtype="0" grpId="1" nodeType="withEffect">
                                  <p:stCondLst>
                                    <p:cond delay="0"/>
                                  </p:stCondLst>
                                  <p:childTnLst>
                                    <p:set>
                                      <p:cBhvr rctx="PPT">
                                        <p:cTn id="106" dur="indefinite"/>
                                        <p:tgtEl>
                                          <p:spTgt spid="140301"/>
                                        </p:tgtEl>
                                        <p:attrNameLst>
                                          <p:attrName>style.opacity</p:attrName>
                                        </p:attrNameLst>
                                      </p:cBhvr>
                                      <p:to>
                                        <p:strVal val="0.5"/>
                                      </p:to>
                                    </p:set>
                                    <p:animEffect prLst="opacity: 0.5">
                                      <p:cBhvr rctx="IE">
                                        <p:cTn id="107" dur="indefinite"/>
                                        <p:tgtEl>
                                          <p:spTgt spid="140301"/>
                                        </p:tgtEl>
                                      </p:cBhvr>
                                    </p:animEffect>
                                  </p:childTnLst>
                                </p:cTn>
                              </p:par>
                              <p:par>
                                <p:cTn id="108" presetID="9" presetClass="emph" presetSubtype="0" grpId="1" nodeType="withEffect">
                                  <p:stCondLst>
                                    <p:cond delay="0"/>
                                  </p:stCondLst>
                                  <p:childTnLst>
                                    <p:set>
                                      <p:cBhvr rctx="PPT">
                                        <p:cTn id="109" dur="indefinite"/>
                                        <p:tgtEl>
                                          <p:spTgt spid="140302"/>
                                        </p:tgtEl>
                                        <p:attrNameLst>
                                          <p:attrName>style.opacity</p:attrName>
                                        </p:attrNameLst>
                                      </p:cBhvr>
                                      <p:to>
                                        <p:strVal val="0.5"/>
                                      </p:to>
                                    </p:set>
                                    <p:animEffect prLst="opacity: 0.5">
                                      <p:cBhvr rctx="IE">
                                        <p:cTn id="110" dur="indefinite"/>
                                        <p:tgtEl>
                                          <p:spTgt spid="140302"/>
                                        </p:tgtEl>
                                      </p:cBhvr>
                                    </p:animEffect>
                                  </p:childTnLst>
                                </p:cTn>
                              </p:par>
                              <p:par>
                                <p:cTn id="111" presetID="9" presetClass="emph" presetSubtype="0" grpId="1" nodeType="withEffect">
                                  <p:stCondLst>
                                    <p:cond delay="0"/>
                                  </p:stCondLst>
                                  <p:childTnLst>
                                    <p:set>
                                      <p:cBhvr rctx="PPT">
                                        <p:cTn id="112" dur="indefinite"/>
                                        <p:tgtEl>
                                          <p:spTgt spid="140303"/>
                                        </p:tgtEl>
                                        <p:attrNameLst>
                                          <p:attrName>style.opacity</p:attrName>
                                        </p:attrNameLst>
                                      </p:cBhvr>
                                      <p:to>
                                        <p:strVal val="0.5"/>
                                      </p:to>
                                    </p:set>
                                    <p:animEffect prLst="opacity: 0.5">
                                      <p:cBhvr rctx="IE">
                                        <p:cTn id="113" dur="indefinite"/>
                                        <p:tgtEl>
                                          <p:spTgt spid="140303"/>
                                        </p:tgtEl>
                                      </p:cBhvr>
                                    </p:animEffect>
                                  </p:childTnLst>
                                </p:cTn>
                              </p:par>
                              <p:par>
                                <p:cTn id="114" presetID="9" presetClass="emph" presetSubtype="0" grpId="1" nodeType="withEffect">
                                  <p:stCondLst>
                                    <p:cond delay="0"/>
                                  </p:stCondLst>
                                  <p:childTnLst>
                                    <p:set>
                                      <p:cBhvr rctx="PPT">
                                        <p:cTn id="115" dur="indefinite"/>
                                        <p:tgtEl>
                                          <p:spTgt spid="140304"/>
                                        </p:tgtEl>
                                        <p:attrNameLst>
                                          <p:attrName>style.opacity</p:attrName>
                                        </p:attrNameLst>
                                      </p:cBhvr>
                                      <p:to>
                                        <p:strVal val="0.5"/>
                                      </p:to>
                                    </p:set>
                                    <p:animEffect prLst="opacity: 0.5">
                                      <p:cBhvr rctx="IE">
                                        <p:cTn id="116" dur="indefinite"/>
                                        <p:tgtEl>
                                          <p:spTgt spid="140304"/>
                                        </p:tgtEl>
                                      </p:cBhvr>
                                    </p:animEffect>
                                  </p:childTnLst>
                                </p:cTn>
                              </p:par>
                              <p:par>
                                <p:cTn id="117" presetID="9" presetClass="emph" presetSubtype="0" grpId="1" nodeType="withEffect">
                                  <p:stCondLst>
                                    <p:cond delay="0"/>
                                  </p:stCondLst>
                                  <p:childTnLst>
                                    <p:set>
                                      <p:cBhvr rctx="PPT">
                                        <p:cTn id="118" dur="indefinite"/>
                                        <p:tgtEl>
                                          <p:spTgt spid="140305"/>
                                        </p:tgtEl>
                                        <p:attrNameLst>
                                          <p:attrName>style.opacity</p:attrName>
                                        </p:attrNameLst>
                                      </p:cBhvr>
                                      <p:to>
                                        <p:strVal val="0.5"/>
                                      </p:to>
                                    </p:set>
                                    <p:animEffect prLst="opacity: 0.5">
                                      <p:cBhvr rctx="IE">
                                        <p:cTn id="119" dur="indefinite"/>
                                        <p:tgtEl>
                                          <p:spTgt spid="140305"/>
                                        </p:tgtEl>
                                      </p:cBhvr>
                                    </p:animEffect>
                                  </p:childTnLst>
                                </p:cTn>
                              </p:par>
                              <p:par>
                                <p:cTn id="120" presetID="9" presetClass="emph" presetSubtype="0" grpId="1" nodeType="withEffect">
                                  <p:stCondLst>
                                    <p:cond delay="0"/>
                                  </p:stCondLst>
                                  <p:childTnLst>
                                    <p:set>
                                      <p:cBhvr rctx="PPT">
                                        <p:cTn id="121" dur="indefinite"/>
                                        <p:tgtEl>
                                          <p:spTgt spid="140306"/>
                                        </p:tgtEl>
                                        <p:attrNameLst>
                                          <p:attrName>style.opacity</p:attrName>
                                        </p:attrNameLst>
                                      </p:cBhvr>
                                      <p:to>
                                        <p:strVal val="0.5"/>
                                      </p:to>
                                    </p:set>
                                    <p:animEffect prLst="opacity: 0.5">
                                      <p:cBhvr rctx="IE">
                                        <p:cTn id="122" dur="indefinite"/>
                                        <p:tgtEl>
                                          <p:spTgt spid="140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bldLvl="0" autoUpdateAnimBg="0"/>
      <p:bldP spid="140292" grpId="1" bldLvl="0" autoUpdateAnimBg="0"/>
      <p:bldP spid="140300" grpId="0" bldLvl="0" animBg="1" autoUpdateAnimBg="0"/>
      <p:bldP spid="140300" grpId="1" bldLvl="0" animBg="1" autoUpdateAnimBg="0"/>
      <p:bldP spid="140301" grpId="0" bldLvl="0" animBg="1" autoUpdateAnimBg="0"/>
      <p:bldP spid="140301" grpId="1" bldLvl="0" animBg="1" autoUpdateAnimBg="0"/>
      <p:bldP spid="140302" grpId="0" bldLvl="0" animBg="1" autoUpdateAnimBg="0"/>
      <p:bldP spid="140302" grpId="1" bldLvl="0" animBg="1" autoUpdateAnimBg="0"/>
      <p:bldP spid="140303" grpId="0" bldLvl="0" animBg="1" autoUpdateAnimBg="0"/>
      <p:bldP spid="140303" grpId="1" bldLvl="0" animBg="1" autoUpdateAnimBg="0"/>
      <p:bldP spid="140304" grpId="0" bldLvl="0" animBg="1" autoUpdateAnimBg="0"/>
      <p:bldP spid="140304" grpId="1" bldLvl="0" animBg="1" autoUpdateAnimBg="0"/>
      <p:bldP spid="140305" grpId="0" bldLvl="0" animBg="1" autoUpdateAnimBg="0"/>
      <p:bldP spid="140305" grpId="1" bldLvl="0" animBg="1" autoUpdateAnimBg="0"/>
      <p:bldP spid="140306" grpId="0" bldLvl="0" animBg="1" autoUpdateAnimBg="0"/>
      <p:bldP spid="140306" grpId="1" bldLvl="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itle 1"/>
          <p:cNvSpPr>
            <a:spLocks noGrp="1" noChangeArrowheads="1"/>
          </p:cNvSpPr>
          <p:nvPr>
            <p:ph type="title" idx="4294967295"/>
          </p:nvPr>
        </p:nvSpPr>
        <p:spPr>
          <a:xfrm>
            <a:off x="814388" y="28575"/>
            <a:ext cx="10769600" cy="1143000"/>
          </a:xfrm>
        </p:spPr>
        <p:txBody>
          <a:bodyPr/>
          <a:lstStyle/>
          <a:p>
            <a:pPr eaLnBrk="1" hangingPunct="1"/>
            <a:r>
              <a:rPr lang="zh-CN" altLang="zh-CN" b="1" dirty="0" smtClean="0">
                <a:solidFill>
                  <a:schemeClr val="bg2">
                    <a:lumMod val="25000"/>
                  </a:schemeClr>
                </a:solidFill>
              </a:rPr>
              <a:t>考研</a:t>
            </a:r>
            <a:endParaRPr lang="zh-CN" altLang="zh-CN" dirty="0" smtClean="0">
              <a:solidFill>
                <a:schemeClr val="bg2">
                  <a:lumMod val="25000"/>
                </a:schemeClr>
              </a:solidFill>
            </a:endParaRPr>
          </a:p>
        </p:txBody>
      </p:sp>
      <p:sp>
        <p:nvSpPr>
          <p:cNvPr id="81924" name="TextBox 12"/>
          <p:cNvSpPr>
            <a:spLocks noChangeArrowheads="1"/>
          </p:cNvSpPr>
          <p:nvPr/>
        </p:nvSpPr>
        <p:spPr bwMode="auto">
          <a:xfrm>
            <a:off x="3105150" y="369888"/>
            <a:ext cx="5281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dirty="0">
                <a:solidFill>
                  <a:schemeClr val="bg2">
                    <a:lumMod val="25000"/>
                  </a:schemeClr>
                </a:solidFill>
                <a:latin typeface="Adobe Caslon Pro Bold" panose="0205070206050A020403" pitchFamily="18" charset="0"/>
                <a:sym typeface="Adobe Caslon Pro Bold" panose="0205070206050A020403" pitchFamily="18" charset="0"/>
              </a:rPr>
              <a:t>Part 1. </a:t>
            </a:r>
            <a:r>
              <a:rPr lang="zh-CN" altLang="en-US" sz="3600" dirty="0">
                <a:solidFill>
                  <a:schemeClr val="bg2">
                    <a:lumMod val="25000"/>
                  </a:schemeClr>
                </a:solidFill>
                <a:latin typeface="Adobe Caslon Pro Bold" panose="0205070206050A020403" pitchFamily="18" charset="0"/>
                <a:sym typeface="Adobe Caslon Pro Bold" panose="0205070206050A020403" pitchFamily="18" charset="0"/>
              </a:rPr>
              <a:t>方向</a:t>
            </a:r>
            <a:endParaRPr lang="zh-CN" altLang="en-US" sz="3600" dirty="0">
              <a:solidFill>
                <a:schemeClr val="bg2">
                  <a:lumMod val="25000"/>
                </a:schemeClr>
              </a:solidFill>
              <a:latin typeface="Blackadder ITC" panose="04020505051007020D02" pitchFamily="82" charset="0"/>
              <a:sym typeface="Blackadder ITC" panose="04020505051007020D02" pitchFamily="82" charset="0"/>
            </a:endParaRPr>
          </a:p>
        </p:txBody>
      </p:sp>
      <p:pic>
        <p:nvPicPr>
          <p:cNvPr id="81925" name="Picture 8"/>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60991" y="1561756"/>
            <a:ext cx="10854964" cy="4543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itle 1"/>
          <p:cNvSpPr>
            <a:spLocks noGrp="1" noChangeArrowheads="1"/>
          </p:cNvSpPr>
          <p:nvPr>
            <p:ph type="title" idx="4294967295"/>
          </p:nvPr>
        </p:nvSpPr>
        <p:spPr>
          <a:xfrm>
            <a:off x="814388" y="28575"/>
            <a:ext cx="10769600" cy="1143000"/>
          </a:xfrm>
        </p:spPr>
        <p:txBody>
          <a:bodyPr/>
          <a:lstStyle/>
          <a:p>
            <a:pPr eaLnBrk="1" hangingPunct="1"/>
            <a:r>
              <a:rPr lang="zh-CN" altLang="zh-CN" b="1" dirty="0" smtClean="0">
                <a:solidFill>
                  <a:schemeClr val="bg2">
                    <a:lumMod val="25000"/>
                  </a:schemeClr>
                </a:solidFill>
              </a:rPr>
              <a:t>考研</a:t>
            </a:r>
            <a:endParaRPr lang="zh-CN" altLang="zh-CN" dirty="0" smtClean="0">
              <a:solidFill>
                <a:schemeClr val="bg2">
                  <a:lumMod val="25000"/>
                </a:schemeClr>
              </a:solidFill>
            </a:endParaRPr>
          </a:p>
        </p:txBody>
      </p:sp>
      <p:sp>
        <p:nvSpPr>
          <p:cNvPr id="82948" name="TextBox 12"/>
          <p:cNvSpPr>
            <a:spLocks noChangeArrowheads="1"/>
          </p:cNvSpPr>
          <p:nvPr/>
        </p:nvSpPr>
        <p:spPr bwMode="auto">
          <a:xfrm>
            <a:off x="3105150" y="369888"/>
            <a:ext cx="5281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dirty="0">
                <a:solidFill>
                  <a:schemeClr val="bg2">
                    <a:lumMod val="25000"/>
                  </a:schemeClr>
                </a:solidFill>
                <a:latin typeface="Adobe Caslon Pro Bold" panose="0205070206050A020403" pitchFamily="18" charset="0"/>
                <a:sym typeface="Adobe Caslon Pro Bold" panose="0205070206050A020403" pitchFamily="18" charset="0"/>
              </a:rPr>
              <a:t>Part 2. </a:t>
            </a:r>
            <a:r>
              <a:rPr lang="zh-CN" altLang="en-US" sz="3600" dirty="0">
                <a:solidFill>
                  <a:schemeClr val="bg2">
                    <a:lumMod val="25000"/>
                  </a:schemeClr>
                </a:solidFill>
                <a:latin typeface="Adobe Caslon Pro Bold" panose="0205070206050A020403" pitchFamily="18" charset="0"/>
                <a:sym typeface="Adobe Caslon Pro Bold" panose="0205070206050A020403" pitchFamily="18" charset="0"/>
              </a:rPr>
              <a:t>学校</a:t>
            </a:r>
            <a:endParaRPr lang="zh-CN" altLang="en-US" sz="3600" dirty="0">
              <a:solidFill>
                <a:schemeClr val="bg2">
                  <a:lumMod val="25000"/>
                </a:schemeClr>
              </a:solidFill>
              <a:latin typeface="Blackadder ITC" panose="04020505051007020D02" pitchFamily="82" charset="0"/>
              <a:sym typeface="Blackadder ITC" panose="04020505051007020D02" pitchFamily="82" charset="0"/>
            </a:endParaRPr>
          </a:p>
        </p:txBody>
      </p:sp>
      <p:sp>
        <p:nvSpPr>
          <p:cNvPr id="82949" name="TextBox 1"/>
          <p:cNvSpPr>
            <a:spLocks noChangeArrowheads="1"/>
          </p:cNvSpPr>
          <p:nvPr/>
        </p:nvSpPr>
        <p:spPr bwMode="auto">
          <a:xfrm>
            <a:off x="1008063" y="1177925"/>
            <a:ext cx="3840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dirty="0" err="1">
                <a:solidFill>
                  <a:schemeClr val="bg2">
                    <a:lumMod val="25000"/>
                  </a:schemeClr>
                </a:solidFill>
              </a:rPr>
              <a:t>Eg</a:t>
            </a:r>
            <a:r>
              <a:rPr lang="zh-CN" altLang="en-US" b="1" dirty="0" smtClean="0">
                <a:solidFill>
                  <a:schemeClr val="bg2">
                    <a:lumMod val="25000"/>
                  </a:schemeClr>
                </a:solidFill>
              </a:rPr>
              <a:t>：固体力学</a:t>
            </a:r>
            <a:endParaRPr lang="zh-CN" altLang="en-US" b="1" dirty="0">
              <a:solidFill>
                <a:schemeClr val="bg2">
                  <a:lumMod val="25000"/>
                </a:schemeClr>
              </a:solidFill>
            </a:endParaRPr>
          </a:p>
        </p:txBody>
      </p:sp>
      <p:pic>
        <p:nvPicPr>
          <p:cNvPr id="82950" name="Picture 8"/>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896666" y="1803042"/>
            <a:ext cx="7852711" cy="451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51" name="Picture 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72995" y="2088682"/>
            <a:ext cx="2116662" cy="4233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组合 6"/>
          <p:cNvGrpSpPr/>
          <p:nvPr/>
        </p:nvGrpSpPr>
        <p:grpSpPr bwMode="auto">
          <a:xfrm rot="4682541" flipH="1" flipV="1">
            <a:off x="5424850" y="4349811"/>
            <a:ext cx="881274" cy="945172"/>
            <a:chOff x="-38814" y="-77708"/>
            <a:chExt cx="833401" cy="783900"/>
          </a:xfrm>
        </p:grpSpPr>
        <p:cxnSp>
          <p:nvCxnSpPr>
            <p:cNvPr id="11" name="直接箭头连接符 16"/>
            <p:cNvCxnSpPr>
              <a:cxnSpLocks noChangeShapeType="1"/>
            </p:cNvCxnSpPr>
            <p:nvPr/>
          </p:nvCxnSpPr>
          <p:spPr bwMode="auto">
            <a:xfrm rot="16917459" flipH="1">
              <a:off x="572067" y="483673"/>
              <a:ext cx="191535" cy="253504"/>
            </a:xfrm>
            <a:prstGeom prst="straightConnector1">
              <a:avLst/>
            </a:prstGeom>
            <a:noFill/>
            <a:ln w="34925">
              <a:solidFill>
                <a:srgbClr val="FF0000"/>
              </a:solidFill>
              <a:bevel/>
              <a:tailEnd type="arrow" w="med" len="med"/>
            </a:ln>
            <a:extLst>
              <a:ext uri="{909E8E84-426E-40DD-AFC4-6F175D3DCCD1}">
                <a14:hiddenFill xmlns:a14="http://schemas.microsoft.com/office/drawing/2010/main">
                  <a:noFill/>
                </a14:hiddenFill>
              </a:ext>
            </a:extLst>
          </p:spPr>
        </p:cxnSp>
        <p:sp>
          <p:nvSpPr>
            <p:cNvPr id="12" name="椭圆 8"/>
            <p:cNvSpPr>
              <a:spLocks noChangeArrowheads="1"/>
            </p:cNvSpPr>
            <p:nvPr/>
          </p:nvSpPr>
          <p:spPr bwMode="auto">
            <a:xfrm>
              <a:off x="-38814" y="-77708"/>
              <a:ext cx="710989" cy="654773"/>
            </a:xfrm>
            <a:prstGeom prst="ellipse">
              <a:avLst/>
            </a:prstGeom>
            <a:solidFill>
              <a:srgbClr val="ACB8CA">
                <a:alpha val="29803"/>
              </a:srgbClr>
            </a:solidFill>
            <a:ln w="19050">
              <a:solidFill>
                <a:srgbClr val="FF0000"/>
              </a:solidFill>
              <a:bevel/>
            </a:ln>
          </p:spPr>
          <p:txBody>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2400">
                <a:solidFill>
                  <a:srgbClr val="000000"/>
                </a:solidFill>
                <a:sym typeface="宋体" panose="02010600030101010101" pitchFamily="2"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6838" y="207447"/>
            <a:ext cx="11493849" cy="6480720"/>
          </a:xfrm>
          <a:prstGeom prst="rect">
            <a:avLst/>
          </a:prstGeom>
        </p:spPr>
      </p:pic>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sp>
        <p:nvSpPr>
          <p:cNvPr id="289799" name="AutoShape 7"/>
          <p:cNvSpPr>
            <a:spLocks noChangeArrowheads="1"/>
          </p:cNvSpPr>
          <p:nvPr/>
        </p:nvSpPr>
        <p:spPr bwMode="auto">
          <a:xfrm>
            <a:off x="4719070" y="503675"/>
            <a:ext cx="2232025" cy="1079500"/>
          </a:xfrm>
          <a:prstGeom prst="wedgeRectCallout">
            <a:avLst>
              <a:gd name="adj1" fmla="val -77954"/>
              <a:gd name="adj2" fmla="val -38676"/>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点击图书封面或标题链接，进入图书详细信息页面</a:t>
            </a:r>
            <a:endParaRPr lang="zh-CN" altLang="en-US" b="1" dirty="0" smtClean="0">
              <a:solidFill>
                <a:prstClr val="black"/>
              </a:solidFill>
            </a:endParaRPr>
          </a:p>
        </p:txBody>
      </p:sp>
      <p:sp>
        <p:nvSpPr>
          <p:cNvPr id="289801" name="AutoShape 9"/>
          <p:cNvSpPr>
            <a:spLocks noChangeArrowheads="1"/>
          </p:cNvSpPr>
          <p:nvPr/>
        </p:nvSpPr>
        <p:spPr bwMode="auto">
          <a:xfrm>
            <a:off x="6546050" y="2869811"/>
            <a:ext cx="1871663" cy="1008062"/>
          </a:xfrm>
          <a:prstGeom prst="wedgeRectCallout">
            <a:avLst>
              <a:gd name="adj1" fmla="val -52120"/>
              <a:gd name="adj2" fmla="val -87167"/>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提供与检索词相关的目录信息</a:t>
            </a:r>
            <a:endParaRPr lang="zh-CN" altLang="en-US" b="1" dirty="0" smtClean="0">
              <a:solidFill>
                <a:prstClr val="black"/>
              </a:solidFill>
            </a:endParaRPr>
          </a:p>
        </p:txBody>
      </p:sp>
      <p:sp>
        <p:nvSpPr>
          <p:cNvPr id="289800" name="AutoShape 8"/>
          <p:cNvSpPr>
            <a:spLocks noChangeArrowheads="1"/>
          </p:cNvSpPr>
          <p:nvPr/>
        </p:nvSpPr>
        <p:spPr bwMode="auto">
          <a:xfrm>
            <a:off x="3890755" y="1718810"/>
            <a:ext cx="3060340" cy="647700"/>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89799"/>
                                        </p:tgtEl>
                                        <p:attrNameLst>
                                          <p:attrName>style.visibility</p:attrName>
                                        </p:attrNameLst>
                                      </p:cBhvr>
                                      <p:to>
                                        <p:strVal val="visible"/>
                                      </p:to>
                                    </p:set>
                                    <p:animEffect transition="in" filter="diamond(in)">
                                      <p:cBhvr>
                                        <p:cTn id="7" dur="2000"/>
                                        <p:tgtEl>
                                          <p:spTgt spid="28979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89801"/>
                                        </p:tgtEl>
                                        <p:attrNameLst>
                                          <p:attrName>style.visibility</p:attrName>
                                        </p:attrNameLst>
                                      </p:cBhvr>
                                      <p:to>
                                        <p:strVal val="visible"/>
                                      </p:to>
                                    </p:set>
                                    <p:animEffect transition="in" filter="diamond(in)">
                                      <p:cBhvr>
                                        <p:cTn id="10" dur="2000"/>
                                        <p:tgtEl>
                                          <p:spTgt spid="289801"/>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89800"/>
                                        </p:tgtEl>
                                        <p:attrNameLst>
                                          <p:attrName>style.visibility</p:attrName>
                                        </p:attrNameLst>
                                      </p:cBhvr>
                                      <p:to>
                                        <p:strVal val="visible"/>
                                      </p:to>
                                    </p:set>
                                    <p:animEffect transition="in" filter="diamond(in)">
                                      <p:cBhvr>
                                        <p:cTn id="13" dur="2000"/>
                                        <p:tgtEl>
                                          <p:spTgt spid="289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9" grpId="0" bldLvl="0" animBg="1"/>
      <p:bldP spid="289801" grpId="0" bldLvl="0" animBg="1"/>
      <p:bldP spid="289800"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86720" y="1576419"/>
            <a:ext cx="7728155" cy="4465389"/>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822" y="1439539"/>
            <a:ext cx="1966224" cy="4981191"/>
          </a:xfrm>
          <a:prstGeom prst="rect">
            <a:avLst/>
          </a:prstGeom>
        </p:spPr>
      </p:pic>
      <p:sp>
        <p:nvSpPr>
          <p:cNvPr id="5" name="Title 1"/>
          <p:cNvSpPr>
            <a:spLocks noGrp="1" noChangeArrowheads="1"/>
          </p:cNvSpPr>
          <p:nvPr>
            <p:ph type="title" idx="4294967295"/>
          </p:nvPr>
        </p:nvSpPr>
        <p:spPr>
          <a:xfrm>
            <a:off x="814388" y="28575"/>
            <a:ext cx="10769600" cy="1143000"/>
          </a:xfrm>
        </p:spPr>
        <p:txBody>
          <a:bodyPr/>
          <a:lstStyle/>
          <a:p>
            <a:pPr eaLnBrk="1" hangingPunct="1"/>
            <a:r>
              <a:rPr lang="zh-CN" altLang="zh-CN" b="1" dirty="0" smtClean="0">
                <a:solidFill>
                  <a:schemeClr val="bg2">
                    <a:lumMod val="25000"/>
                  </a:schemeClr>
                </a:solidFill>
              </a:rPr>
              <a:t>考研</a:t>
            </a:r>
            <a:endParaRPr lang="zh-CN" altLang="zh-CN" dirty="0" smtClean="0">
              <a:solidFill>
                <a:schemeClr val="bg2">
                  <a:lumMod val="25000"/>
                </a:schemeClr>
              </a:solidFill>
            </a:endParaRPr>
          </a:p>
        </p:txBody>
      </p:sp>
      <p:sp>
        <p:nvSpPr>
          <p:cNvPr id="6" name="TextBox 12"/>
          <p:cNvSpPr>
            <a:spLocks noChangeArrowheads="1"/>
          </p:cNvSpPr>
          <p:nvPr/>
        </p:nvSpPr>
        <p:spPr bwMode="auto">
          <a:xfrm>
            <a:off x="3214688" y="260350"/>
            <a:ext cx="5281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dirty="0">
                <a:solidFill>
                  <a:schemeClr val="bg2">
                    <a:lumMod val="25000"/>
                  </a:schemeClr>
                </a:solidFill>
                <a:latin typeface="Adobe Caslon Pro Bold" panose="0205070206050A020403" pitchFamily="18" charset="0"/>
                <a:sym typeface="Adobe Caslon Pro Bold" panose="0205070206050A020403" pitchFamily="18" charset="0"/>
              </a:rPr>
              <a:t>Part 3. </a:t>
            </a:r>
            <a:r>
              <a:rPr lang="zh-CN" altLang="en-US" sz="3600" dirty="0">
                <a:solidFill>
                  <a:schemeClr val="bg2">
                    <a:lumMod val="25000"/>
                  </a:schemeClr>
                </a:solidFill>
                <a:latin typeface="Adobe Caslon Pro Bold" panose="0205070206050A020403" pitchFamily="18" charset="0"/>
                <a:sym typeface="Adobe Caslon Pro Bold" panose="0205070206050A020403" pitchFamily="18" charset="0"/>
              </a:rPr>
              <a:t>导师</a:t>
            </a:r>
            <a:endParaRPr lang="zh-CN" altLang="en-US" sz="3600" dirty="0">
              <a:solidFill>
                <a:schemeClr val="bg2">
                  <a:lumMod val="25000"/>
                </a:schemeClr>
              </a:solidFill>
              <a:latin typeface="Blackadder ITC" panose="04020505051007020D02" pitchFamily="82" charset="0"/>
              <a:sym typeface="Blackadder ITC" panose="04020505051007020D02" pitchFamily="82"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Box 3"/>
          <p:cNvSpPr>
            <a:spLocks noChangeArrowheads="1"/>
          </p:cNvSpPr>
          <p:nvPr/>
        </p:nvSpPr>
        <p:spPr bwMode="auto">
          <a:xfrm>
            <a:off x="3814769" y="2889251"/>
            <a:ext cx="4103688" cy="577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pPr algn="ctr" eaLnBrk="0" hangingPunct="0">
              <a:lnSpc>
                <a:spcPts val="4475"/>
              </a:lnSpc>
            </a:pPr>
            <a:r>
              <a:rPr lang="zh-CN" altLang="en-US" sz="4000" b="1" i="1" dirty="0"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rPr>
              <a:t>（四）移动图书馆</a:t>
            </a:r>
            <a:endParaRPr lang="zh-CN" altLang="en-US" sz="4000" b="1" i="1" dirty="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866097" y="1125416"/>
            <a:ext cx="1868003" cy="308463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C:\Users\bing\Pictures\豌豆荚截图20130916171016.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0768"/>
          <a:stretch>
            <a:fillRect/>
          </a:stretch>
        </p:blipFill>
        <p:spPr bwMode="auto">
          <a:xfrm>
            <a:off x="2306516" y="1633905"/>
            <a:ext cx="2195146" cy="275345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66978" y="2098431"/>
            <a:ext cx="1996746" cy="296300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404090" y="2628901"/>
            <a:ext cx="2119607" cy="2957146"/>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0" name="圆角矩形 12"/>
          <p:cNvSpPr>
            <a:spLocks noChangeArrowheads="1"/>
          </p:cNvSpPr>
          <p:nvPr/>
        </p:nvSpPr>
        <p:spPr bwMode="auto">
          <a:xfrm>
            <a:off x="4230566" y="1103436"/>
            <a:ext cx="5455626" cy="388326"/>
          </a:xfrm>
          <a:prstGeom prst="roundRect">
            <a:avLst>
              <a:gd name="adj" fmla="val 16667"/>
            </a:avLst>
          </a:prstGeom>
          <a:solidFill>
            <a:srgbClr val="D9E38A"/>
          </a:solidFill>
          <a:ln w="9525">
            <a:solidFill>
              <a:srgbClr val="6FB600"/>
            </a:solidFill>
            <a:round/>
          </a:ln>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查询入口、本馆公告、热门图书等展示</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1" name="圆角矩形 13"/>
          <p:cNvSpPr>
            <a:spLocks noChangeArrowheads="1"/>
          </p:cNvSpPr>
          <p:nvPr/>
        </p:nvSpPr>
        <p:spPr bwMode="auto">
          <a:xfrm>
            <a:off x="4659923" y="1585547"/>
            <a:ext cx="5024804" cy="388327"/>
          </a:xfrm>
          <a:prstGeom prst="roundRect">
            <a:avLst>
              <a:gd name="adj" fmla="val 16667"/>
            </a:avLst>
          </a:prstGeom>
          <a:solidFill>
            <a:srgbClr val="D9E38A"/>
          </a:solidFill>
          <a:ln w="9525">
            <a:solidFill>
              <a:srgbClr val="6FB600"/>
            </a:solidFill>
            <a:round/>
          </a:ln>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查询结果展示</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2" name="圆角矩形 15"/>
          <p:cNvSpPr>
            <a:spLocks noChangeArrowheads="1"/>
          </p:cNvSpPr>
          <p:nvPr/>
        </p:nvSpPr>
        <p:spPr bwMode="auto">
          <a:xfrm>
            <a:off x="5298831" y="2099897"/>
            <a:ext cx="4387362" cy="388326"/>
          </a:xfrm>
          <a:prstGeom prst="roundRect">
            <a:avLst>
              <a:gd name="adj" fmla="val 16667"/>
            </a:avLst>
          </a:prstGeom>
          <a:solidFill>
            <a:srgbClr val="D9E38A"/>
          </a:solidFill>
          <a:ln w="9525">
            <a:solidFill>
              <a:srgbClr val="6FB600"/>
            </a:solidFill>
            <a:round/>
          </a:ln>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图书详细信息展示，在架情况</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3" name="圆角矩形 16"/>
          <p:cNvSpPr>
            <a:spLocks noChangeArrowheads="1"/>
          </p:cNvSpPr>
          <p:nvPr/>
        </p:nvSpPr>
        <p:spPr bwMode="auto">
          <a:xfrm>
            <a:off x="5964116" y="2631831"/>
            <a:ext cx="3720612" cy="389792"/>
          </a:xfrm>
          <a:prstGeom prst="roundRect">
            <a:avLst>
              <a:gd name="adj" fmla="val 16667"/>
            </a:avLst>
          </a:prstGeom>
          <a:solidFill>
            <a:srgbClr val="D9E38A"/>
          </a:solidFill>
          <a:ln w="9525">
            <a:solidFill>
              <a:srgbClr val="6FB600"/>
            </a:solidFill>
            <a:round/>
          </a:ln>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读者预约，获取图书到馆优先获取权</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096511" y="3010633"/>
            <a:ext cx="2076745" cy="268751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5" name="圆角矩形 18"/>
          <p:cNvSpPr>
            <a:spLocks noChangeArrowheads="1"/>
          </p:cNvSpPr>
          <p:nvPr/>
        </p:nvSpPr>
        <p:spPr bwMode="auto">
          <a:xfrm>
            <a:off x="6560527" y="3165231"/>
            <a:ext cx="3124200" cy="389792"/>
          </a:xfrm>
          <a:prstGeom prst="roundRect">
            <a:avLst>
              <a:gd name="adj" fmla="val 16667"/>
            </a:avLst>
          </a:prstGeom>
          <a:solidFill>
            <a:srgbClr val="D9E38A"/>
          </a:solidFill>
          <a:ln w="9525">
            <a:solidFill>
              <a:srgbClr val="6FB600"/>
            </a:solidFill>
            <a:round/>
          </a:ln>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在借图书一键续借</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6" name="TextBox 14"/>
          <p:cNvSpPr>
            <a:spLocks noChangeArrowheads="1"/>
          </p:cNvSpPr>
          <p:nvPr/>
        </p:nvSpPr>
        <p:spPr bwMode="auto">
          <a:xfrm>
            <a:off x="1633905" y="572966"/>
            <a:ext cx="3067050" cy="411874"/>
          </a:xfrm>
          <a:prstGeom prst="rect">
            <a:avLst/>
          </a:prstGeom>
          <a:solidFill>
            <a:srgbClr val="6FB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357" tIns="42179" rIns="84357" bIns="42179">
            <a:spAutoFit/>
          </a:bodyPr>
          <a:lstStyle/>
          <a:p>
            <a:pPr fontAlgn="base">
              <a:spcBef>
                <a:spcPct val="0"/>
              </a:spcBef>
              <a:spcAft>
                <a:spcPct val="0"/>
              </a:spcAft>
              <a:buFont typeface="Arial" panose="020B0604020202020204" pitchFamily="34" charset="0"/>
              <a:buNone/>
            </a:pPr>
            <a:r>
              <a:rPr lang="zh-CN" altLang="en-US" sz="2125" b="1">
                <a:solidFill>
                  <a:srgbClr val="FFFFFF"/>
                </a:solidFill>
                <a:latin typeface="微软雅黑" panose="020B0503020204020204" pitchFamily="34" charset="-122"/>
                <a:ea typeface="微软雅黑" panose="020B0503020204020204" pitchFamily="34" charset="-122"/>
                <a:sym typeface="宋体" panose="02010600030101010101" pitchFamily="2" charset="-122"/>
              </a:rPr>
              <a:t>对接图书馆</a:t>
            </a:r>
            <a:r>
              <a:rPr lang="en-US" altLang="zh-CN" sz="2125" b="1">
                <a:solidFill>
                  <a:srgbClr val="FFFFFF"/>
                </a:solidFill>
                <a:latin typeface="微软雅黑" panose="020B0503020204020204" pitchFamily="34" charset="-122"/>
                <a:ea typeface="微软雅黑" panose="020B0503020204020204" pitchFamily="34" charset="-122"/>
                <a:sym typeface="Calibri" panose="020F0502020204030204" pitchFamily="34" charset="0"/>
              </a:rPr>
              <a:t>OPAC</a:t>
            </a:r>
            <a:r>
              <a:rPr lang="zh-CN" altLang="en-US" sz="2125" b="1">
                <a:solidFill>
                  <a:srgbClr val="FFFFFF"/>
                </a:solidFill>
                <a:latin typeface="微软雅黑" panose="020B0503020204020204" pitchFamily="34" charset="-122"/>
                <a:ea typeface="微软雅黑" panose="020B0503020204020204" pitchFamily="34" charset="-122"/>
                <a:sym typeface="宋体" panose="02010600030101010101" pitchFamily="2" charset="-122"/>
              </a:rPr>
              <a:t>系统</a:t>
            </a:r>
            <a:endParaRPr lang="zh-CN" altLang="en-US" sz="2125" b="1">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autoUpdateAnimBg="0"/>
      <p:bldP spid="11" grpId="0" bldLvl="0" animBg="1" autoUpdateAnimBg="0"/>
      <p:bldP spid="12" grpId="0" bldLvl="0" animBg="1" autoUpdateAnimBg="0"/>
      <p:bldP spid="13" grpId="0" bldLvl="0" animBg="1" autoUpdateAnimBg="0"/>
      <p:bldP spid="15" grpId="0" bldLvl="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ing\Pictures\豌豆荚截图20130917135802.png"/>
          <p:cNvPicPr>
            <a:picLocks noChangeAspect="1" noChangeArrowheads="1"/>
          </p:cNvPicPr>
          <p:nvPr/>
        </p:nvPicPr>
        <p:blipFill>
          <a:blip r:embed="rId1">
            <a:extLst>
              <a:ext uri="{28A0092B-C50C-407E-A947-70E740481C1C}">
                <a14:useLocalDpi xmlns:a14="http://schemas.microsoft.com/office/drawing/2010/main" val="0"/>
              </a:ext>
            </a:extLst>
          </a:blip>
          <a:srcRect t="5077" b="5128"/>
          <a:stretch>
            <a:fillRect/>
          </a:stretch>
        </p:blipFill>
        <p:spPr bwMode="auto">
          <a:xfrm>
            <a:off x="1841989" y="1169378"/>
            <a:ext cx="2231780" cy="3083169"/>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descr="C:\Users\bing\Pictures\豌豆荚截图20130917140447.png"/>
          <p:cNvPicPr>
            <a:picLocks noChangeAspect="1" noChangeArrowheads="1"/>
          </p:cNvPicPr>
          <p:nvPr/>
        </p:nvPicPr>
        <p:blipFill>
          <a:blip r:embed="rId2">
            <a:extLst>
              <a:ext uri="{28A0092B-C50C-407E-A947-70E740481C1C}">
                <a14:useLocalDpi xmlns:a14="http://schemas.microsoft.com/office/drawing/2010/main" val="0"/>
              </a:ext>
            </a:extLst>
          </a:blip>
          <a:srcRect t="14174" b="6284"/>
          <a:stretch>
            <a:fillRect/>
          </a:stretch>
        </p:blipFill>
        <p:spPr bwMode="auto">
          <a:xfrm>
            <a:off x="2441331" y="1699848"/>
            <a:ext cx="2256692" cy="276371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C:\Users\bing\Pictures\豌豆荚截图20130917140506.png"/>
          <p:cNvPicPr>
            <a:picLocks noChangeAspect="1" noChangeArrowheads="1"/>
          </p:cNvPicPr>
          <p:nvPr/>
        </p:nvPicPr>
        <p:blipFill>
          <a:blip r:embed="rId3" cstate="print">
            <a:extLst>
              <a:ext uri="{28A0092B-C50C-407E-A947-70E740481C1C}">
                <a14:useLocalDpi xmlns:a14="http://schemas.microsoft.com/office/drawing/2010/main" val="0"/>
              </a:ext>
            </a:extLst>
          </a:blip>
          <a:srcRect t="14174" b="5103"/>
          <a:stretch>
            <a:fillRect/>
          </a:stretch>
        </p:blipFill>
        <p:spPr bwMode="auto">
          <a:xfrm>
            <a:off x="3184282" y="2212732"/>
            <a:ext cx="2246434" cy="2771043"/>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5" name="圆角矩形 9"/>
          <p:cNvSpPr>
            <a:spLocks noChangeArrowheads="1"/>
          </p:cNvSpPr>
          <p:nvPr/>
        </p:nvSpPr>
        <p:spPr bwMode="auto">
          <a:xfrm>
            <a:off x="4234962" y="1169378"/>
            <a:ext cx="4785946" cy="464527"/>
          </a:xfrm>
          <a:prstGeom prst="roundRect">
            <a:avLst>
              <a:gd name="adj" fmla="val 16667"/>
            </a:avLst>
          </a:prstGeom>
          <a:solidFill>
            <a:srgbClr val="D9E38A"/>
          </a:solidFill>
          <a:ln w="9525">
            <a:solidFill>
              <a:srgbClr val="6FB600"/>
            </a:solidFill>
            <a:round/>
          </a:ln>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多频道一站式统一检索</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6" name="圆角矩形 10"/>
          <p:cNvSpPr>
            <a:spLocks noChangeArrowheads="1"/>
          </p:cNvSpPr>
          <p:nvPr/>
        </p:nvSpPr>
        <p:spPr bwMode="auto">
          <a:xfrm>
            <a:off x="4832840" y="1701313"/>
            <a:ext cx="4188069" cy="464526"/>
          </a:xfrm>
          <a:prstGeom prst="roundRect">
            <a:avLst>
              <a:gd name="adj" fmla="val 16667"/>
            </a:avLst>
          </a:prstGeom>
          <a:solidFill>
            <a:srgbClr val="D9E38A"/>
          </a:solidFill>
          <a:ln w="9525">
            <a:solidFill>
              <a:srgbClr val="6FB600"/>
            </a:solidFill>
            <a:round/>
          </a:ln>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图文立体展示</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7" name="圆角矩形 11"/>
          <p:cNvSpPr>
            <a:spLocks noChangeArrowheads="1"/>
          </p:cNvSpPr>
          <p:nvPr/>
        </p:nvSpPr>
        <p:spPr bwMode="auto">
          <a:xfrm>
            <a:off x="5430716" y="2233247"/>
            <a:ext cx="3600450" cy="465992"/>
          </a:xfrm>
          <a:prstGeom prst="roundRect">
            <a:avLst>
              <a:gd name="adj" fmla="val 16667"/>
            </a:avLst>
          </a:prstGeom>
          <a:solidFill>
            <a:srgbClr val="D9E38A"/>
          </a:solidFill>
          <a:ln w="9525">
            <a:solidFill>
              <a:srgbClr val="6FB600"/>
            </a:solidFill>
            <a:round/>
          </a:ln>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多字段筛选、二次检索精确定位</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8" name="TextBox 15"/>
          <p:cNvSpPr>
            <a:spLocks noChangeArrowheads="1"/>
          </p:cNvSpPr>
          <p:nvPr/>
        </p:nvSpPr>
        <p:spPr bwMode="auto">
          <a:xfrm>
            <a:off x="1644163" y="575897"/>
            <a:ext cx="3455377" cy="411874"/>
          </a:xfrm>
          <a:prstGeom prst="rect">
            <a:avLst/>
          </a:prstGeom>
          <a:solidFill>
            <a:srgbClr val="6FB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357" tIns="42179" rIns="84357" bIns="42179">
            <a:spAutoFit/>
          </a:bodyPr>
          <a:lstStyle/>
          <a:p>
            <a:pPr fontAlgn="base">
              <a:spcBef>
                <a:spcPct val="0"/>
              </a:spcBef>
              <a:spcAft>
                <a:spcPct val="0"/>
              </a:spcAft>
              <a:buFont typeface="Arial" panose="020B0604020202020204" pitchFamily="34" charset="0"/>
              <a:buNone/>
            </a:pPr>
            <a:r>
              <a:rPr lang="zh-CN" altLang="en-US" sz="2125" b="1">
                <a:solidFill>
                  <a:srgbClr val="FFFFFF"/>
                </a:solidFill>
                <a:latin typeface="宋体" panose="02010600030101010101" pitchFamily="2" charset="-122"/>
                <a:ea typeface="微软雅黑" panose="020B0503020204020204" pitchFamily="34" charset="-122"/>
                <a:sym typeface="宋体" panose="02010600030101010101" pitchFamily="2" charset="-122"/>
              </a:rPr>
              <a:t>基于数字资源的移动服务</a:t>
            </a:r>
            <a:endParaRPr lang="zh-CN" altLang="en-US" sz="2125" b="1">
              <a:solidFill>
                <a:srgbClr val="FFFFFF"/>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9" name="Picture 11" descr="C:\Users\bing\Desktop\QQ图片20140505104829.jpgQQ图片201405051048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9470" y="2740270"/>
            <a:ext cx="2319704" cy="265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圆角矩形 12"/>
          <p:cNvSpPr>
            <a:spLocks noChangeArrowheads="1"/>
          </p:cNvSpPr>
          <p:nvPr/>
        </p:nvSpPr>
        <p:spPr bwMode="auto">
          <a:xfrm>
            <a:off x="6279175" y="2740270"/>
            <a:ext cx="1595803" cy="464527"/>
          </a:xfrm>
          <a:prstGeom prst="roundRect">
            <a:avLst>
              <a:gd name="adj" fmla="val 16667"/>
            </a:avLst>
          </a:prstGeom>
          <a:solidFill>
            <a:srgbClr val="D9E38A"/>
          </a:solidFill>
          <a:ln w="9525">
            <a:solidFill>
              <a:srgbClr val="6FB6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多种分享方式</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autoUpdateAnimBg="0"/>
      <p:bldP spid="6" grpId="0" bldLvl="0" animBg="1" autoUpdateAnimBg="0"/>
      <p:bldP spid="7" grpId="0" bldLvl="0" animBg="1" autoUpdateAnimBg="0"/>
      <p:bldP spid="10" grpId="0" bldLvl="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p:cNvSpPr>
            <a:spLocks noChangeArrowheads="1"/>
          </p:cNvSpPr>
          <p:nvPr/>
        </p:nvSpPr>
        <p:spPr bwMode="auto">
          <a:xfrm>
            <a:off x="1644163" y="575897"/>
            <a:ext cx="1992923" cy="411874"/>
          </a:xfrm>
          <a:prstGeom prst="rect">
            <a:avLst/>
          </a:prstGeom>
          <a:solidFill>
            <a:srgbClr val="6FB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spAutoFit/>
          </a:bodyPr>
          <a:lstStyle/>
          <a:p>
            <a:pPr fontAlgn="base">
              <a:spcBef>
                <a:spcPct val="0"/>
              </a:spcBef>
              <a:spcAft>
                <a:spcPct val="0"/>
              </a:spcAft>
              <a:buFont typeface="Arial" panose="020B0604020202020204" pitchFamily="34" charset="0"/>
              <a:buNone/>
            </a:pPr>
            <a:r>
              <a:rPr lang="zh-CN" altLang="en-US" sz="2125" b="1">
                <a:solidFill>
                  <a:prstClr val="white"/>
                </a:solidFill>
                <a:latin typeface="宋体" panose="02010600030101010101" pitchFamily="2" charset="-122"/>
                <a:ea typeface="微软雅黑" panose="020B0503020204020204" pitchFamily="34" charset="-122"/>
                <a:sym typeface="宋体" panose="02010600030101010101" pitchFamily="2" charset="-122"/>
              </a:rPr>
              <a:t>多种阅读方式</a:t>
            </a:r>
            <a:endParaRPr lang="zh-CN" altLang="en-US" sz="2125" b="1">
              <a:solidFill>
                <a:prstClr val="white"/>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3" name="圆角矩形 11"/>
          <p:cNvSpPr>
            <a:spLocks noChangeArrowheads="1"/>
          </p:cNvSpPr>
          <p:nvPr/>
        </p:nvSpPr>
        <p:spPr bwMode="auto">
          <a:xfrm>
            <a:off x="4681904" y="1036028"/>
            <a:ext cx="4318488" cy="465992"/>
          </a:xfrm>
          <a:prstGeom prst="roundRect">
            <a:avLst>
              <a:gd name="adj" fmla="val 16667"/>
            </a:avLst>
          </a:prstGeom>
          <a:solidFill>
            <a:srgbClr val="D9E38A"/>
          </a:solidFill>
          <a:ln w="9525">
            <a:solidFill>
              <a:srgbClr val="6FB600"/>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全文阅读，批注、目录、书签、进度跳转等</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4" name="Picture 8"/>
          <p:cNvPicPr>
            <a:picLocks noChangeAspect="1" noChangeArrowheads="1"/>
          </p:cNvPicPr>
          <p:nvPr/>
        </p:nvPicPr>
        <p:blipFill>
          <a:blip r:embed="rId1" cstate="print">
            <a:extLst>
              <a:ext uri="{28A0092B-C50C-407E-A947-70E740481C1C}">
                <a14:useLocalDpi xmlns:a14="http://schemas.microsoft.com/office/drawing/2010/main" val="0"/>
              </a:ext>
            </a:extLst>
          </a:blip>
          <a:srcRect t="4926"/>
          <a:stretch>
            <a:fillRect/>
          </a:stretch>
        </p:blipFill>
        <p:spPr bwMode="auto">
          <a:xfrm>
            <a:off x="1893277" y="1036028"/>
            <a:ext cx="2448658" cy="3492011"/>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t="4514"/>
          <a:stretch>
            <a:fillRect/>
          </a:stretch>
        </p:blipFill>
        <p:spPr bwMode="auto">
          <a:xfrm>
            <a:off x="2205111" y="1249975"/>
            <a:ext cx="2448658" cy="3508131"/>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圆角矩形 15"/>
          <p:cNvSpPr>
            <a:spLocks noChangeArrowheads="1"/>
          </p:cNvSpPr>
          <p:nvPr/>
        </p:nvSpPr>
        <p:spPr bwMode="auto">
          <a:xfrm>
            <a:off x="5098074" y="1567962"/>
            <a:ext cx="2327031" cy="465992"/>
          </a:xfrm>
          <a:prstGeom prst="roundRect">
            <a:avLst>
              <a:gd name="adj" fmla="val 16667"/>
            </a:avLst>
          </a:prstGeom>
          <a:solidFill>
            <a:srgbClr val="D9E38A"/>
          </a:solidFill>
          <a:ln w="9525">
            <a:solidFill>
              <a:srgbClr val="6FB600"/>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多种批注方式</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4178"/>
          <a:stretch>
            <a:fillRect/>
          </a:stretch>
        </p:blipFill>
        <p:spPr bwMode="auto">
          <a:xfrm>
            <a:off x="3122736" y="1434613"/>
            <a:ext cx="2441331" cy="3508131"/>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圆角矩形 17"/>
          <p:cNvSpPr>
            <a:spLocks noChangeArrowheads="1"/>
          </p:cNvSpPr>
          <p:nvPr/>
        </p:nvSpPr>
        <p:spPr bwMode="auto">
          <a:xfrm>
            <a:off x="5830767" y="2165840"/>
            <a:ext cx="2325565" cy="464527"/>
          </a:xfrm>
          <a:prstGeom prst="roundRect">
            <a:avLst>
              <a:gd name="adj" fmla="val 16667"/>
            </a:avLst>
          </a:prstGeom>
          <a:solidFill>
            <a:srgbClr val="D9E38A"/>
          </a:solidFill>
          <a:ln w="9525">
            <a:solidFill>
              <a:srgbClr val="6FB600"/>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目录、标注、书签展示</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9" name="Picture 7" descr="C:\Users\bing\Pictures\豌豆荚截图20130917142931.png"/>
          <p:cNvPicPr>
            <a:picLocks noChangeAspect="1" noChangeArrowheads="1"/>
          </p:cNvPicPr>
          <p:nvPr/>
        </p:nvPicPr>
        <p:blipFill>
          <a:blip r:embed="rId4">
            <a:extLst>
              <a:ext uri="{28A0092B-C50C-407E-A947-70E740481C1C}">
                <a14:useLocalDpi xmlns:a14="http://schemas.microsoft.com/office/drawing/2010/main" val="0"/>
              </a:ext>
            </a:extLst>
          </a:blip>
          <a:srcRect t="4883" b="6618"/>
          <a:stretch>
            <a:fillRect/>
          </a:stretch>
        </p:blipFill>
        <p:spPr bwMode="auto">
          <a:xfrm>
            <a:off x="3768971" y="1966546"/>
            <a:ext cx="2511669" cy="344805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圆角矩形 23"/>
          <p:cNvSpPr>
            <a:spLocks noChangeArrowheads="1"/>
          </p:cNvSpPr>
          <p:nvPr/>
        </p:nvSpPr>
        <p:spPr bwMode="auto">
          <a:xfrm>
            <a:off x="6781800" y="2771043"/>
            <a:ext cx="2202474" cy="465992"/>
          </a:xfrm>
          <a:prstGeom prst="roundRect">
            <a:avLst>
              <a:gd name="adj" fmla="val 16667"/>
            </a:avLst>
          </a:prstGeom>
          <a:solidFill>
            <a:srgbClr val="D9E38A"/>
          </a:solidFill>
          <a:ln w="9525">
            <a:solidFill>
              <a:srgbClr val="6FB600"/>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文献传递</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t="4196"/>
          <a:stretch>
            <a:fillRect/>
          </a:stretch>
        </p:blipFill>
        <p:spPr bwMode="auto">
          <a:xfrm>
            <a:off x="4550021" y="2316775"/>
            <a:ext cx="2431073" cy="3492011"/>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圆角矩形 25"/>
          <p:cNvSpPr>
            <a:spLocks noChangeArrowheads="1"/>
          </p:cNvSpPr>
          <p:nvPr/>
        </p:nvSpPr>
        <p:spPr bwMode="auto">
          <a:xfrm>
            <a:off x="7225812" y="3322028"/>
            <a:ext cx="2299188" cy="465992"/>
          </a:xfrm>
          <a:prstGeom prst="roundRect">
            <a:avLst>
              <a:gd name="adj" fmla="val 16667"/>
            </a:avLst>
          </a:prstGeom>
          <a:solidFill>
            <a:srgbClr val="D9E38A"/>
          </a:solidFill>
          <a:ln w="9525">
            <a:solidFill>
              <a:srgbClr val="6FB600"/>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全国馆藏查看</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autoUpdateAnimBg="0"/>
      <p:bldP spid="6" grpId="0" bldLvl="0" animBg="1" autoUpdateAnimBg="0"/>
      <p:bldP spid="8" grpId="0" bldLvl="0" animBg="1" autoUpdateAnimBg="0"/>
      <p:bldP spid="10" grpId="0" bldLvl="0" animBg="1" autoUpdateAnimBg="0"/>
      <p:bldP spid="12" grpId="0" bldLvl="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ing\Pictures\豌豆荚截图20130917151239.png"/>
          <p:cNvPicPr>
            <a:picLocks noChangeAspect="1" noChangeArrowheads="1"/>
          </p:cNvPicPr>
          <p:nvPr/>
        </p:nvPicPr>
        <p:blipFill>
          <a:blip r:embed="rId1" cstate="print">
            <a:extLst>
              <a:ext uri="{28A0092B-C50C-407E-A947-70E740481C1C}">
                <a14:useLocalDpi xmlns:a14="http://schemas.microsoft.com/office/drawing/2010/main" val="0"/>
              </a:ext>
            </a:extLst>
          </a:blip>
          <a:srcRect t="5069" b="4781"/>
          <a:stretch>
            <a:fillRect/>
          </a:stretch>
        </p:blipFill>
        <p:spPr bwMode="auto">
          <a:xfrm>
            <a:off x="2165840" y="971551"/>
            <a:ext cx="2268415" cy="3471496"/>
          </a:xfrm>
          <a:prstGeom prst="rect">
            <a:avLst/>
          </a:prstGeom>
          <a:solidFill>
            <a:srgbClr val="D9E38A"/>
          </a:solidFill>
          <a:ln w="9525">
            <a:solidFill>
              <a:srgbClr val="C0C0C0"/>
            </a:solidFill>
            <a:miter lim="800000"/>
            <a:headEnd/>
            <a:tailEnd/>
          </a:ln>
        </p:spPr>
      </p:pic>
      <p:sp>
        <p:nvSpPr>
          <p:cNvPr id="3" name="圆角矩形 4"/>
          <p:cNvSpPr>
            <a:spLocks noChangeArrowheads="1"/>
          </p:cNvSpPr>
          <p:nvPr/>
        </p:nvSpPr>
        <p:spPr bwMode="auto">
          <a:xfrm>
            <a:off x="1708639" y="420567"/>
            <a:ext cx="2582008"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个人书架</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4" name="Picture 2" descr="C:\Users\bing\Pictures\豌豆荚截图20130917155143.png"/>
          <p:cNvPicPr>
            <a:picLocks noChangeAspect="1" noChangeArrowheads="1"/>
          </p:cNvPicPr>
          <p:nvPr/>
        </p:nvPicPr>
        <p:blipFill>
          <a:blip r:embed="rId2">
            <a:extLst>
              <a:ext uri="{28A0092B-C50C-407E-A947-70E740481C1C}">
                <a14:useLocalDpi xmlns:a14="http://schemas.microsoft.com/office/drawing/2010/main" val="0"/>
              </a:ext>
            </a:extLst>
          </a:blip>
          <a:srcRect t="4839" b="5598"/>
          <a:stretch>
            <a:fillRect/>
          </a:stretch>
        </p:blipFill>
        <p:spPr bwMode="auto">
          <a:xfrm>
            <a:off x="3100754" y="1636836"/>
            <a:ext cx="2529254" cy="3387969"/>
          </a:xfrm>
          <a:prstGeom prst="rect">
            <a:avLst/>
          </a:prstGeom>
          <a:solidFill>
            <a:srgbClr val="D9E38A"/>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圆角矩形 6"/>
          <p:cNvSpPr>
            <a:spLocks noChangeArrowheads="1"/>
          </p:cNvSpPr>
          <p:nvPr/>
        </p:nvSpPr>
        <p:spPr bwMode="auto">
          <a:xfrm>
            <a:off x="3268980" y="970085"/>
            <a:ext cx="2827022"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dirty="0">
                <a:solidFill>
                  <a:srgbClr val="000000"/>
                </a:solidFill>
                <a:latin typeface="宋体" panose="02010600030101010101" pitchFamily="2" charset="-122"/>
                <a:ea typeface="微软雅黑" panose="020B0503020204020204" pitchFamily="34" charset="-122"/>
                <a:sym typeface="宋体" panose="02010600030101010101" pitchFamily="2" charset="-122"/>
              </a:rPr>
              <a:t>在线书城，本地上传</a:t>
            </a:r>
            <a:endParaRPr lang="zh-CN" altLang="en-US" sz="1660" dirty="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6" name="Picture 3" descr="C:\Users\bing\Pictures\豌豆荚截图20130917151258.png"/>
          <p:cNvPicPr>
            <a:picLocks noChangeAspect="1" noChangeArrowheads="1"/>
          </p:cNvPicPr>
          <p:nvPr/>
        </p:nvPicPr>
        <p:blipFill>
          <a:blip r:embed="rId3" cstate="print">
            <a:extLst>
              <a:ext uri="{28A0092B-C50C-407E-A947-70E740481C1C}">
                <a14:useLocalDpi xmlns:a14="http://schemas.microsoft.com/office/drawing/2010/main" val="0"/>
              </a:ext>
            </a:extLst>
          </a:blip>
          <a:srcRect t="4610" b="5730"/>
          <a:stretch>
            <a:fillRect/>
          </a:stretch>
        </p:blipFill>
        <p:spPr bwMode="auto">
          <a:xfrm>
            <a:off x="3903784" y="2033954"/>
            <a:ext cx="2368062" cy="3390900"/>
          </a:xfrm>
          <a:prstGeom prst="rect">
            <a:avLst/>
          </a:prstGeom>
          <a:solidFill>
            <a:srgbClr val="D9E38A"/>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圆角矩形 8"/>
          <p:cNvSpPr>
            <a:spLocks noChangeArrowheads="1"/>
          </p:cNvSpPr>
          <p:nvPr/>
        </p:nvSpPr>
        <p:spPr bwMode="auto">
          <a:xfrm>
            <a:off x="3105151" y="1550378"/>
            <a:ext cx="2990850"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dirty="0">
                <a:solidFill>
                  <a:srgbClr val="000000"/>
                </a:solidFill>
                <a:latin typeface="宋体" panose="02010600030101010101" pitchFamily="2" charset="-122"/>
                <a:ea typeface="微软雅黑" panose="020B0503020204020204" pitchFamily="34" charset="-122"/>
                <a:sym typeface="宋体" panose="02010600030101010101" pitchFamily="2" charset="-122"/>
              </a:rPr>
              <a:t>图书来源分类导航</a:t>
            </a:r>
            <a:endParaRPr lang="zh-CN" altLang="en-US" sz="1660" dirty="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8" name="Picture 4" descr="C:\Users\bing\Pictures\豌豆荚截图20130917155626.png"/>
          <p:cNvPicPr>
            <a:picLocks noChangeAspect="1" noChangeArrowheads="1"/>
          </p:cNvPicPr>
          <p:nvPr/>
        </p:nvPicPr>
        <p:blipFill>
          <a:blip r:embed="rId4" cstate="print">
            <a:extLst>
              <a:ext uri="{28A0092B-C50C-407E-A947-70E740481C1C}">
                <a14:useLocalDpi xmlns:a14="http://schemas.microsoft.com/office/drawing/2010/main" val="0"/>
              </a:ext>
            </a:extLst>
          </a:blip>
          <a:srcRect t="4929" b="4967"/>
          <a:stretch>
            <a:fillRect/>
          </a:stretch>
        </p:blipFill>
        <p:spPr bwMode="auto">
          <a:xfrm>
            <a:off x="6561992" y="999393"/>
            <a:ext cx="2262554" cy="3361592"/>
          </a:xfrm>
          <a:prstGeom prst="rect">
            <a:avLst/>
          </a:prstGeom>
          <a:solidFill>
            <a:srgbClr val="D9E38A"/>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圆角矩形 10"/>
          <p:cNvSpPr>
            <a:spLocks noChangeArrowheads="1"/>
          </p:cNvSpPr>
          <p:nvPr/>
        </p:nvSpPr>
        <p:spPr bwMode="auto">
          <a:xfrm>
            <a:off x="6494586" y="438151"/>
            <a:ext cx="3179885"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en-US" altLang="zh-CN" sz="1660">
                <a:solidFill>
                  <a:srgbClr val="000000"/>
                </a:solidFill>
                <a:latin typeface="微软雅黑" panose="020B0503020204020204" pitchFamily="34" charset="-122"/>
                <a:ea typeface="微软雅黑" panose="020B0503020204020204" pitchFamily="34" charset="-122"/>
                <a:sym typeface="Calibri" panose="020F0502020204030204" pitchFamily="34" charset="0"/>
              </a:rPr>
              <a:t>Epbu</a:t>
            </a:r>
            <a:r>
              <a:rPr lang="zh-CN" altLang="en-US" sz="1660">
                <a:solidFill>
                  <a:srgbClr val="000000"/>
                </a:solidFill>
                <a:latin typeface="微软雅黑" panose="020B0503020204020204" pitchFamily="34" charset="-122"/>
                <a:ea typeface="微软雅黑" panose="020B0503020204020204" pitchFamily="34" charset="-122"/>
                <a:sym typeface="宋体" panose="02010600030101010101" pitchFamily="2" charset="-122"/>
              </a:rPr>
              <a:t>全文阅读</a:t>
            </a:r>
            <a:endParaRPr lang="zh-CN" altLang="en-US" sz="166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10" name="Picture 6" descr="C:\Users\bing\Pictures\豌豆荚截图20130917160252.png"/>
          <p:cNvPicPr>
            <a:picLocks noChangeAspect="1" noChangeArrowheads="1"/>
          </p:cNvPicPr>
          <p:nvPr/>
        </p:nvPicPr>
        <p:blipFill>
          <a:blip r:embed="rId5" cstate="print">
            <a:extLst>
              <a:ext uri="{28A0092B-C50C-407E-A947-70E740481C1C}">
                <a14:useLocalDpi xmlns:a14="http://schemas.microsoft.com/office/drawing/2010/main" val="0"/>
              </a:ext>
            </a:extLst>
          </a:blip>
          <a:srcRect b="9868"/>
          <a:stretch>
            <a:fillRect/>
          </a:stretch>
        </p:blipFill>
        <p:spPr bwMode="auto">
          <a:xfrm>
            <a:off x="7137888" y="1481504"/>
            <a:ext cx="2523392" cy="3543300"/>
          </a:xfrm>
          <a:prstGeom prst="rect">
            <a:avLst/>
          </a:prstGeom>
          <a:solidFill>
            <a:srgbClr val="D9E38A"/>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圆角矩形 12"/>
          <p:cNvSpPr>
            <a:spLocks noChangeArrowheads="1"/>
          </p:cNvSpPr>
          <p:nvPr/>
        </p:nvSpPr>
        <p:spPr bwMode="auto">
          <a:xfrm>
            <a:off x="7092463" y="970085"/>
            <a:ext cx="2845777"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多种操作小工具</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12" name="Picture 5" descr="C:\Users\bing\Pictures\豌豆荚截图20130917160032.png"/>
          <p:cNvPicPr>
            <a:picLocks noChangeAspect="1" noChangeArrowheads="1"/>
          </p:cNvPicPr>
          <p:nvPr/>
        </p:nvPicPr>
        <p:blipFill>
          <a:blip r:embed="rId6" cstate="print">
            <a:extLst>
              <a:ext uri="{28A0092B-C50C-407E-A947-70E740481C1C}">
                <a14:useLocalDpi xmlns:a14="http://schemas.microsoft.com/office/drawing/2010/main" val="0"/>
              </a:ext>
            </a:extLst>
          </a:blip>
          <a:srcRect b="10190"/>
          <a:stretch>
            <a:fillRect/>
          </a:stretch>
        </p:blipFill>
        <p:spPr bwMode="auto">
          <a:xfrm>
            <a:off x="7693269" y="1905001"/>
            <a:ext cx="2590800" cy="3562350"/>
          </a:xfrm>
          <a:prstGeom prst="rect">
            <a:avLst/>
          </a:prstGeom>
          <a:solidFill>
            <a:srgbClr val="D9E38A"/>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圆角矩形 14"/>
          <p:cNvSpPr>
            <a:spLocks noChangeArrowheads="1"/>
          </p:cNvSpPr>
          <p:nvPr/>
        </p:nvSpPr>
        <p:spPr bwMode="auto">
          <a:xfrm>
            <a:off x="7691806" y="1502021"/>
            <a:ext cx="2844311"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WIFI传书</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autoUpdateAnimBg="0"/>
      <p:bldP spid="5" grpId="0" bldLvl="0" animBg="1" autoUpdateAnimBg="0"/>
      <p:bldP spid="7" grpId="0" bldLvl="0" animBg="1" autoUpdateAnimBg="0"/>
      <p:bldP spid="9" grpId="0" bldLvl="0" animBg="1" autoUpdateAnimBg="0"/>
      <p:bldP spid="11" grpId="0" bldLvl="0" animBg="1" autoUpdateAnimBg="0"/>
      <p:bldP spid="13" grpId="0" bldLvl="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ing\Desktop\IMG_0970.PNGIMG_0970"/>
          <p:cNvPicPr>
            <a:picLocks noChangeAspect="1" noChangeArrowheads="1"/>
          </p:cNvPicPr>
          <p:nvPr/>
        </p:nvPicPr>
        <p:blipFill>
          <a:blip r:embed="rId1" cstate="print">
            <a:extLst>
              <a:ext uri="{28A0092B-C50C-407E-A947-70E740481C1C}">
                <a14:useLocalDpi xmlns:a14="http://schemas.microsoft.com/office/drawing/2010/main" val="0"/>
              </a:ext>
            </a:extLst>
          </a:blip>
          <a:srcRect t="4828"/>
          <a:stretch>
            <a:fillRect/>
          </a:stretch>
        </p:blipFill>
        <p:spPr bwMode="auto">
          <a:xfrm>
            <a:off x="1691054" y="1236785"/>
            <a:ext cx="2171700" cy="3853962"/>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3" name="圆角矩形 13"/>
          <p:cNvSpPr>
            <a:spLocks noChangeArrowheads="1"/>
          </p:cNvSpPr>
          <p:nvPr/>
        </p:nvSpPr>
        <p:spPr bwMode="auto">
          <a:xfrm>
            <a:off x="1764324" y="5290039"/>
            <a:ext cx="1938704"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精选公开课推荐</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4" name="Picture 4" descr="C:\Users\bing\Desktop\IMG_0971.PNGIMG_0971"/>
          <p:cNvPicPr>
            <a:picLocks noChangeAspect="1" noChangeArrowheads="1"/>
          </p:cNvPicPr>
          <p:nvPr/>
        </p:nvPicPr>
        <p:blipFill>
          <a:blip r:embed="rId2" cstate="print">
            <a:extLst>
              <a:ext uri="{28A0092B-C50C-407E-A947-70E740481C1C}">
                <a14:useLocalDpi xmlns:a14="http://schemas.microsoft.com/office/drawing/2010/main" val="0"/>
              </a:ext>
            </a:extLst>
          </a:blip>
          <a:srcRect t="4118"/>
          <a:stretch>
            <a:fillRect/>
          </a:stretch>
        </p:blipFill>
        <p:spPr bwMode="auto">
          <a:xfrm>
            <a:off x="3899389" y="1236785"/>
            <a:ext cx="2170234" cy="3853962"/>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圆角矩形 15"/>
          <p:cNvSpPr>
            <a:spLocks noChangeArrowheads="1"/>
          </p:cNvSpPr>
          <p:nvPr/>
        </p:nvSpPr>
        <p:spPr bwMode="auto">
          <a:xfrm>
            <a:off x="3884735" y="5290039"/>
            <a:ext cx="2286000"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公开课资源分类列表</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6" name="Picture 2" descr="C:\Users\bing\Desktop\IMG_0972.PNGIMG_0972"/>
          <p:cNvPicPr>
            <a:picLocks noChangeAspect="1" noChangeArrowheads="1"/>
          </p:cNvPicPr>
          <p:nvPr/>
        </p:nvPicPr>
        <p:blipFill>
          <a:blip r:embed="rId3" cstate="print">
            <a:extLst>
              <a:ext uri="{28A0092B-C50C-407E-A947-70E740481C1C}">
                <a14:useLocalDpi xmlns:a14="http://schemas.microsoft.com/office/drawing/2010/main" val="0"/>
              </a:ext>
            </a:extLst>
          </a:blip>
          <a:srcRect t="4637"/>
          <a:stretch>
            <a:fillRect/>
          </a:stretch>
        </p:blipFill>
        <p:spPr bwMode="auto">
          <a:xfrm>
            <a:off x="6125309" y="1236785"/>
            <a:ext cx="2170235" cy="3853962"/>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圆角矩形 17"/>
          <p:cNvSpPr>
            <a:spLocks noChangeArrowheads="1"/>
          </p:cNvSpPr>
          <p:nvPr/>
        </p:nvSpPr>
        <p:spPr bwMode="auto">
          <a:xfrm>
            <a:off x="6422783" y="5290039"/>
            <a:ext cx="1601665"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公开课下载</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8" name="TextBox 15"/>
          <p:cNvSpPr>
            <a:spLocks noChangeArrowheads="1"/>
          </p:cNvSpPr>
          <p:nvPr/>
        </p:nvSpPr>
        <p:spPr bwMode="auto">
          <a:xfrm>
            <a:off x="1644163" y="575897"/>
            <a:ext cx="1460989" cy="411874"/>
          </a:xfrm>
          <a:prstGeom prst="rect">
            <a:avLst/>
          </a:prstGeom>
          <a:solidFill>
            <a:srgbClr val="6FB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spAutoFit/>
          </a:bodyPr>
          <a:lstStyle/>
          <a:p>
            <a:pPr fontAlgn="base">
              <a:spcBef>
                <a:spcPct val="0"/>
              </a:spcBef>
              <a:spcAft>
                <a:spcPct val="0"/>
              </a:spcAft>
              <a:buFont typeface="Arial" panose="020B0604020202020204" pitchFamily="34" charset="0"/>
              <a:buNone/>
            </a:pPr>
            <a:r>
              <a:rPr lang="zh-CN" altLang="en-US" sz="2125" b="1">
                <a:solidFill>
                  <a:prstClr val="white"/>
                </a:solidFill>
                <a:latin typeface="宋体" panose="02010600030101010101" pitchFamily="2" charset="-122"/>
                <a:ea typeface="微软雅黑" panose="020B0503020204020204" pitchFamily="34" charset="-122"/>
                <a:sym typeface="宋体" panose="02010600030101010101" pitchFamily="2" charset="-122"/>
              </a:rPr>
              <a:t> 公开课</a:t>
            </a:r>
            <a:endParaRPr lang="zh-CN" altLang="en-US" sz="1660">
              <a:solidFill>
                <a:prstClr val="black"/>
              </a:solidFill>
              <a:latin typeface="Arial" panose="020B0604020202020204" pitchFamily="34" charset="0"/>
            </a:endParaRPr>
          </a:p>
        </p:txBody>
      </p:sp>
      <p:pic>
        <p:nvPicPr>
          <p:cNvPr id="9" name="Picture 2" descr="C:\Users\bing\Desktop\IMG_0973.PNGIMG_0973"/>
          <p:cNvPicPr>
            <a:picLocks noChangeAspect="1" noChangeArrowheads="1"/>
          </p:cNvPicPr>
          <p:nvPr/>
        </p:nvPicPr>
        <p:blipFill>
          <a:blip r:embed="rId4" cstate="print">
            <a:extLst>
              <a:ext uri="{28A0092B-C50C-407E-A947-70E740481C1C}">
                <a14:useLocalDpi xmlns:a14="http://schemas.microsoft.com/office/drawing/2010/main" val="0"/>
              </a:ext>
            </a:extLst>
          </a:blip>
          <a:srcRect t="4637"/>
          <a:stretch>
            <a:fillRect/>
          </a:stretch>
        </p:blipFill>
        <p:spPr bwMode="auto">
          <a:xfrm>
            <a:off x="8357089" y="1236785"/>
            <a:ext cx="2171700" cy="3852497"/>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圆角矩形 17"/>
          <p:cNvSpPr>
            <a:spLocks noChangeArrowheads="1"/>
          </p:cNvSpPr>
          <p:nvPr/>
        </p:nvSpPr>
        <p:spPr bwMode="auto">
          <a:xfrm>
            <a:off x="8622323" y="5290039"/>
            <a:ext cx="1600200" cy="398585"/>
          </a:xfrm>
          <a:prstGeom prst="roundRect">
            <a:avLst>
              <a:gd name="adj" fmla="val 16667"/>
            </a:avLst>
          </a:prstGeom>
          <a:solidFill>
            <a:srgbClr val="D9E38A"/>
          </a:solidFill>
          <a:ln w="9525">
            <a:solidFill>
              <a:srgbClr val="6FB600"/>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播放记录</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autoUpdateAnimBg="0"/>
      <p:bldP spid="5" grpId="0" bldLvl="0" animBg="1" autoUpdateAnimBg="0"/>
      <p:bldP spid="7" grpId="0" bldLvl="0" animBg="1" autoUpdateAnimBg="0"/>
      <p:bldP spid="10" grpId="0" bldLvl="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3"/>
          <p:cNvSpPr>
            <a:spLocks noChangeArrowheads="1"/>
          </p:cNvSpPr>
          <p:nvPr/>
        </p:nvSpPr>
        <p:spPr bwMode="auto">
          <a:xfrm>
            <a:off x="1897674" y="5290039"/>
            <a:ext cx="2203938"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en-US" altLang="zh-CN" sz="1660">
                <a:solidFill>
                  <a:srgbClr val="000000"/>
                </a:solidFill>
                <a:latin typeface="宋体" panose="02010600030101010101" pitchFamily="2" charset="-122"/>
                <a:ea typeface="微软雅黑" panose="020B0503020204020204" pitchFamily="34" charset="-122"/>
                <a:sym typeface="宋体" panose="02010600030101010101" pitchFamily="2" charset="-122"/>
              </a:rPr>
              <a:t>300+</a:t>
            </a: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报纸每日更新</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3" name="圆角矩形 15"/>
          <p:cNvSpPr>
            <a:spLocks noChangeArrowheads="1"/>
          </p:cNvSpPr>
          <p:nvPr/>
        </p:nvSpPr>
        <p:spPr bwMode="auto">
          <a:xfrm>
            <a:off x="4904643" y="5290039"/>
            <a:ext cx="2286000"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添加自己关注的</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4" name="TextBox 15"/>
          <p:cNvSpPr>
            <a:spLocks noChangeArrowheads="1"/>
          </p:cNvSpPr>
          <p:nvPr/>
        </p:nvSpPr>
        <p:spPr bwMode="auto">
          <a:xfrm>
            <a:off x="1644162" y="575897"/>
            <a:ext cx="1261697" cy="411874"/>
          </a:xfrm>
          <a:prstGeom prst="rect">
            <a:avLst/>
          </a:prstGeom>
          <a:solidFill>
            <a:srgbClr val="6FB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spAutoFit/>
          </a:bodyPr>
          <a:lstStyle/>
          <a:p>
            <a:pPr fontAlgn="base">
              <a:spcBef>
                <a:spcPct val="0"/>
              </a:spcBef>
              <a:spcAft>
                <a:spcPct val="0"/>
              </a:spcAft>
              <a:buFont typeface="Arial" panose="020B0604020202020204" pitchFamily="34" charset="0"/>
              <a:buNone/>
            </a:pPr>
            <a:r>
              <a:rPr lang="zh-CN" altLang="en-US" sz="2125" b="1">
                <a:solidFill>
                  <a:prstClr val="white"/>
                </a:solidFill>
                <a:latin typeface="宋体" panose="02010600030101010101" pitchFamily="2" charset="-122"/>
                <a:ea typeface="微软雅黑" panose="020B0503020204020204" pitchFamily="34" charset="-122"/>
                <a:sym typeface="宋体" panose="02010600030101010101" pitchFamily="2" charset="-122"/>
              </a:rPr>
              <a:t>  报纸</a:t>
            </a:r>
            <a:endParaRPr lang="zh-CN" altLang="en-US" sz="1660">
              <a:solidFill>
                <a:prstClr val="black"/>
              </a:solidFill>
              <a:latin typeface="Arial" panose="020B0604020202020204" pitchFamily="34" charset="0"/>
            </a:endParaRPr>
          </a:p>
        </p:txBody>
      </p:sp>
      <p:sp>
        <p:nvSpPr>
          <p:cNvPr id="5" name="圆角矩形 17"/>
          <p:cNvSpPr>
            <a:spLocks noChangeArrowheads="1"/>
          </p:cNvSpPr>
          <p:nvPr/>
        </p:nvSpPr>
        <p:spPr bwMode="auto">
          <a:xfrm>
            <a:off x="7957040" y="5290039"/>
            <a:ext cx="2265485" cy="398585"/>
          </a:xfrm>
          <a:prstGeom prst="roundRect">
            <a:avLst>
              <a:gd name="adj" fmla="val 16667"/>
            </a:avLst>
          </a:prstGeom>
          <a:solidFill>
            <a:srgbClr val="D9E38A"/>
          </a:solidFill>
          <a:ln w="9525">
            <a:solidFill>
              <a:srgbClr val="6FB600"/>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图文并茂的呈现</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6" name="图片 1"/>
          <p:cNvPicPr>
            <a:picLocks noChangeAspect="1"/>
          </p:cNvPicPr>
          <p:nvPr/>
        </p:nvPicPr>
        <p:blipFill>
          <a:blip r:embed="rId1">
            <a:extLst>
              <a:ext uri="{28A0092B-C50C-407E-A947-70E740481C1C}">
                <a14:useLocalDpi xmlns:a14="http://schemas.microsoft.com/office/drawing/2010/main" val="0"/>
              </a:ext>
            </a:extLst>
          </a:blip>
          <a:srcRect t="3181" b="8078"/>
          <a:stretch>
            <a:fillRect/>
          </a:stretch>
        </p:blipFill>
        <p:spPr bwMode="auto">
          <a:xfrm>
            <a:off x="1833196" y="1031631"/>
            <a:ext cx="2467708" cy="412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3"/>
          <p:cNvPicPr>
            <a:picLocks noChangeAspect="1"/>
          </p:cNvPicPr>
          <p:nvPr/>
        </p:nvPicPr>
        <p:blipFill>
          <a:blip r:embed="rId2">
            <a:extLst>
              <a:ext uri="{28A0092B-C50C-407E-A947-70E740481C1C}">
                <a14:useLocalDpi xmlns:a14="http://schemas.microsoft.com/office/drawing/2010/main" val="0"/>
              </a:ext>
            </a:extLst>
          </a:blip>
          <a:srcRect t="3322" b="18698"/>
          <a:stretch>
            <a:fillRect/>
          </a:stretch>
        </p:blipFill>
        <p:spPr bwMode="auto">
          <a:xfrm>
            <a:off x="4841632" y="1033098"/>
            <a:ext cx="2384181" cy="412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p:nvPicPr>
        <p:blipFill>
          <a:blip r:embed="rId3">
            <a:extLst>
              <a:ext uri="{28A0092B-C50C-407E-A947-70E740481C1C}">
                <a14:useLocalDpi xmlns:a14="http://schemas.microsoft.com/office/drawing/2010/main" val="0"/>
              </a:ext>
            </a:extLst>
          </a:blip>
          <a:srcRect b="9773"/>
          <a:stretch>
            <a:fillRect/>
          </a:stretch>
        </p:blipFill>
        <p:spPr bwMode="auto">
          <a:xfrm>
            <a:off x="7663962" y="1016977"/>
            <a:ext cx="25527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autoUpdateAnimBg="0"/>
      <p:bldP spid="3" grpId="0" bldLvl="0" animBg="1" autoUpdateAnimBg="0"/>
      <p:bldP spid="5" grpId="0" bldLvl="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981201" y="274640"/>
            <a:ext cx="2544581" cy="4525963"/>
          </a:xfr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5852" y="274639"/>
            <a:ext cx="2811769" cy="4525963"/>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7690" y="274638"/>
            <a:ext cx="2583180" cy="4525962"/>
          </a:xfrm>
          <a:prstGeom prst="rect">
            <a:avLst/>
          </a:prstGeom>
        </p:spPr>
      </p:pic>
      <p:sp>
        <p:nvSpPr>
          <p:cNvPr id="7" name="圆角矩形 5"/>
          <p:cNvSpPr>
            <a:spLocks noChangeArrowheads="1"/>
          </p:cNvSpPr>
          <p:nvPr/>
        </p:nvSpPr>
        <p:spPr bwMode="auto">
          <a:xfrm>
            <a:off x="2190354" y="5170757"/>
            <a:ext cx="1985407" cy="398585"/>
          </a:xfrm>
          <a:prstGeom prst="roundRect">
            <a:avLst>
              <a:gd name="adj" fmla="val 16667"/>
            </a:avLst>
          </a:prstGeom>
          <a:solidFill>
            <a:srgbClr val="D9E38A"/>
          </a:solidFill>
          <a:ln w="9525">
            <a:solidFill>
              <a:srgbClr val="6FB6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dirty="0">
                <a:solidFill>
                  <a:srgbClr val="000000"/>
                </a:solidFill>
                <a:latin typeface="宋体" panose="02010600030101010101" pitchFamily="2" charset="-122"/>
                <a:ea typeface="微软雅黑" panose="020B0503020204020204" pitchFamily="34" charset="-122"/>
                <a:sym typeface="宋体" panose="02010600030101010101" pitchFamily="2" charset="-122"/>
              </a:rPr>
              <a:t>新生入馆知识竞答</a:t>
            </a:r>
            <a:endParaRPr lang="zh-CN" altLang="en-US" sz="1660" dirty="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8" name="圆角矩形 5"/>
          <p:cNvSpPr>
            <a:spLocks noChangeArrowheads="1"/>
          </p:cNvSpPr>
          <p:nvPr/>
        </p:nvSpPr>
        <p:spPr bwMode="auto">
          <a:xfrm>
            <a:off x="5229032" y="5170756"/>
            <a:ext cx="2192849" cy="398585"/>
          </a:xfrm>
          <a:prstGeom prst="roundRect">
            <a:avLst>
              <a:gd name="adj" fmla="val 16667"/>
            </a:avLst>
          </a:prstGeom>
          <a:solidFill>
            <a:srgbClr val="D9E38A"/>
          </a:solidFill>
          <a:ln w="9525">
            <a:solidFill>
              <a:srgbClr val="6FB6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dirty="0">
                <a:solidFill>
                  <a:srgbClr val="000000"/>
                </a:solidFill>
                <a:latin typeface="宋体" panose="02010600030101010101" pitchFamily="2" charset="-122"/>
                <a:ea typeface="微软雅黑" panose="020B0503020204020204" pitchFamily="34" charset="-122"/>
                <a:sym typeface="宋体" panose="02010600030101010101" pitchFamily="2" charset="-122"/>
              </a:rPr>
              <a:t>图书馆基本知识科普</a:t>
            </a:r>
            <a:endParaRPr lang="zh-CN" altLang="en-US" sz="1660" dirty="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autoUpdateAnimBg="0"/>
      <p:bldP spid="8" grpId="0" bldLvl="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50" y="82550"/>
            <a:ext cx="12158980" cy="6721475"/>
          </a:xfrm>
          <a:prstGeom prst="rect">
            <a:avLst/>
          </a:prstGeom>
        </p:spPr>
      </p:pic>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sp>
        <p:nvSpPr>
          <p:cNvPr id="308229" name="Rectangle 5"/>
          <p:cNvSpPr>
            <a:spLocks noChangeArrowheads="1"/>
          </p:cNvSpPr>
          <p:nvPr/>
        </p:nvSpPr>
        <p:spPr bwMode="auto">
          <a:xfrm>
            <a:off x="25631" y="4014064"/>
            <a:ext cx="5935354" cy="1673785"/>
          </a:xfrm>
          <a:prstGeom prst="rect">
            <a:avLst/>
          </a:prstGeom>
          <a:noFill/>
          <a:ln w="38100" algn="ctr">
            <a:solidFill>
              <a:srgbClr val="00FF00"/>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308232" name="AutoShape 8"/>
          <p:cNvSpPr>
            <a:spLocks noChangeArrowheads="1"/>
          </p:cNvSpPr>
          <p:nvPr/>
        </p:nvSpPr>
        <p:spPr bwMode="auto">
          <a:xfrm>
            <a:off x="5246284" y="1583795"/>
            <a:ext cx="2232025" cy="1008063"/>
          </a:xfrm>
          <a:prstGeom prst="wedgeRectCallout">
            <a:avLst>
              <a:gd name="adj1" fmla="val -24824"/>
              <a:gd name="adj2" fmla="val 148269"/>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点击部分阅读或在线阅读链接</a:t>
            </a:r>
            <a:endParaRPr lang="zh-CN" altLang="en-US" b="1" dirty="0" smtClean="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8229"/>
                                        </p:tgtEl>
                                        <p:attrNameLst>
                                          <p:attrName>style.visibility</p:attrName>
                                        </p:attrNameLst>
                                      </p:cBhvr>
                                      <p:to>
                                        <p:strVal val="visible"/>
                                      </p:to>
                                    </p:set>
                                    <p:animEffect transition="in" filter="diamond(in)">
                                      <p:cBhvr>
                                        <p:cTn id="7" dur="2000"/>
                                        <p:tgtEl>
                                          <p:spTgt spid="30822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08232"/>
                                        </p:tgtEl>
                                        <p:attrNameLst>
                                          <p:attrName>style.visibility</p:attrName>
                                        </p:attrNameLst>
                                      </p:cBhvr>
                                      <p:to>
                                        <p:strVal val="visible"/>
                                      </p:to>
                                    </p:set>
                                    <p:animEffect transition="in" filter="checkerboard(across)">
                                      <p:cBhvr>
                                        <p:cTn id="10" dur="500"/>
                                        <p:tgtEl>
                                          <p:spTgt spid="308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9" grpId="0" bldLvl="0" animBg="1"/>
      <p:bldP spid="30823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75" y="-126365"/>
            <a:ext cx="12112625" cy="6984365"/>
          </a:xfrm>
          <a:prstGeom prst="rect">
            <a:avLst/>
          </a:prstGeom>
        </p:spPr>
      </p:pic>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sp>
        <p:nvSpPr>
          <p:cNvPr id="309253" name="AutoShape 5"/>
          <p:cNvSpPr>
            <a:spLocks noChangeArrowheads="1"/>
          </p:cNvSpPr>
          <p:nvPr/>
        </p:nvSpPr>
        <p:spPr bwMode="auto">
          <a:xfrm>
            <a:off x="1730515" y="593685"/>
            <a:ext cx="3168650" cy="1008063"/>
          </a:xfrm>
          <a:prstGeom prst="wedgeRectCallout">
            <a:avLst>
              <a:gd name="adj1" fmla="val -52153"/>
              <a:gd name="adj2" fmla="val -82912"/>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对图书的书名页、版权页、前言页、目录页和部分正文页进行在线试读</a:t>
            </a:r>
            <a:endParaRPr lang="zh-CN" altLang="en-US" b="1" dirty="0" smtClean="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09253"/>
                                        </p:tgtEl>
                                      </p:cBhvr>
                                    </p:animEffect>
                                    <p:set>
                                      <p:cBhvr>
                                        <p:cTn id="7" dur="1" fill="hold">
                                          <p:stCondLst>
                                            <p:cond delay="499"/>
                                          </p:stCondLst>
                                        </p:cTn>
                                        <p:tgtEl>
                                          <p:spTgt spid="3092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3" grpId="0" bldLvl="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2005</Words>
  <Application>WPS 演示</Application>
  <PresentationFormat>宽屏</PresentationFormat>
  <Paragraphs>514</Paragraphs>
  <Slides>78</Slides>
  <Notes>47</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78</vt:i4>
      </vt:variant>
    </vt:vector>
  </HeadingPairs>
  <TitlesOfParts>
    <vt:vector size="94" baseType="lpstr">
      <vt:lpstr>Arial</vt:lpstr>
      <vt:lpstr>宋体</vt:lpstr>
      <vt:lpstr>Wingdings</vt:lpstr>
      <vt:lpstr>Calibri</vt:lpstr>
      <vt:lpstr>Century Schoolbook</vt:lpstr>
      <vt:lpstr>华文细黑</vt:lpstr>
      <vt:lpstr>Century</vt:lpstr>
      <vt:lpstr>微软雅黑</vt:lpstr>
      <vt:lpstr>Arial Unicode MS</vt:lpstr>
      <vt:lpstr>微软雅黑 Light</vt:lpstr>
      <vt:lpstr>华文楷体</vt:lpstr>
      <vt:lpstr>Adobe Caslon Pro Bold</vt:lpstr>
      <vt:lpstr>Blackadder ITC</vt:lpstr>
      <vt:lpstr>黑体</vt:lpstr>
      <vt:lpstr>造字工房悦黑体验版细体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论文</vt:lpstr>
      <vt:lpstr>论文</vt:lpstr>
      <vt:lpstr>论文</vt:lpstr>
      <vt:lpstr>论文</vt:lpstr>
      <vt:lpstr>PowerPoint 演示文稿</vt:lpstr>
      <vt:lpstr>论文</vt:lpstr>
      <vt:lpstr>PowerPoint 演示文稿</vt:lpstr>
      <vt:lpstr>PowerPoint 演示文稿</vt:lpstr>
      <vt:lpstr>PowerPoint 演示文稿</vt:lpstr>
      <vt:lpstr>PowerPoint 演示文稿</vt:lpstr>
      <vt:lpstr>考研</vt:lpstr>
      <vt:lpstr>考研</vt:lpstr>
      <vt:lpstr>考研</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demon</dc:creator>
  <cp:lastModifiedBy>可妮兔的熊</cp:lastModifiedBy>
  <cp:revision>648</cp:revision>
  <dcterms:created xsi:type="dcterms:W3CDTF">2017-11-20T02:36:00Z</dcterms:created>
  <dcterms:modified xsi:type="dcterms:W3CDTF">2019-11-28T15:47:10Z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2052-11.3.0.8632</vt:lpwstr>
  </property>
</Properties>
</file>